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8" r:id="rId2"/>
    <p:sldId id="260" r:id="rId3"/>
    <p:sldId id="283" r:id="rId4"/>
    <p:sldId id="284" r:id="rId5"/>
    <p:sldId id="285" r:id="rId6"/>
    <p:sldId id="265" r:id="rId7"/>
    <p:sldId id="266" r:id="rId8"/>
    <p:sldId id="311" r:id="rId9"/>
    <p:sldId id="308" r:id="rId10"/>
    <p:sldId id="309" r:id="rId11"/>
    <p:sldId id="310" r:id="rId12"/>
    <p:sldId id="269" r:id="rId13"/>
    <p:sldId id="270" r:id="rId14"/>
    <p:sldId id="286" r:id="rId15"/>
    <p:sldId id="298" r:id="rId16"/>
    <p:sldId id="307" r:id="rId17"/>
    <p:sldId id="289" r:id="rId18"/>
    <p:sldId id="299" r:id="rId19"/>
    <p:sldId id="274" r:id="rId20"/>
    <p:sldId id="275" r:id="rId21"/>
    <p:sldId id="292" r:id="rId22"/>
    <p:sldId id="293" r:id="rId23"/>
    <p:sldId id="294" r:id="rId24"/>
    <p:sldId id="301" r:id="rId25"/>
    <p:sldId id="280" r:id="rId26"/>
    <p:sldId id="295" r:id="rId27"/>
    <p:sldId id="296" r:id="rId28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5" userDrawn="1">
          <p15:clr>
            <a:srgbClr val="A4A3A4"/>
          </p15:clr>
        </p15:guide>
        <p15:guide id="3" pos="257" userDrawn="1">
          <p15:clr>
            <a:srgbClr val="A4A3A4"/>
          </p15:clr>
        </p15:guide>
        <p15:guide id="5" orient="horz" pos="3793" userDrawn="1">
          <p15:clr>
            <a:srgbClr val="A4A3A4"/>
          </p15:clr>
        </p15:guide>
        <p15:guide id="6" pos="2525" userDrawn="1">
          <p15:clr>
            <a:srgbClr val="A4A3A4"/>
          </p15:clr>
        </p15:guide>
        <p15:guide id="7" pos="2706" userDrawn="1">
          <p15:clr>
            <a:srgbClr val="A4A3A4"/>
          </p15:clr>
        </p15:guide>
        <p15:guide id="8" pos="4974" userDrawn="1">
          <p15:clr>
            <a:srgbClr val="A4A3A4"/>
          </p15:clr>
        </p15:guide>
        <p15:guide id="9" pos="5155" userDrawn="1">
          <p15:clr>
            <a:srgbClr val="A4A3A4"/>
          </p15:clr>
        </p15:guide>
        <p15:guide id="10" orient="horz" pos="300" userDrawn="1">
          <p15:clr>
            <a:srgbClr val="A4A3A4"/>
          </p15:clr>
        </p15:guide>
        <p15:guide id="12" orient="horz" pos="2273" userDrawn="1">
          <p15:clr>
            <a:srgbClr val="A4A3A4"/>
          </p15:clr>
        </p15:guide>
        <p15:guide id="13" pos="3749" userDrawn="1">
          <p15:clr>
            <a:srgbClr val="A4A3A4"/>
          </p15:clr>
        </p15:guide>
        <p15:guide id="14" pos="3931" userDrawn="1">
          <p15:clr>
            <a:srgbClr val="A4A3A4"/>
          </p15:clr>
        </p15:guide>
        <p15:guide id="15" pos="7423" userDrawn="1">
          <p15:clr>
            <a:srgbClr val="A4A3A4"/>
          </p15:clr>
        </p15:guide>
        <p15:guide id="16" orient="horz" pos="2455" userDrawn="1">
          <p15:clr>
            <a:srgbClr val="A4A3A4"/>
          </p15:clr>
        </p15:guide>
        <p15:guide id="17" orient="horz" pos="4201" userDrawn="1">
          <p15:clr>
            <a:srgbClr val="A4A3A4"/>
          </p15:clr>
        </p15:guide>
        <p15:guide id="18" orient="horz" pos="2465">
          <p15:clr>
            <a:srgbClr val="A4A3A4"/>
          </p15:clr>
        </p15:guide>
        <p15:guide id="19" orient="horz" pos="309">
          <p15:clr>
            <a:srgbClr val="A4A3A4"/>
          </p15:clr>
        </p15:guide>
        <p15:guide id="20" orient="horz" pos="2286">
          <p15:clr>
            <a:srgbClr val="A4A3A4"/>
          </p15:clr>
        </p15:guide>
        <p15:guide id="21" orient="horz" pos="4213">
          <p15:clr>
            <a:srgbClr val="A4A3A4"/>
          </p15:clr>
        </p15:guide>
        <p15:guide id="22" pos="272">
          <p15:clr>
            <a:srgbClr val="A4A3A4"/>
          </p15:clr>
        </p15:guide>
        <p15:guide id="23" pos="4980">
          <p15:clr>
            <a:srgbClr val="A4A3A4"/>
          </p15:clr>
        </p15:guide>
        <p15:guide id="24" pos="3938">
          <p15:clr>
            <a:srgbClr val="A4A3A4"/>
          </p15:clr>
        </p15:guide>
        <p15:guide id="25" pos="743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36" autoAdjust="0"/>
    <p:restoredTop sz="96374" autoAdjust="0"/>
  </p:normalViewPr>
  <p:slideViewPr>
    <p:cSldViewPr snapToGrid="0" showGuides="1">
      <p:cViewPr varScale="1">
        <p:scale>
          <a:sx n="75" d="100"/>
          <a:sy n="75" d="100"/>
        </p:scale>
        <p:origin x="162" y="108"/>
      </p:cViewPr>
      <p:guideLst>
        <p:guide orient="horz" pos="935"/>
        <p:guide pos="257"/>
        <p:guide orient="horz" pos="3793"/>
        <p:guide pos="2525"/>
        <p:guide pos="2706"/>
        <p:guide pos="4974"/>
        <p:guide pos="5155"/>
        <p:guide orient="horz" pos="300"/>
        <p:guide orient="horz" pos="2273"/>
        <p:guide pos="3749"/>
        <p:guide pos="3931"/>
        <p:guide pos="7423"/>
        <p:guide orient="horz" pos="2455"/>
        <p:guide orient="horz" pos="4201"/>
        <p:guide orient="horz" pos="2465"/>
        <p:guide orient="horz" pos="309"/>
        <p:guide orient="horz" pos="2286"/>
        <p:guide orient="horz" pos="4213"/>
        <p:guide pos="272"/>
        <p:guide pos="4980"/>
        <p:guide pos="3938"/>
        <p:guide pos="743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3" d="100"/>
        <a:sy n="73" d="100"/>
      </p:scale>
      <p:origin x="0" y="-282"/>
    </p:cViewPr>
  </p:sorterViewPr>
  <p:notesViewPr>
    <p:cSldViewPr snapToGrid="0" showGuides="1">
      <p:cViewPr varScale="1">
        <p:scale>
          <a:sx n="87" d="100"/>
          <a:sy n="87" d="100"/>
        </p:scale>
        <p:origin x="330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Spalte1</c:v>
                </c:pt>
              </c:strCache>
            </c:strRef>
          </c:tx>
          <c:dPt>
            <c:idx val="0"/>
            <c:bubble3D val="0"/>
            <c:spPr>
              <a:solidFill>
                <a:srgbClr val="00A075"/>
              </a:solidFill>
            </c:spPr>
            <c:extLst>
              <c:ext xmlns:c16="http://schemas.microsoft.com/office/drawing/2014/chart" uri="{C3380CC4-5D6E-409C-BE32-E72D297353CC}">
                <c16:uniqueId val="{00000001-D231-40AD-90B7-FB20AB76C334}"/>
              </c:ext>
            </c:extLst>
          </c:dPt>
          <c:dPt>
            <c:idx val="1"/>
            <c:bubble3D val="0"/>
            <c:explosion val="12"/>
            <c:spPr>
              <a:solidFill>
                <a:srgbClr val="CD6937"/>
              </a:solidFill>
            </c:spPr>
            <c:extLst>
              <c:ext xmlns:c16="http://schemas.microsoft.com/office/drawing/2014/chart" uri="{C3380CC4-5D6E-409C-BE32-E72D297353CC}">
                <c16:uniqueId val="{00000003-D231-40AD-90B7-FB20AB76C334}"/>
              </c:ext>
            </c:extLst>
          </c:dPt>
          <c:dPt>
            <c:idx val="2"/>
            <c:bubble3D val="0"/>
            <c:spPr>
              <a:solidFill>
                <a:srgbClr val="918A87"/>
              </a:solidFill>
            </c:spPr>
            <c:extLst>
              <c:ext xmlns:c16="http://schemas.microsoft.com/office/drawing/2014/chart" uri="{C3380CC4-5D6E-409C-BE32-E72D297353CC}">
                <c16:uniqueId val="{00000005-D231-40AD-90B7-FB20AB76C334}"/>
              </c:ext>
            </c:extLst>
          </c:dPt>
          <c:dPt>
            <c:idx val="3"/>
            <c:bubble3D val="0"/>
            <c:spPr>
              <a:solidFill>
                <a:srgbClr val="CBC3BB"/>
              </a:solidFill>
            </c:spPr>
            <c:extLst>
              <c:ext xmlns:c16="http://schemas.microsoft.com/office/drawing/2014/chart" uri="{C3380CC4-5D6E-409C-BE32-E72D297353CC}">
                <c16:uniqueId val="{00000007-D231-40AD-90B7-FB20AB76C334}"/>
              </c:ext>
            </c:extLst>
          </c:dPt>
          <c:dLbls>
            <c:dLbl>
              <c:idx val="0"/>
              <c:layout>
                <c:manualLayout>
                  <c:x val="-0.13864095885352734"/>
                  <c:y val="0.1417126418145247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231-40AD-90B7-FB20AB76C334}"/>
                </c:ext>
              </c:extLst>
            </c:dLbl>
            <c:dLbl>
              <c:idx val="1"/>
              <c:layout>
                <c:manualLayout>
                  <c:x val="-1.3485810367454068E-2"/>
                  <c:y val="-0.19101205708661417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dirty="0"/>
                      <a:t>37%</a:t>
                    </a:r>
                    <a:endParaRPr lang="en-US" sz="1100" b="1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D231-40AD-90B7-FB20AB76C334}"/>
                </c:ext>
              </c:extLst>
            </c:dLbl>
            <c:dLbl>
              <c:idx val="2"/>
              <c:layout>
                <c:manualLayout>
                  <c:x val="0.1836048820893586"/>
                  <c:y val="7.400209462627573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231-40AD-90B7-FB20AB76C334}"/>
                </c:ext>
              </c:extLst>
            </c:dLbl>
            <c:dLbl>
              <c:idx val="3"/>
              <c:layout>
                <c:manualLayout>
                  <c:x val="0.10002015907707354"/>
                  <c:y val="0.17263795830904941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dirty="0">
                        <a:solidFill>
                          <a:schemeClr val="bg1"/>
                        </a:solidFill>
                      </a:rPr>
                      <a:t>14%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D231-40AD-90B7-FB20AB76C3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4"/>
                <c:pt idx="0">
                  <c:v>Stimme nicht zu</c:v>
                </c:pt>
                <c:pt idx="1">
                  <c:v>Stimme zu</c:v>
                </c:pt>
                <c:pt idx="2">
                  <c:v>Weiß nicht</c:v>
                </c:pt>
                <c:pt idx="3">
                  <c:v>Keine Angabe</c:v>
                </c:pt>
              </c:strCache>
            </c:strRef>
          </c:cat>
          <c:val>
            <c:numRef>
              <c:f>Tabelle1!$B$2:$B$5</c:f>
              <c:numCache>
                <c:formatCode>0%</c:formatCode>
                <c:ptCount val="4"/>
                <c:pt idx="0">
                  <c:v>0.31</c:v>
                </c:pt>
                <c:pt idx="1">
                  <c:v>0.37</c:v>
                </c:pt>
                <c:pt idx="2">
                  <c:v>0.18</c:v>
                </c:pt>
                <c:pt idx="3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231-40AD-90B7-FB20AB76C3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2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Spalte1</c:v>
                </c:pt>
              </c:strCache>
            </c:strRef>
          </c:tx>
          <c:dPt>
            <c:idx val="0"/>
            <c:bubble3D val="0"/>
            <c:spPr>
              <a:solidFill>
                <a:srgbClr val="00A075"/>
              </a:solidFill>
            </c:spPr>
            <c:extLst>
              <c:ext xmlns:c16="http://schemas.microsoft.com/office/drawing/2014/chart" uri="{C3380CC4-5D6E-409C-BE32-E72D297353CC}">
                <c16:uniqueId val="{00000001-34C3-400C-8AAE-9EAC7435B1AB}"/>
              </c:ext>
            </c:extLst>
          </c:dPt>
          <c:dPt>
            <c:idx val="1"/>
            <c:bubble3D val="0"/>
            <c:explosion val="12"/>
            <c:spPr>
              <a:solidFill>
                <a:srgbClr val="CD6937"/>
              </a:solidFill>
            </c:spPr>
            <c:extLst>
              <c:ext xmlns:c16="http://schemas.microsoft.com/office/drawing/2014/chart" uri="{C3380CC4-5D6E-409C-BE32-E72D297353CC}">
                <c16:uniqueId val="{00000003-34C3-400C-8AAE-9EAC7435B1AB}"/>
              </c:ext>
            </c:extLst>
          </c:dPt>
          <c:dPt>
            <c:idx val="2"/>
            <c:bubble3D val="0"/>
            <c:spPr>
              <a:solidFill>
                <a:srgbClr val="918A87"/>
              </a:solidFill>
            </c:spPr>
            <c:extLst>
              <c:ext xmlns:c16="http://schemas.microsoft.com/office/drawing/2014/chart" uri="{C3380CC4-5D6E-409C-BE32-E72D297353CC}">
                <c16:uniqueId val="{00000005-34C3-400C-8AAE-9EAC7435B1AB}"/>
              </c:ext>
            </c:extLst>
          </c:dPt>
          <c:dPt>
            <c:idx val="3"/>
            <c:bubble3D val="0"/>
            <c:spPr>
              <a:solidFill>
                <a:srgbClr val="CBC3BB"/>
              </a:solidFill>
            </c:spPr>
            <c:extLst>
              <c:ext xmlns:c16="http://schemas.microsoft.com/office/drawing/2014/chart" uri="{C3380CC4-5D6E-409C-BE32-E72D297353CC}">
                <c16:uniqueId val="{00000007-34C3-400C-8AAE-9EAC7435B1AB}"/>
              </c:ext>
            </c:extLst>
          </c:dPt>
          <c:dLbls>
            <c:dLbl>
              <c:idx val="0"/>
              <c:layout>
                <c:manualLayout>
                  <c:x val="-0.13864095885352734"/>
                  <c:y val="0.1417126418145247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4C3-400C-8AAE-9EAC7435B1AB}"/>
                </c:ext>
              </c:extLst>
            </c:dLbl>
            <c:dLbl>
              <c:idx val="1"/>
              <c:layout>
                <c:manualLayout>
                  <c:x val="-1.3485810367454068E-2"/>
                  <c:y val="-0.19101205708661417"/>
                </c:manualLayout>
              </c:layout>
              <c:spPr/>
              <c:txPr>
                <a:bodyPr/>
                <a:lstStyle/>
                <a:p>
                  <a:pPr>
                    <a:defRPr sz="1100" b="1">
                      <a:solidFill>
                        <a:schemeClr val="bg1"/>
                      </a:solidFill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4C3-400C-8AAE-9EAC7435B1AB}"/>
                </c:ext>
              </c:extLst>
            </c:dLbl>
            <c:dLbl>
              <c:idx val="2"/>
              <c:layout>
                <c:manualLayout>
                  <c:x val="0.1836048820893586"/>
                  <c:y val="7.400209462627573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4C3-400C-8AAE-9EAC7435B1AB}"/>
                </c:ext>
              </c:extLst>
            </c:dLbl>
            <c:dLbl>
              <c:idx val="3"/>
              <c:layout>
                <c:manualLayout>
                  <c:x val="0.10002015907707354"/>
                  <c:y val="0.17263795830904941"/>
                </c:manualLayout>
              </c:layout>
              <c:tx>
                <c:rich>
                  <a:bodyPr/>
                  <a:lstStyle/>
                  <a:p>
                    <a:r>
                      <a:rPr lang="en-US" sz="1050" b="1" dirty="0">
                        <a:solidFill>
                          <a:schemeClr val="bg1"/>
                        </a:solidFill>
                      </a:rPr>
                      <a:t>14%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34C3-400C-8AAE-9EAC7435B1A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 b="1">
                    <a:solidFill>
                      <a:schemeClr val="bg1"/>
                    </a:solidFill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4"/>
                <c:pt idx="0">
                  <c:v>Stimme nicht zu</c:v>
                </c:pt>
                <c:pt idx="1">
                  <c:v>Stimme zu</c:v>
                </c:pt>
                <c:pt idx="2">
                  <c:v>Weiß nicht</c:v>
                </c:pt>
                <c:pt idx="3">
                  <c:v>Keine Angabe</c:v>
                </c:pt>
              </c:strCache>
            </c:strRef>
          </c:cat>
          <c:val>
            <c:numRef>
              <c:f>Tabelle1!$B$2:$B$5</c:f>
              <c:numCache>
                <c:formatCode>0%</c:formatCode>
                <c:ptCount val="4"/>
                <c:pt idx="0">
                  <c:v>0.31</c:v>
                </c:pt>
                <c:pt idx="1">
                  <c:v>0.37</c:v>
                </c:pt>
                <c:pt idx="2">
                  <c:v>0.18</c:v>
                </c:pt>
                <c:pt idx="3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4C3-400C-8AAE-9EAC7435B1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200"/>
      </a:pPr>
      <a:endParaRPr lang="de-DE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BACF5350-E54F-41DB-A829-7DEAF007185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2631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3C3B1B5-67EF-4D7E-87C9-AA9F0F40CC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2631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64AFC-A6D4-45A4-8831-3839F2C03D1B}" type="datetimeFigureOut">
              <a:rPr lang="de-DE" smtClean="0"/>
              <a:t>23.11.2021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C1999D-D60D-4FF2-895C-7181CF3699F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663523"/>
            <a:ext cx="2945659" cy="2631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FD1D9CB-7802-49B9-8FF6-ABBDCE9F016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663523"/>
            <a:ext cx="2945659" cy="2631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17CFFE-1B91-4366-830F-0E55CFF4B7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8414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E3938-ABA0-44E9-997C-B54296DB6513}" type="datetimeFigureOut">
              <a:rPr lang="de-DE" smtClean="0"/>
              <a:t>23.11.2021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517E9-C179-4FD6-9CC5-98C0AC9D00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8600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110000"/>
      </a:lnSpc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80000" indent="-180000" algn="l" defTabSz="914400" rtl="0" eaLnBrk="1" latinLnBrk="0" hangingPunct="1">
      <a:lnSpc>
        <a:spcPct val="110000"/>
      </a:lnSpc>
      <a:spcBef>
        <a:spcPts val="600"/>
      </a:spcBef>
      <a:spcAft>
        <a:spcPts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60000" indent="-180000" algn="l" defTabSz="914400" rtl="0" eaLnBrk="1" latinLnBrk="0" hangingPunct="1">
      <a:lnSpc>
        <a:spcPct val="110000"/>
      </a:lnSpc>
      <a:spcBef>
        <a:spcPts val="600"/>
      </a:spcBef>
      <a:spcAft>
        <a:spcPts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40000" indent="-180000" algn="l" defTabSz="914400" rtl="0" eaLnBrk="1" latinLnBrk="0" hangingPunct="1">
      <a:lnSpc>
        <a:spcPct val="110000"/>
      </a:lnSpc>
      <a:spcBef>
        <a:spcPts val="600"/>
      </a:spcBef>
      <a:spcAft>
        <a:spcPts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720000" indent="-180000" algn="l" defTabSz="914400" rtl="0" eaLnBrk="1" latinLnBrk="0" hangingPunct="1">
      <a:lnSpc>
        <a:spcPct val="110000"/>
      </a:lnSpc>
      <a:spcBef>
        <a:spcPts val="600"/>
      </a:spcBef>
      <a:spcAft>
        <a:spcPts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5285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4C25B-154E-4974-9839-E049B3483A4A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505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Keyvisual und grüner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395B0D8C-11E7-4D75-8286-5C4DB53A2F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7"/>
          <a:stretch/>
        </p:blipFill>
        <p:spPr bwMode="gray">
          <a:xfrm>
            <a:off x="180000" y="180000"/>
            <a:ext cx="11832000" cy="6489088"/>
          </a:xfrm>
          <a:prstGeom prst="rect">
            <a:avLst/>
          </a:prstGeom>
        </p:spPr>
      </p:pic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A48B1841-01CE-4279-9287-D71C77AF46D6}"/>
              </a:ext>
            </a:extLst>
          </p:cNvPr>
          <p:cNvSpPr/>
          <p:nvPr userDrawn="1"/>
        </p:nvSpPr>
        <p:spPr bwMode="gray">
          <a:xfrm>
            <a:off x="5036776" y="22230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>
              <a:solidFill>
                <a:schemeClr val="accent3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D85246-262F-43D5-B7CF-2ADBC032F690}"/>
              </a:ext>
            </a:extLst>
          </p:cNvPr>
          <p:cNvSpPr>
            <a:spLocks noGrp="1"/>
          </p:cNvSpPr>
          <p:nvPr userDrawn="1">
            <p:ph type="ctrTitle"/>
          </p:nvPr>
        </p:nvSpPr>
        <p:spPr bwMode="gray">
          <a:xfrm>
            <a:off x="7841170" y="2402474"/>
            <a:ext cx="3577388" cy="1426574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C174046-DE2F-40C3-9134-E5CB7E2B17CA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 bwMode="gray">
          <a:xfrm>
            <a:off x="7841170" y="3890357"/>
            <a:ext cx="3577388" cy="300643"/>
          </a:xfrm>
        </p:spPr>
        <p:txBody>
          <a:bodyPr vert="horz" lIns="0" tIns="0" rIns="0" bIns="0" rtlCol="0" anchor="t">
            <a:noAutofit/>
          </a:bodyPr>
          <a:lstStyle>
            <a:lvl1pPr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26" name="Textplatzhalter 11">
            <a:extLst>
              <a:ext uri="{FF2B5EF4-FFF2-40B4-BE49-F238E27FC236}">
                <a16:creationId xmlns:a16="http://schemas.microsoft.com/office/drawing/2014/main" id="{8A420F65-EF73-4FA3-A317-809F62D2E2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7841170" y="4294474"/>
            <a:ext cx="3577388" cy="144000"/>
          </a:xfrm>
        </p:spPr>
        <p:txBody>
          <a:bodyPr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7AE4B63-6DA4-4814-87E0-31E4CCFA018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5420540" y="3126759"/>
            <a:ext cx="1350920" cy="65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5965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DE0D70-570A-46FB-B7B9-1F84EBF4756D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F28CD76-E68F-4C49-935E-16FFD2F0D55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647FABA-2EF0-410C-99FF-EBBA80118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7965CE5-8329-4109-9433-1622915F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1067C31-1A30-4887-A2C8-A35DFA05F36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</p:spTree>
    <p:extLst>
      <p:ext uri="{BB962C8B-B14F-4D97-AF65-F5344CB8AC3E}">
        <p14:creationId xmlns:p14="http://schemas.microsoft.com/office/powerpoint/2010/main" val="9448530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males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BC072-E656-49C7-9863-F88AA3A7C85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8" y="476250"/>
            <a:ext cx="7640007" cy="71278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7E1FDB-7749-4631-91C3-279B7497F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35845E7C-BEFE-4B8B-B1E5-C212E8E02E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gray">
          <a:xfrm>
            <a:off x="8183563" y="180000"/>
            <a:ext cx="3828436" cy="6489088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2F56FFC7-A665-45F4-B514-CC6172B4183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0E226B35-8A0D-4CFE-BB8E-9C3C6B63823A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>
          <a:xfrm>
            <a:off x="407988" y="1484313"/>
            <a:ext cx="7639050" cy="45370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594589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nzseitiges Wec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28B42CCA-295C-41B8-8800-A4C80E0BD3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180000" y="179999"/>
            <a:ext cx="11832000" cy="6489089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3045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EA37DC4-4685-46C1-9660-8D7BE7405B23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58413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035F89-C815-452D-86D6-11B6380FC7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dirty="0"/>
              <a:t>Ihr Ansprechpartner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2BC6DEE-E78F-4013-A76C-072F2E7149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2279650" y="1495600"/>
            <a:ext cx="3096000" cy="3816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4A9CF6F3-25FB-4A1D-BE03-A727BC336A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627688" y="1497494"/>
            <a:ext cx="6156324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F9A3CB98-9CC2-486C-B9F4-96687E5A45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627688" y="2311087"/>
            <a:ext cx="6156324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942AB6C4-F54F-4A9D-9851-0E338AA921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5627688" y="1778290"/>
            <a:ext cx="6156324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Funktion</a:t>
            </a:r>
          </a:p>
          <a:p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80BFD8-8BC6-4E11-88F1-696D56CAC5D6}"/>
              </a:ext>
            </a:extLst>
          </p:cNvPr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E00360-8595-4DA4-BB5E-5685D5F7F0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A912ED-2275-407D-8775-BA6E1486A1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30198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folie 2 Ansprech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EA37DC4-4685-46C1-9660-8D7BE7405B23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58413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035F89-C815-452D-86D6-11B6380FC7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dirty="0"/>
              <a:t>Ihre Ansprechpartner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2BC6DEE-E78F-4013-A76C-072F2E7149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407988" y="2246611"/>
            <a:ext cx="2094100" cy="25811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4A9CF6F3-25FB-4A1D-BE03-A727BC336A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07988" y="1497494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F9A3CB98-9CC2-486C-B9F4-96687E5A45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2730076" y="2246611"/>
            <a:ext cx="3221462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942AB6C4-F54F-4A9D-9851-0E338AA921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07988" y="1778290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Funktion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80BFD8-8BC6-4E11-88F1-696D56CAC5D6}"/>
              </a:ext>
            </a:extLst>
          </p:cNvPr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E00360-8595-4DA4-BB5E-5685D5F7F0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A912ED-2275-407D-8775-BA6E1486A1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DCE4AD0C-74C2-4546-9448-E579E680121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 bwMode="gray">
          <a:xfrm>
            <a:off x="6253164" y="2246611"/>
            <a:ext cx="2094100" cy="25811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B0F89D90-603D-4BEC-A92B-0CC9572A89B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6253164" y="1497494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6" name="Textplatzhalter 9">
            <a:extLst>
              <a:ext uri="{FF2B5EF4-FFF2-40B4-BE49-F238E27FC236}">
                <a16:creationId xmlns:a16="http://schemas.microsoft.com/office/drawing/2014/main" id="{FE0C26BD-D4EF-42D7-B503-B1347E1FE1B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8575252" y="2246611"/>
            <a:ext cx="3221462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12976E3E-DD26-4111-A757-1EC243A2B21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53164" y="1778290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Funktion</a:t>
            </a:r>
          </a:p>
        </p:txBody>
      </p:sp>
    </p:spTree>
    <p:extLst>
      <p:ext uri="{BB962C8B-B14F-4D97-AF65-F5344CB8AC3E}">
        <p14:creationId xmlns:p14="http://schemas.microsoft.com/office/powerpoint/2010/main" val="8429136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49" userDrawn="1">
          <p15:clr>
            <a:srgbClr val="FBAE40"/>
          </p15:clr>
        </p15:guide>
        <p15:guide id="2" pos="3931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74A85017-E04B-49DE-ADD0-EFE9D206BA9C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B969523-B98A-45C7-B343-1A5682CA69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4890001" y="2910178"/>
            <a:ext cx="2411998" cy="139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396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08997412-C897-4AD9-A9CC-09F1BF58B312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664AAFC-9332-41C7-9D5D-0D8E0A34086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2856000" y="4561200"/>
            <a:ext cx="6480000" cy="943200"/>
          </a:xfrm>
        </p:spPr>
        <p:txBody>
          <a:bodyPr anchor="b"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BC20B08-2920-49E0-A084-64E8BF172F6E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2856000" y="5576400"/>
            <a:ext cx="6480000" cy="432000"/>
          </a:xfrm>
        </p:spPr>
        <p:txBody>
          <a:bodyPr anchor="t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0616E90-D450-43C9-B8ED-51108EA2D6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5420540" y="3126759"/>
            <a:ext cx="1350920" cy="65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756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ganzseitigem Wechselmo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532C0B7B-CBE7-4E60-BE6D-6C54613583E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gray">
          <a:xfrm>
            <a:off x="179999" y="179999"/>
            <a:ext cx="11832000" cy="6489088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A4116CC9-D85E-4755-9690-EAEFC5338C7D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 bwMode="gray">
          <a:xfrm>
            <a:off x="5036775" y="2223000"/>
            <a:ext cx="6583774" cy="2412000"/>
          </a:xfrm>
          <a:custGeom>
            <a:avLst/>
            <a:gdLst>
              <a:gd name="connsiteX0" fmla="*/ 56127 w 6583774"/>
              <a:gd name="connsiteY0" fmla="*/ 0 h 2412000"/>
              <a:gd name="connsiteX1" fmla="*/ 6527647 w 6583774"/>
              <a:gd name="connsiteY1" fmla="*/ 0 h 2412000"/>
              <a:gd name="connsiteX2" fmla="*/ 6583774 w 6583774"/>
              <a:gd name="connsiteY2" fmla="*/ 56127 h 2412000"/>
              <a:gd name="connsiteX3" fmla="*/ 6583774 w 6583774"/>
              <a:gd name="connsiteY3" fmla="*/ 2355873 h 2412000"/>
              <a:gd name="connsiteX4" fmla="*/ 6527647 w 6583774"/>
              <a:gd name="connsiteY4" fmla="*/ 2412000 h 2412000"/>
              <a:gd name="connsiteX5" fmla="*/ 56127 w 6583774"/>
              <a:gd name="connsiteY5" fmla="*/ 2412000 h 2412000"/>
              <a:gd name="connsiteX6" fmla="*/ 0 w 6583774"/>
              <a:gd name="connsiteY6" fmla="*/ 2355873 h 2412000"/>
              <a:gd name="connsiteX7" fmla="*/ 0 w 6583774"/>
              <a:gd name="connsiteY7" fmla="*/ 56127 h 2412000"/>
              <a:gd name="connsiteX8" fmla="*/ 56127 w 6583774"/>
              <a:gd name="connsiteY8" fmla="*/ 0 h 241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83774" h="2412000">
                <a:moveTo>
                  <a:pt x="56127" y="0"/>
                </a:moveTo>
                <a:lnTo>
                  <a:pt x="6527647" y="0"/>
                </a:lnTo>
                <a:cubicBezTo>
                  <a:pt x="6558645" y="0"/>
                  <a:pt x="6583774" y="25129"/>
                  <a:pt x="6583774" y="56127"/>
                </a:cubicBezTo>
                <a:lnTo>
                  <a:pt x="6583774" y="2355873"/>
                </a:lnTo>
                <a:cubicBezTo>
                  <a:pt x="6583774" y="2386871"/>
                  <a:pt x="6558645" y="2412000"/>
                  <a:pt x="6527647" y="2412000"/>
                </a:cubicBezTo>
                <a:lnTo>
                  <a:pt x="56127" y="2412000"/>
                </a:lnTo>
                <a:cubicBezTo>
                  <a:pt x="25129" y="2412000"/>
                  <a:pt x="0" y="2386871"/>
                  <a:pt x="0" y="2355873"/>
                </a:cubicBezTo>
                <a:lnTo>
                  <a:pt x="0" y="56127"/>
                </a:lnTo>
                <a:cubicBezTo>
                  <a:pt x="0" y="25129"/>
                  <a:pt x="25129" y="0"/>
                  <a:pt x="56127" y="0"/>
                </a:cubicBezTo>
                <a:close/>
              </a:path>
            </a:pathLst>
          </a:custGeom>
          <a:gradFill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8900000" scaled="1"/>
          </a:gradFill>
        </p:spPr>
        <p:txBody>
          <a:bodyPr vert="horz" lIns="0" tIns="0" rIns="0" bIns="0" rtlCol="0" anchor="b">
            <a:noAutofit/>
          </a:bodyPr>
          <a:lstStyle>
            <a:lvl1pPr>
              <a:defRPr lang="de-DE" sz="100" dirty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3E7ACC9E-4A0A-44D3-B347-6BE8505BB8AD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7841170" y="2402474"/>
            <a:ext cx="3577388" cy="1426574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Untertitel 2">
            <a:extLst>
              <a:ext uri="{FF2B5EF4-FFF2-40B4-BE49-F238E27FC236}">
                <a16:creationId xmlns:a16="http://schemas.microsoft.com/office/drawing/2014/main" id="{F6CFB820-E971-41C8-A458-280EAF2776D9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7841170" y="3890356"/>
            <a:ext cx="3577388" cy="300643"/>
          </a:xfrm>
        </p:spPr>
        <p:txBody>
          <a:bodyPr vert="horz" lIns="0" tIns="0" rIns="0" bIns="0" rtlCol="0" anchor="t">
            <a:noAutofit/>
          </a:bodyPr>
          <a:lstStyle>
            <a:lvl1pPr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17" name="Textplatzhalter 11">
            <a:extLst>
              <a:ext uri="{FF2B5EF4-FFF2-40B4-BE49-F238E27FC236}">
                <a16:creationId xmlns:a16="http://schemas.microsoft.com/office/drawing/2014/main" id="{5625B69D-1C6C-4A59-AFC6-2CE4610E11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7841170" y="4294474"/>
            <a:ext cx="3577388" cy="144000"/>
          </a:xfrm>
        </p:spPr>
        <p:txBody>
          <a:bodyPr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91C636A-A024-4B1C-AE6D-007879181DE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5420540" y="3128400"/>
            <a:ext cx="1350920" cy="653548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015661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grüner Verlau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5461CAF6-E57B-49ED-8AE4-9A59F2D906E1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D85246-262F-43D5-B7CF-2ADBC032F690}"/>
              </a:ext>
            </a:extLst>
          </p:cNvPr>
          <p:cNvSpPr>
            <a:spLocks noGrp="1"/>
          </p:cNvSpPr>
          <p:nvPr userDrawn="1">
            <p:ph type="ctrTitle"/>
          </p:nvPr>
        </p:nvSpPr>
        <p:spPr bwMode="gray">
          <a:xfrm>
            <a:off x="2856000" y="4562475"/>
            <a:ext cx="6480000" cy="943537"/>
          </a:xfrm>
        </p:spPr>
        <p:txBody>
          <a:bodyPr anchor="b"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C174046-DE2F-40C3-9134-E5CB7E2B17CA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 bwMode="gray">
          <a:xfrm>
            <a:off x="2856000" y="5578013"/>
            <a:ext cx="6480000" cy="451161"/>
          </a:xfrm>
        </p:spPr>
        <p:txBody>
          <a:bodyPr vert="horz" lIns="0" tIns="0" rIns="0" bIns="0" rtlCol="0" anchor="t">
            <a:noAutofit/>
          </a:bodyPr>
          <a:lstStyle>
            <a:lvl1pPr algn="ctr"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11" name="Textplatzhalter 11">
            <a:extLst>
              <a:ext uri="{FF2B5EF4-FFF2-40B4-BE49-F238E27FC236}">
                <a16:creationId xmlns:a16="http://schemas.microsoft.com/office/drawing/2014/main" id="{6B642990-DDA4-4D18-9EBD-00481549E0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2856000" y="6208999"/>
            <a:ext cx="6480000" cy="144000"/>
          </a:xfrm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59CFCD8-EDD0-41D0-9FBA-2E678701F9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5420540" y="3126759"/>
            <a:ext cx="1350920" cy="65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8181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2951A6BF-4640-404B-98E4-9664BA75A760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7636079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E8929F5-4366-4409-9C95-8BFBACB65B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2711450" y="1484313"/>
            <a:ext cx="6769100" cy="453707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038853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A0C644-86ED-4712-94E0-358633E0AF77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>
          <a:xfrm>
            <a:off x="407988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FABB8503-4ED7-49EE-B96C-ABC89BDED044}"/>
              </a:ext>
            </a:extLst>
          </p:cNvPr>
          <p:cNvSpPr>
            <a:spLocks noGrp="1"/>
          </p:cNvSpPr>
          <p:nvPr>
            <p:ph sz="quarter" idx="19"/>
          </p:nvPr>
        </p:nvSpPr>
        <p:spPr bwMode="gray">
          <a:xfrm>
            <a:off x="6240464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768611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mit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68F13F25-B426-4F54-8989-A7ABC8A1A8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407986" y="1484313"/>
            <a:ext cx="5544014" cy="357187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BC301D7F-2AC1-4358-9425-BD3C810FFB8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6240000" y="1484313"/>
            <a:ext cx="5544014" cy="357187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Textplatzhalter 6">
            <a:extLst>
              <a:ext uri="{FF2B5EF4-FFF2-40B4-BE49-F238E27FC236}">
                <a16:creationId xmlns:a16="http://schemas.microsoft.com/office/drawing/2014/main" id="{F7A17322-E1CE-4348-919D-2122BA512A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49C69E-8B55-463E-B7DE-518BB679A64A}"/>
              </a:ext>
            </a:extLst>
          </p:cNvPr>
          <p:cNvSpPr>
            <a:spLocks noGrp="1"/>
          </p:cNvSpPr>
          <p:nvPr>
            <p:ph sz="quarter" idx="21"/>
          </p:nvPr>
        </p:nvSpPr>
        <p:spPr bwMode="gray">
          <a:xfrm>
            <a:off x="407986" y="1841500"/>
            <a:ext cx="5544014" cy="41798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E2658042-18D5-40DC-9609-D5EC54F7AFFB}"/>
              </a:ext>
            </a:extLst>
          </p:cNvPr>
          <p:cNvSpPr>
            <a:spLocks noGrp="1"/>
          </p:cNvSpPr>
          <p:nvPr>
            <p:ph sz="quarter" idx="22"/>
          </p:nvPr>
        </p:nvSpPr>
        <p:spPr bwMode="gray">
          <a:xfrm>
            <a:off x="6240000" y="1841500"/>
            <a:ext cx="5544014" cy="41798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89776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A0C644-86ED-4712-94E0-358633E0AF77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>
          <a:xfrm>
            <a:off x="407988" y="1484313"/>
            <a:ext cx="5543550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FABB8503-4ED7-49EE-B96C-ABC89BDED044}"/>
              </a:ext>
            </a:extLst>
          </p:cNvPr>
          <p:cNvSpPr>
            <a:spLocks noGrp="1"/>
          </p:cNvSpPr>
          <p:nvPr>
            <p:ph sz="quarter" idx="19"/>
          </p:nvPr>
        </p:nvSpPr>
        <p:spPr bwMode="gray">
          <a:xfrm>
            <a:off x="6240464" y="1484313"/>
            <a:ext cx="5543550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E2A0392-EA81-46ED-A71F-B956853645F3}"/>
              </a:ext>
            </a:extLst>
          </p:cNvPr>
          <p:cNvSpPr>
            <a:spLocks noGrp="1"/>
          </p:cNvSpPr>
          <p:nvPr>
            <p:ph sz="quarter" idx="20"/>
          </p:nvPr>
        </p:nvSpPr>
        <p:spPr bwMode="gray">
          <a:xfrm>
            <a:off x="407988" y="3896851"/>
            <a:ext cx="5543550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E1D0086-5414-4B2D-AAF0-50D550D19242}"/>
              </a:ext>
            </a:extLst>
          </p:cNvPr>
          <p:cNvSpPr>
            <a:spLocks noGrp="1"/>
          </p:cNvSpPr>
          <p:nvPr>
            <p:ph sz="quarter" idx="21"/>
          </p:nvPr>
        </p:nvSpPr>
        <p:spPr bwMode="gray">
          <a:xfrm>
            <a:off x="6240464" y="3896851"/>
            <a:ext cx="5543550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3938931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  <p15:guide id="4" orient="horz" pos="2273" userDrawn="1">
          <p15:clr>
            <a:srgbClr val="FBAE40"/>
          </p15:clr>
        </p15:guide>
        <p15:guide id="5" orient="horz" pos="245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A0C644-86ED-4712-94E0-358633E0AF77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>
          <a:xfrm>
            <a:off x="407989" y="1484313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FABB8503-4ED7-49EE-B96C-ABC89BDED044}"/>
              </a:ext>
            </a:extLst>
          </p:cNvPr>
          <p:cNvSpPr>
            <a:spLocks noGrp="1"/>
          </p:cNvSpPr>
          <p:nvPr>
            <p:ph sz="quarter" idx="19"/>
          </p:nvPr>
        </p:nvSpPr>
        <p:spPr bwMode="gray">
          <a:xfrm>
            <a:off x="8184006" y="1484313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E2A0392-EA81-46ED-A71F-B956853645F3}"/>
              </a:ext>
            </a:extLst>
          </p:cNvPr>
          <p:cNvSpPr>
            <a:spLocks noGrp="1"/>
          </p:cNvSpPr>
          <p:nvPr>
            <p:ph sz="quarter" idx="20"/>
          </p:nvPr>
        </p:nvSpPr>
        <p:spPr bwMode="gray">
          <a:xfrm>
            <a:off x="407989" y="3896851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E1D0086-5414-4B2D-AAF0-50D550D19242}"/>
              </a:ext>
            </a:extLst>
          </p:cNvPr>
          <p:cNvSpPr>
            <a:spLocks noGrp="1"/>
          </p:cNvSpPr>
          <p:nvPr>
            <p:ph sz="quarter" idx="21"/>
          </p:nvPr>
        </p:nvSpPr>
        <p:spPr bwMode="gray">
          <a:xfrm>
            <a:off x="8184006" y="3896851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E3EB0E57-57F4-4D6A-B09F-B86F4B006349}"/>
              </a:ext>
            </a:extLst>
          </p:cNvPr>
          <p:cNvSpPr>
            <a:spLocks noGrp="1"/>
          </p:cNvSpPr>
          <p:nvPr>
            <p:ph sz="quarter" idx="22"/>
          </p:nvPr>
        </p:nvSpPr>
        <p:spPr bwMode="gray">
          <a:xfrm>
            <a:off x="4295997" y="1484313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3060001C-B3F6-42F4-A24F-4C7C6F2B20E6}"/>
              </a:ext>
            </a:extLst>
          </p:cNvPr>
          <p:cNvSpPr>
            <a:spLocks noGrp="1"/>
          </p:cNvSpPr>
          <p:nvPr>
            <p:ph sz="quarter" idx="23"/>
          </p:nvPr>
        </p:nvSpPr>
        <p:spPr bwMode="gray">
          <a:xfrm>
            <a:off x="4295997" y="3896851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25454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2706" userDrawn="1">
          <p15:clr>
            <a:srgbClr val="FBAE40"/>
          </p15:clr>
        </p15:guide>
        <p15:guide id="3" pos="2525" userDrawn="1">
          <p15:clr>
            <a:srgbClr val="FBAE40"/>
          </p15:clr>
        </p15:guide>
        <p15:guide id="4" pos="4974" userDrawn="1">
          <p15:clr>
            <a:srgbClr val="FBAE40"/>
          </p15:clr>
        </p15:guide>
        <p15:guide id="5" pos="5155" userDrawn="1">
          <p15:clr>
            <a:srgbClr val="FBAE40"/>
          </p15:clr>
        </p15:guide>
        <p15:guide id="6" orient="horz" pos="2273" userDrawn="1">
          <p15:clr>
            <a:srgbClr val="FBAE40"/>
          </p15:clr>
        </p15:guide>
        <p15:guide id="7" orient="horz" pos="245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C5A361-D4D9-4D3E-BE7C-84894C5C704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BC37112-57D2-4C6C-9A55-769412D176D7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407987" y="1484313"/>
            <a:ext cx="11376025" cy="454025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7271DB-EEEA-41F6-B3D6-2A2B16BAB0E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0229956" y="6546778"/>
            <a:ext cx="1011237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lnSpc>
                <a:spcPct val="100000"/>
              </a:lnSpc>
              <a:defRPr sz="900">
                <a:solidFill>
                  <a:schemeClr val="accent5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DBD589-3779-425D-BE2C-B82FE5D11C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407987" y="6546778"/>
            <a:ext cx="4680000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lnSpc>
                <a:spcPct val="100000"/>
              </a:lnSpc>
              <a:defRPr sz="900">
                <a:solidFill>
                  <a:schemeClr val="accent5"/>
                </a:solidFill>
              </a:defRPr>
            </a:lvl1pPr>
          </a:lstStyle>
          <a:p>
            <a:r>
              <a:rPr lang="de-DE"/>
              <a:t>HanseMerkur PowerPoint Template &amp; Styleguide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C71AE6-9865-4EB2-B33B-FB6FD69C22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1313319" y="6546778"/>
            <a:ext cx="470693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lnSpc>
                <a:spcPct val="100000"/>
              </a:lnSpc>
              <a:defRPr sz="900">
                <a:solidFill>
                  <a:schemeClr val="accent5"/>
                </a:solidFill>
              </a:defRPr>
            </a:lvl1pPr>
          </a:lstStyle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72BBF057-86C2-471F-8CB9-0353DA9B6246}"/>
              </a:ext>
            </a:extLst>
          </p:cNvPr>
          <p:cNvCxnSpPr/>
          <p:nvPr/>
        </p:nvCxnSpPr>
        <p:spPr bwMode="gray">
          <a:xfrm>
            <a:off x="408969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05BCBB2F-21DD-4A3B-A5FB-C7310EF6E20B}"/>
              </a:ext>
            </a:extLst>
          </p:cNvPr>
          <p:cNvCxnSpPr/>
          <p:nvPr/>
        </p:nvCxnSpPr>
        <p:spPr bwMode="gray">
          <a:xfrm>
            <a:off x="4295775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BD9FCDF-8327-4FAA-BC33-499D4A71ADD5}"/>
              </a:ext>
            </a:extLst>
          </p:cNvPr>
          <p:cNvCxnSpPr/>
          <p:nvPr/>
        </p:nvCxnSpPr>
        <p:spPr bwMode="gray">
          <a:xfrm>
            <a:off x="4008438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E6C7661C-1B42-455C-986C-25C5B19BCA95}"/>
              </a:ext>
            </a:extLst>
          </p:cNvPr>
          <p:cNvCxnSpPr/>
          <p:nvPr/>
        </p:nvCxnSpPr>
        <p:spPr bwMode="gray">
          <a:xfrm>
            <a:off x="6242050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26F5594D-586C-4E5A-8F4E-268A57FFFCF4}"/>
              </a:ext>
            </a:extLst>
          </p:cNvPr>
          <p:cNvCxnSpPr/>
          <p:nvPr/>
        </p:nvCxnSpPr>
        <p:spPr bwMode="gray">
          <a:xfrm>
            <a:off x="5954713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1AB1D243-D401-4A7A-B058-A1B9B5B5A08F}"/>
              </a:ext>
            </a:extLst>
          </p:cNvPr>
          <p:cNvCxnSpPr/>
          <p:nvPr/>
        </p:nvCxnSpPr>
        <p:spPr bwMode="gray">
          <a:xfrm>
            <a:off x="8185150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F4050B6D-1C2A-46A1-BECE-3208E3D3457D}"/>
              </a:ext>
            </a:extLst>
          </p:cNvPr>
          <p:cNvCxnSpPr/>
          <p:nvPr/>
        </p:nvCxnSpPr>
        <p:spPr bwMode="gray">
          <a:xfrm>
            <a:off x="7897813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24BE108C-57B5-4CDC-A83F-2452408B5ED3}"/>
              </a:ext>
            </a:extLst>
          </p:cNvPr>
          <p:cNvCxnSpPr/>
          <p:nvPr/>
        </p:nvCxnSpPr>
        <p:spPr bwMode="gray">
          <a:xfrm>
            <a:off x="11784807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57610554-C275-443F-86E2-74AE53250596}"/>
              </a:ext>
            </a:extLst>
          </p:cNvPr>
          <p:cNvCxnSpPr/>
          <p:nvPr/>
        </p:nvCxnSpPr>
        <p:spPr bwMode="gray">
          <a:xfrm>
            <a:off x="408969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D42BACF2-1148-48C4-8E01-9F7B38B4C025}"/>
              </a:ext>
            </a:extLst>
          </p:cNvPr>
          <p:cNvCxnSpPr/>
          <p:nvPr/>
        </p:nvCxnSpPr>
        <p:spPr bwMode="gray">
          <a:xfrm>
            <a:off x="4295775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D380C760-95DC-487B-867A-F341AED92F5C}"/>
              </a:ext>
            </a:extLst>
          </p:cNvPr>
          <p:cNvCxnSpPr/>
          <p:nvPr/>
        </p:nvCxnSpPr>
        <p:spPr bwMode="gray">
          <a:xfrm>
            <a:off x="4008438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1F3EBC26-864F-4463-838C-2AF9D5F0A0E3}"/>
              </a:ext>
            </a:extLst>
          </p:cNvPr>
          <p:cNvCxnSpPr/>
          <p:nvPr/>
        </p:nvCxnSpPr>
        <p:spPr bwMode="gray">
          <a:xfrm>
            <a:off x="6242050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D5CF2C8A-2C01-46D5-8354-B0030789DEA9}"/>
              </a:ext>
            </a:extLst>
          </p:cNvPr>
          <p:cNvCxnSpPr/>
          <p:nvPr/>
        </p:nvCxnSpPr>
        <p:spPr bwMode="gray">
          <a:xfrm>
            <a:off x="5954713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C756C4AD-BA60-4AE2-A7AA-8C5A57B38793}"/>
              </a:ext>
            </a:extLst>
          </p:cNvPr>
          <p:cNvCxnSpPr/>
          <p:nvPr/>
        </p:nvCxnSpPr>
        <p:spPr bwMode="gray">
          <a:xfrm>
            <a:off x="8185150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1E01C45A-A215-466F-B7C9-FB7886BB2E86}"/>
              </a:ext>
            </a:extLst>
          </p:cNvPr>
          <p:cNvCxnSpPr/>
          <p:nvPr/>
        </p:nvCxnSpPr>
        <p:spPr bwMode="gray">
          <a:xfrm>
            <a:off x="7897813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E370AAC9-63B0-498B-B5BF-267685B53B89}"/>
              </a:ext>
            </a:extLst>
          </p:cNvPr>
          <p:cNvCxnSpPr/>
          <p:nvPr/>
        </p:nvCxnSpPr>
        <p:spPr bwMode="gray">
          <a:xfrm>
            <a:off x="11784807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ACD03EF0-94AF-403E-8159-543BF735687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441325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BCF37D33-84D4-48BD-8E9E-40AEC20B64B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1449388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F7C297DE-70F6-4254-A6A4-88D77E896BA8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3571876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B2303977-775D-4B5E-9F78-576BB03F628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3867151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0912BB48-BCBC-4195-9937-7FBDC273582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5988845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0028A80F-9DB9-4761-8528-7A5F2DA28216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6634164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83524D26-E9D7-4375-9407-1BD0108BBD00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441325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364F4FF4-E4F9-4C6F-B6E3-7B076C438711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1449388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52426945-77A2-44EB-83E5-281C2AC30520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3571876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7D9FB618-EA0C-48B9-B5F9-85F89CB5572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3867151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EF2C13E2-7590-4541-BA4E-E94E9231D2CC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5988845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6B442611-A2A2-478B-B6D3-9BFAC00C66B4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6634164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Grafik 39">
            <a:extLst>
              <a:ext uri="{FF2B5EF4-FFF2-40B4-BE49-F238E27FC236}">
                <a16:creationId xmlns:a16="http://schemas.microsoft.com/office/drawing/2014/main" id="{F284B790-FF3C-48ED-A95B-70AABD01E5F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 bwMode="gray">
          <a:xfrm>
            <a:off x="5665477" y="6236022"/>
            <a:ext cx="861046" cy="416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60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9" r:id="rId2"/>
    <p:sldLayoutId id="2147483670" r:id="rId3"/>
    <p:sldLayoutId id="2147483652" r:id="rId4"/>
    <p:sldLayoutId id="2147483673" r:id="rId5"/>
    <p:sldLayoutId id="2147483659" r:id="rId6"/>
    <p:sldLayoutId id="2147483660" r:id="rId7"/>
    <p:sldLayoutId id="2147483674" r:id="rId8"/>
    <p:sldLayoutId id="2147483675" r:id="rId9"/>
    <p:sldLayoutId id="2147483662" r:id="rId10"/>
    <p:sldLayoutId id="2147483665" r:id="rId11"/>
    <p:sldLayoutId id="2147483667" r:id="rId12"/>
    <p:sldLayoutId id="2147483666" r:id="rId13"/>
    <p:sldLayoutId id="2147483676" r:id="rId14"/>
    <p:sldLayoutId id="2147483657" r:id="rId15"/>
    <p:sldLayoutId id="2147483651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80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indent="0" algn="l" defTabSz="914400" rtl="0" eaLnBrk="1" latinLnBrk="0" hangingPunct="1">
        <a:lnSpc>
          <a:spcPct val="110000"/>
        </a:lnSpc>
        <a:spcBef>
          <a:spcPts val="80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93" userDrawn="1">
          <p15:clr>
            <a:srgbClr val="F26B43"/>
          </p15:clr>
        </p15:guide>
        <p15:guide id="3" pos="257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orient="horz" pos="935" userDrawn="1">
          <p15:clr>
            <a:srgbClr val="F26B43"/>
          </p15:clr>
        </p15:guide>
        <p15:guide id="6" orient="horz" pos="300" userDrawn="1">
          <p15:clr>
            <a:srgbClr val="F26B43"/>
          </p15:clr>
        </p15:guide>
        <p15:guide id="7" orient="horz" pos="4201" userDrawn="1">
          <p15:clr>
            <a:srgbClr val="F26B43"/>
          </p15:clr>
        </p15:guide>
        <p15:guide id="8" orient="horz" pos="2273" userDrawn="1">
          <p15:clr>
            <a:srgbClr val="F26B43"/>
          </p15:clr>
        </p15:guide>
        <p15:guide id="9" orient="horz" pos="2455" userDrawn="1">
          <p15:clr>
            <a:srgbClr val="F26B43"/>
          </p15:clr>
        </p15:guide>
        <p15:guide id="10" pos="2525" userDrawn="1">
          <p15:clr>
            <a:srgbClr val="F26B43"/>
          </p15:clr>
        </p15:guide>
        <p15:guide id="11" pos="2706" userDrawn="1">
          <p15:clr>
            <a:srgbClr val="F26B43"/>
          </p15:clr>
        </p15:guide>
        <p15:guide id="12" pos="3749" userDrawn="1">
          <p15:clr>
            <a:srgbClr val="F26B43"/>
          </p15:clr>
        </p15:guide>
        <p15:guide id="13" pos="3931" userDrawn="1">
          <p15:clr>
            <a:srgbClr val="F26B43"/>
          </p15:clr>
        </p15:guide>
        <p15:guide id="14" pos="4974" userDrawn="1">
          <p15:clr>
            <a:srgbClr val="F26B43"/>
          </p15:clr>
        </p15:guide>
        <p15:guide id="15" pos="515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\\hh.hansemerkur.de\global\Benutzer\Ordnerumleitung\garwels\Desktop\Bilder Pra╠êse\IST_91045370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7" b="10184"/>
          <a:stretch/>
        </p:blipFill>
        <p:spPr bwMode="auto">
          <a:xfrm>
            <a:off x="150017" y="152400"/>
            <a:ext cx="11901319" cy="654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err="1"/>
              <a:t>Or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970BE0B-F55C-4A3E-A030-6C8D5BD630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0C80114-C1DC-47F1-8F84-F8C8DAECB8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Hamburg, xx Monat 2020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9958917" y="411877"/>
            <a:ext cx="1661635" cy="708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2100" dirty="0"/>
              <a:t>Kundenlogo</a:t>
            </a:r>
          </a:p>
        </p:txBody>
      </p:sp>
    </p:spTree>
    <p:extLst>
      <p:ext uri="{BB962C8B-B14F-4D97-AF65-F5344CB8AC3E}">
        <p14:creationId xmlns:p14="http://schemas.microsoft.com/office/powerpoint/2010/main" val="633156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Abgerundetes Rechteck 34"/>
          <p:cNvSpPr/>
          <p:nvPr/>
        </p:nvSpPr>
        <p:spPr>
          <a:xfrm>
            <a:off x="538162" y="3921788"/>
            <a:ext cx="5413375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6" name="Abgerundetes Rechteck 35"/>
          <p:cNvSpPr/>
          <p:nvPr/>
        </p:nvSpPr>
        <p:spPr>
          <a:xfrm>
            <a:off x="6240463" y="3921789"/>
            <a:ext cx="5390548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7" name="Abgerundetes Rechteck 36"/>
          <p:cNvSpPr/>
          <p:nvPr/>
        </p:nvSpPr>
        <p:spPr>
          <a:xfrm>
            <a:off x="6240463" y="1456584"/>
            <a:ext cx="5390548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538163" y="1456585"/>
            <a:ext cx="5413374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Individuelle Leistungsbausteine – ambulante Behandlung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der betrieblichen Krankenversicherung 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18"/>
          </p:nvPr>
        </p:nvSpPr>
        <p:spPr>
          <a:xfrm>
            <a:off x="407988" y="1674313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chemeClr val="tx2"/>
                </a:solidFill>
              </a:rPr>
              <a:t>Gesündere Mitarbeiter </a:t>
            </a:r>
            <a:br>
              <a:rPr lang="de-DE" dirty="0">
                <a:solidFill>
                  <a:schemeClr val="tx2"/>
                </a:solidFill>
              </a:rPr>
            </a:br>
            <a:r>
              <a:rPr lang="de-DE" dirty="0">
                <a:solidFill>
                  <a:schemeClr val="tx2"/>
                </a:solidFill>
              </a:rPr>
              <a:t>durch Vorsorge</a:t>
            </a:r>
          </a:p>
          <a:p>
            <a:pPr algn="ctr"/>
            <a:r>
              <a:rPr lang="de-DE" dirty="0"/>
              <a:t>Umfassende Vorsorgeleistungen</a:t>
            </a:r>
          </a:p>
          <a:p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9"/>
          </p:nvPr>
        </p:nvSpPr>
        <p:spPr>
          <a:xfrm>
            <a:off x="6240464" y="1674313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chemeClr val="tx2"/>
                </a:solidFill>
              </a:rPr>
              <a:t>Gesündere Mitarbeiter </a:t>
            </a:r>
            <a:br>
              <a:rPr lang="de-DE" dirty="0">
                <a:solidFill>
                  <a:schemeClr val="tx2"/>
                </a:solidFill>
              </a:rPr>
            </a:br>
            <a:r>
              <a:rPr lang="de-DE" dirty="0">
                <a:solidFill>
                  <a:schemeClr val="tx2"/>
                </a:solidFill>
              </a:rPr>
              <a:t>durch Vorsorge Premium</a:t>
            </a:r>
          </a:p>
          <a:p>
            <a:pPr algn="ctr"/>
            <a:r>
              <a:rPr lang="de-DE" dirty="0"/>
              <a:t>Umfassende Vorsorgeleistungen</a:t>
            </a:r>
          </a:p>
          <a:p>
            <a:pPr algn="ctr"/>
            <a:r>
              <a:rPr lang="de-DE" dirty="0"/>
              <a:t>Primärprävention, Aufklärung, Stressbewältigung</a:t>
            </a:r>
          </a:p>
          <a:p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20"/>
          </p:nvPr>
        </p:nvSpPr>
        <p:spPr>
          <a:xfrm>
            <a:off x="407988" y="4086851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00A075"/>
                </a:solidFill>
              </a:rPr>
              <a:t>Kostenentlastung </a:t>
            </a:r>
            <a:br>
              <a:rPr lang="de-DE" dirty="0">
                <a:solidFill>
                  <a:srgbClr val="00A075"/>
                </a:solidFill>
              </a:rPr>
            </a:br>
            <a:r>
              <a:rPr lang="de-DE" dirty="0">
                <a:solidFill>
                  <a:srgbClr val="00A075"/>
                </a:solidFill>
              </a:rPr>
              <a:t>beim Optiker</a:t>
            </a:r>
          </a:p>
          <a:p>
            <a:pPr algn="ctr"/>
            <a:r>
              <a:rPr lang="de-DE" dirty="0">
                <a:solidFill>
                  <a:prstClr val="black"/>
                </a:solidFill>
              </a:rPr>
              <a:t>Bis zu 200,- Euro alle 24 Monate für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Brillen oder Kontaktlinsen</a:t>
            </a:r>
          </a:p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21"/>
          </p:nvPr>
        </p:nvSpPr>
        <p:spPr>
          <a:xfrm>
            <a:off x="6240464" y="4086851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00A075"/>
                </a:solidFill>
              </a:rPr>
              <a:t>Privatärztliche </a:t>
            </a:r>
            <a:br>
              <a:rPr lang="de-DE" dirty="0">
                <a:solidFill>
                  <a:srgbClr val="00A075"/>
                </a:solidFill>
              </a:rPr>
            </a:br>
            <a:r>
              <a:rPr lang="de-DE" dirty="0">
                <a:solidFill>
                  <a:srgbClr val="00A075"/>
                </a:solidFill>
              </a:rPr>
              <a:t>Alternativmedizin</a:t>
            </a:r>
          </a:p>
          <a:p>
            <a:pPr algn="ctr"/>
            <a:r>
              <a:rPr lang="de-DE" dirty="0">
                <a:solidFill>
                  <a:prstClr val="black"/>
                </a:solidFill>
              </a:rPr>
              <a:t>80% bis zu einem jährlichen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Rechnungsbetrag von 500,- Euro</a:t>
            </a:r>
          </a:p>
          <a:p>
            <a:endParaRPr lang="de-DE" dirty="0"/>
          </a:p>
        </p:txBody>
      </p:sp>
      <p:grpSp>
        <p:nvGrpSpPr>
          <p:cNvPr id="10" name="Gruppieren 9"/>
          <p:cNvGrpSpPr>
            <a:grpSpLocks noChangeAspect="1"/>
          </p:cNvGrpSpPr>
          <p:nvPr/>
        </p:nvGrpSpPr>
        <p:grpSpPr bwMode="gray">
          <a:xfrm>
            <a:off x="697751" y="1674214"/>
            <a:ext cx="447340" cy="415561"/>
            <a:chOff x="10566400" y="1617663"/>
            <a:chExt cx="581026" cy="539750"/>
          </a:xfrm>
        </p:grpSpPr>
        <p:sp>
          <p:nvSpPr>
            <p:cNvPr id="11" name="Freeform 27"/>
            <p:cNvSpPr>
              <a:spLocks/>
            </p:cNvSpPr>
            <p:nvPr/>
          </p:nvSpPr>
          <p:spPr bwMode="gray">
            <a:xfrm>
              <a:off x="10817225" y="1735138"/>
              <a:ext cx="323850" cy="322263"/>
            </a:xfrm>
            <a:custGeom>
              <a:avLst/>
              <a:gdLst>
                <a:gd name="T0" fmla="*/ 134 w 204"/>
                <a:gd name="T1" fmla="*/ 0 h 203"/>
                <a:gd name="T2" fmla="*/ 69 w 204"/>
                <a:gd name="T3" fmla="*/ 0 h 203"/>
                <a:gd name="T4" fmla="*/ 69 w 204"/>
                <a:gd name="T5" fmla="*/ 69 h 203"/>
                <a:gd name="T6" fmla="*/ 0 w 204"/>
                <a:gd name="T7" fmla="*/ 69 h 203"/>
                <a:gd name="T8" fmla="*/ 0 w 204"/>
                <a:gd name="T9" fmla="*/ 134 h 203"/>
                <a:gd name="T10" fmla="*/ 69 w 204"/>
                <a:gd name="T11" fmla="*/ 134 h 203"/>
                <a:gd name="T12" fmla="*/ 69 w 204"/>
                <a:gd name="T13" fmla="*/ 203 h 203"/>
                <a:gd name="T14" fmla="*/ 134 w 204"/>
                <a:gd name="T15" fmla="*/ 203 h 203"/>
                <a:gd name="T16" fmla="*/ 134 w 204"/>
                <a:gd name="T17" fmla="*/ 134 h 203"/>
                <a:gd name="T18" fmla="*/ 204 w 204"/>
                <a:gd name="T19" fmla="*/ 134 h 203"/>
                <a:gd name="T20" fmla="*/ 204 w 204"/>
                <a:gd name="T21" fmla="*/ 69 h 203"/>
                <a:gd name="T22" fmla="*/ 134 w 204"/>
                <a:gd name="T23" fmla="*/ 69 h 203"/>
                <a:gd name="T24" fmla="*/ 134 w 204"/>
                <a:gd name="T25" fmla="*/ 0 h 203"/>
                <a:gd name="T26" fmla="*/ 134 w 204"/>
                <a:gd name="T27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4" h="203">
                  <a:moveTo>
                    <a:pt x="134" y="0"/>
                  </a:moveTo>
                  <a:lnTo>
                    <a:pt x="69" y="0"/>
                  </a:lnTo>
                  <a:lnTo>
                    <a:pt x="69" y="69"/>
                  </a:lnTo>
                  <a:lnTo>
                    <a:pt x="0" y="69"/>
                  </a:lnTo>
                  <a:lnTo>
                    <a:pt x="0" y="134"/>
                  </a:lnTo>
                  <a:lnTo>
                    <a:pt x="69" y="134"/>
                  </a:lnTo>
                  <a:lnTo>
                    <a:pt x="69" y="203"/>
                  </a:lnTo>
                  <a:lnTo>
                    <a:pt x="134" y="203"/>
                  </a:lnTo>
                  <a:lnTo>
                    <a:pt x="134" y="134"/>
                  </a:lnTo>
                  <a:lnTo>
                    <a:pt x="204" y="134"/>
                  </a:lnTo>
                  <a:lnTo>
                    <a:pt x="204" y="69"/>
                  </a:lnTo>
                  <a:lnTo>
                    <a:pt x="134" y="69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b" anchorCtr="0" compatLnSpc="1">
              <a:prstTxWarp prst="textNoShape">
                <a:avLst/>
              </a:prstTxWarp>
            </a:bodyPr>
            <a:lstStyle/>
            <a:p>
              <a:endParaRPr lang="de-DE" sz="1500"/>
            </a:p>
          </p:txBody>
        </p:sp>
        <p:sp>
          <p:nvSpPr>
            <p:cNvPr id="12" name="Freeform 28"/>
            <p:cNvSpPr>
              <a:spLocks/>
            </p:cNvSpPr>
            <p:nvPr/>
          </p:nvSpPr>
          <p:spPr bwMode="gray">
            <a:xfrm>
              <a:off x="10566400" y="1617663"/>
              <a:ext cx="581026" cy="539750"/>
            </a:xfrm>
            <a:custGeom>
              <a:avLst/>
              <a:gdLst>
                <a:gd name="T0" fmla="*/ 17236 w 18882"/>
                <a:gd name="T1" fmla="*/ 1613 h 17656"/>
                <a:gd name="T2" fmla="*/ 13494 w 18882"/>
                <a:gd name="T3" fmla="*/ 0 h 17656"/>
                <a:gd name="T4" fmla="*/ 9751 w 18882"/>
                <a:gd name="T5" fmla="*/ 1614 h 17656"/>
                <a:gd name="T6" fmla="*/ 9624 w 18882"/>
                <a:gd name="T7" fmla="*/ 1747 h 17656"/>
                <a:gd name="T8" fmla="*/ 9497 w 18882"/>
                <a:gd name="T9" fmla="*/ 1614 h 17656"/>
                <a:gd name="T10" fmla="*/ 5754 w 18882"/>
                <a:gd name="T11" fmla="*/ 0 h 17656"/>
                <a:gd name="T12" fmla="*/ 2013 w 18882"/>
                <a:gd name="T13" fmla="*/ 1613 h 17656"/>
                <a:gd name="T14" fmla="*/ 1994 w 18882"/>
                <a:gd name="T15" fmla="*/ 9535 h 17656"/>
                <a:gd name="T16" fmla="*/ 9625 w 18882"/>
                <a:gd name="T17" fmla="*/ 17656 h 17656"/>
                <a:gd name="T18" fmla="*/ 11603 w 18882"/>
                <a:gd name="T19" fmla="*/ 15550 h 17656"/>
                <a:gd name="T20" fmla="*/ 10394 w 18882"/>
                <a:gd name="T21" fmla="*/ 15550 h 17656"/>
                <a:gd name="T22" fmla="*/ 9624 w 18882"/>
                <a:gd name="T23" fmla="*/ 16370 h 17656"/>
                <a:gd name="T24" fmla="*/ 2640 w 18882"/>
                <a:gd name="T25" fmla="*/ 8929 h 17656"/>
                <a:gd name="T26" fmla="*/ 2653 w 18882"/>
                <a:gd name="T27" fmla="*/ 2225 h 17656"/>
                <a:gd name="T28" fmla="*/ 5754 w 18882"/>
                <a:gd name="T29" fmla="*/ 885 h 17656"/>
                <a:gd name="T30" fmla="*/ 8857 w 18882"/>
                <a:gd name="T31" fmla="*/ 2227 h 17656"/>
                <a:gd name="T32" fmla="*/ 9625 w 18882"/>
                <a:gd name="T33" fmla="*/ 3027 h 17656"/>
                <a:gd name="T34" fmla="*/ 10392 w 18882"/>
                <a:gd name="T35" fmla="*/ 2226 h 17656"/>
                <a:gd name="T36" fmla="*/ 13494 w 18882"/>
                <a:gd name="T37" fmla="*/ 885 h 17656"/>
                <a:gd name="T38" fmla="*/ 16595 w 18882"/>
                <a:gd name="T39" fmla="*/ 2225 h 17656"/>
                <a:gd name="T40" fmla="*/ 17813 w 18882"/>
                <a:gd name="T41" fmla="*/ 6249 h 17656"/>
                <a:gd name="T42" fmla="*/ 18703 w 18882"/>
                <a:gd name="T43" fmla="*/ 6249 h 17656"/>
                <a:gd name="T44" fmla="*/ 17236 w 18882"/>
                <a:gd name="T45" fmla="*/ 1613 h 17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882" h="17656">
                  <a:moveTo>
                    <a:pt x="17236" y="1613"/>
                  </a:moveTo>
                  <a:cubicBezTo>
                    <a:pt x="16239" y="572"/>
                    <a:pt x="14910" y="0"/>
                    <a:pt x="13494" y="0"/>
                  </a:cubicBezTo>
                  <a:cubicBezTo>
                    <a:pt x="12076" y="0"/>
                    <a:pt x="10747" y="572"/>
                    <a:pt x="9751" y="1614"/>
                  </a:cubicBezTo>
                  <a:cubicBezTo>
                    <a:pt x="9624" y="1747"/>
                    <a:pt x="9624" y="1747"/>
                    <a:pt x="9624" y="1747"/>
                  </a:cubicBezTo>
                  <a:cubicBezTo>
                    <a:pt x="9497" y="1614"/>
                    <a:pt x="9497" y="1614"/>
                    <a:pt x="9497" y="1614"/>
                  </a:cubicBezTo>
                  <a:cubicBezTo>
                    <a:pt x="8501" y="572"/>
                    <a:pt x="7172" y="0"/>
                    <a:pt x="5754" y="0"/>
                  </a:cubicBezTo>
                  <a:cubicBezTo>
                    <a:pt x="4337" y="0"/>
                    <a:pt x="3009" y="572"/>
                    <a:pt x="2013" y="1613"/>
                  </a:cubicBezTo>
                  <a:cubicBezTo>
                    <a:pt x="9" y="3709"/>
                    <a:pt x="0" y="7410"/>
                    <a:pt x="1994" y="9535"/>
                  </a:cubicBezTo>
                  <a:cubicBezTo>
                    <a:pt x="9625" y="17656"/>
                    <a:pt x="9625" y="17656"/>
                    <a:pt x="9625" y="17656"/>
                  </a:cubicBezTo>
                  <a:cubicBezTo>
                    <a:pt x="11603" y="15550"/>
                    <a:pt x="11603" y="15550"/>
                    <a:pt x="11603" y="15550"/>
                  </a:cubicBezTo>
                  <a:cubicBezTo>
                    <a:pt x="10394" y="15550"/>
                    <a:pt x="10394" y="15550"/>
                    <a:pt x="10394" y="15550"/>
                  </a:cubicBezTo>
                  <a:cubicBezTo>
                    <a:pt x="9624" y="16370"/>
                    <a:pt x="9624" y="16370"/>
                    <a:pt x="9624" y="16370"/>
                  </a:cubicBezTo>
                  <a:cubicBezTo>
                    <a:pt x="2640" y="8929"/>
                    <a:pt x="2640" y="8929"/>
                    <a:pt x="2640" y="8929"/>
                  </a:cubicBezTo>
                  <a:cubicBezTo>
                    <a:pt x="953" y="7129"/>
                    <a:pt x="959" y="3998"/>
                    <a:pt x="2653" y="2225"/>
                  </a:cubicBezTo>
                  <a:cubicBezTo>
                    <a:pt x="3480" y="1361"/>
                    <a:pt x="4582" y="885"/>
                    <a:pt x="5754" y="885"/>
                  </a:cubicBezTo>
                  <a:cubicBezTo>
                    <a:pt x="6928" y="885"/>
                    <a:pt x="8030" y="1361"/>
                    <a:pt x="8857" y="2227"/>
                  </a:cubicBezTo>
                  <a:cubicBezTo>
                    <a:pt x="9625" y="3027"/>
                    <a:pt x="9625" y="3027"/>
                    <a:pt x="9625" y="3027"/>
                  </a:cubicBezTo>
                  <a:cubicBezTo>
                    <a:pt x="10392" y="2226"/>
                    <a:pt x="10392" y="2226"/>
                    <a:pt x="10392" y="2226"/>
                  </a:cubicBezTo>
                  <a:cubicBezTo>
                    <a:pt x="11218" y="1361"/>
                    <a:pt x="12320" y="885"/>
                    <a:pt x="13494" y="885"/>
                  </a:cubicBezTo>
                  <a:cubicBezTo>
                    <a:pt x="14667" y="885"/>
                    <a:pt x="15769" y="1361"/>
                    <a:pt x="16595" y="2225"/>
                  </a:cubicBezTo>
                  <a:cubicBezTo>
                    <a:pt x="17600" y="3276"/>
                    <a:pt x="17996" y="4804"/>
                    <a:pt x="17813" y="6249"/>
                  </a:cubicBezTo>
                  <a:cubicBezTo>
                    <a:pt x="18703" y="6249"/>
                    <a:pt x="18703" y="6249"/>
                    <a:pt x="18703" y="6249"/>
                  </a:cubicBezTo>
                  <a:cubicBezTo>
                    <a:pt x="18882" y="4578"/>
                    <a:pt x="18396" y="2826"/>
                    <a:pt x="17236" y="1613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b" anchorCtr="0" compatLnSpc="1">
              <a:prstTxWarp prst="textNoShape">
                <a:avLst/>
              </a:prstTxWarp>
            </a:bodyPr>
            <a:lstStyle/>
            <a:p>
              <a:endParaRPr lang="de-DE" sz="1500"/>
            </a:p>
          </p:txBody>
        </p:sp>
      </p:grpSp>
      <p:grpSp>
        <p:nvGrpSpPr>
          <p:cNvPr id="13" name="Gruppieren 12"/>
          <p:cNvGrpSpPr>
            <a:grpSpLocks noChangeAspect="1"/>
          </p:cNvGrpSpPr>
          <p:nvPr/>
        </p:nvGrpSpPr>
        <p:grpSpPr bwMode="gray">
          <a:xfrm>
            <a:off x="6499734" y="1658400"/>
            <a:ext cx="447340" cy="415561"/>
            <a:chOff x="10566400" y="1617663"/>
            <a:chExt cx="581026" cy="539750"/>
          </a:xfrm>
        </p:grpSpPr>
        <p:sp>
          <p:nvSpPr>
            <p:cNvPr id="14" name="Freeform 27"/>
            <p:cNvSpPr>
              <a:spLocks/>
            </p:cNvSpPr>
            <p:nvPr/>
          </p:nvSpPr>
          <p:spPr bwMode="gray">
            <a:xfrm>
              <a:off x="10817225" y="1735138"/>
              <a:ext cx="323850" cy="322263"/>
            </a:xfrm>
            <a:custGeom>
              <a:avLst/>
              <a:gdLst>
                <a:gd name="T0" fmla="*/ 134 w 204"/>
                <a:gd name="T1" fmla="*/ 0 h 203"/>
                <a:gd name="T2" fmla="*/ 69 w 204"/>
                <a:gd name="T3" fmla="*/ 0 h 203"/>
                <a:gd name="T4" fmla="*/ 69 w 204"/>
                <a:gd name="T5" fmla="*/ 69 h 203"/>
                <a:gd name="T6" fmla="*/ 0 w 204"/>
                <a:gd name="T7" fmla="*/ 69 h 203"/>
                <a:gd name="T8" fmla="*/ 0 w 204"/>
                <a:gd name="T9" fmla="*/ 134 h 203"/>
                <a:gd name="T10" fmla="*/ 69 w 204"/>
                <a:gd name="T11" fmla="*/ 134 h 203"/>
                <a:gd name="T12" fmla="*/ 69 w 204"/>
                <a:gd name="T13" fmla="*/ 203 h 203"/>
                <a:gd name="T14" fmla="*/ 134 w 204"/>
                <a:gd name="T15" fmla="*/ 203 h 203"/>
                <a:gd name="T16" fmla="*/ 134 w 204"/>
                <a:gd name="T17" fmla="*/ 134 h 203"/>
                <a:gd name="T18" fmla="*/ 204 w 204"/>
                <a:gd name="T19" fmla="*/ 134 h 203"/>
                <a:gd name="T20" fmla="*/ 204 w 204"/>
                <a:gd name="T21" fmla="*/ 69 h 203"/>
                <a:gd name="T22" fmla="*/ 134 w 204"/>
                <a:gd name="T23" fmla="*/ 69 h 203"/>
                <a:gd name="T24" fmla="*/ 134 w 204"/>
                <a:gd name="T25" fmla="*/ 0 h 203"/>
                <a:gd name="T26" fmla="*/ 134 w 204"/>
                <a:gd name="T27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4" h="203">
                  <a:moveTo>
                    <a:pt x="134" y="0"/>
                  </a:moveTo>
                  <a:lnTo>
                    <a:pt x="69" y="0"/>
                  </a:lnTo>
                  <a:lnTo>
                    <a:pt x="69" y="69"/>
                  </a:lnTo>
                  <a:lnTo>
                    <a:pt x="0" y="69"/>
                  </a:lnTo>
                  <a:lnTo>
                    <a:pt x="0" y="134"/>
                  </a:lnTo>
                  <a:lnTo>
                    <a:pt x="69" y="134"/>
                  </a:lnTo>
                  <a:lnTo>
                    <a:pt x="69" y="203"/>
                  </a:lnTo>
                  <a:lnTo>
                    <a:pt x="134" y="203"/>
                  </a:lnTo>
                  <a:lnTo>
                    <a:pt x="134" y="134"/>
                  </a:lnTo>
                  <a:lnTo>
                    <a:pt x="204" y="134"/>
                  </a:lnTo>
                  <a:lnTo>
                    <a:pt x="204" y="69"/>
                  </a:lnTo>
                  <a:lnTo>
                    <a:pt x="134" y="69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b" anchorCtr="0" compatLnSpc="1">
              <a:prstTxWarp prst="textNoShape">
                <a:avLst/>
              </a:prstTxWarp>
            </a:bodyPr>
            <a:lstStyle/>
            <a:p>
              <a:endParaRPr lang="de-DE" sz="1500"/>
            </a:p>
          </p:txBody>
        </p:sp>
        <p:sp>
          <p:nvSpPr>
            <p:cNvPr id="15" name="Freeform 28"/>
            <p:cNvSpPr>
              <a:spLocks/>
            </p:cNvSpPr>
            <p:nvPr/>
          </p:nvSpPr>
          <p:spPr bwMode="gray">
            <a:xfrm>
              <a:off x="10566400" y="1617663"/>
              <a:ext cx="581026" cy="539750"/>
            </a:xfrm>
            <a:custGeom>
              <a:avLst/>
              <a:gdLst>
                <a:gd name="T0" fmla="*/ 17236 w 18882"/>
                <a:gd name="T1" fmla="*/ 1613 h 17656"/>
                <a:gd name="T2" fmla="*/ 13494 w 18882"/>
                <a:gd name="T3" fmla="*/ 0 h 17656"/>
                <a:gd name="T4" fmla="*/ 9751 w 18882"/>
                <a:gd name="T5" fmla="*/ 1614 h 17656"/>
                <a:gd name="T6" fmla="*/ 9624 w 18882"/>
                <a:gd name="T7" fmla="*/ 1747 h 17656"/>
                <a:gd name="T8" fmla="*/ 9497 w 18882"/>
                <a:gd name="T9" fmla="*/ 1614 h 17656"/>
                <a:gd name="T10" fmla="*/ 5754 w 18882"/>
                <a:gd name="T11" fmla="*/ 0 h 17656"/>
                <a:gd name="T12" fmla="*/ 2013 w 18882"/>
                <a:gd name="T13" fmla="*/ 1613 h 17656"/>
                <a:gd name="T14" fmla="*/ 1994 w 18882"/>
                <a:gd name="T15" fmla="*/ 9535 h 17656"/>
                <a:gd name="T16" fmla="*/ 9625 w 18882"/>
                <a:gd name="T17" fmla="*/ 17656 h 17656"/>
                <a:gd name="T18" fmla="*/ 11603 w 18882"/>
                <a:gd name="T19" fmla="*/ 15550 h 17656"/>
                <a:gd name="T20" fmla="*/ 10394 w 18882"/>
                <a:gd name="T21" fmla="*/ 15550 h 17656"/>
                <a:gd name="T22" fmla="*/ 9624 w 18882"/>
                <a:gd name="T23" fmla="*/ 16370 h 17656"/>
                <a:gd name="T24" fmla="*/ 2640 w 18882"/>
                <a:gd name="T25" fmla="*/ 8929 h 17656"/>
                <a:gd name="T26" fmla="*/ 2653 w 18882"/>
                <a:gd name="T27" fmla="*/ 2225 h 17656"/>
                <a:gd name="T28" fmla="*/ 5754 w 18882"/>
                <a:gd name="T29" fmla="*/ 885 h 17656"/>
                <a:gd name="T30" fmla="*/ 8857 w 18882"/>
                <a:gd name="T31" fmla="*/ 2227 h 17656"/>
                <a:gd name="T32" fmla="*/ 9625 w 18882"/>
                <a:gd name="T33" fmla="*/ 3027 h 17656"/>
                <a:gd name="T34" fmla="*/ 10392 w 18882"/>
                <a:gd name="T35" fmla="*/ 2226 h 17656"/>
                <a:gd name="T36" fmla="*/ 13494 w 18882"/>
                <a:gd name="T37" fmla="*/ 885 h 17656"/>
                <a:gd name="T38" fmla="*/ 16595 w 18882"/>
                <a:gd name="T39" fmla="*/ 2225 h 17656"/>
                <a:gd name="T40" fmla="*/ 17813 w 18882"/>
                <a:gd name="T41" fmla="*/ 6249 h 17656"/>
                <a:gd name="T42" fmla="*/ 18703 w 18882"/>
                <a:gd name="T43" fmla="*/ 6249 h 17656"/>
                <a:gd name="T44" fmla="*/ 17236 w 18882"/>
                <a:gd name="T45" fmla="*/ 1613 h 17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882" h="17656">
                  <a:moveTo>
                    <a:pt x="17236" y="1613"/>
                  </a:moveTo>
                  <a:cubicBezTo>
                    <a:pt x="16239" y="572"/>
                    <a:pt x="14910" y="0"/>
                    <a:pt x="13494" y="0"/>
                  </a:cubicBezTo>
                  <a:cubicBezTo>
                    <a:pt x="12076" y="0"/>
                    <a:pt x="10747" y="572"/>
                    <a:pt x="9751" y="1614"/>
                  </a:cubicBezTo>
                  <a:cubicBezTo>
                    <a:pt x="9624" y="1747"/>
                    <a:pt x="9624" y="1747"/>
                    <a:pt x="9624" y="1747"/>
                  </a:cubicBezTo>
                  <a:cubicBezTo>
                    <a:pt x="9497" y="1614"/>
                    <a:pt x="9497" y="1614"/>
                    <a:pt x="9497" y="1614"/>
                  </a:cubicBezTo>
                  <a:cubicBezTo>
                    <a:pt x="8501" y="572"/>
                    <a:pt x="7172" y="0"/>
                    <a:pt x="5754" y="0"/>
                  </a:cubicBezTo>
                  <a:cubicBezTo>
                    <a:pt x="4337" y="0"/>
                    <a:pt x="3009" y="572"/>
                    <a:pt x="2013" y="1613"/>
                  </a:cubicBezTo>
                  <a:cubicBezTo>
                    <a:pt x="9" y="3709"/>
                    <a:pt x="0" y="7410"/>
                    <a:pt x="1994" y="9535"/>
                  </a:cubicBezTo>
                  <a:cubicBezTo>
                    <a:pt x="9625" y="17656"/>
                    <a:pt x="9625" y="17656"/>
                    <a:pt x="9625" y="17656"/>
                  </a:cubicBezTo>
                  <a:cubicBezTo>
                    <a:pt x="11603" y="15550"/>
                    <a:pt x="11603" y="15550"/>
                    <a:pt x="11603" y="15550"/>
                  </a:cubicBezTo>
                  <a:cubicBezTo>
                    <a:pt x="10394" y="15550"/>
                    <a:pt x="10394" y="15550"/>
                    <a:pt x="10394" y="15550"/>
                  </a:cubicBezTo>
                  <a:cubicBezTo>
                    <a:pt x="9624" y="16370"/>
                    <a:pt x="9624" y="16370"/>
                    <a:pt x="9624" y="16370"/>
                  </a:cubicBezTo>
                  <a:cubicBezTo>
                    <a:pt x="2640" y="8929"/>
                    <a:pt x="2640" y="8929"/>
                    <a:pt x="2640" y="8929"/>
                  </a:cubicBezTo>
                  <a:cubicBezTo>
                    <a:pt x="953" y="7129"/>
                    <a:pt x="959" y="3998"/>
                    <a:pt x="2653" y="2225"/>
                  </a:cubicBezTo>
                  <a:cubicBezTo>
                    <a:pt x="3480" y="1361"/>
                    <a:pt x="4582" y="885"/>
                    <a:pt x="5754" y="885"/>
                  </a:cubicBezTo>
                  <a:cubicBezTo>
                    <a:pt x="6928" y="885"/>
                    <a:pt x="8030" y="1361"/>
                    <a:pt x="8857" y="2227"/>
                  </a:cubicBezTo>
                  <a:cubicBezTo>
                    <a:pt x="9625" y="3027"/>
                    <a:pt x="9625" y="3027"/>
                    <a:pt x="9625" y="3027"/>
                  </a:cubicBezTo>
                  <a:cubicBezTo>
                    <a:pt x="10392" y="2226"/>
                    <a:pt x="10392" y="2226"/>
                    <a:pt x="10392" y="2226"/>
                  </a:cubicBezTo>
                  <a:cubicBezTo>
                    <a:pt x="11218" y="1361"/>
                    <a:pt x="12320" y="885"/>
                    <a:pt x="13494" y="885"/>
                  </a:cubicBezTo>
                  <a:cubicBezTo>
                    <a:pt x="14667" y="885"/>
                    <a:pt x="15769" y="1361"/>
                    <a:pt x="16595" y="2225"/>
                  </a:cubicBezTo>
                  <a:cubicBezTo>
                    <a:pt x="17600" y="3276"/>
                    <a:pt x="17996" y="4804"/>
                    <a:pt x="17813" y="6249"/>
                  </a:cubicBezTo>
                  <a:cubicBezTo>
                    <a:pt x="18703" y="6249"/>
                    <a:pt x="18703" y="6249"/>
                    <a:pt x="18703" y="6249"/>
                  </a:cubicBezTo>
                  <a:cubicBezTo>
                    <a:pt x="18882" y="4578"/>
                    <a:pt x="18396" y="2826"/>
                    <a:pt x="17236" y="1613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b" anchorCtr="0" compatLnSpc="1">
              <a:prstTxWarp prst="textNoShape">
                <a:avLst/>
              </a:prstTxWarp>
            </a:bodyPr>
            <a:lstStyle/>
            <a:p>
              <a:endParaRPr lang="de-DE" sz="1500"/>
            </a:p>
          </p:txBody>
        </p:sp>
      </p:grpSp>
      <p:grpSp>
        <p:nvGrpSpPr>
          <p:cNvPr id="16" name="Group 4"/>
          <p:cNvGrpSpPr>
            <a:grpSpLocks noChangeAspect="1"/>
          </p:cNvGrpSpPr>
          <p:nvPr/>
        </p:nvGrpSpPr>
        <p:grpSpPr bwMode="auto">
          <a:xfrm>
            <a:off x="664914" y="4069019"/>
            <a:ext cx="513013" cy="415755"/>
            <a:chOff x="3360" y="1769"/>
            <a:chExt cx="960" cy="778"/>
          </a:xfrm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3978" y="1769"/>
              <a:ext cx="149" cy="81"/>
            </a:xfrm>
            <a:custGeom>
              <a:avLst/>
              <a:gdLst>
                <a:gd name="T0" fmla="*/ 5641 w 8733"/>
                <a:gd name="T1" fmla="*/ 4772 h 4772"/>
                <a:gd name="T2" fmla="*/ 4533 w 8733"/>
                <a:gd name="T3" fmla="*/ 3827 h 4772"/>
                <a:gd name="T4" fmla="*/ 1500 w 8733"/>
                <a:gd name="T5" fmla="*/ 4133 h 4772"/>
                <a:gd name="T6" fmla="*/ 0 w 8733"/>
                <a:gd name="T7" fmla="*/ 1079 h 4772"/>
                <a:gd name="T8" fmla="*/ 5675 w 8733"/>
                <a:gd name="T9" fmla="*/ 622 h 4772"/>
                <a:gd name="T10" fmla="*/ 8733 w 8733"/>
                <a:gd name="T11" fmla="*/ 3355 h 4772"/>
                <a:gd name="T12" fmla="*/ 5641 w 8733"/>
                <a:gd name="T13" fmla="*/ 4772 h 4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33" h="4772">
                  <a:moveTo>
                    <a:pt x="5641" y="4772"/>
                  </a:moveTo>
                  <a:cubicBezTo>
                    <a:pt x="5391" y="4229"/>
                    <a:pt x="4901" y="3958"/>
                    <a:pt x="4533" y="3827"/>
                  </a:cubicBezTo>
                  <a:cubicBezTo>
                    <a:pt x="3655" y="3515"/>
                    <a:pt x="2523" y="3629"/>
                    <a:pt x="1500" y="4133"/>
                  </a:cubicBezTo>
                  <a:cubicBezTo>
                    <a:pt x="0" y="1079"/>
                    <a:pt x="0" y="1079"/>
                    <a:pt x="0" y="1079"/>
                  </a:cubicBezTo>
                  <a:cubicBezTo>
                    <a:pt x="1859" y="164"/>
                    <a:pt x="3927" y="0"/>
                    <a:pt x="5675" y="622"/>
                  </a:cubicBezTo>
                  <a:cubicBezTo>
                    <a:pt x="7067" y="1119"/>
                    <a:pt x="8153" y="2090"/>
                    <a:pt x="8733" y="3355"/>
                  </a:cubicBezTo>
                  <a:lnTo>
                    <a:pt x="5641" y="4772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3548" y="1769"/>
              <a:ext cx="148" cy="81"/>
            </a:xfrm>
            <a:custGeom>
              <a:avLst/>
              <a:gdLst>
                <a:gd name="T0" fmla="*/ 3093 w 8733"/>
                <a:gd name="T1" fmla="*/ 4772 h 4772"/>
                <a:gd name="T2" fmla="*/ 0 w 8733"/>
                <a:gd name="T3" fmla="*/ 3354 h 4772"/>
                <a:gd name="T4" fmla="*/ 3058 w 8733"/>
                <a:gd name="T5" fmla="*/ 621 h 4772"/>
                <a:gd name="T6" fmla="*/ 8733 w 8733"/>
                <a:gd name="T7" fmla="*/ 1077 h 4772"/>
                <a:gd name="T8" fmla="*/ 7235 w 8733"/>
                <a:gd name="T9" fmla="*/ 4131 h 4772"/>
                <a:gd name="T10" fmla="*/ 4201 w 8733"/>
                <a:gd name="T11" fmla="*/ 3826 h 4772"/>
                <a:gd name="T12" fmla="*/ 3093 w 8733"/>
                <a:gd name="T13" fmla="*/ 4772 h 4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33" h="4772">
                  <a:moveTo>
                    <a:pt x="3093" y="4772"/>
                  </a:moveTo>
                  <a:cubicBezTo>
                    <a:pt x="0" y="3354"/>
                    <a:pt x="0" y="3354"/>
                    <a:pt x="0" y="3354"/>
                  </a:cubicBezTo>
                  <a:cubicBezTo>
                    <a:pt x="580" y="2089"/>
                    <a:pt x="1666" y="1118"/>
                    <a:pt x="3058" y="621"/>
                  </a:cubicBezTo>
                  <a:cubicBezTo>
                    <a:pt x="4807" y="0"/>
                    <a:pt x="6875" y="166"/>
                    <a:pt x="8733" y="1077"/>
                  </a:cubicBezTo>
                  <a:cubicBezTo>
                    <a:pt x="7235" y="4131"/>
                    <a:pt x="7235" y="4131"/>
                    <a:pt x="7235" y="4131"/>
                  </a:cubicBezTo>
                  <a:cubicBezTo>
                    <a:pt x="6210" y="3628"/>
                    <a:pt x="5076" y="3516"/>
                    <a:pt x="4201" y="3826"/>
                  </a:cubicBezTo>
                  <a:cubicBezTo>
                    <a:pt x="3833" y="3958"/>
                    <a:pt x="3342" y="4228"/>
                    <a:pt x="3093" y="4772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3761" y="2166"/>
              <a:ext cx="152" cy="58"/>
            </a:xfrm>
            <a:custGeom>
              <a:avLst/>
              <a:gdLst>
                <a:gd name="T0" fmla="*/ 8908 w 8908"/>
                <a:gd name="T1" fmla="*/ 1425 h 3448"/>
                <a:gd name="T2" fmla="*/ 8908 w 8908"/>
                <a:gd name="T3" fmla="*/ 0 h 3448"/>
                <a:gd name="T4" fmla="*/ 0 w 8908"/>
                <a:gd name="T5" fmla="*/ 0 h 3448"/>
                <a:gd name="T6" fmla="*/ 0 w 8908"/>
                <a:gd name="T7" fmla="*/ 1283 h 3448"/>
                <a:gd name="T8" fmla="*/ 3157 w 8908"/>
                <a:gd name="T9" fmla="*/ 3448 h 3448"/>
                <a:gd name="T10" fmla="*/ 6081 w 8908"/>
                <a:gd name="T11" fmla="*/ 3448 h 3448"/>
                <a:gd name="T12" fmla="*/ 8908 w 8908"/>
                <a:gd name="T13" fmla="*/ 1425 h 3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08" h="3448">
                  <a:moveTo>
                    <a:pt x="8908" y="1425"/>
                  </a:moveTo>
                  <a:cubicBezTo>
                    <a:pt x="8908" y="0"/>
                    <a:pt x="8908" y="0"/>
                    <a:pt x="89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83"/>
                    <a:pt x="0" y="1283"/>
                    <a:pt x="0" y="1283"/>
                  </a:cubicBezTo>
                  <a:cubicBezTo>
                    <a:pt x="1293" y="1858"/>
                    <a:pt x="2381" y="2573"/>
                    <a:pt x="3157" y="3448"/>
                  </a:cubicBezTo>
                  <a:cubicBezTo>
                    <a:pt x="6081" y="3448"/>
                    <a:pt x="6081" y="3448"/>
                    <a:pt x="6081" y="3448"/>
                  </a:cubicBezTo>
                  <a:cubicBezTo>
                    <a:pt x="6793" y="2647"/>
                    <a:pt x="7756" y="1973"/>
                    <a:pt x="8908" y="1425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3360" y="2213"/>
              <a:ext cx="419" cy="334"/>
            </a:xfrm>
            <a:custGeom>
              <a:avLst/>
              <a:gdLst>
                <a:gd name="T0" fmla="*/ 21369 w 24614"/>
                <a:gd name="T1" fmla="*/ 1320 h 19685"/>
                <a:gd name="T2" fmla="*/ 12307 w 24614"/>
                <a:gd name="T3" fmla="*/ 0 h 19685"/>
                <a:gd name="T4" fmla="*/ 0 w 24614"/>
                <a:gd name="T5" fmla="*/ 3963 h 19685"/>
                <a:gd name="T6" fmla="*/ 12274 w 24614"/>
                <a:gd name="T7" fmla="*/ 19685 h 19685"/>
                <a:gd name="T8" fmla="*/ 24614 w 24614"/>
                <a:gd name="T9" fmla="*/ 3963 h 19685"/>
                <a:gd name="T10" fmla="*/ 21369 w 24614"/>
                <a:gd name="T11" fmla="*/ 1320 h 19685"/>
                <a:gd name="T12" fmla="*/ 7508 w 24614"/>
                <a:gd name="T13" fmla="*/ 4749 h 19685"/>
                <a:gd name="T14" fmla="*/ 2112 w 24614"/>
                <a:gd name="T15" fmla="*/ 10290 h 19685"/>
                <a:gd name="T16" fmla="*/ 2112 w 24614"/>
                <a:gd name="T17" fmla="*/ 5414 h 19685"/>
                <a:gd name="T18" fmla="*/ 5134 w 24614"/>
                <a:gd name="T19" fmla="*/ 2311 h 19685"/>
                <a:gd name="T20" fmla="*/ 10008 w 24614"/>
                <a:gd name="T21" fmla="*/ 2182 h 19685"/>
                <a:gd name="T22" fmla="*/ 7508 w 24614"/>
                <a:gd name="T23" fmla="*/ 4749 h 19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14" h="19685">
                  <a:moveTo>
                    <a:pt x="21369" y="1320"/>
                  </a:moveTo>
                  <a:cubicBezTo>
                    <a:pt x="19042" y="481"/>
                    <a:pt x="15738" y="0"/>
                    <a:pt x="12307" y="0"/>
                  </a:cubicBezTo>
                  <a:cubicBezTo>
                    <a:pt x="4946" y="0"/>
                    <a:pt x="0" y="2049"/>
                    <a:pt x="0" y="3963"/>
                  </a:cubicBezTo>
                  <a:cubicBezTo>
                    <a:pt x="0" y="12248"/>
                    <a:pt x="939" y="19685"/>
                    <a:pt x="12274" y="19685"/>
                  </a:cubicBezTo>
                  <a:cubicBezTo>
                    <a:pt x="19655" y="19685"/>
                    <a:pt x="24614" y="13367"/>
                    <a:pt x="24614" y="3963"/>
                  </a:cubicBezTo>
                  <a:cubicBezTo>
                    <a:pt x="24614" y="2632"/>
                    <a:pt x="22345" y="1671"/>
                    <a:pt x="21369" y="1320"/>
                  </a:cubicBezTo>
                  <a:close/>
                  <a:moveTo>
                    <a:pt x="7508" y="4749"/>
                  </a:moveTo>
                  <a:cubicBezTo>
                    <a:pt x="2112" y="10290"/>
                    <a:pt x="2112" y="10290"/>
                    <a:pt x="2112" y="10290"/>
                  </a:cubicBezTo>
                  <a:cubicBezTo>
                    <a:pt x="2112" y="5414"/>
                    <a:pt x="2112" y="5414"/>
                    <a:pt x="2112" y="5414"/>
                  </a:cubicBezTo>
                  <a:cubicBezTo>
                    <a:pt x="5134" y="2311"/>
                    <a:pt x="5134" y="2311"/>
                    <a:pt x="5134" y="2311"/>
                  </a:cubicBezTo>
                  <a:cubicBezTo>
                    <a:pt x="10008" y="2182"/>
                    <a:pt x="10008" y="2182"/>
                    <a:pt x="10008" y="2182"/>
                  </a:cubicBezTo>
                  <a:lnTo>
                    <a:pt x="7508" y="4749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3381" y="1824"/>
              <a:ext cx="220" cy="362"/>
            </a:xfrm>
            <a:custGeom>
              <a:avLst/>
              <a:gdLst>
                <a:gd name="T0" fmla="*/ 4330 w 12931"/>
                <a:gd name="T1" fmla="*/ 20069 h 21330"/>
                <a:gd name="T2" fmla="*/ 12931 w 12931"/>
                <a:gd name="T3" fmla="*/ 1426 h 21330"/>
                <a:gd name="T4" fmla="*/ 9841 w 12931"/>
                <a:gd name="T5" fmla="*/ 0 h 21330"/>
                <a:gd name="T6" fmla="*/ 0 w 12931"/>
                <a:gd name="T7" fmla="*/ 21330 h 21330"/>
                <a:gd name="T8" fmla="*/ 4330 w 12931"/>
                <a:gd name="T9" fmla="*/ 20069 h 2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31" h="21330">
                  <a:moveTo>
                    <a:pt x="4330" y="20069"/>
                  </a:moveTo>
                  <a:cubicBezTo>
                    <a:pt x="12931" y="1426"/>
                    <a:pt x="12931" y="1426"/>
                    <a:pt x="12931" y="1426"/>
                  </a:cubicBezTo>
                  <a:cubicBezTo>
                    <a:pt x="9841" y="0"/>
                    <a:pt x="9841" y="0"/>
                    <a:pt x="9841" y="0"/>
                  </a:cubicBezTo>
                  <a:cubicBezTo>
                    <a:pt x="0" y="21330"/>
                    <a:pt x="0" y="21330"/>
                    <a:pt x="0" y="21330"/>
                  </a:cubicBezTo>
                  <a:cubicBezTo>
                    <a:pt x="1292" y="20782"/>
                    <a:pt x="2764" y="20364"/>
                    <a:pt x="4330" y="20069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4073" y="1824"/>
              <a:ext cx="219" cy="359"/>
            </a:xfrm>
            <a:custGeom>
              <a:avLst/>
              <a:gdLst>
                <a:gd name="T0" fmla="*/ 12863 w 12863"/>
                <a:gd name="T1" fmla="*/ 21185 h 21185"/>
                <a:gd name="T2" fmla="*/ 3089 w 12863"/>
                <a:gd name="T3" fmla="*/ 0 h 21185"/>
                <a:gd name="T4" fmla="*/ 0 w 12863"/>
                <a:gd name="T5" fmla="*/ 1426 h 21185"/>
                <a:gd name="T6" fmla="*/ 8586 w 12863"/>
                <a:gd name="T7" fmla="*/ 20036 h 21185"/>
                <a:gd name="T8" fmla="*/ 12863 w 12863"/>
                <a:gd name="T9" fmla="*/ 21185 h 2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63" h="21185">
                  <a:moveTo>
                    <a:pt x="12863" y="21185"/>
                  </a:moveTo>
                  <a:cubicBezTo>
                    <a:pt x="3089" y="0"/>
                    <a:pt x="3089" y="0"/>
                    <a:pt x="3089" y="0"/>
                  </a:cubicBezTo>
                  <a:cubicBezTo>
                    <a:pt x="0" y="1426"/>
                    <a:pt x="0" y="1426"/>
                    <a:pt x="0" y="1426"/>
                  </a:cubicBezTo>
                  <a:cubicBezTo>
                    <a:pt x="8586" y="20036"/>
                    <a:pt x="8586" y="20036"/>
                    <a:pt x="8586" y="20036"/>
                  </a:cubicBezTo>
                  <a:cubicBezTo>
                    <a:pt x="10116" y="20306"/>
                    <a:pt x="11574" y="20680"/>
                    <a:pt x="12863" y="21185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3901" y="2213"/>
              <a:ext cx="419" cy="334"/>
            </a:xfrm>
            <a:custGeom>
              <a:avLst/>
              <a:gdLst>
                <a:gd name="T0" fmla="*/ 12341 w 24615"/>
                <a:gd name="T1" fmla="*/ 19685 h 19685"/>
                <a:gd name="T2" fmla="*/ 24615 w 24615"/>
                <a:gd name="T3" fmla="*/ 3963 h 19685"/>
                <a:gd name="T4" fmla="*/ 21369 w 24615"/>
                <a:gd name="T5" fmla="*/ 1320 h 19685"/>
                <a:gd name="T6" fmla="*/ 12307 w 24615"/>
                <a:gd name="T7" fmla="*/ 0 h 19685"/>
                <a:gd name="T8" fmla="*/ 0 w 24615"/>
                <a:gd name="T9" fmla="*/ 3963 h 19685"/>
                <a:gd name="T10" fmla="*/ 12341 w 24615"/>
                <a:gd name="T11" fmla="*/ 19685 h 19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615" h="19685">
                  <a:moveTo>
                    <a:pt x="12341" y="19685"/>
                  </a:moveTo>
                  <a:cubicBezTo>
                    <a:pt x="23676" y="19685"/>
                    <a:pt x="24615" y="12248"/>
                    <a:pt x="24615" y="3963"/>
                  </a:cubicBezTo>
                  <a:cubicBezTo>
                    <a:pt x="24615" y="2632"/>
                    <a:pt x="22345" y="1671"/>
                    <a:pt x="21369" y="1320"/>
                  </a:cubicBezTo>
                  <a:cubicBezTo>
                    <a:pt x="19042" y="481"/>
                    <a:pt x="15739" y="0"/>
                    <a:pt x="12307" y="0"/>
                  </a:cubicBezTo>
                  <a:cubicBezTo>
                    <a:pt x="4946" y="0"/>
                    <a:pt x="0" y="2049"/>
                    <a:pt x="0" y="3963"/>
                  </a:cubicBezTo>
                  <a:cubicBezTo>
                    <a:pt x="0" y="13367"/>
                    <a:pt x="4959" y="19685"/>
                    <a:pt x="12341" y="19685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24" name="Gruppieren 23"/>
          <p:cNvGrpSpPr>
            <a:grpSpLocks noChangeAspect="1"/>
          </p:cNvGrpSpPr>
          <p:nvPr/>
        </p:nvGrpSpPr>
        <p:grpSpPr>
          <a:xfrm>
            <a:off x="6518897" y="4080594"/>
            <a:ext cx="435187" cy="415755"/>
            <a:chOff x="-21729854" y="-8683622"/>
            <a:chExt cx="19184938" cy="18328350"/>
          </a:xfrm>
          <a:solidFill>
            <a:schemeClr val="tx2"/>
          </a:solidFill>
        </p:grpSpPr>
        <p:grpSp>
          <p:nvGrpSpPr>
            <p:cNvPr id="25" name="Group 69"/>
            <p:cNvGrpSpPr>
              <a:grpSpLocks noChangeAspect="1"/>
            </p:cNvGrpSpPr>
            <p:nvPr/>
          </p:nvGrpSpPr>
          <p:grpSpPr bwMode="auto">
            <a:xfrm>
              <a:off x="-21729854" y="-4352260"/>
              <a:ext cx="19184938" cy="13996988"/>
              <a:chOff x="-13781" y="-2723"/>
              <a:chExt cx="12085" cy="8817"/>
            </a:xfrm>
            <a:grpFill/>
          </p:grpSpPr>
          <p:sp>
            <p:nvSpPr>
              <p:cNvPr id="27" name="Rectangle 70"/>
              <p:cNvSpPr>
                <a:spLocks noChangeArrowheads="1"/>
              </p:cNvSpPr>
              <p:nvPr/>
            </p:nvSpPr>
            <p:spPr bwMode="auto">
              <a:xfrm>
                <a:off x="-13781" y="2195"/>
                <a:ext cx="1999" cy="33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" name="Freeform 71"/>
              <p:cNvSpPr>
                <a:spLocks/>
              </p:cNvSpPr>
              <p:nvPr/>
            </p:nvSpPr>
            <p:spPr bwMode="auto">
              <a:xfrm>
                <a:off x="-11106" y="4861"/>
                <a:ext cx="4230" cy="1229"/>
              </a:xfrm>
              <a:custGeom>
                <a:avLst/>
                <a:gdLst>
                  <a:gd name="T0" fmla="*/ 4097 w 4230"/>
                  <a:gd name="T1" fmla="*/ 607 h 1229"/>
                  <a:gd name="T2" fmla="*/ 0 w 4230"/>
                  <a:gd name="T3" fmla="*/ 0 h 1229"/>
                  <a:gd name="T4" fmla="*/ 0 w 4230"/>
                  <a:gd name="T5" fmla="*/ 668 h 1229"/>
                  <a:gd name="T6" fmla="*/ 4230 w 4230"/>
                  <a:gd name="T7" fmla="*/ 1229 h 1229"/>
                  <a:gd name="T8" fmla="*/ 4097 w 4230"/>
                  <a:gd name="T9" fmla="*/ 607 h 1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30" h="1229">
                    <a:moveTo>
                      <a:pt x="4097" y="607"/>
                    </a:moveTo>
                    <a:lnTo>
                      <a:pt x="0" y="0"/>
                    </a:lnTo>
                    <a:lnTo>
                      <a:pt x="0" y="668"/>
                    </a:lnTo>
                    <a:lnTo>
                      <a:pt x="4230" y="1229"/>
                    </a:lnTo>
                    <a:lnTo>
                      <a:pt x="4097" y="6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" name="Freeform 72"/>
              <p:cNvSpPr>
                <a:spLocks/>
              </p:cNvSpPr>
              <p:nvPr/>
            </p:nvSpPr>
            <p:spPr bwMode="auto">
              <a:xfrm>
                <a:off x="-11106" y="4861"/>
                <a:ext cx="4230" cy="1229"/>
              </a:xfrm>
              <a:custGeom>
                <a:avLst/>
                <a:gdLst>
                  <a:gd name="T0" fmla="*/ 4097 w 4230"/>
                  <a:gd name="T1" fmla="*/ 607 h 1229"/>
                  <a:gd name="T2" fmla="*/ 0 w 4230"/>
                  <a:gd name="T3" fmla="*/ 0 h 1229"/>
                  <a:gd name="T4" fmla="*/ 0 w 4230"/>
                  <a:gd name="T5" fmla="*/ 668 h 1229"/>
                  <a:gd name="T6" fmla="*/ 4230 w 4230"/>
                  <a:gd name="T7" fmla="*/ 1229 h 1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30" h="1229">
                    <a:moveTo>
                      <a:pt x="4097" y="607"/>
                    </a:moveTo>
                    <a:lnTo>
                      <a:pt x="0" y="0"/>
                    </a:lnTo>
                    <a:lnTo>
                      <a:pt x="0" y="668"/>
                    </a:lnTo>
                    <a:lnTo>
                      <a:pt x="4230" y="1229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" name="Freeform 73"/>
              <p:cNvSpPr>
                <a:spLocks/>
              </p:cNvSpPr>
              <p:nvPr/>
            </p:nvSpPr>
            <p:spPr bwMode="auto">
              <a:xfrm>
                <a:off x="-11106" y="1601"/>
                <a:ext cx="5260" cy="2769"/>
              </a:xfrm>
              <a:custGeom>
                <a:avLst/>
                <a:gdLst>
                  <a:gd name="T0" fmla="*/ 18299 w 18701"/>
                  <a:gd name="T1" fmla="*/ 5264 h 9859"/>
                  <a:gd name="T2" fmla="*/ 17475 w 18701"/>
                  <a:gd name="T3" fmla="*/ 4382 h 9859"/>
                  <a:gd name="T4" fmla="*/ 12811 w 18701"/>
                  <a:gd name="T5" fmla="*/ 1050 h 9859"/>
                  <a:gd name="T6" fmla="*/ 9249 w 18701"/>
                  <a:gd name="T7" fmla="*/ 181 h 9859"/>
                  <a:gd name="T8" fmla="*/ 0 w 18701"/>
                  <a:gd name="T9" fmla="*/ 2125 h 9859"/>
                  <a:gd name="T10" fmla="*/ 0 w 18701"/>
                  <a:gd name="T11" fmla="*/ 4502 h 9859"/>
                  <a:gd name="T12" fmla="*/ 9595 w 18701"/>
                  <a:gd name="T13" fmla="*/ 2285 h 9859"/>
                  <a:gd name="T14" fmla="*/ 11572 w 18701"/>
                  <a:gd name="T15" fmla="*/ 2785 h 9859"/>
                  <a:gd name="T16" fmla="*/ 16237 w 18701"/>
                  <a:gd name="T17" fmla="*/ 6117 h 9859"/>
                  <a:gd name="T18" fmla="*/ 16460 w 18701"/>
                  <a:gd name="T19" fmla="*/ 7331 h 9859"/>
                  <a:gd name="T20" fmla="*/ 15896 w 18701"/>
                  <a:gd name="T21" fmla="*/ 7708 h 9859"/>
                  <a:gd name="T22" fmla="*/ 15229 w 18701"/>
                  <a:gd name="T23" fmla="*/ 7577 h 9859"/>
                  <a:gd name="T24" fmla="*/ 10458 w 18701"/>
                  <a:gd name="T25" fmla="*/ 4396 h 9859"/>
                  <a:gd name="T26" fmla="*/ 9274 w 18701"/>
                  <a:gd name="T27" fmla="*/ 6170 h 9859"/>
                  <a:gd name="T28" fmla="*/ 14046 w 18701"/>
                  <a:gd name="T29" fmla="*/ 9351 h 9859"/>
                  <a:gd name="T30" fmla="*/ 15716 w 18701"/>
                  <a:gd name="T31" fmla="*/ 9859 h 9859"/>
                  <a:gd name="T32" fmla="*/ 16313 w 18701"/>
                  <a:gd name="T33" fmla="*/ 9799 h 9859"/>
                  <a:gd name="T34" fmla="*/ 18232 w 18701"/>
                  <a:gd name="T35" fmla="*/ 8513 h 9859"/>
                  <a:gd name="T36" fmla="*/ 18695 w 18701"/>
                  <a:gd name="T37" fmla="*/ 7347 h 9859"/>
                  <a:gd name="T38" fmla="*/ 18701 w 18701"/>
                  <a:gd name="T39" fmla="*/ 7370 h 9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701" h="9859">
                    <a:moveTo>
                      <a:pt x="18299" y="5264"/>
                    </a:moveTo>
                    <a:cubicBezTo>
                      <a:pt x="18092" y="4929"/>
                      <a:pt x="17819" y="4627"/>
                      <a:pt x="17475" y="4382"/>
                    </a:cubicBezTo>
                    <a:cubicBezTo>
                      <a:pt x="12811" y="1050"/>
                      <a:pt x="12811" y="1050"/>
                      <a:pt x="12811" y="1050"/>
                    </a:cubicBezTo>
                    <a:cubicBezTo>
                      <a:pt x="11775" y="309"/>
                      <a:pt x="10508" y="0"/>
                      <a:pt x="9249" y="181"/>
                    </a:cubicBezTo>
                    <a:cubicBezTo>
                      <a:pt x="0" y="2125"/>
                      <a:pt x="0" y="2125"/>
                      <a:pt x="0" y="2125"/>
                    </a:cubicBezTo>
                    <a:cubicBezTo>
                      <a:pt x="0" y="4502"/>
                      <a:pt x="0" y="4502"/>
                      <a:pt x="0" y="4502"/>
                    </a:cubicBezTo>
                    <a:cubicBezTo>
                      <a:pt x="9595" y="2285"/>
                      <a:pt x="9595" y="2285"/>
                      <a:pt x="9595" y="2285"/>
                    </a:cubicBezTo>
                    <a:cubicBezTo>
                      <a:pt x="10297" y="2198"/>
                      <a:pt x="10996" y="2373"/>
                      <a:pt x="11572" y="2785"/>
                    </a:cubicBezTo>
                    <a:cubicBezTo>
                      <a:pt x="16237" y="6117"/>
                      <a:pt x="16237" y="6117"/>
                      <a:pt x="16237" y="6117"/>
                    </a:cubicBezTo>
                    <a:cubicBezTo>
                      <a:pt x="16629" y="6397"/>
                      <a:pt x="16727" y="6930"/>
                      <a:pt x="16460" y="7331"/>
                    </a:cubicBezTo>
                    <a:cubicBezTo>
                      <a:pt x="16327" y="7528"/>
                      <a:pt x="16128" y="7661"/>
                      <a:pt x="15896" y="7708"/>
                    </a:cubicBezTo>
                    <a:cubicBezTo>
                      <a:pt x="15661" y="7754"/>
                      <a:pt x="15426" y="7708"/>
                      <a:pt x="15229" y="7577"/>
                    </a:cubicBezTo>
                    <a:cubicBezTo>
                      <a:pt x="10458" y="4396"/>
                      <a:pt x="10458" y="4396"/>
                      <a:pt x="10458" y="4396"/>
                    </a:cubicBezTo>
                    <a:cubicBezTo>
                      <a:pt x="9274" y="6170"/>
                      <a:pt x="9274" y="6170"/>
                      <a:pt x="9274" y="6170"/>
                    </a:cubicBezTo>
                    <a:cubicBezTo>
                      <a:pt x="14046" y="9351"/>
                      <a:pt x="14046" y="9351"/>
                      <a:pt x="14046" y="9351"/>
                    </a:cubicBezTo>
                    <a:cubicBezTo>
                      <a:pt x="14548" y="9685"/>
                      <a:pt x="15126" y="9859"/>
                      <a:pt x="15716" y="9859"/>
                    </a:cubicBezTo>
                    <a:cubicBezTo>
                      <a:pt x="15914" y="9859"/>
                      <a:pt x="16114" y="9839"/>
                      <a:pt x="16313" y="9799"/>
                    </a:cubicBezTo>
                    <a:cubicBezTo>
                      <a:pt x="17104" y="9641"/>
                      <a:pt x="17785" y="9184"/>
                      <a:pt x="18232" y="8513"/>
                    </a:cubicBezTo>
                    <a:cubicBezTo>
                      <a:pt x="18477" y="8149"/>
                      <a:pt x="18624" y="7752"/>
                      <a:pt x="18695" y="7347"/>
                    </a:cubicBezTo>
                    <a:cubicBezTo>
                      <a:pt x="18701" y="7370"/>
                      <a:pt x="18701" y="7370"/>
                      <a:pt x="18701" y="737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" name="Freeform 74"/>
              <p:cNvSpPr>
                <a:spLocks/>
              </p:cNvSpPr>
              <p:nvPr/>
            </p:nvSpPr>
            <p:spPr bwMode="auto">
              <a:xfrm>
                <a:off x="-11106" y="1593"/>
                <a:ext cx="5529" cy="2984"/>
              </a:xfrm>
              <a:custGeom>
                <a:avLst/>
                <a:gdLst>
                  <a:gd name="T0" fmla="*/ 18189 w 19657"/>
                  <a:gd name="T1" fmla="*/ 8767 h 10628"/>
                  <a:gd name="T2" fmla="*/ 13582 w 19657"/>
                  <a:gd name="T3" fmla="*/ 9041 h 10628"/>
                  <a:gd name="T4" fmla="*/ 9274 w 19657"/>
                  <a:gd name="T5" fmla="*/ 6169 h 10628"/>
                  <a:gd name="T6" fmla="*/ 10458 w 19657"/>
                  <a:gd name="T7" fmla="*/ 4396 h 10628"/>
                  <a:gd name="T8" fmla="*/ 15064 w 19657"/>
                  <a:gd name="T9" fmla="*/ 7467 h 10628"/>
                  <a:gd name="T10" fmla="*/ 16407 w 19657"/>
                  <a:gd name="T11" fmla="*/ 7486 h 10628"/>
                  <a:gd name="T12" fmla="*/ 16237 w 19657"/>
                  <a:gd name="T13" fmla="*/ 6116 h 10628"/>
                  <a:gd name="T14" fmla="*/ 11572 w 19657"/>
                  <a:gd name="T15" fmla="*/ 2784 h 10628"/>
                  <a:gd name="T16" fmla="*/ 9595 w 19657"/>
                  <a:gd name="T17" fmla="*/ 2285 h 10628"/>
                  <a:gd name="T18" fmla="*/ 0 w 19657"/>
                  <a:gd name="T19" fmla="*/ 4501 h 10628"/>
                  <a:gd name="T20" fmla="*/ 0 w 19657"/>
                  <a:gd name="T21" fmla="*/ 2125 h 10628"/>
                  <a:gd name="T22" fmla="*/ 9249 w 19657"/>
                  <a:gd name="T23" fmla="*/ 180 h 10628"/>
                  <a:gd name="T24" fmla="*/ 12811 w 19657"/>
                  <a:gd name="T25" fmla="*/ 1050 h 10628"/>
                  <a:gd name="T26" fmla="*/ 16903 w 19657"/>
                  <a:gd name="T27" fmla="*/ 3960 h 10628"/>
                  <a:gd name="T28" fmla="*/ 18189 w 19657"/>
                  <a:gd name="T29" fmla="*/ 8767 h 10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657" h="10628">
                    <a:moveTo>
                      <a:pt x="18189" y="8767"/>
                    </a:moveTo>
                    <a:cubicBezTo>
                      <a:pt x="17467" y="9612"/>
                      <a:pt x="16165" y="10628"/>
                      <a:pt x="13582" y="9041"/>
                    </a:cubicBezTo>
                    <a:cubicBezTo>
                      <a:pt x="12479" y="8363"/>
                      <a:pt x="9274" y="6169"/>
                      <a:pt x="9274" y="6169"/>
                    </a:cubicBezTo>
                    <a:cubicBezTo>
                      <a:pt x="10458" y="4396"/>
                      <a:pt x="10458" y="4396"/>
                      <a:pt x="10458" y="4396"/>
                    </a:cubicBezTo>
                    <a:cubicBezTo>
                      <a:pt x="15064" y="7467"/>
                      <a:pt x="15064" y="7467"/>
                      <a:pt x="15064" y="7467"/>
                    </a:cubicBezTo>
                    <a:cubicBezTo>
                      <a:pt x="15479" y="7765"/>
                      <a:pt x="16017" y="7876"/>
                      <a:pt x="16407" y="7486"/>
                    </a:cubicBezTo>
                    <a:cubicBezTo>
                      <a:pt x="16853" y="7040"/>
                      <a:pt x="16629" y="6396"/>
                      <a:pt x="16237" y="6116"/>
                    </a:cubicBezTo>
                    <a:cubicBezTo>
                      <a:pt x="11572" y="2784"/>
                      <a:pt x="11572" y="2784"/>
                      <a:pt x="11572" y="2784"/>
                    </a:cubicBezTo>
                    <a:cubicBezTo>
                      <a:pt x="10996" y="2372"/>
                      <a:pt x="10297" y="2198"/>
                      <a:pt x="9595" y="2285"/>
                    </a:cubicBezTo>
                    <a:cubicBezTo>
                      <a:pt x="0" y="4501"/>
                      <a:pt x="0" y="4501"/>
                      <a:pt x="0" y="4501"/>
                    </a:cubicBezTo>
                    <a:cubicBezTo>
                      <a:pt x="0" y="2125"/>
                      <a:pt x="0" y="2125"/>
                      <a:pt x="0" y="2125"/>
                    </a:cubicBezTo>
                    <a:cubicBezTo>
                      <a:pt x="9249" y="180"/>
                      <a:pt x="9249" y="180"/>
                      <a:pt x="9249" y="180"/>
                    </a:cubicBezTo>
                    <a:cubicBezTo>
                      <a:pt x="10508" y="0"/>
                      <a:pt x="11775" y="309"/>
                      <a:pt x="12811" y="1050"/>
                    </a:cubicBezTo>
                    <a:cubicBezTo>
                      <a:pt x="12811" y="1050"/>
                      <a:pt x="15828" y="3208"/>
                      <a:pt x="16903" y="3960"/>
                    </a:cubicBezTo>
                    <a:cubicBezTo>
                      <a:pt x="19657" y="5889"/>
                      <a:pt x="18818" y="8030"/>
                      <a:pt x="18189" y="87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-11106" y="1818"/>
                <a:ext cx="9410" cy="4276"/>
              </a:xfrm>
              <a:custGeom>
                <a:avLst/>
                <a:gdLst>
                  <a:gd name="T0" fmla="*/ 32913 w 33457"/>
                  <a:gd name="T1" fmla="*/ 1776 h 15227"/>
                  <a:gd name="T2" fmla="*/ 29844 w 33457"/>
                  <a:gd name="T3" fmla="*/ 345 h 15227"/>
                  <a:gd name="T4" fmla="*/ 20649 w 33457"/>
                  <a:gd name="T5" fmla="*/ 3053 h 15227"/>
                  <a:gd name="T6" fmla="*/ 21129 w 33457"/>
                  <a:gd name="T7" fmla="*/ 5135 h 15227"/>
                  <a:gd name="T8" fmla="*/ 29464 w 33457"/>
                  <a:gd name="T9" fmla="*/ 2654 h 15227"/>
                  <a:gd name="T10" fmla="*/ 30949 w 33457"/>
                  <a:gd name="T11" fmla="*/ 2803 h 15227"/>
                  <a:gd name="T12" fmla="*/ 30208 w 33457"/>
                  <a:gd name="T13" fmla="*/ 4103 h 15227"/>
                  <a:gd name="T14" fmla="*/ 14792 w 33457"/>
                  <a:gd name="T15" fmla="*/ 12850 h 15227"/>
                  <a:gd name="T16" fmla="*/ 0 w 33457"/>
                  <a:gd name="T17" fmla="*/ 10850 h 15227"/>
                  <a:gd name="T18" fmla="*/ 0 w 33457"/>
                  <a:gd name="T19" fmla="*/ 13230 h 15227"/>
                  <a:gd name="T20" fmla="*/ 14810 w 33457"/>
                  <a:gd name="T21" fmla="*/ 15227 h 15227"/>
                  <a:gd name="T22" fmla="*/ 32442 w 33457"/>
                  <a:gd name="T23" fmla="*/ 5232 h 15227"/>
                  <a:gd name="T24" fmla="*/ 32913 w 33457"/>
                  <a:gd name="T25" fmla="*/ 1776 h 15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457" h="15227">
                    <a:moveTo>
                      <a:pt x="32913" y="1776"/>
                    </a:moveTo>
                    <a:cubicBezTo>
                      <a:pt x="32377" y="703"/>
                      <a:pt x="30993" y="0"/>
                      <a:pt x="29844" y="345"/>
                    </a:cubicBezTo>
                    <a:cubicBezTo>
                      <a:pt x="20649" y="3053"/>
                      <a:pt x="20649" y="3053"/>
                      <a:pt x="20649" y="3053"/>
                    </a:cubicBezTo>
                    <a:cubicBezTo>
                      <a:pt x="21129" y="5135"/>
                      <a:pt x="21129" y="5135"/>
                      <a:pt x="21129" y="5135"/>
                    </a:cubicBezTo>
                    <a:cubicBezTo>
                      <a:pt x="21129" y="5135"/>
                      <a:pt x="27375" y="3248"/>
                      <a:pt x="29464" y="2654"/>
                    </a:cubicBezTo>
                    <a:cubicBezTo>
                      <a:pt x="30208" y="2442"/>
                      <a:pt x="30671" y="2244"/>
                      <a:pt x="30949" y="2803"/>
                    </a:cubicBezTo>
                    <a:cubicBezTo>
                      <a:pt x="31259" y="3423"/>
                      <a:pt x="30954" y="3743"/>
                      <a:pt x="30208" y="4103"/>
                    </a:cubicBezTo>
                    <a:cubicBezTo>
                      <a:pt x="26461" y="5906"/>
                      <a:pt x="16624" y="12850"/>
                      <a:pt x="14792" y="12850"/>
                    </a:cubicBezTo>
                    <a:cubicBezTo>
                      <a:pt x="13034" y="12850"/>
                      <a:pt x="0" y="10850"/>
                      <a:pt x="0" y="10850"/>
                    </a:cubicBezTo>
                    <a:cubicBezTo>
                      <a:pt x="0" y="13230"/>
                      <a:pt x="0" y="13230"/>
                      <a:pt x="0" y="13230"/>
                    </a:cubicBezTo>
                    <a:cubicBezTo>
                      <a:pt x="0" y="13230"/>
                      <a:pt x="13046" y="15227"/>
                      <a:pt x="14810" y="15227"/>
                    </a:cubicBezTo>
                    <a:cubicBezTo>
                      <a:pt x="16636" y="15227"/>
                      <a:pt x="32442" y="5232"/>
                      <a:pt x="32442" y="5232"/>
                    </a:cubicBezTo>
                    <a:cubicBezTo>
                      <a:pt x="33444" y="4540"/>
                      <a:pt x="33457" y="2866"/>
                      <a:pt x="32913" y="17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" name="Freeform 76"/>
              <p:cNvSpPr>
                <a:spLocks/>
              </p:cNvSpPr>
              <p:nvPr/>
            </p:nvSpPr>
            <p:spPr bwMode="auto">
              <a:xfrm>
                <a:off x="-12736" y="-2723"/>
                <a:ext cx="4277" cy="3411"/>
              </a:xfrm>
              <a:custGeom>
                <a:avLst/>
                <a:gdLst>
                  <a:gd name="T0" fmla="*/ 5797 w 15209"/>
                  <a:gd name="T1" fmla="*/ 10384 h 12146"/>
                  <a:gd name="T2" fmla="*/ 15209 w 15209"/>
                  <a:gd name="T3" fmla="*/ 9262 h 12146"/>
                  <a:gd name="T4" fmla="*/ 9413 w 15209"/>
                  <a:gd name="T5" fmla="*/ 1762 h 12146"/>
                  <a:gd name="T6" fmla="*/ 0 w 15209"/>
                  <a:gd name="T7" fmla="*/ 2884 h 12146"/>
                  <a:gd name="T8" fmla="*/ 5797 w 15209"/>
                  <a:gd name="T9" fmla="*/ 10384 h 12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9" h="12146">
                    <a:moveTo>
                      <a:pt x="5797" y="10384"/>
                    </a:moveTo>
                    <a:cubicBezTo>
                      <a:pt x="9997" y="12146"/>
                      <a:pt x="15209" y="9262"/>
                      <a:pt x="15209" y="9262"/>
                    </a:cubicBezTo>
                    <a:cubicBezTo>
                      <a:pt x="15209" y="9262"/>
                      <a:pt x="13613" y="3523"/>
                      <a:pt x="9413" y="1762"/>
                    </a:cubicBezTo>
                    <a:cubicBezTo>
                      <a:pt x="5213" y="0"/>
                      <a:pt x="0" y="2884"/>
                      <a:pt x="0" y="2884"/>
                    </a:cubicBezTo>
                    <a:cubicBezTo>
                      <a:pt x="0" y="2884"/>
                      <a:pt x="1597" y="8623"/>
                      <a:pt x="5797" y="103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4" name="Freeform 77"/>
              <p:cNvSpPr>
                <a:spLocks/>
              </p:cNvSpPr>
              <p:nvPr/>
            </p:nvSpPr>
            <p:spPr bwMode="auto">
              <a:xfrm>
                <a:off x="-7068" y="-2723"/>
                <a:ext cx="4278" cy="3411"/>
              </a:xfrm>
              <a:custGeom>
                <a:avLst/>
                <a:gdLst>
                  <a:gd name="T0" fmla="*/ 9413 w 15209"/>
                  <a:gd name="T1" fmla="*/ 10384 h 12146"/>
                  <a:gd name="T2" fmla="*/ 0 w 15209"/>
                  <a:gd name="T3" fmla="*/ 9262 h 12146"/>
                  <a:gd name="T4" fmla="*/ 5797 w 15209"/>
                  <a:gd name="T5" fmla="*/ 1762 h 12146"/>
                  <a:gd name="T6" fmla="*/ 15209 w 15209"/>
                  <a:gd name="T7" fmla="*/ 2884 h 12146"/>
                  <a:gd name="T8" fmla="*/ 9413 w 15209"/>
                  <a:gd name="T9" fmla="*/ 10384 h 12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9" h="12146">
                    <a:moveTo>
                      <a:pt x="9413" y="10384"/>
                    </a:moveTo>
                    <a:cubicBezTo>
                      <a:pt x="5213" y="12146"/>
                      <a:pt x="0" y="9262"/>
                      <a:pt x="0" y="9262"/>
                    </a:cubicBezTo>
                    <a:cubicBezTo>
                      <a:pt x="0" y="9262"/>
                      <a:pt x="1597" y="3523"/>
                      <a:pt x="5797" y="1762"/>
                    </a:cubicBezTo>
                    <a:cubicBezTo>
                      <a:pt x="9996" y="0"/>
                      <a:pt x="15209" y="2884"/>
                      <a:pt x="15209" y="2884"/>
                    </a:cubicBezTo>
                    <a:cubicBezTo>
                      <a:pt x="15209" y="2884"/>
                      <a:pt x="13613" y="8623"/>
                      <a:pt x="9413" y="103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sp>
          <p:nvSpPr>
            <p:cNvPr id="26" name="Freeform 77"/>
            <p:cNvSpPr>
              <a:spLocks/>
            </p:cNvSpPr>
            <p:nvPr/>
          </p:nvSpPr>
          <p:spPr bwMode="auto">
            <a:xfrm rot="17542108">
              <a:off x="-15310070" y="-8054651"/>
              <a:ext cx="6207004" cy="4949062"/>
            </a:xfrm>
            <a:custGeom>
              <a:avLst/>
              <a:gdLst>
                <a:gd name="T0" fmla="*/ 9413 w 15209"/>
                <a:gd name="T1" fmla="*/ 10384 h 12146"/>
                <a:gd name="T2" fmla="*/ 0 w 15209"/>
                <a:gd name="T3" fmla="*/ 9262 h 12146"/>
                <a:gd name="T4" fmla="*/ 5797 w 15209"/>
                <a:gd name="T5" fmla="*/ 1762 h 12146"/>
                <a:gd name="T6" fmla="*/ 15209 w 15209"/>
                <a:gd name="T7" fmla="*/ 2884 h 12146"/>
                <a:gd name="T8" fmla="*/ 9413 w 15209"/>
                <a:gd name="T9" fmla="*/ 10384 h 12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9" h="12146">
                  <a:moveTo>
                    <a:pt x="9413" y="10384"/>
                  </a:moveTo>
                  <a:cubicBezTo>
                    <a:pt x="5213" y="12146"/>
                    <a:pt x="0" y="9262"/>
                    <a:pt x="0" y="9262"/>
                  </a:cubicBezTo>
                  <a:cubicBezTo>
                    <a:pt x="0" y="9262"/>
                    <a:pt x="1597" y="3523"/>
                    <a:pt x="5797" y="1762"/>
                  </a:cubicBezTo>
                  <a:cubicBezTo>
                    <a:pt x="9996" y="0"/>
                    <a:pt x="15209" y="2884"/>
                    <a:pt x="15209" y="2884"/>
                  </a:cubicBezTo>
                  <a:cubicBezTo>
                    <a:pt x="15209" y="2884"/>
                    <a:pt x="13613" y="8623"/>
                    <a:pt x="9413" y="103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9755515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Abgerundetes Rechteck 29"/>
          <p:cNvSpPr/>
          <p:nvPr/>
        </p:nvSpPr>
        <p:spPr>
          <a:xfrm>
            <a:off x="538163" y="3918132"/>
            <a:ext cx="5413375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1" name="Abgerundetes Rechteck 30"/>
          <p:cNvSpPr/>
          <p:nvPr/>
        </p:nvSpPr>
        <p:spPr>
          <a:xfrm>
            <a:off x="6240462" y="3918134"/>
            <a:ext cx="5409899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2" name="Abgerundetes Rechteck 31"/>
          <p:cNvSpPr/>
          <p:nvPr/>
        </p:nvSpPr>
        <p:spPr>
          <a:xfrm>
            <a:off x="6240462" y="1468160"/>
            <a:ext cx="5409899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3" name="Abgerundetes Rechteck 32"/>
          <p:cNvSpPr/>
          <p:nvPr/>
        </p:nvSpPr>
        <p:spPr>
          <a:xfrm>
            <a:off x="538162" y="1463227"/>
            <a:ext cx="5413375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Individuelle Leistungsbausteine – stationäre Behandlung, Krankentage - und Pflegemonatsgeld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der betrieblichen Krankenversicherung  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18"/>
          </p:nvPr>
        </p:nvSpPr>
        <p:spPr>
          <a:xfrm>
            <a:off x="407988" y="1674313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00A075"/>
                </a:solidFill>
              </a:rPr>
              <a:t>Bessere Behandlung </a:t>
            </a:r>
            <a:br>
              <a:rPr lang="de-DE" dirty="0">
                <a:solidFill>
                  <a:srgbClr val="00A075"/>
                </a:solidFill>
              </a:rPr>
            </a:br>
            <a:r>
              <a:rPr lang="de-DE" dirty="0">
                <a:solidFill>
                  <a:srgbClr val="00A075"/>
                </a:solidFill>
              </a:rPr>
              <a:t>im Krankenhaus</a:t>
            </a:r>
          </a:p>
          <a:p>
            <a:pPr algn="ctr"/>
            <a:r>
              <a:rPr lang="de-DE" dirty="0">
                <a:solidFill>
                  <a:prstClr val="black"/>
                </a:solidFill>
              </a:rPr>
              <a:t>Privatärztliche Behandlung und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bessere Unterbringung im Krankenhaus </a:t>
            </a:r>
          </a:p>
          <a:p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9"/>
          </p:nvPr>
        </p:nvSpPr>
        <p:spPr>
          <a:xfrm>
            <a:off x="6240464" y="1674313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00A075"/>
                </a:solidFill>
              </a:rPr>
              <a:t>Bessere Behandlung </a:t>
            </a:r>
            <a:br>
              <a:rPr lang="de-DE" dirty="0">
                <a:solidFill>
                  <a:srgbClr val="00A075"/>
                </a:solidFill>
              </a:rPr>
            </a:br>
            <a:r>
              <a:rPr lang="de-DE" dirty="0">
                <a:solidFill>
                  <a:srgbClr val="00A075"/>
                </a:solidFill>
              </a:rPr>
              <a:t>im Krankenhaus (nach Unfall)</a:t>
            </a:r>
          </a:p>
          <a:p>
            <a:pPr algn="ctr"/>
            <a:r>
              <a:rPr lang="de-DE" dirty="0">
                <a:solidFill>
                  <a:prstClr val="black"/>
                </a:solidFill>
              </a:rPr>
              <a:t>Privatärztliche Behandlung und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bessere Unterbringung im Krankenhaus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nach einem Unfall </a:t>
            </a:r>
          </a:p>
          <a:p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20"/>
          </p:nvPr>
        </p:nvSpPr>
        <p:spPr>
          <a:xfrm>
            <a:off x="407988" y="4086851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00A075"/>
                </a:solidFill>
              </a:rPr>
              <a:t>Finanzielle Sicherheit bei </a:t>
            </a:r>
            <a:br>
              <a:rPr lang="de-DE" dirty="0">
                <a:solidFill>
                  <a:srgbClr val="00A075"/>
                </a:solidFill>
              </a:rPr>
            </a:br>
            <a:r>
              <a:rPr lang="de-DE" dirty="0">
                <a:solidFill>
                  <a:srgbClr val="00A075"/>
                </a:solidFill>
              </a:rPr>
              <a:t>längerer Erkrankung</a:t>
            </a:r>
          </a:p>
          <a:p>
            <a:pPr algn="ctr"/>
            <a:r>
              <a:rPr lang="de-DE" dirty="0">
                <a:solidFill>
                  <a:prstClr val="black"/>
                </a:solidFill>
              </a:rPr>
              <a:t>Krankentagegeld ab der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7. Krankheitswoche</a:t>
            </a:r>
          </a:p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21"/>
          </p:nvPr>
        </p:nvSpPr>
        <p:spPr>
          <a:xfrm>
            <a:off x="6240464" y="4086851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00A075"/>
                </a:solidFill>
              </a:rPr>
              <a:t>Finanzielle Entlastung </a:t>
            </a:r>
            <a:br>
              <a:rPr lang="de-DE" dirty="0">
                <a:solidFill>
                  <a:srgbClr val="00A075"/>
                </a:solidFill>
              </a:rPr>
            </a:br>
            <a:r>
              <a:rPr lang="de-DE" dirty="0">
                <a:solidFill>
                  <a:srgbClr val="00A075"/>
                </a:solidFill>
              </a:rPr>
              <a:t>im Pflegefall</a:t>
            </a:r>
          </a:p>
          <a:p>
            <a:pPr algn="ctr"/>
            <a:r>
              <a:rPr lang="de-DE" dirty="0">
                <a:solidFill>
                  <a:prstClr val="black"/>
                </a:solidFill>
              </a:rPr>
              <a:t>Pflegemonatsgeld und Vermittlung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von Assistance-Leistungen </a:t>
            </a:r>
          </a:p>
          <a:p>
            <a:endParaRPr lang="de-DE" dirty="0"/>
          </a:p>
        </p:txBody>
      </p:sp>
      <p:grpSp>
        <p:nvGrpSpPr>
          <p:cNvPr id="11" name="Group 99"/>
          <p:cNvGrpSpPr>
            <a:grpSpLocks noChangeAspect="1"/>
          </p:cNvGrpSpPr>
          <p:nvPr/>
        </p:nvGrpSpPr>
        <p:grpSpPr bwMode="auto">
          <a:xfrm>
            <a:off x="725497" y="1685595"/>
            <a:ext cx="415755" cy="415755"/>
            <a:chOff x="6729" y="-563"/>
            <a:chExt cx="2784" cy="2784"/>
          </a:xfrm>
        </p:grpSpPr>
        <p:sp>
          <p:nvSpPr>
            <p:cNvPr id="12" name="Freeform 100"/>
            <p:cNvSpPr>
              <a:spLocks/>
            </p:cNvSpPr>
            <p:nvPr/>
          </p:nvSpPr>
          <p:spPr bwMode="auto">
            <a:xfrm>
              <a:off x="7176" y="443"/>
              <a:ext cx="853" cy="542"/>
            </a:xfrm>
            <a:custGeom>
              <a:avLst/>
              <a:gdLst>
                <a:gd name="T0" fmla="*/ 155 w 853"/>
                <a:gd name="T1" fmla="*/ 542 h 542"/>
                <a:gd name="T2" fmla="*/ 0 w 853"/>
                <a:gd name="T3" fmla="*/ 542 h 542"/>
                <a:gd name="T4" fmla="*/ 0 w 853"/>
                <a:gd name="T5" fmla="*/ 0 h 542"/>
                <a:gd name="T6" fmla="*/ 853 w 853"/>
                <a:gd name="T7" fmla="*/ 0 h 542"/>
                <a:gd name="T8" fmla="*/ 853 w 853"/>
                <a:gd name="T9" fmla="*/ 155 h 542"/>
                <a:gd name="T10" fmla="*/ 155 w 853"/>
                <a:gd name="T11" fmla="*/ 155 h 542"/>
                <a:gd name="T12" fmla="*/ 155 w 853"/>
                <a:gd name="T13" fmla="*/ 542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3" h="542">
                  <a:moveTo>
                    <a:pt x="155" y="542"/>
                  </a:moveTo>
                  <a:lnTo>
                    <a:pt x="0" y="542"/>
                  </a:lnTo>
                  <a:lnTo>
                    <a:pt x="0" y="0"/>
                  </a:lnTo>
                  <a:lnTo>
                    <a:pt x="853" y="0"/>
                  </a:lnTo>
                  <a:lnTo>
                    <a:pt x="853" y="155"/>
                  </a:lnTo>
                  <a:lnTo>
                    <a:pt x="155" y="155"/>
                  </a:lnTo>
                  <a:lnTo>
                    <a:pt x="155" y="542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101"/>
            <p:cNvSpPr>
              <a:spLocks/>
            </p:cNvSpPr>
            <p:nvPr/>
          </p:nvSpPr>
          <p:spPr bwMode="auto">
            <a:xfrm>
              <a:off x="7176" y="1144"/>
              <a:ext cx="853" cy="542"/>
            </a:xfrm>
            <a:custGeom>
              <a:avLst/>
              <a:gdLst>
                <a:gd name="T0" fmla="*/ 155 w 853"/>
                <a:gd name="T1" fmla="*/ 542 h 542"/>
                <a:gd name="T2" fmla="*/ 0 w 853"/>
                <a:gd name="T3" fmla="*/ 542 h 542"/>
                <a:gd name="T4" fmla="*/ 0 w 853"/>
                <a:gd name="T5" fmla="*/ 0 h 542"/>
                <a:gd name="T6" fmla="*/ 853 w 853"/>
                <a:gd name="T7" fmla="*/ 0 h 542"/>
                <a:gd name="T8" fmla="*/ 853 w 853"/>
                <a:gd name="T9" fmla="*/ 155 h 542"/>
                <a:gd name="T10" fmla="*/ 155 w 853"/>
                <a:gd name="T11" fmla="*/ 155 h 542"/>
                <a:gd name="T12" fmla="*/ 155 w 853"/>
                <a:gd name="T13" fmla="*/ 542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3" h="542">
                  <a:moveTo>
                    <a:pt x="155" y="542"/>
                  </a:moveTo>
                  <a:lnTo>
                    <a:pt x="0" y="542"/>
                  </a:lnTo>
                  <a:lnTo>
                    <a:pt x="0" y="0"/>
                  </a:lnTo>
                  <a:lnTo>
                    <a:pt x="853" y="0"/>
                  </a:lnTo>
                  <a:lnTo>
                    <a:pt x="853" y="155"/>
                  </a:lnTo>
                  <a:lnTo>
                    <a:pt x="155" y="155"/>
                  </a:lnTo>
                  <a:lnTo>
                    <a:pt x="155" y="542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102"/>
            <p:cNvSpPr>
              <a:spLocks/>
            </p:cNvSpPr>
            <p:nvPr/>
          </p:nvSpPr>
          <p:spPr bwMode="auto">
            <a:xfrm>
              <a:off x="8200" y="443"/>
              <a:ext cx="853" cy="542"/>
            </a:xfrm>
            <a:custGeom>
              <a:avLst/>
              <a:gdLst>
                <a:gd name="T0" fmla="*/ 155 w 853"/>
                <a:gd name="T1" fmla="*/ 542 h 542"/>
                <a:gd name="T2" fmla="*/ 0 w 853"/>
                <a:gd name="T3" fmla="*/ 542 h 542"/>
                <a:gd name="T4" fmla="*/ 0 w 853"/>
                <a:gd name="T5" fmla="*/ 0 h 542"/>
                <a:gd name="T6" fmla="*/ 853 w 853"/>
                <a:gd name="T7" fmla="*/ 0 h 542"/>
                <a:gd name="T8" fmla="*/ 853 w 853"/>
                <a:gd name="T9" fmla="*/ 155 h 542"/>
                <a:gd name="T10" fmla="*/ 155 w 853"/>
                <a:gd name="T11" fmla="*/ 155 h 542"/>
                <a:gd name="T12" fmla="*/ 155 w 853"/>
                <a:gd name="T13" fmla="*/ 542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3" h="542">
                  <a:moveTo>
                    <a:pt x="155" y="542"/>
                  </a:moveTo>
                  <a:lnTo>
                    <a:pt x="0" y="542"/>
                  </a:lnTo>
                  <a:lnTo>
                    <a:pt x="0" y="0"/>
                  </a:lnTo>
                  <a:lnTo>
                    <a:pt x="853" y="0"/>
                  </a:lnTo>
                  <a:lnTo>
                    <a:pt x="853" y="155"/>
                  </a:lnTo>
                  <a:lnTo>
                    <a:pt x="155" y="155"/>
                  </a:lnTo>
                  <a:lnTo>
                    <a:pt x="155" y="542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" name="Freeform 103"/>
            <p:cNvSpPr>
              <a:spLocks/>
            </p:cNvSpPr>
            <p:nvPr/>
          </p:nvSpPr>
          <p:spPr bwMode="auto">
            <a:xfrm>
              <a:off x="6861" y="443"/>
              <a:ext cx="1568" cy="1778"/>
            </a:xfrm>
            <a:custGeom>
              <a:avLst/>
              <a:gdLst>
                <a:gd name="T0" fmla="*/ 16922 w 18894"/>
                <a:gd name="T1" fmla="*/ 19580 h 21458"/>
                <a:gd name="T2" fmla="*/ 12072 w 18894"/>
                <a:gd name="T3" fmla="*/ 19580 h 21458"/>
                <a:gd name="T4" fmla="*/ 11063 w 18894"/>
                <a:gd name="T5" fmla="*/ 19580 h 21458"/>
                <a:gd name="T6" fmla="*/ 1869 w 18894"/>
                <a:gd name="T7" fmla="*/ 19580 h 21458"/>
                <a:gd name="T8" fmla="*/ 1869 w 18894"/>
                <a:gd name="T9" fmla="*/ 0 h 21458"/>
                <a:gd name="T10" fmla="*/ 0 w 18894"/>
                <a:gd name="T11" fmla="*/ 0 h 21458"/>
                <a:gd name="T12" fmla="*/ 0 w 18894"/>
                <a:gd name="T13" fmla="*/ 20448 h 21458"/>
                <a:gd name="T14" fmla="*/ 1047 w 18894"/>
                <a:gd name="T15" fmla="*/ 21458 h 21458"/>
                <a:gd name="T16" fmla="*/ 12037 w 18894"/>
                <a:gd name="T17" fmla="*/ 21458 h 21458"/>
                <a:gd name="T18" fmla="*/ 13084 w 18894"/>
                <a:gd name="T19" fmla="*/ 21431 h 21458"/>
                <a:gd name="T20" fmla="*/ 16822 w 18894"/>
                <a:gd name="T21" fmla="*/ 21431 h 21458"/>
                <a:gd name="T22" fmla="*/ 17868 w 18894"/>
                <a:gd name="T23" fmla="*/ 21449 h 21458"/>
                <a:gd name="T24" fmla="*/ 18894 w 18894"/>
                <a:gd name="T25" fmla="*/ 21449 h 21458"/>
                <a:gd name="T26" fmla="*/ 16922 w 18894"/>
                <a:gd name="T27" fmla="*/ 19580 h 21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894" h="21458">
                  <a:moveTo>
                    <a:pt x="16922" y="19580"/>
                  </a:moveTo>
                  <a:cubicBezTo>
                    <a:pt x="12072" y="19580"/>
                    <a:pt x="12072" y="19580"/>
                    <a:pt x="12072" y="19580"/>
                  </a:cubicBezTo>
                  <a:cubicBezTo>
                    <a:pt x="11511" y="19580"/>
                    <a:pt x="11063" y="19580"/>
                    <a:pt x="11063" y="19580"/>
                  </a:cubicBezTo>
                  <a:cubicBezTo>
                    <a:pt x="1869" y="19580"/>
                    <a:pt x="1869" y="19580"/>
                    <a:pt x="1869" y="19580"/>
                  </a:cubicBezTo>
                  <a:cubicBezTo>
                    <a:pt x="1869" y="0"/>
                    <a:pt x="1869" y="0"/>
                    <a:pt x="186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448"/>
                    <a:pt x="0" y="20448"/>
                    <a:pt x="0" y="20448"/>
                  </a:cubicBezTo>
                  <a:cubicBezTo>
                    <a:pt x="0" y="21009"/>
                    <a:pt x="449" y="21458"/>
                    <a:pt x="1047" y="21458"/>
                  </a:cubicBezTo>
                  <a:cubicBezTo>
                    <a:pt x="12037" y="21458"/>
                    <a:pt x="12037" y="21458"/>
                    <a:pt x="12037" y="21458"/>
                  </a:cubicBezTo>
                  <a:cubicBezTo>
                    <a:pt x="12635" y="21458"/>
                    <a:pt x="13084" y="21431"/>
                    <a:pt x="13084" y="21431"/>
                  </a:cubicBezTo>
                  <a:cubicBezTo>
                    <a:pt x="16822" y="21431"/>
                    <a:pt x="16822" y="21431"/>
                    <a:pt x="16822" y="21431"/>
                  </a:cubicBezTo>
                  <a:cubicBezTo>
                    <a:pt x="16822" y="21431"/>
                    <a:pt x="17270" y="21449"/>
                    <a:pt x="17868" y="21449"/>
                  </a:cubicBezTo>
                  <a:cubicBezTo>
                    <a:pt x="18894" y="21449"/>
                    <a:pt x="18894" y="21449"/>
                    <a:pt x="18894" y="21449"/>
                  </a:cubicBezTo>
                  <a:cubicBezTo>
                    <a:pt x="18150" y="20922"/>
                    <a:pt x="17486" y="20293"/>
                    <a:pt x="16922" y="19580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" name="Freeform 104"/>
            <p:cNvSpPr>
              <a:spLocks/>
            </p:cNvSpPr>
            <p:nvPr/>
          </p:nvSpPr>
          <p:spPr bwMode="auto">
            <a:xfrm>
              <a:off x="9187" y="443"/>
              <a:ext cx="160" cy="507"/>
            </a:xfrm>
            <a:custGeom>
              <a:avLst/>
              <a:gdLst>
                <a:gd name="T0" fmla="*/ 1928 w 1928"/>
                <a:gd name="T1" fmla="*/ 6112 h 6112"/>
                <a:gd name="T2" fmla="*/ 1928 w 1928"/>
                <a:gd name="T3" fmla="*/ 0 h 6112"/>
                <a:gd name="T4" fmla="*/ 0 w 1928"/>
                <a:gd name="T5" fmla="*/ 0 h 6112"/>
                <a:gd name="T6" fmla="*/ 0 w 1928"/>
                <a:gd name="T7" fmla="*/ 4999 h 6112"/>
                <a:gd name="T8" fmla="*/ 1928 w 1928"/>
                <a:gd name="T9" fmla="*/ 6112 h 6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8" h="6112">
                  <a:moveTo>
                    <a:pt x="1928" y="6112"/>
                  </a:moveTo>
                  <a:cubicBezTo>
                    <a:pt x="1928" y="0"/>
                    <a:pt x="1928" y="0"/>
                    <a:pt x="19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999"/>
                    <a:pt x="0" y="4999"/>
                    <a:pt x="0" y="4999"/>
                  </a:cubicBezTo>
                  <a:cubicBezTo>
                    <a:pt x="690" y="5292"/>
                    <a:pt x="1332" y="5672"/>
                    <a:pt x="1928" y="6112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105"/>
            <p:cNvSpPr>
              <a:spLocks noEditPoints="1"/>
            </p:cNvSpPr>
            <p:nvPr/>
          </p:nvSpPr>
          <p:spPr bwMode="auto">
            <a:xfrm>
              <a:off x="8251" y="950"/>
              <a:ext cx="1262" cy="1260"/>
            </a:xfrm>
            <a:custGeom>
              <a:avLst/>
              <a:gdLst>
                <a:gd name="T0" fmla="*/ 7588 w 15212"/>
                <a:gd name="T1" fmla="*/ 0 h 15212"/>
                <a:gd name="T2" fmla="*/ 0 w 15212"/>
                <a:gd name="T3" fmla="*/ 7624 h 15212"/>
                <a:gd name="T4" fmla="*/ 7624 w 15212"/>
                <a:gd name="T5" fmla="*/ 15212 h 15212"/>
                <a:gd name="T6" fmla="*/ 15212 w 15212"/>
                <a:gd name="T7" fmla="*/ 7624 h 15212"/>
                <a:gd name="T8" fmla="*/ 7588 w 15212"/>
                <a:gd name="T9" fmla="*/ 0 h 15212"/>
                <a:gd name="T10" fmla="*/ 11355 w 15212"/>
                <a:gd name="T11" fmla="*/ 6694 h 15212"/>
                <a:gd name="T12" fmla="*/ 6951 w 15212"/>
                <a:gd name="T13" fmla="*/ 10378 h 15212"/>
                <a:gd name="T14" fmla="*/ 5741 w 15212"/>
                <a:gd name="T15" fmla="*/ 10379 h 15212"/>
                <a:gd name="T16" fmla="*/ 3857 w 15212"/>
                <a:gd name="T17" fmla="*/ 8798 h 15212"/>
                <a:gd name="T18" fmla="*/ 3857 w 15212"/>
                <a:gd name="T19" fmla="*/ 6346 h 15212"/>
                <a:gd name="T20" fmla="*/ 6343 w 15212"/>
                <a:gd name="T21" fmla="*/ 8433 h 15212"/>
                <a:gd name="T22" fmla="*/ 11355 w 15212"/>
                <a:gd name="T23" fmla="*/ 4235 h 15212"/>
                <a:gd name="T24" fmla="*/ 11355 w 15212"/>
                <a:gd name="T25" fmla="*/ 6694 h 15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12" h="15212">
                  <a:moveTo>
                    <a:pt x="7588" y="0"/>
                  </a:moveTo>
                  <a:cubicBezTo>
                    <a:pt x="3363" y="0"/>
                    <a:pt x="0" y="3514"/>
                    <a:pt x="0" y="7624"/>
                  </a:cubicBezTo>
                  <a:cubicBezTo>
                    <a:pt x="0" y="11662"/>
                    <a:pt x="3288" y="15212"/>
                    <a:pt x="7624" y="15212"/>
                  </a:cubicBezTo>
                  <a:cubicBezTo>
                    <a:pt x="11848" y="15212"/>
                    <a:pt x="15212" y="11848"/>
                    <a:pt x="15212" y="7624"/>
                  </a:cubicBezTo>
                  <a:cubicBezTo>
                    <a:pt x="15212" y="3514"/>
                    <a:pt x="11960" y="0"/>
                    <a:pt x="7588" y="0"/>
                  </a:cubicBezTo>
                  <a:close/>
                  <a:moveTo>
                    <a:pt x="11355" y="6694"/>
                  </a:moveTo>
                  <a:cubicBezTo>
                    <a:pt x="6951" y="10378"/>
                    <a:pt x="6951" y="10378"/>
                    <a:pt x="6951" y="10378"/>
                  </a:cubicBezTo>
                  <a:cubicBezTo>
                    <a:pt x="6602" y="10673"/>
                    <a:pt x="6091" y="10673"/>
                    <a:pt x="5741" y="10379"/>
                  </a:cubicBezTo>
                  <a:cubicBezTo>
                    <a:pt x="3857" y="8798"/>
                    <a:pt x="3857" y="8798"/>
                    <a:pt x="3857" y="8798"/>
                  </a:cubicBezTo>
                  <a:cubicBezTo>
                    <a:pt x="3857" y="6346"/>
                    <a:pt x="3857" y="6346"/>
                    <a:pt x="3857" y="6346"/>
                  </a:cubicBezTo>
                  <a:cubicBezTo>
                    <a:pt x="6343" y="8433"/>
                    <a:pt x="6343" y="8433"/>
                    <a:pt x="6343" y="8433"/>
                  </a:cubicBezTo>
                  <a:cubicBezTo>
                    <a:pt x="11355" y="4235"/>
                    <a:pt x="11355" y="4235"/>
                    <a:pt x="11355" y="4235"/>
                  </a:cubicBezTo>
                  <a:lnTo>
                    <a:pt x="11355" y="6694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106"/>
            <p:cNvSpPr>
              <a:spLocks noEditPoints="1"/>
            </p:cNvSpPr>
            <p:nvPr/>
          </p:nvSpPr>
          <p:spPr bwMode="auto">
            <a:xfrm>
              <a:off x="6729" y="-563"/>
              <a:ext cx="2784" cy="852"/>
            </a:xfrm>
            <a:custGeom>
              <a:avLst/>
              <a:gdLst>
                <a:gd name="T0" fmla="*/ 0 w 2784"/>
                <a:gd name="T1" fmla="*/ 0 h 852"/>
                <a:gd name="T2" fmla="*/ 0 w 2784"/>
                <a:gd name="T3" fmla="*/ 852 h 852"/>
                <a:gd name="T4" fmla="*/ 2784 w 2784"/>
                <a:gd name="T5" fmla="*/ 852 h 852"/>
                <a:gd name="T6" fmla="*/ 2784 w 2784"/>
                <a:gd name="T7" fmla="*/ 0 h 852"/>
                <a:gd name="T8" fmla="*/ 0 w 2784"/>
                <a:gd name="T9" fmla="*/ 0 h 852"/>
                <a:gd name="T10" fmla="*/ 1663 w 2784"/>
                <a:gd name="T11" fmla="*/ 503 h 852"/>
                <a:gd name="T12" fmla="*/ 1469 w 2784"/>
                <a:gd name="T13" fmla="*/ 503 h 852"/>
                <a:gd name="T14" fmla="*/ 1469 w 2784"/>
                <a:gd name="T15" fmla="*/ 697 h 852"/>
                <a:gd name="T16" fmla="*/ 1314 w 2784"/>
                <a:gd name="T17" fmla="*/ 697 h 852"/>
                <a:gd name="T18" fmla="*/ 1314 w 2784"/>
                <a:gd name="T19" fmla="*/ 503 h 852"/>
                <a:gd name="T20" fmla="*/ 1121 w 2784"/>
                <a:gd name="T21" fmla="*/ 503 h 852"/>
                <a:gd name="T22" fmla="*/ 1121 w 2784"/>
                <a:gd name="T23" fmla="*/ 348 h 852"/>
                <a:gd name="T24" fmla="*/ 1314 w 2784"/>
                <a:gd name="T25" fmla="*/ 348 h 852"/>
                <a:gd name="T26" fmla="*/ 1314 w 2784"/>
                <a:gd name="T27" fmla="*/ 155 h 852"/>
                <a:gd name="T28" fmla="*/ 1469 w 2784"/>
                <a:gd name="T29" fmla="*/ 155 h 852"/>
                <a:gd name="T30" fmla="*/ 1469 w 2784"/>
                <a:gd name="T31" fmla="*/ 348 h 852"/>
                <a:gd name="T32" fmla="*/ 1663 w 2784"/>
                <a:gd name="T33" fmla="*/ 348 h 852"/>
                <a:gd name="T34" fmla="*/ 1663 w 2784"/>
                <a:gd name="T35" fmla="*/ 503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84" h="852">
                  <a:moveTo>
                    <a:pt x="0" y="0"/>
                  </a:moveTo>
                  <a:lnTo>
                    <a:pt x="0" y="852"/>
                  </a:lnTo>
                  <a:lnTo>
                    <a:pt x="2784" y="852"/>
                  </a:lnTo>
                  <a:lnTo>
                    <a:pt x="2784" y="0"/>
                  </a:lnTo>
                  <a:lnTo>
                    <a:pt x="0" y="0"/>
                  </a:lnTo>
                  <a:close/>
                  <a:moveTo>
                    <a:pt x="1663" y="503"/>
                  </a:moveTo>
                  <a:lnTo>
                    <a:pt x="1469" y="503"/>
                  </a:lnTo>
                  <a:lnTo>
                    <a:pt x="1469" y="697"/>
                  </a:lnTo>
                  <a:lnTo>
                    <a:pt x="1314" y="697"/>
                  </a:lnTo>
                  <a:lnTo>
                    <a:pt x="1314" y="503"/>
                  </a:lnTo>
                  <a:lnTo>
                    <a:pt x="1121" y="503"/>
                  </a:lnTo>
                  <a:lnTo>
                    <a:pt x="1121" y="348"/>
                  </a:lnTo>
                  <a:lnTo>
                    <a:pt x="1314" y="348"/>
                  </a:lnTo>
                  <a:lnTo>
                    <a:pt x="1314" y="155"/>
                  </a:lnTo>
                  <a:lnTo>
                    <a:pt x="1469" y="155"/>
                  </a:lnTo>
                  <a:lnTo>
                    <a:pt x="1469" y="348"/>
                  </a:lnTo>
                  <a:lnTo>
                    <a:pt x="1663" y="348"/>
                  </a:lnTo>
                  <a:lnTo>
                    <a:pt x="1663" y="503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pic>
        <p:nvPicPr>
          <p:cNvPr id="19" name="Grafik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5589" y="1665807"/>
            <a:ext cx="418177" cy="415755"/>
          </a:xfrm>
          <a:prstGeom prst="rect">
            <a:avLst/>
          </a:prstGeom>
        </p:spPr>
      </p:pic>
      <p:grpSp>
        <p:nvGrpSpPr>
          <p:cNvPr id="20" name="Group 268"/>
          <p:cNvGrpSpPr>
            <a:grpSpLocks noChangeAspect="1"/>
          </p:cNvGrpSpPr>
          <p:nvPr/>
        </p:nvGrpSpPr>
        <p:grpSpPr bwMode="auto">
          <a:xfrm>
            <a:off x="6396563" y="4069710"/>
            <a:ext cx="496228" cy="424117"/>
            <a:chOff x="1769" y="1869"/>
            <a:chExt cx="406" cy="347"/>
          </a:xfrm>
        </p:grpSpPr>
        <p:sp>
          <p:nvSpPr>
            <p:cNvPr id="21" name="Rectangle 269"/>
            <p:cNvSpPr>
              <a:spLocks noChangeArrowheads="1"/>
            </p:cNvSpPr>
            <p:nvPr/>
          </p:nvSpPr>
          <p:spPr bwMode="auto">
            <a:xfrm>
              <a:off x="1769" y="2063"/>
              <a:ext cx="65" cy="14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270"/>
            <p:cNvSpPr>
              <a:spLocks/>
            </p:cNvSpPr>
            <p:nvPr/>
          </p:nvSpPr>
          <p:spPr bwMode="auto">
            <a:xfrm>
              <a:off x="1856" y="2053"/>
              <a:ext cx="319" cy="163"/>
            </a:xfrm>
            <a:custGeom>
              <a:avLst/>
              <a:gdLst>
                <a:gd name="T0" fmla="*/ 8494 w 8645"/>
                <a:gd name="T1" fmla="*/ 1031 h 4428"/>
                <a:gd name="T2" fmla="*/ 7688 w 8645"/>
                <a:gd name="T3" fmla="*/ 683 h 4428"/>
                <a:gd name="T4" fmla="*/ 5104 w 8645"/>
                <a:gd name="T5" fmla="*/ 1458 h 4428"/>
                <a:gd name="T6" fmla="*/ 4876 w 8645"/>
                <a:gd name="T7" fmla="*/ 1214 h 4428"/>
                <a:gd name="T8" fmla="*/ 3583 w 8645"/>
                <a:gd name="T9" fmla="*/ 290 h 4428"/>
                <a:gd name="T10" fmla="*/ 2597 w 8645"/>
                <a:gd name="T11" fmla="*/ 50 h 4428"/>
                <a:gd name="T12" fmla="*/ 0 w 8645"/>
                <a:gd name="T13" fmla="*/ 657 h 4428"/>
                <a:gd name="T14" fmla="*/ 0 w 8645"/>
                <a:gd name="T15" fmla="*/ 1263 h 4428"/>
                <a:gd name="T16" fmla="*/ 2692 w 8645"/>
                <a:gd name="T17" fmla="*/ 633 h 4428"/>
                <a:gd name="T18" fmla="*/ 3240 w 8645"/>
                <a:gd name="T19" fmla="*/ 771 h 4428"/>
                <a:gd name="T20" fmla="*/ 4532 w 8645"/>
                <a:gd name="T21" fmla="*/ 1694 h 4428"/>
                <a:gd name="T22" fmla="*/ 4594 w 8645"/>
                <a:gd name="T23" fmla="*/ 2030 h 4428"/>
                <a:gd name="T24" fmla="*/ 4438 w 8645"/>
                <a:gd name="T25" fmla="*/ 2135 h 4428"/>
                <a:gd name="T26" fmla="*/ 4253 w 8645"/>
                <a:gd name="T27" fmla="*/ 2099 h 4428"/>
                <a:gd name="T28" fmla="*/ 2931 w 8645"/>
                <a:gd name="T29" fmla="*/ 1217 h 4428"/>
                <a:gd name="T30" fmla="*/ 2604 w 8645"/>
                <a:gd name="T31" fmla="*/ 1709 h 4428"/>
                <a:gd name="T32" fmla="*/ 3926 w 8645"/>
                <a:gd name="T33" fmla="*/ 2590 h 4428"/>
                <a:gd name="T34" fmla="*/ 4388 w 8645"/>
                <a:gd name="T35" fmla="*/ 2731 h 4428"/>
                <a:gd name="T36" fmla="*/ 4554 w 8645"/>
                <a:gd name="T37" fmla="*/ 2714 h 4428"/>
                <a:gd name="T38" fmla="*/ 5085 w 8645"/>
                <a:gd name="T39" fmla="*/ 2358 h 4428"/>
                <a:gd name="T40" fmla="*/ 5213 w 8645"/>
                <a:gd name="T41" fmla="*/ 2035 h 4428"/>
                <a:gd name="T42" fmla="*/ 5215 w 8645"/>
                <a:gd name="T43" fmla="*/ 2041 h 4428"/>
                <a:gd name="T44" fmla="*/ 7858 w 8645"/>
                <a:gd name="T45" fmla="*/ 1249 h 4428"/>
                <a:gd name="T46" fmla="*/ 7965 w 8645"/>
                <a:gd name="T47" fmla="*/ 1295 h 4428"/>
                <a:gd name="T48" fmla="*/ 7948 w 8645"/>
                <a:gd name="T49" fmla="*/ 1403 h 4428"/>
                <a:gd name="T50" fmla="*/ 4069 w 8645"/>
                <a:gd name="T51" fmla="*/ 3815 h 4428"/>
                <a:gd name="T52" fmla="*/ 0 w 8645"/>
                <a:gd name="T53" fmla="*/ 3272 h 4428"/>
                <a:gd name="T54" fmla="*/ 0 w 8645"/>
                <a:gd name="T55" fmla="*/ 3868 h 4428"/>
                <a:gd name="T56" fmla="*/ 4201 w 8645"/>
                <a:gd name="T57" fmla="*/ 4428 h 4428"/>
                <a:gd name="T58" fmla="*/ 8272 w 8645"/>
                <a:gd name="T59" fmla="*/ 1897 h 4428"/>
                <a:gd name="T60" fmla="*/ 8494 w 8645"/>
                <a:gd name="T61" fmla="*/ 1031 h 4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645" h="4428">
                  <a:moveTo>
                    <a:pt x="8494" y="1031"/>
                  </a:moveTo>
                  <a:cubicBezTo>
                    <a:pt x="8345" y="734"/>
                    <a:pt x="8006" y="588"/>
                    <a:pt x="7688" y="683"/>
                  </a:cubicBezTo>
                  <a:cubicBezTo>
                    <a:pt x="5104" y="1458"/>
                    <a:pt x="5104" y="1458"/>
                    <a:pt x="5104" y="1458"/>
                  </a:cubicBezTo>
                  <a:cubicBezTo>
                    <a:pt x="5046" y="1365"/>
                    <a:pt x="4971" y="1281"/>
                    <a:pt x="4876" y="1214"/>
                  </a:cubicBezTo>
                  <a:cubicBezTo>
                    <a:pt x="3583" y="290"/>
                    <a:pt x="3583" y="290"/>
                    <a:pt x="3583" y="290"/>
                  </a:cubicBezTo>
                  <a:cubicBezTo>
                    <a:pt x="3296" y="85"/>
                    <a:pt x="2946" y="0"/>
                    <a:pt x="2597" y="50"/>
                  </a:cubicBezTo>
                  <a:cubicBezTo>
                    <a:pt x="0" y="657"/>
                    <a:pt x="0" y="657"/>
                    <a:pt x="0" y="657"/>
                  </a:cubicBezTo>
                  <a:cubicBezTo>
                    <a:pt x="0" y="1263"/>
                    <a:pt x="0" y="1263"/>
                    <a:pt x="0" y="1263"/>
                  </a:cubicBezTo>
                  <a:cubicBezTo>
                    <a:pt x="2692" y="633"/>
                    <a:pt x="2692" y="633"/>
                    <a:pt x="2692" y="633"/>
                  </a:cubicBezTo>
                  <a:cubicBezTo>
                    <a:pt x="2887" y="608"/>
                    <a:pt x="3080" y="657"/>
                    <a:pt x="3240" y="771"/>
                  </a:cubicBezTo>
                  <a:cubicBezTo>
                    <a:pt x="4532" y="1694"/>
                    <a:pt x="4532" y="1694"/>
                    <a:pt x="4532" y="1694"/>
                  </a:cubicBezTo>
                  <a:cubicBezTo>
                    <a:pt x="4641" y="1772"/>
                    <a:pt x="4668" y="1919"/>
                    <a:pt x="4594" y="2030"/>
                  </a:cubicBezTo>
                  <a:cubicBezTo>
                    <a:pt x="4558" y="2085"/>
                    <a:pt x="4502" y="2122"/>
                    <a:pt x="4438" y="2135"/>
                  </a:cubicBezTo>
                  <a:cubicBezTo>
                    <a:pt x="4373" y="2148"/>
                    <a:pt x="4308" y="2135"/>
                    <a:pt x="4253" y="2099"/>
                  </a:cubicBezTo>
                  <a:cubicBezTo>
                    <a:pt x="2931" y="1217"/>
                    <a:pt x="2931" y="1217"/>
                    <a:pt x="2931" y="1217"/>
                  </a:cubicBezTo>
                  <a:cubicBezTo>
                    <a:pt x="2604" y="1709"/>
                    <a:pt x="2604" y="1709"/>
                    <a:pt x="2604" y="1709"/>
                  </a:cubicBezTo>
                  <a:cubicBezTo>
                    <a:pt x="3926" y="2590"/>
                    <a:pt x="3926" y="2590"/>
                    <a:pt x="3926" y="2590"/>
                  </a:cubicBezTo>
                  <a:cubicBezTo>
                    <a:pt x="4065" y="2683"/>
                    <a:pt x="4224" y="2731"/>
                    <a:pt x="4388" y="2731"/>
                  </a:cubicBezTo>
                  <a:cubicBezTo>
                    <a:pt x="4443" y="2731"/>
                    <a:pt x="4498" y="2725"/>
                    <a:pt x="4554" y="2714"/>
                  </a:cubicBezTo>
                  <a:cubicBezTo>
                    <a:pt x="4773" y="2670"/>
                    <a:pt x="4962" y="2544"/>
                    <a:pt x="5085" y="2358"/>
                  </a:cubicBezTo>
                  <a:cubicBezTo>
                    <a:pt x="5153" y="2257"/>
                    <a:pt x="5194" y="2147"/>
                    <a:pt x="5213" y="2035"/>
                  </a:cubicBezTo>
                  <a:cubicBezTo>
                    <a:pt x="5215" y="2041"/>
                    <a:pt x="5215" y="2041"/>
                    <a:pt x="5215" y="2041"/>
                  </a:cubicBezTo>
                  <a:cubicBezTo>
                    <a:pt x="7858" y="1249"/>
                    <a:pt x="7858" y="1249"/>
                    <a:pt x="7858" y="1249"/>
                  </a:cubicBezTo>
                  <a:cubicBezTo>
                    <a:pt x="7901" y="1236"/>
                    <a:pt x="7945" y="1255"/>
                    <a:pt x="7965" y="1295"/>
                  </a:cubicBezTo>
                  <a:cubicBezTo>
                    <a:pt x="7986" y="1336"/>
                    <a:pt x="7973" y="1385"/>
                    <a:pt x="7948" y="1403"/>
                  </a:cubicBezTo>
                  <a:cubicBezTo>
                    <a:pt x="4069" y="3815"/>
                    <a:pt x="4069" y="3815"/>
                    <a:pt x="4069" y="3815"/>
                  </a:cubicBezTo>
                  <a:cubicBezTo>
                    <a:pt x="0" y="3272"/>
                    <a:pt x="0" y="3272"/>
                    <a:pt x="0" y="3272"/>
                  </a:cubicBezTo>
                  <a:cubicBezTo>
                    <a:pt x="0" y="3868"/>
                    <a:pt x="0" y="3868"/>
                    <a:pt x="0" y="3868"/>
                  </a:cubicBezTo>
                  <a:cubicBezTo>
                    <a:pt x="4201" y="4428"/>
                    <a:pt x="4201" y="4428"/>
                    <a:pt x="4201" y="4428"/>
                  </a:cubicBezTo>
                  <a:cubicBezTo>
                    <a:pt x="8272" y="1897"/>
                    <a:pt x="8272" y="1897"/>
                    <a:pt x="8272" y="1897"/>
                  </a:cubicBezTo>
                  <a:cubicBezTo>
                    <a:pt x="8549" y="1705"/>
                    <a:pt x="8645" y="1333"/>
                    <a:pt x="8494" y="10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271"/>
            <p:cNvSpPr>
              <a:spLocks noEditPoints="1"/>
            </p:cNvSpPr>
            <p:nvPr/>
          </p:nvSpPr>
          <p:spPr bwMode="auto">
            <a:xfrm>
              <a:off x="1913" y="1869"/>
              <a:ext cx="202" cy="173"/>
            </a:xfrm>
            <a:custGeom>
              <a:avLst/>
              <a:gdLst>
                <a:gd name="T0" fmla="*/ 2732 w 5464"/>
                <a:gd name="T1" fmla="*/ 4704 h 4704"/>
                <a:gd name="T2" fmla="*/ 2620 w 5464"/>
                <a:gd name="T3" fmla="*/ 4658 h 4704"/>
                <a:gd name="T4" fmla="*/ 347 w 5464"/>
                <a:gd name="T5" fmla="*/ 2384 h 4704"/>
                <a:gd name="T6" fmla="*/ 1026 w 5464"/>
                <a:gd name="T7" fmla="*/ 349 h 4704"/>
                <a:gd name="T8" fmla="*/ 2732 w 5464"/>
                <a:gd name="T9" fmla="*/ 746 h 4704"/>
                <a:gd name="T10" fmla="*/ 4437 w 5464"/>
                <a:gd name="T11" fmla="*/ 349 h 4704"/>
                <a:gd name="T12" fmla="*/ 5117 w 5464"/>
                <a:gd name="T13" fmla="*/ 2384 h 4704"/>
                <a:gd name="T14" fmla="*/ 2844 w 5464"/>
                <a:gd name="T15" fmla="*/ 4658 h 4704"/>
                <a:gd name="T16" fmla="*/ 2732 w 5464"/>
                <a:gd name="T17" fmla="*/ 4704 h 4704"/>
                <a:gd name="T18" fmla="*/ 1621 w 5464"/>
                <a:gd name="T19" fmla="*/ 791 h 4704"/>
                <a:gd name="T20" fmla="*/ 1301 w 5464"/>
                <a:gd name="T21" fmla="*/ 872 h 4704"/>
                <a:gd name="T22" fmla="*/ 896 w 5464"/>
                <a:gd name="T23" fmla="*/ 2164 h 4704"/>
                <a:gd name="T24" fmla="*/ 2731 w 5464"/>
                <a:gd name="T25" fmla="*/ 4059 h 4704"/>
                <a:gd name="T26" fmla="*/ 4568 w 5464"/>
                <a:gd name="T27" fmla="*/ 2164 h 4704"/>
                <a:gd name="T28" fmla="*/ 4162 w 5464"/>
                <a:gd name="T29" fmla="*/ 872 h 4704"/>
                <a:gd name="T30" fmla="*/ 2978 w 5464"/>
                <a:gd name="T31" fmla="*/ 1383 h 4704"/>
                <a:gd name="T32" fmla="*/ 2732 w 5464"/>
                <a:gd name="T33" fmla="*/ 1751 h 4704"/>
                <a:gd name="T34" fmla="*/ 2486 w 5464"/>
                <a:gd name="T35" fmla="*/ 1383 h 4704"/>
                <a:gd name="T36" fmla="*/ 1621 w 5464"/>
                <a:gd name="T37" fmla="*/ 791 h 4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64" h="4704">
                  <a:moveTo>
                    <a:pt x="2732" y="4704"/>
                  </a:moveTo>
                  <a:cubicBezTo>
                    <a:pt x="2620" y="4658"/>
                    <a:pt x="2620" y="4658"/>
                    <a:pt x="2620" y="4658"/>
                  </a:cubicBezTo>
                  <a:cubicBezTo>
                    <a:pt x="2553" y="4630"/>
                    <a:pt x="982" y="3971"/>
                    <a:pt x="347" y="2384"/>
                  </a:cubicBezTo>
                  <a:cubicBezTo>
                    <a:pt x="0" y="1516"/>
                    <a:pt x="420" y="668"/>
                    <a:pt x="1026" y="349"/>
                  </a:cubicBezTo>
                  <a:cubicBezTo>
                    <a:pt x="1690" y="0"/>
                    <a:pt x="2312" y="300"/>
                    <a:pt x="2732" y="746"/>
                  </a:cubicBezTo>
                  <a:cubicBezTo>
                    <a:pt x="3152" y="300"/>
                    <a:pt x="3773" y="0"/>
                    <a:pt x="4437" y="349"/>
                  </a:cubicBezTo>
                  <a:cubicBezTo>
                    <a:pt x="5044" y="668"/>
                    <a:pt x="5464" y="1516"/>
                    <a:pt x="5117" y="2384"/>
                  </a:cubicBezTo>
                  <a:cubicBezTo>
                    <a:pt x="4481" y="3971"/>
                    <a:pt x="2910" y="4630"/>
                    <a:pt x="2844" y="4658"/>
                  </a:cubicBezTo>
                  <a:lnTo>
                    <a:pt x="2732" y="4704"/>
                  </a:lnTo>
                  <a:close/>
                  <a:moveTo>
                    <a:pt x="1621" y="791"/>
                  </a:moveTo>
                  <a:cubicBezTo>
                    <a:pt x="1513" y="791"/>
                    <a:pt x="1405" y="818"/>
                    <a:pt x="1301" y="872"/>
                  </a:cubicBezTo>
                  <a:cubicBezTo>
                    <a:pt x="927" y="1069"/>
                    <a:pt x="673" y="1606"/>
                    <a:pt x="896" y="2164"/>
                  </a:cubicBezTo>
                  <a:cubicBezTo>
                    <a:pt x="1348" y="3295"/>
                    <a:pt x="2388" y="3888"/>
                    <a:pt x="2731" y="4059"/>
                  </a:cubicBezTo>
                  <a:cubicBezTo>
                    <a:pt x="3075" y="3887"/>
                    <a:pt x="4118" y="3289"/>
                    <a:pt x="4568" y="2164"/>
                  </a:cubicBezTo>
                  <a:cubicBezTo>
                    <a:pt x="4791" y="1606"/>
                    <a:pt x="4537" y="1069"/>
                    <a:pt x="4162" y="872"/>
                  </a:cubicBezTo>
                  <a:cubicBezTo>
                    <a:pt x="3770" y="666"/>
                    <a:pt x="3328" y="857"/>
                    <a:pt x="2978" y="1383"/>
                  </a:cubicBezTo>
                  <a:cubicBezTo>
                    <a:pt x="2732" y="1751"/>
                    <a:pt x="2732" y="1751"/>
                    <a:pt x="2732" y="1751"/>
                  </a:cubicBezTo>
                  <a:cubicBezTo>
                    <a:pt x="2486" y="1383"/>
                    <a:pt x="2486" y="1383"/>
                    <a:pt x="2486" y="1383"/>
                  </a:cubicBezTo>
                  <a:cubicBezTo>
                    <a:pt x="2229" y="996"/>
                    <a:pt x="1921" y="791"/>
                    <a:pt x="1621" y="7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Rectangle 272"/>
            <p:cNvSpPr>
              <a:spLocks noChangeArrowheads="1"/>
            </p:cNvSpPr>
            <p:nvPr/>
          </p:nvSpPr>
          <p:spPr bwMode="auto">
            <a:xfrm>
              <a:off x="1769" y="2063"/>
              <a:ext cx="65" cy="142"/>
            </a:xfrm>
            <a:prstGeom prst="rect">
              <a:avLst/>
            </a:prstGeom>
            <a:solidFill>
              <a:srgbClr val="00A0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273"/>
            <p:cNvSpPr>
              <a:spLocks/>
            </p:cNvSpPr>
            <p:nvPr/>
          </p:nvSpPr>
          <p:spPr bwMode="auto">
            <a:xfrm>
              <a:off x="1856" y="2053"/>
              <a:ext cx="319" cy="163"/>
            </a:xfrm>
            <a:custGeom>
              <a:avLst/>
              <a:gdLst>
                <a:gd name="T0" fmla="*/ 8494 w 8645"/>
                <a:gd name="T1" fmla="*/ 1031 h 4428"/>
                <a:gd name="T2" fmla="*/ 7688 w 8645"/>
                <a:gd name="T3" fmla="*/ 683 h 4428"/>
                <a:gd name="T4" fmla="*/ 5104 w 8645"/>
                <a:gd name="T5" fmla="*/ 1458 h 4428"/>
                <a:gd name="T6" fmla="*/ 4876 w 8645"/>
                <a:gd name="T7" fmla="*/ 1214 h 4428"/>
                <a:gd name="T8" fmla="*/ 3583 w 8645"/>
                <a:gd name="T9" fmla="*/ 290 h 4428"/>
                <a:gd name="T10" fmla="*/ 2597 w 8645"/>
                <a:gd name="T11" fmla="*/ 50 h 4428"/>
                <a:gd name="T12" fmla="*/ 0 w 8645"/>
                <a:gd name="T13" fmla="*/ 657 h 4428"/>
                <a:gd name="T14" fmla="*/ 0 w 8645"/>
                <a:gd name="T15" fmla="*/ 1263 h 4428"/>
                <a:gd name="T16" fmla="*/ 2692 w 8645"/>
                <a:gd name="T17" fmla="*/ 633 h 4428"/>
                <a:gd name="T18" fmla="*/ 3240 w 8645"/>
                <a:gd name="T19" fmla="*/ 771 h 4428"/>
                <a:gd name="T20" fmla="*/ 4532 w 8645"/>
                <a:gd name="T21" fmla="*/ 1694 h 4428"/>
                <a:gd name="T22" fmla="*/ 4594 w 8645"/>
                <a:gd name="T23" fmla="*/ 2030 h 4428"/>
                <a:gd name="T24" fmla="*/ 4438 w 8645"/>
                <a:gd name="T25" fmla="*/ 2135 h 4428"/>
                <a:gd name="T26" fmla="*/ 4253 w 8645"/>
                <a:gd name="T27" fmla="*/ 2099 h 4428"/>
                <a:gd name="T28" fmla="*/ 2931 w 8645"/>
                <a:gd name="T29" fmla="*/ 1217 h 4428"/>
                <a:gd name="T30" fmla="*/ 2604 w 8645"/>
                <a:gd name="T31" fmla="*/ 1709 h 4428"/>
                <a:gd name="T32" fmla="*/ 3926 w 8645"/>
                <a:gd name="T33" fmla="*/ 2590 h 4428"/>
                <a:gd name="T34" fmla="*/ 4388 w 8645"/>
                <a:gd name="T35" fmla="*/ 2731 h 4428"/>
                <a:gd name="T36" fmla="*/ 4554 w 8645"/>
                <a:gd name="T37" fmla="*/ 2714 h 4428"/>
                <a:gd name="T38" fmla="*/ 5085 w 8645"/>
                <a:gd name="T39" fmla="*/ 2358 h 4428"/>
                <a:gd name="T40" fmla="*/ 5213 w 8645"/>
                <a:gd name="T41" fmla="*/ 2035 h 4428"/>
                <a:gd name="T42" fmla="*/ 5215 w 8645"/>
                <a:gd name="T43" fmla="*/ 2041 h 4428"/>
                <a:gd name="T44" fmla="*/ 7858 w 8645"/>
                <a:gd name="T45" fmla="*/ 1249 h 4428"/>
                <a:gd name="T46" fmla="*/ 7965 w 8645"/>
                <a:gd name="T47" fmla="*/ 1295 h 4428"/>
                <a:gd name="T48" fmla="*/ 7948 w 8645"/>
                <a:gd name="T49" fmla="*/ 1403 h 4428"/>
                <a:gd name="T50" fmla="*/ 4069 w 8645"/>
                <a:gd name="T51" fmla="*/ 3815 h 4428"/>
                <a:gd name="T52" fmla="*/ 0 w 8645"/>
                <a:gd name="T53" fmla="*/ 3272 h 4428"/>
                <a:gd name="T54" fmla="*/ 0 w 8645"/>
                <a:gd name="T55" fmla="*/ 3868 h 4428"/>
                <a:gd name="T56" fmla="*/ 4201 w 8645"/>
                <a:gd name="T57" fmla="*/ 4428 h 4428"/>
                <a:gd name="T58" fmla="*/ 8272 w 8645"/>
                <a:gd name="T59" fmla="*/ 1897 h 4428"/>
                <a:gd name="T60" fmla="*/ 8494 w 8645"/>
                <a:gd name="T61" fmla="*/ 1031 h 4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645" h="4428">
                  <a:moveTo>
                    <a:pt x="8494" y="1031"/>
                  </a:moveTo>
                  <a:cubicBezTo>
                    <a:pt x="8345" y="734"/>
                    <a:pt x="8006" y="588"/>
                    <a:pt x="7688" y="683"/>
                  </a:cubicBezTo>
                  <a:cubicBezTo>
                    <a:pt x="5104" y="1458"/>
                    <a:pt x="5104" y="1458"/>
                    <a:pt x="5104" y="1458"/>
                  </a:cubicBezTo>
                  <a:cubicBezTo>
                    <a:pt x="5046" y="1365"/>
                    <a:pt x="4971" y="1281"/>
                    <a:pt x="4876" y="1214"/>
                  </a:cubicBezTo>
                  <a:cubicBezTo>
                    <a:pt x="3583" y="290"/>
                    <a:pt x="3583" y="290"/>
                    <a:pt x="3583" y="290"/>
                  </a:cubicBezTo>
                  <a:cubicBezTo>
                    <a:pt x="3296" y="85"/>
                    <a:pt x="2946" y="0"/>
                    <a:pt x="2597" y="50"/>
                  </a:cubicBezTo>
                  <a:cubicBezTo>
                    <a:pt x="0" y="657"/>
                    <a:pt x="0" y="657"/>
                    <a:pt x="0" y="657"/>
                  </a:cubicBezTo>
                  <a:cubicBezTo>
                    <a:pt x="0" y="1263"/>
                    <a:pt x="0" y="1263"/>
                    <a:pt x="0" y="1263"/>
                  </a:cubicBezTo>
                  <a:cubicBezTo>
                    <a:pt x="2692" y="633"/>
                    <a:pt x="2692" y="633"/>
                    <a:pt x="2692" y="633"/>
                  </a:cubicBezTo>
                  <a:cubicBezTo>
                    <a:pt x="2887" y="608"/>
                    <a:pt x="3080" y="657"/>
                    <a:pt x="3240" y="771"/>
                  </a:cubicBezTo>
                  <a:cubicBezTo>
                    <a:pt x="4532" y="1694"/>
                    <a:pt x="4532" y="1694"/>
                    <a:pt x="4532" y="1694"/>
                  </a:cubicBezTo>
                  <a:cubicBezTo>
                    <a:pt x="4641" y="1772"/>
                    <a:pt x="4668" y="1919"/>
                    <a:pt x="4594" y="2030"/>
                  </a:cubicBezTo>
                  <a:cubicBezTo>
                    <a:pt x="4558" y="2085"/>
                    <a:pt x="4502" y="2122"/>
                    <a:pt x="4438" y="2135"/>
                  </a:cubicBezTo>
                  <a:cubicBezTo>
                    <a:pt x="4373" y="2148"/>
                    <a:pt x="4308" y="2135"/>
                    <a:pt x="4253" y="2099"/>
                  </a:cubicBezTo>
                  <a:cubicBezTo>
                    <a:pt x="2931" y="1217"/>
                    <a:pt x="2931" y="1217"/>
                    <a:pt x="2931" y="1217"/>
                  </a:cubicBezTo>
                  <a:cubicBezTo>
                    <a:pt x="2604" y="1709"/>
                    <a:pt x="2604" y="1709"/>
                    <a:pt x="2604" y="1709"/>
                  </a:cubicBezTo>
                  <a:cubicBezTo>
                    <a:pt x="3926" y="2590"/>
                    <a:pt x="3926" y="2590"/>
                    <a:pt x="3926" y="2590"/>
                  </a:cubicBezTo>
                  <a:cubicBezTo>
                    <a:pt x="4065" y="2683"/>
                    <a:pt x="4224" y="2731"/>
                    <a:pt x="4388" y="2731"/>
                  </a:cubicBezTo>
                  <a:cubicBezTo>
                    <a:pt x="4443" y="2731"/>
                    <a:pt x="4498" y="2725"/>
                    <a:pt x="4554" y="2714"/>
                  </a:cubicBezTo>
                  <a:cubicBezTo>
                    <a:pt x="4773" y="2670"/>
                    <a:pt x="4962" y="2544"/>
                    <a:pt x="5085" y="2358"/>
                  </a:cubicBezTo>
                  <a:cubicBezTo>
                    <a:pt x="5153" y="2257"/>
                    <a:pt x="5194" y="2147"/>
                    <a:pt x="5213" y="2035"/>
                  </a:cubicBezTo>
                  <a:cubicBezTo>
                    <a:pt x="5215" y="2041"/>
                    <a:pt x="5215" y="2041"/>
                    <a:pt x="5215" y="2041"/>
                  </a:cubicBezTo>
                  <a:cubicBezTo>
                    <a:pt x="7858" y="1249"/>
                    <a:pt x="7858" y="1249"/>
                    <a:pt x="7858" y="1249"/>
                  </a:cubicBezTo>
                  <a:cubicBezTo>
                    <a:pt x="7901" y="1236"/>
                    <a:pt x="7945" y="1255"/>
                    <a:pt x="7965" y="1295"/>
                  </a:cubicBezTo>
                  <a:cubicBezTo>
                    <a:pt x="7986" y="1336"/>
                    <a:pt x="7973" y="1385"/>
                    <a:pt x="7948" y="1403"/>
                  </a:cubicBezTo>
                  <a:cubicBezTo>
                    <a:pt x="4069" y="3815"/>
                    <a:pt x="4069" y="3815"/>
                    <a:pt x="4069" y="3815"/>
                  </a:cubicBezTo>
                  <a:cubicBezTo>
                    <a:pt x="0" y="3272"/>
                    <a:pt x="0" y="3272"/>
                    <a:pt x="0" y="3272"/>
                  </a:cubicBezTo>
                  <a:cubicBezTo>
                    <a:pt x="0" y="3868"/>
                    <a:pt x="0" y="3868"/>
                    <a:pt x="0" y="3868"/>
                  </a:cubicBezTo>
                  <a:cubicBezTo>
                    <a:pt x="4201" y="4428"/>
                    <a:pt x="4201" y="4428"/>
                    <a:pt x="4201" y="4428"/>
                  </a:cubicBezTo>
                  <a:cubicBezTo>
                    <a:pt x="8272" y="1897"/>
                    <a:pt x="8272" y="1897"/>
                    <a:pt x="8272" y="1897"/>
                  </a:cubicBezTo>
                  <a:cubicBezTo>
                    <a:pt x="8549" y="1705"/>
                    <a:pt x="8645" y="1333"/>
                    <a:pt x="8494" y="1031"/>
                  </a:cubicBezTo>
                  <a:close/>
                </a:path>
              </a:pathLst>
            </a:custGeom>
            <a:solidFill>
              <a:srgbClr val="00A0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274"/>
            <p:cNvSpPr>
              <a:spLocks noEditPoints="1"/>
            </p:cNvSpPr>
            <p:nvPr/>
          </p:nvSpPr>
          <p:spPr bwMode="auto">
            <a:xfrm>
              <a:off x="1913" y="1869"/>
              <a:ext cx="202" cy="173"/>
            </a:xfrm>
            <a:custGeom>
              <a:avLst/>
              <a:gdLst>
                <a:gd name="T0" fmla="*/ 2732 w 5464"/>
                <a:gd name="T1" fmla="*/ 4704 h 4704"/>
                <a:gd name="T2" fmla="*/ 2620 w 5464"/>
                <a:gd name="T3" fmla="*/ 4658 h 4704"/>
                <a:gd name="T4" fmla="*/ 347 w 5464"/>
                <a:gd name="T5" fmla="*/ 2384 h 4704"/>
                <a:gd name="T6" fmla="*/ 1026 w 5464"/>
                <a:gd name="T7" fmla="*/ 349 h 4704"/>
                <a:gd name="T8" fmla="*/ 2732 w 5464"/>
                <a:gd name="T9" fmla="*/ 746 h 4704"/>
                <a:gd name="T10" fmla="*/ 4437 w 5464"/>
                <a:gd name="T11" fmla="*/ 349 h 4704"/>
                <a:gd name="T12" fmla="*/ 5117 w 5464"/>
                <a:gd name="T13" fmla="*/ 2384 h 4704"/>
                <a:gd name="T14" fmla="*/ 2844 w 5464"/>
                <a:gd name="T15" fmla="*/ 4658 h 4704"/>
                <a:gd name="T16" fmla="*/ 2732 w 5464"/>
                <a:gd name="T17" fmla="*/ 4704 h 4704"/>
                <a:gd name="T18" fmla="*/ 1621 w 5464"/>
                <a:gd name="T19" fmla="*/ 791 h 4704"/>
                <a:gd name="T20" fmla="*/ 1301 w 5464"/>
                <a:gd name="T21" fmla="*/ 872 h 4704"/>
                <a:gd name="T22" fmla="*/ 896 w 5464"/>
                <a:gd name="T23" fmla="*/ 2164 h 4704"/>
                <a:gd name="T24" fmla="*/ 2731 w 5464"/>
                <a:gd name="T25" fmla="*/ 4059 h 4704"/>
                <a:gd name="T26" fmla="*/ 4568 w 5464"/>
                <a:gd name="T27" fmla="*/ 2164 h 4704"/>
                <a:gd name="T28" fmla="*/ 4162 w 5464"/>
                <a:gd name="T29" fmla="*/ 872 h 4704"/>
                <a:gd name="T30" fmla="*/ 2978 w 5464"/>
                <a:gd name="T31" fmla="*/ 1383 h 4704"/>
                <a:gd name="T32" fmla="*/ 2732 w 5464"/>
                <a:gd name="T33" fmla="*/ 1751 h 4704"/>
                <a:gd name="T34" fmla="*/ 2486 w 5464"/>
                <a:gd name="T35" fmla="*/ 1383 h 4704"/>
                <a:gd name="T36" fmla="*/ 1621 w 5464"/>
                <a:gd name="T37" fmla="*/ 791 h 4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64" h="4704">
                  <a:moveTo>
                    <a:pt x="2732" y="4704"/>
                  </a:moveTo>
                  <a:cubicBezTo>
                    <a:pt x="2620" y="4658"/>
                    <a:pt x="2620" y="4658"/>
                    <a:pt x="2620" y="4658"/>
                  </a:cubicBezTo>
                  <a:cubicBezTo>
                    <a:pt x="2553" y="4630"/>
                    <a:pt x="982" y="3971"/>
                    <a:pt x="347" y="2384"/>
                  </a:cubicBezTo>
                  <a:cubicBezTo>
                    <a:pt x="0" y="1516"/>
                    <a:pt x="420" y="668"/>
                    <a:pt x="1026" y="349"/>
                  </a:cubicBezTo>
                  <a:cubicBezTo>
                    <a:pt x="1690" y="0"/>
                    <a:pt x="2312" y="300"/>
                    <a:pt x="2732" y="746"/>
                  </a:cubicBezTo>
                  <a:cubicBezTo>
                    <a:pt x="3152" y="300"/>
                    <a:pt x="3773" y="0"/>
                    <a:pt x="4437" y="349"/>
                  </a:cubicBezTo>
                  <a:cubicBezTo>
                    <a:pt x="5044" y="668"/>
                    <a:pt x="5464" y="1516"/>
                    <a:pt x="5117" y="2384"/>
                  </a:cubicBezTo>
                  <a:cubicBezTo>
                    <a:pt x="4481" y="3971"/>
                    <a:pt x="2910" y="4630"/>
                    <a:pt x="2844" y="4658"/>
                  </a:cubicBezTo>
                  <a:lnTo>
                    <a:pt x="2732" y="4704"/>
                  </a:lnTo>
                  <a:close/>
                  <a:moveTo>
                    <a:pt x="1621" y="791"/>
                  </a:moveTo>
                  <a:cubicBezTo>
                    <a:pt x="1513" y="791"/>
                    <a:pt x="1405" y="818"/>
                    <a:pt x="1301" y="872"/>
                  </a:cubicBezTo>
                  <a:cubicBezTo>
                    <a:pt x="927" y="1069"/>
                    <a:pt x="673" y="1606"/>
                    <a:pt x="896" y="2164"/>
                  </a:cubicBezTo>
                  <a:cubicBezTo>
                    <a:pt x="1348" y="3295"/>
                    <a:pt x="2388" y="3888"/>
                    <a:pt x="2731" y="4059"/>
                  </a:cubicBezTo>
                  <a:cubicBezTo>
                    <a:pt x="3075" y="3887"/>
                    <a:pt x="4118" y="3289"/>
                    <a:pt x="4568" y="2164"/>
                  </a:cubicBezTo>
                  <a:cubicBezTo>
                    <a:pt x="4791" y="1606"/>
                    <a:pt x="4537" y="1069"/>
                    <a:pt x="4162" y="872"/>
                  </a:cubicBezTo>
                  <a:cubicBezTo>
                    <a:pt x="3770" y="666"/>
                    <a:pt x="3328" y="857"/>
                    <a:pt x="2978" y="1383"/>
                  </a:cubicBezTo>
                  <a:cubicBezTo>
                    <a:pt x="2732" y="1751"/>
                    <a:pt x="2732" y="1751"/>
                    <a:pt x="2732" y="1751"/>
                  </a:cubicBezTo>
                  <a:cubicBezTo>
                    <a:pt x="2486" y="1383"/>
                    <a:pt x="2486" y="1383"/>
                    <a:pt x="2486" y="1383"/>
                  </a:cubicBezTo>
                  <a:cubicBezTo>
                    <a:pt x="2229" y="996"/>
                    <a:pt x="1921" y="791"/>
                    <a:pt x="1621" y="791"/>
                  </a:cubicBezTo>
                  <a:close/>
                </a:path>
              </a:pathLst>
            </a:custGeom>
            <a:solidFill>
              <a:srgbClr val="00A0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27" name="Gruppieren 26"/>
          <p:cNvGrpSpPr>
            <a:grpSpLocks noChangeAspect="1"/>
          </p:cNvGrpSpPr>
          <p:nvPr/>
        </p:nvGrpSpPr>
        <p:grpSpPr bwMode="gray">
          <a:xfrm>
            <a:off x="742900" y="4186432"/>
            <a:ext cx="321451" cy="415563"/>
            <a:chOff x="1120775" y="2711450"/>
            <a:chExt cx="417513" cy="539750"/>
          </a:xfrm>
        </p:grpSpPr>
        <p:sp>
          <p:nvSpPr>
            <p:cNvPr id="28" name="Freeform 97"/>
            <p:cNvSpPr>
              <a:spLocks noEditPoints="1"/>
            </p:cNvSpPr>
            <p:nvPr/>
          </p:nvSpPr>
          <p:spPr bwMode="gray">
            <a:xfrm>
              <a:off x="1270000" y="2984500"/>
              <a:ext cx="268288" cy="266700"/>
            </a:xfrm>
            <a:custGeom>
              <a:avLst/>
              <a:gdLst>
                <a:gd name="T0" fmla="*/ 972 w 1943"/>
                <a:gd name="T1" fmla="*/ 0 h 1943"/>
                <a:gd name="T2" fmla="*/ 0 w 1943"/>
                <a:gd name="T3" fmla="*/ 971 h 1943"/>
                <a:gd name="T4" fmla="*/ 972 w 1943"/>
                <a:gd name="T5" fmla="*/ 1943 h 1943"/>
                <a:gd name="T6" fmla="*/ 1943 w 1943"/>
                <a:gd name="T7" fmla="*/ 971 h 1943"/>
                <a:gd name="T8" fmla="*/ 972 w 1943"/>
                <a:gd name="T9" fmla="*/ 0 h 1943"/>
                <a:gd name="T10" fmla="*/ 1217 w 1943"/>
                <a:gd name="T11" fmla="*/ 664 h 1943"/>
                <a:gd name="T12" fmla="*/ 1004 w 1943"/>
                <a:gd name="T13" fmla="*/ 595 h 1943"/>
                <a:gd name="T14" fmla="*/ 734 w 1943"/>
                <a:gd name="T15" fmla="*/ 782 h 1943"/>
                <a:gd name="T16" fmla="*/ 1044 w 1943"/>
                <a:gd name="T17" fmla="*/ 782 h 1943"/>
                <a:gd name="T18" fmla="*/ 1017 w 1943"/>
                <a:gd name="T19" fmla="*/ 924 h 1943"/>
                <a:gd name="T20" fmla="*/ 701 w 1943"/>
                <a:gd name="T21" fmla="*/ 924 h 1943"/>
                <a:gd name="T22" fmla="*/ 699 w 1943"/>
                <a:gd name="T23" fmla="*/ 971 h 1943"/>
                <a:gd name="T24" fmla="*/ 701 w 1943"/>
                <a:gd name="T25" fmla="*/ 1025 h 1943"/>
                <a:gd name="T26" fmla="*/ 1000 w 1943"/>
                <a:gd name="T27" fmla="*/ 1025 h 1943"/>
                <a:gd name="T28" fmla="*/ 973 w 1943"/>
                <a:gd name="T29" fmla="*/ 1166 h 1943"/>
                <a:gd name="T30" fmla="*/ 736 w 1943"/>
                <a:gd name="T31" fmla="*/ 1166 h 1943"/>
                <a:gd name="T32" fmla="*/ 1004 w 1943"/>
                <a:gd name="T33" fmla="*/ 1348 h 1943"/>
                <a:gd name="T34" fmla="*/ 1217 w 1943"/>
                <a:gd name="T35" fmla="*/ 1278 h 1943"/>
                <a:gd name="T36" fmla="*/ 1217 w 1943"/>
                <a:gd name="T37" fmla="*/ 1500 h 1943"/>
                <a:gd name="T38" fmla="*/ 993 w 1943"/>
                <a:gd name="T39" fmla="*/ 1553 h 1943"/>
                <a:gd name="T40" fmla="*/ 497 w 1943"/>
                <a:gd name="T41" fmla="*/ 1166 h 1943"/>
                <a:gd name="T42" fmla="*/ 387 w 1943"/>
                <a:gd name="T43" fmla="*/ 1166 h 1943"/>
                <a:gd name="T44" fmla="*/ 387 w 1943"/>
                <a:gd name="T45" fmla="*/ 1025 h 1943"/>
                <a:gd name="T46" fmla="*/ 475 w 1943"/>
                <a:gd name="T47" fmla="*/ 1025 h 1943"/>
                <a:gd name="T48" fmla="*/ 473 w 1943"/>
                <a:gd name="T49" fmla="*/ 971 h 1943"/>
                <a:gd name="T50" fmla="*/ 475 w 1943"/>
                <a:gd name="T51" fmla="*/ 924 h 1943"/>
                <a:gd name="T52" fmla="*/ 387 w 1943"/>
                <a:gd name="T53" fmla="*/ 924 h 1943"/>
                <a:gd name="T54" fmla="*/ 387 w 1943"/>
                <a:gd name="T55" fmla="*/ 782 h 1943"/>
                <a:gd name="T56" fmla="*/ 497 w 1943"/>
                <a:gd name="T57" fmla="*/ 782 h 1943"/>
                <a:gd name="T58" fmla="*/ 993 w 1943"/>
                <a:gd name="T59" fmla="*/ 389 h 1943"/>
                <a:gd name="T60" fmla="*/ 1217 w 1943"/>
                <a:gd name="T61" fmla="*/ 442 h 1943"/>
                <a:gd name="T62" fmla="*/ 1217 w 1943"/>
                <a:gd name="T63" fmla="*/ 664 h 1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43" h="1943">
                  <a:moveTo>
                    <a:pt x="972" y="0"/>
                  </a:moveTo>
                  <a:cubicBezTo>
                    <a:pt x="436" y="0"/>
                    <a:pt x="0" y="435"/>
                    <a:pt x="0" y="971"/>
                  </a:cubicBezTo>
                  <a:cubicBezTo>
                    <a:pt x="0" y="1507"/>
                    <a:pt x="436" y="1943"/>
                    <a:pt x="972" y="1943"/>
                  </a:cubicBezTo>
                  <a:cubicBezTo>
                    <a:pt x="1507" y="1943"/>
                    <a:pt x="1943" y="1507"/>
                    <a:pt x="1943" y="971"/>
                  </a:cubicBezTo>
                  <a:cubicBezTo>
                    <a:pt x="1943" y="435"/>
                    <a:pt x="1507" y="0"/>
                    <a:pt x="972" y="0"/>
                  </a:cubicBezTo>
                  <a:close/>
                  <a:moveTo>
                    <a:pt x="1217" y="664"/>
                  </a:moveTo>
                  <a:cubicBezTo>
                    <a:pt x="1151" y="618"/>
                    <a:pt x="1081" y="595"/>
                    <a:pt x="1004" y="595"/>
                  </a:cubicBezTo>
                  <a:cubicBezTo>
                    <a:pt x="879" y="595"/>
                    <a:pt x="784" y="666"/>
                    <a:pt x="734" y="782"/>
                  </a:cubicBezTo>
                  <a:cubicBezTo>
                    <a:pt x="1044" y="782"/>
                    <a:pt x="1044" y="782"/>
                    <a:pt x="1044" y="782"/>
                  </a:cubicBezTo>
                  <a:cubicBezTo>
                    <a:pt x="1017" y="924"/>
                    <a:pt x="1017" y="924"/>
                    <a:pt x="1017" y="924"/>
                  </a:cubicBezTo>
                  <a:cubicBezTo>
                    <a:pt x="701" y="924"/>
                    <a:pt x="701" y="924"/>
                    <a:pt x="701" y="924"/>
                  </a:cubicBezTo>
                  <a:cubicBezTo>
                    <a:pt x="699" y="940"/>
                    <a:pt x="699" y="955"/>
                    <a:pt x="699" y="971"/>
                  </a:cubicBezTo>
                  <a:cubicBezTo>
                    <a:pt x="699" y="989"/>
                    <a:pt x="699" y="1008"/>
                    <a:pt x="701" y="1025"/>
                  </a:cubicBezTo>
                  <a:cubicBezTo>
                    <a:pt x="1000" y="1025"/>
                    <a:pt x="1000" y="1025"/>
                    <a:pt x="1000" y="1025"/>
                  </a:cubicBezTo>
                  <a:cubicBezTo>
                    <a:pt x="973" y="1166"/>
                    <a:pt x="973" y="1166"/>
                    <a:pt x="973" y="1166"/>
                  </a:cubicBezTo>
                  <a:cubicBezTo>
                    <a:pt x="736" y="1166"/>
                    <a:pt x="736" y="1166"/>
                    <a:pt x="736" y="1166"/>
                  </a:cubicBezTo>
                  <a:cubicBezTo>
                    <a:pt x="786" y="1280"/>
                    <a:pt x="881" y="1348"/>
                    <a:pt x="1004" y="1348"/>
                  </a:cubicBezTo>
                  <a:cubicBezTo>
                    <a:pt x="1081" y="1348"/>
                    <a:pt x="1151" y="1324"/>
                    <a:pt x="1217" y="1278"/>
                  </a:cubicBezTo>
                  <a:cubicBezTo>
                    <a:pt x="1217" y="1500"/>
                    <a:pt x="1217" y="1500"/>
                    <a:pt x="1217" y="1500"/>
                  </a:cubicBezTo>
                  <a:cubicBezTo>
                    <a:pt x="1157" y="1533"/>
                    <a:pt x="1083" y="1553"/>
                    <a:pt x="993" y="1553"/>
                  </a:cubicBezTo>
                  <a:cubicBezTo>
                    <a:pt x="752" y="1553"/>
                    <a:pt x="563" y="1405"/>
                    <a:pt x="497" y="1166"/>
                  </a:cubicBezTo>
                  <a:cubicBezTo>
                    <a:pt x="387" y="1166"/>
                    <a:pt x="387" y="1166"/>
                    <a:pt x="387" y="1166"/>
                  </a:cubicBezTo>
                  <a:cubicBezTo>
                    <a:pt x="387" y="1025"/>
                    <a:pt x="387" y="1025"/>
                    <a:pt x="387" y="1025"/>
                  </a:cubicBezTo>
                  <a:cubicBezTo>
                    <a:pt x="475" y="1025"/>
                    <a:pt x="475" y="1025"/>
                    <a:pt x="475" y="1025"/>
                  </a:cubicBezTo>
                  <a:cubicBezTo>
                    <a:pt x="473" y="1008"/>
                    <a:pt x="473" y="989"/>
                    <a:pt x="473" y="971"/>
                  </a:cubicBezTo>
                  <a:cubicBezTo>
                    <a:pt x="473" y="955"/>
                    <a:pt x="473" y="940"/>
                    <a:pt x="475" y="924"/>
                  </a:cubicBezTo>
                  <a:cubicBezTo>
                    <a:pt x="387" y="924"/>
                    <a:pt x="387" y="924"/>
                    <a:pt x="387" y="924"/>
                  </a:cubicBezTo>
                  <a:cubicBezTo>
                    <a:pt x="387" y="782"/>
                    <a:pt x="387" y="782"/>
                    <a:pt x="387" y="782"/>
                  </a:cubicBezTo>
                  <a:cubicBezTo>
                    <a:pt x="497" y="782"/>
                    <a:pt x="497" y="782"/>
                    <a:pt x="497" y="782"/>
                  </a:cubicBezTo>
                  <a:cubicBezTo>
                    <a:pt x="562" y="541"/>
                    <a:pt x="751" y="389"/>
                    <a:pt x="993" y="389"/>
                  </a:cubicBezTo>
                  <a:cubicBezTo>
                    <a:pt x="1083" y="389"/>
                    <a:pt x="1157" y="409"/>
                    <a:pt x="1217" y="442"/>
                  </a:cubicBezTo>
                  <a:lnTo>
                    <a:pt x="1217" y="664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b" anchorCtr="0" compatLnSpc="1">
              <a:prstTxWarp prst="textNoShape">
                <a:avLst/>
              </a:prstTxWarp>
            </a:bodyPr>
            <a:lstStyle/>
            <a:p>
              <a:endParaRPr lang="de-DE" sz="1500"/>
            </a:p>
          </p:txBody>
        </p:sp>
        <p:sp>
          <p:nvSpPr>
            <p:cNvPr id="29" name="Freeform 98"/>
            <p:cNvSpPr>
              <a:spLocks/>
            </p:cNvSpPr>
            <p:nvPr/>
          </p:nvSpPr>
          <p:spPr bwMode="gray">
            <a:xfrm>
              <a:off x="1120775" y="2711450"/>
              <a:ext cx="314325" cy="390525"/>
            </a:xfrm>
            <a:custGeom>
              <a:avLst/>
              <a:gdLst>
                <a:gd name="T0" fmla="*/ 1064 w 2280"/>
                <a:gd name="T1" fmla="*/ 1568 h 2842"/>
                <a:gd name="T2" fmla="*/ 1142 w 2280"/>
                <a:gd name="T3" fmla="*/ 1322 h 2842"/>
                <a:gd name="T4" fmla="*/ 1135 w 2280"/>
                <a:gd name="T5" fmla="*/ 1322 h 2842"/>
                <a:gd name="T6" fmla="*/ 249 w 2280"/>
                <a:gd name="T7" fmla="*/ 1103 h 2842"/>
                <a:gd name="T8" fmla="*/ 249 w 2280"/>
                <a:gd name="T9" fmla="*/ 775 h 2842"/>
                <a:gd name="T10" fmla="*/ 1138 w 2280"/>
                <a:gd name="T11" fmla="*/ 943 h 2842"/>
                <a:gd name="T12" fmla="*/ 1263 w 2280"/>
                <a:gd name="T13" fmla="*/ 940 h 2842"/>
                <a:gd name="T14" fmla="*/ 1343 w 2280"/>
                <a:gd name="T15" fmla="*/ 689 h 2842"/>
                <a:gd name="T16" fmla="*/ 1138 w 2280"/>
                <a:gd name="T17" fmla="*/ 695 h 2842"/>
                <a:gd name="T18" fmla="*/ 257 w 2280"/>
                <a:gd name="T19" fmla="*/ 481 h 2842"/>
                <a:gd name="T20" fmla="*/ 1138 w 2280"/>
                <a:gd name="T21" fmla="*/ 248 h 2842"/>
                <a:gd name="T22" fmla="*/ 2024 w 2280"/>
                <a:gd name="T23" fmla="*/ 484 h 2842"/>
                <a:gd name="T24" fmla="*/ 2027 w 2280"/>
                <a:gd name="T25" fmla="*/ 778 h 2842"/>
                <a:gd name="T26" fmla="*/ 2030 w 2280"/>
                <a:gd name="T27" fmla="*/ 777 h 2842"/>
                <a:gd name="T28" fmla="*/ 2031 w 2280"/>
                <a:gd name="T29" fmla="*/ 1102 h 2842"/>
                <a:gd name="T30" fmla="*/ 2030 w 2280"/>
                <a:gd name="T31" fmla="*/ 1102 h 2842"/>
                <a:gd name="T32" fmla="*/ 2036 w 2280"/>
                <a:gd name="T33" fmla="*/ 1711 h 2842"/>
                <a:gd name="T34" fmla="*/ 2051 w 2280"/>
                <a:gd name="T35" fmla="*/ 1710 h 2842"/>
                <a:gd name="T36" fmla="*/ 2280 w 2280"/>
                <a:gd name="T37" fmla="*/ 1732 h 2842"/>
                <a:gd name="T38" fmla="*/ 2280 w 2280"/>
                <a:gd name="T39" fmla="*/ 1710 h 2842"/>
                <a:gd name="T40" fmla="*/ 2276 w 2280"/>
                <a:gd name="T41" fmla="*/ 483 h 2842"/>
                <a:gd name="T42" fmla="*/ 2275 w 2280"/>
                <a:gd name="T43" fmla="*/ 471 h 2842"/>
                <a:gd name="T44" fmla="*/ 1138 w 2280"/>
                <a:gd name="T45" fmla="*/ 0 h 2842"/>
                <a:gd name="T46" fmla="*/ 2 w 2280"/>
                <a:gd name="T47" fmla="*/ 472 h 2842"/>
                <a:gd name="T48" fmla="*/ 2 w 2280"/>
                <a:gd name="T49" fmla="*/ 484 h 2842"/>
                <a:gd name="T50" fmla="*/ 0 w 2280"/>
                <a:gd name="T51" fmla="*/ 2434 h 2842"/>
                <a:gd name="T52" fmla="*/ 24 w 2280"/>
                <a:gd name="T53" fmla="*/ 2507 h 2842"/>
                <a:gd name="T54" fmla="*/ 660 w 2280"/>
                <a:gd name="T55" fmla="*/ 2842 h 2842"/>
                <a:gd name="T56" fmla="*/ 735 w 2280"/>
                <a:gd name="T57" fmla="*/ 2605 h 2842"/>
                <a:gd name="T58" fmla="*/ 248 w 2280"/>
                <a:gd name="T59" fmla="*/ 2386 h 2842"/>
                <a:gd name="T60" fmla="*/ 248 w 2280"/>
                <a:gd name="T61" fmla="*/ 2083 h 2842"/>
                <a:gd name="T62" fmla="*/ 853 w 2280"/>
                <a:gd name="T63" fmla="*/ 2234 h 2842"/>
                <a:gd name="T64" fmla="*/ 930 w 2280"/>
                <a:gd name="T65" fmla="*/ 1992 h 2842"/>
                <a:gd name="T66" fmla="*/ 248 w 2280"/>
                <a:gd name="T67" fmla="*/ 1786 h 2842"/>
                <a:gd name="T68" fmla="*/ 249 w 2280"/>
                <a:gd name="T69" fmla="*/ 1403 h 2842"/>
                <a:gd name="T70" fmla="*/ 1064 w 2280"/>
                <a:gd name="T71" fmla="*/ 1568 h 2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80" h="2842">
                  <a:moveTo>
                    <a:pt x="1064" y="1568"/>
                  </a:moveTo>
                  <a:cubicBezTo>
                    <a:pt x="1142" y="1322"/>
                    <a:pt x="1142" y="1322"/>
                    <a:pt x="1142" y="1322"/>
                  </a:cubicBezTo>
                  <a:cubicBezTo>
                    <a:pt x="1140" y="1322"/>
                    <a:pt x="1138" y="1322"/>
                    <a:pt x="1135" y="1322"/>
                  </a:cubicBezTo>
                  <a:cubicBezTo>
                    <a:pt x="517" y="1322"/>
                    <a:pt x="305" y="1162"/>
                    <a:pt x="249" y="1103"/>
                  </a:cubicBezTo>
                  <a:cubicBezTo>
                    <a:pt x="249" y="775"/>
                    <a:pt x="249" y="775"/>
                    <a:pt x="249" y="775"/>
                  </a:cubicBezTo>
                  <a:cubicBezTo>
                    <a:pt x="415" y="862"/>
                    <a:pt x="688" y="943"/>
                    <a:pt x="1138" y="943"/>
                  </a:cubicBezTo>
                  <a:cubicBezTo>
                    <a:pt x="1182" y="943"/>
                    <a:pt x="1223" y="941"/>
                    <a:pt x="1263" y="940"/>
                  </a:cubicBezTo>
                  <a:cubicBezTo>
                    <a:pt x="1343" y="689"/>
                    <a:pt x="1343" y="689"/>
                    <a:pt x="1343" y="689"/>
                  </a:cubicBezTo>
                  <a:cubicBezTo>
                    <a:pt x="1280" y="693"/>
                    <a:pt x="1212" y="695"/>
                    <a:pt x="1138" y="695"/>
                  </a:cubicBezTo>
                  <a:cubicBezTo>
                    <a:pt x="537" y="695"/>
                    <a:pt x="321" y="544"/>
                    <a:pt x="257" y="481"/>
                  </a:cubicBezTo>
                  <a:cubicBezTo>
                    <a:pt x="303" y="400"/>
                    <a:pt x="518" y="248"/>
                    <a:pt x="1138" y="248"/>
                  </a:cubicBezTo>
                  <a:cubicBezTo>
                    <a:pt x="1781" y="248"/>
                    <a:pt x="1989" y="412"/>
                    <a:pt x="2024" y="484"/>
                  </a:cubicBezTo>
                  <a:cubicBezTo>
                    <a:pt x="2027" y="778"/>
                    <a:pt x="2027" y="778"/>
                    <a:pt x="2027" y="778"/>
                  </a:cubicBezTo>
                  <a:cubicBezTo>
                    <a:pt x="2028" y="777"/>
                    <a:pt x="2029" y="777"/>
                    <a:pt x="2030" y="777"/>
                  </a:cubicBezTo>
                  <a:cubicBezTo>
                    <a:pt x="2031" y="1102"/>
                    <a:pt x="2031" y="1102"/>
                    <a:pt x="2031" y="1102"/>
                  </a:cubicBezTo>
                  <a:cubicBezTo>
                    <a:pt x="2031" y="1102"/>
                    <a:pt x="2031" y="1102"/>
                    <a:pt x="2030" y="1102"/>
                  </a:cubicBezTo>
                  <a:cubicBezTo>
                    <a:pt x="2036" y="1711"/>
                    <a:pt x="2036" y="1711"/>
                    <a:pt x="2036" y="1711"/>
                  </a:cubicBezTo>
                  <a:cubicBezTo>
                    <a:pt x="2041" y="1711"/>
                    <a:pt x="2046" y="1710"/>
                    <a:pt x="2051" y="1710"/>
                  </a:cubicBezTo>
                  <a:cubicBezTo>
                    <a:pt x="2129" y="1710"/>
                    <a:pt x="2206" y="1718"/>
                    <a:pt x="2280" y="1732"/>
                  </a:cubicBezTo>
                  <a:cubicBezTo>
                    <a:pt x="2280" y="1710"/>
                    <a:pt x="2280" y="1710"/>
                    <a:pt x="2280" y="1710"/>
                  </a:cubicBezTo>
                  <a:cubicBezTo>
                    <a:pt x="2276" y="483"/>
                    <a:pt x="2276" y="483"/>
                    <a:pt x="2276" y="483"/>
                  </a:cubicBezTo>
                  <a:cubicBezTo>
                    <a:pt x="2276" y="479"/>
                    <a:pt x="2276" y="475"/>
                    <a:pt x="2275" y="471"/>
                  </a:cubicBezTo>
                  <a:cubicBezTo>
                    <a:pt x="2271" y="423"/>
                    <a:pt x="2199" y="0"/>
                    <a:pt x="1138" y="0"/>
                  </a:cubicBezTo>
                  <a:cubicBezTo>
                    <a:pt x="75" y="0"/>
                    <a:pt x="7" y="424"/>
                    <a:pt x="2" y="472"/>
                  </a:cubicBezTo>
                  <a:cubicBezTo>
                    <a:pt x="2" y="476"/>
                    <a:pt x="2" y="480"/>
                    <a:pt x="2" y="484"/>
                  </a:cubicBezTo>
                  <a:cubicBezTo>
                    <a:pt x="0" y="2434"/>
                    <a:pt x="0" y="2434"/>
                    <a:pt x="0" y="2434"/>
                  </a:cubicBezTo>
                  <a:cubicBezTo>
                    <a:pt x="0" y="2461"/>
                    <a:pt x="8" y="2486"/>
                    <a:pt x="24" y="2507"/>
                  </a:cubicBezTo>
                  <a:cubicBezTo>
                    <a:pt x="33" y="2519"/>
                    <a:pt x="202" y="2742"/>
                    <a:pt x="660" y="2842"/>
                  </a:cubicBezTo>
                  <a:cubicBezTo>
                    <a:pt x="735" y="2605"/>
                    <a:pt x="735" y="2605"/>
                    <a:pt x="735" y="2605"/>
                  </a:cubicBezTo>
                  <a:cubicBezTo>
                    <a:pt x="448" y="2547"/>
                    <a:pt x="301" y="2436"/>
                    <a:pt x="248" y="2386"/>
                  </a:cubicBezTo>
                  <a:cubicBezTo>
                    <a:pt x="248" y="2083"/>
                    <a:pt x="248" y="2083"/>
                    <a:pt x="248" y="2083"/>
                  </a:cubicBezTo>
                  <a:cubicBezTo>
                    <a:pt x="377" y="2149"/>
                    <a:pt x="569" y="2209"/>
                    <a:pt x="853" y="2234"/>
                  </a:cubicBezTo>
                  <a:cubicBezTo>
                    <a:pt x="930" y="1992"/>
                    <a:pt x="930" y="1992"/>
                    <a:pt x="930" y="1992"/>
                  </a:cubicBezTo>
                  <a:cubicBezTo>
                    <a:pt x="483" y="1964"/>
                    <a:pt x="307" y="1843"/>
                    <a:pt x="248" y="1786"/>
                  </a:cubicBezTo>
                  <a:cubicBezTo>
                    <a:pt x="249" y="1403"/>
                    <a:pt x="249" y="1403"/>
                    <a:pt x="249" y="1403"/>
                  </a:cubicBezTo>
                  <a:cubicBezTo>
                    <a:pt x="405" y="1485"/>
                    <a:pt x="659" y="1560"/>
                    <a:pt x="1064" y="1568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b" anchorCtr="0" compatLnSpc="1">
              <a:prstTxWarp prst="textNoShape">
                <a:avLst/>
              </a:prstTxWarp>
            </a:bodyPr>
            <a:lstStyle/>
            <a:p>
              <a:endParaRPr lang="de-DE" sz="1500"/>
            </a:p>
          </p:txBody>
        </p:sp>
      </p:grpSp>
    </p:spTree>
    <p:extLst>
      <p:ext uri="{BB962C8B-B14F-4D97-AF65-F5344CB8AC3E}">
        <p14:creationId xmlns:p14="http://schemas.microsoft.com/office/powerpoint/2010/main" val="184821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5"/>
          <p:cNvSpPr>
            <a:spLocks noGrp="1"/>
          </p:cNvSpPr>
          <p:nvPr>
            <p:ph sz="quarter" idx="18"/>
          </p:nvPr>
        </p:nvSpPr>
        <p:spPr>
          <a:xfrm>
            <a:off x="407987" y="1484314"/>
            <a:ext cx="11376025" cy="676178"/>
          </a:xfrm>
        </p:spPr>
        <p:txBody>
          <a:bodyPr/>
          <a:lstStyle/>
          <a:p>
            <a:r>
              <a:rPr lang="de-DE" dirty="0">
                <a:solidFill>
                  <a:schemeClr val="tx2"/>
                </a:solidFill>
              </a:rPr>
              <a:t>Mitarbeiterkarte im Format einer Scheckkarte gestaltet – im Unternehmenslayout. So ist der </a:t>
            </a:r>
            <a:r>
              <a:rPr lang="de-DE" dirty="0" err="1">
                <a:solidFill>
                  <a:schemeClr val="tx2"/>
                </a:solidFill>
              </a:rPr>
              <a:t>FirmenGesundheitsschutz</a:t>
            </a:r>
            <a:r>
              <a:rPr lang="de-DE" dirty="0">
                <a:solidFill>
                  <a:schemeClr val="tx2"/>
                </a:solidFill>
              </a:rPr>
              <a:t> immer im Portemonnaie mit dabei! </a:t>
            </a:r>
          </a:p>
          <a:p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der betrieblichen Krankenversicherung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Erlebbare Mitarbeiteridentifikation</a:t>
            </a:r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12</a:t>
            </a:fld>
            <a:endParaRPr lang="de-DE" dirty="0">
              <a:solidFill>
                <a:srgbClr val="918A87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229" y="2160491"/>
            <a:ext cx="5971543" cy="38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1278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ihandform 31"/>
          <p:cNvSpPr/>
          <p:nvPr/>
        </p:nvSpPr>
        <p:spPr>
          <a:xfrm>
            <a:off x="0" y="1514023"/>
            <a:ext cx="1970737" cy="4456327"/>
          </a:xfrm>
          <a:custGeom>
            <a:avLst/>
            <a:gdLst>
              <a:gd name="connsiteX0" fmla="*/ 0 w 1970737"/>
              <a:gd name="connsiteY0" fmla="*/ 0 h 4456327"/>
              <a:gd name="connsiteX1" fmla="*/ 176712 w 1970737"/>
              <a:gd name="connsiteY1" fmla="*/ 26969 h 4456327"/>
              <a:gd name="connsiteX2" fmla="*/ 1970737 w 1970737"/>
              <a:gd name="connsiteY2" fmla="*/ 2228163 h 4456327"/>
              <a:gd name="connsiteX3" fmla="*/ 176712 w 1970737"/>
              <a:gd name="connsiteY3" fmla="*/ 4429357 h 4456327"/>
              <a:gd name="connsiteX4" fmla="*/ 0 w 1970737"/>
              <a:gd name="connsiteY4" fmla="*/ 4456327 h 445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0737" h="4456327">
                <a:moveTo>
                  <a:pt x="0" y="0"/>
                </a:moveTo>
                <a:lnTo>
                  <a:pt x="176712" y="26969"/>
                </a:lnTo>
                <a:cubicBezTo>
                  <a:pt x="1200560" y="236479"/>
                  <a:pt x="1970737" y="1142378"/>
                  <a:pt x="1970737" y="2228163"/>
                </a:cubicBezTo>
                <a:cubicBezTo>
                  <a:pt x="1970737" y="3313948"/>
                  <a:pt x="1200560" y="4219848"/>
                  <a:pt x="176712" y="4429357"/>
                </a:cubicBezTo>
                <a:lnTo>
                  <a:pt x="0" y="445632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7981" tIns="71990" rIns="107981" bIns="71990" rtlCol="0" anchor="ctr">
            <a:noAutofit/>
          </a:bodyPr>
          <a:lstStyle/>
          <a:p>
            <a:pPr algn="ctr" defTabSz="914241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prstClr val="black"/>
              </a:solidFill>
            </a:endParaRPr>
          </a:p>
        </p:txBody>
      </p:sp>
      <p:sp>
        <p:nvSpPr>
          <p:cNvPr id="42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der betrieblichen Krankenversicherung</a:t>
            </a:r>
          </a:p>
        </p:txBody>
      </p:sp>
      <p:sp>
        <p:nvSpPr>
          <p:cNvPr id="4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Exklusive Vorteile im </a:t>
            </a:r>
            <a:r>
              <a:rPr lang="de-DE" dirty="0" err="1"/>
              <a:t>FirmenGesundheitsschutz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13</a:t>
            </a:fld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1633308" y="1631980"/>
            <a:ext cx="10150704" cy="585252"/>
          </a:xfrm>
          <a:prstGeom prst="roundRect">
            <a:avLst>
              <a:gd name="adj" fmla="val 281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defTabSz="457119">
              <a:spcBef>
                <a:spcPts val="800"/>
              </a:spcBef>
            </a:pPr>
            <a:r>
              <a:rPr lang="de-DE" sz="1600" b="1" dirty="0">
                <a:solidFill>
                  <a:srgbClr val="00A075"/>
                </a:solidFill>
                <a:cs typeface="Arial Narrow"/>
              </a:rPr>
              <a:t>Keine Gesundheitsfragen / Aufnahmegarantie</a:t>
            </a:r>
          </a:p>
          <a:p>
            <a:pPr defTabSz="457119">
              <a:spcBef>
                <a:spcPts val="800"/>
              </a:spcBef>
            </a:pPr>
            <a:r>
              <a:rPr lang="de-DE" sz="1500" dirty="0">
                <a:solidFill>
                  <a:prstClr val="black"/>
                </a:solidFill>
                <a:cs typeface="Arial Narrow"/>
              </a:rPr>
              <a:t>Jeder Mitarbeiter wird unabhängig von seinem Gesundheitszustand versichert.*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2236075" y="2424238"/>
            <a:ext cx="9547939" cy="818317"/>
          </a:xfrm>
          <a:prstGeom prst="roundRect">
            <a:avLst>
              <a:gd name="adj" fmla="val 281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defTabSz="457119">
              <a:spcBef>
                <a:spcPts val="800"/>
              </a:spcBef>
            </a:pPr>
            <a:r>
              <a:rPr lang="de-DE" sz="1600" b="1" dirty="0">
                <a:solidFill>
                  <a:srgbClr val="00A075"/>
                </a:solidFill>
                <a:cs typeface="Arial Narrow"/>
              </a:rPr>
              <a:t>Sofortiger Versicherungsschutz</a:t>
            </a:r>
          </a:p>
          <a:p>
            <a:pPr defTabSz="457119">
              <a:spcBef>
                <a:spcPts val="800"/>
              </a:spcBef>
            </a:pPr>
            <a:r>
              <a:rPr lang="de-DE" sz="1500" dirty="0">
                <a:solidFill>
                  <a:prstClr val="black"/>
                </a:solidFill>
                <a:cs typeface="Arial Narrow"/>
              </a:rPr>
              <a:t>durch Verzicht auf Wartezeiten.* Versicherte Mitarbeiter können direkt nach Vertragsbeginn den Mehrwert ihres Arbeitgebers erleben.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2381129" y="3449562"/>
            <a:ext cx="9402895" cy="585252"/>
          </a:xfrm>
          <a:prstGeom prst="roundRect">
            <a:avLst>
              <a:gd name="adj" fmla="val 281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defTabSz="457119">
              <a:spcBef>
                <a:spcPts val="800"/>
              </a:spcBef>
            </a:pPr>
            <a:r>
              <a:rPr lang="de-DE" sz="1600" b="1" dirty="0">
                <a:solidFill>
                  <a:srgbClr val="00A075"/>
                </a:solidFill>
                <a:cs typeface="Arial Narrow"/>
              </a:rPr>
              <a:t>Übersichtliche Beitragsstruktur</a:t>
            </a:r>
          </a:p>
          <a:p>
            <a:pPr defTabSz="457119">
              <a:spcBef>
                <a:spcPts val="800"/>
              </a:spcBef>
            </a:pPr>
            <a:r>
              <a:rPr lang="de-DE" sz="1500" dirty="0">
                <a:solidFill>
                  <a:prstClr val="black"/>
                </a:solidFill>
                <a:cs typeface="Arial Narrow"/>
              </a:rPr>
              <a:t>aufgrund der Einheitsbeiträge.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2236075" y="4358353"/>
            <a:ext cx="9547940" cy="585252"/>
          </a:xfrm>
          <a:prstGeom prst="roundRect">
            <a:avLst>
              <a:gd name="adj" fmla="val 281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defTabSz="457119">
              <a:spcBef>
                <a:spcPts val="800"/>
              </a:spcBef>
            </a:pPr>
            <a:r>
              <a:rPr lang="de-DE" sz="1600" b="1" dirty="0">
                <a:solidFill>
                  <a:srgbClr val="00A075"/>
                </a:solidFill>
                <a:cs typeface="Arial Narrow"/>
              </a:rPr>
              <a:t>Geringe Eintrittsschwelle</a:t>
            </a:r>
          </a:p>
          <a:p>
            <a:pPr defTabSz="457119">
              <a:spcBef>
                <a:spcPts val="800"/>
              </a:spcBef>
            </a:pPr>
            <a:r>
              <a:rPr lang="de-DE" sz="1500" dirty="0">
                <a:solidFill>
                  <a:prstClr val="black"/>
                </a:solidFill>
                <a:cs typeface="Arial Narrow"/>
              </a:rPr>
              <a:t>Bereits ab 5 zu versichernden Mitarbeitern möglich.*</a:t>
            </a:r>
          </a:p>
        </p:txBody>
      </p:sp>
      <p:sp>
        <p:nvSpPr>
          <p:cNvPr id="16" name="Abgerundetes Rechteck 15"/>
          <p:cNvSpPr/>
          <p:nvPr/>
        </p:nvSpPr>
        <p:spPr>
          <a:xfrm>
            <a:off x="1633308" y="5127304"/>
            <a:ext cx="10150705" cy="864930"/>
          </a:xfrm>
          <a:prstGeom prst="roundRect">
            <a:avLst>
              <a:gd name="adj" fmla="val 281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defTabSz="457119">
              <a:spcBef>
                <a:spcPts val="800"/>
              </a:spcBef>
            </a:pPr>
            <a:r>
              <a:rPr lang="de-DE" sz="1600" b="1" dirty="0" err="1">
                <a:solidFill>
                  <a:srgbClr val="00A075"/>
                </a:solidFill>
                <a:cs typeface="Arial Narrow"/>
              </a:rPr>
              <a:t>HanseMerkur</a:t>
            </a:r>
            <a:r>
              <a:rPr lang="de-DE" sz="1600" b="1" dirty="0">
                <a:solidFill>
                  <a:srgbClr val="00A075"/>
                </a:solidFill>
                <a:cs typeface="Arial Narrow"/>
              </a:rPr>
              <a:t>-Gesundheitstelefon</a:t>
            </a:r>
            <a:r>
              <a:rPr lang="de-DE" sz="1900" b="1" dirty="0">
                <a:solidFill>
                  <a:srgbClr val="00A075"/>
                </a:solidFill>
                <a:cs typeface="Arial Narrow"/>
              </a:rPr>
              <a:t> </a:t>
            </a:r>
          </a:p>
          <a:p>
            <a:pPr defTabSz="457119">
              <a:spcBef>
                <a:spcPts val="800"/>
              </a:spcBef>
            </a:pPr>
            <a:r>
              <a:rPr lang="de-DE" sz="1500" dirty="0">
                <a:solidFill>
                  <a:prstClr val="black"/>
                </a:solidFill>
                <a:cs typeface="Arial Narrow"/>
              </a:rPr>
              <a:t>Kostenloses Servicetelefon mit allen ärztlichen Fachrichtungen. Die Mitarbeiter erhalten Informationen zu möglichen </a:t>
            </a:r>
            <a:br>
              <a:rPr lang="de-DE" sz="1500" dirty="0">
                <a:solidFill>
                  <a:prstClr val="black"/>
                </a:solidFill>
                <a:cs typeface="Arial Narrow"/>
              </a:rPr>
            </a:br>
            <a:r>
              <a:rPr lang="de-DE" sz="1500" dirty="0">
                <a:solidFill>
                  <a:prstClr val="black"/>
                </a:solidFill>
                <a:cs typeface="Arial Narrow"/>
              </a:rPr>
              <a:t>Ursachen und Behandlungsmöglichkeiten von Symptomen, Erkrankungen, sowie einen Terminvereinbarungsservice.</a:t>
            </a:r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blackWhite">
          <a:xfrm>
            <a:off x="419109" y="6067304"/>
            <a:ext cx="11364913" cy="143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 anchorCtr="0">
            <a:spAutoFit/>
          </a:bodyPr>
          <a:lstStyle>
            <a:lvl1pPr eaLnBrk="0" hangingPunct="0">
              <a:spcBef>
                <a:spcPct val="20000"/>
              </a:spcBef>
              <a:buClr>
                <a:srgbClr val="009933"/>
              </a:buClr>
              <a:buFont typeface="Wingdings" pitchFamily="2" charset="2"/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933"/>
              </a:buClr>
              <a:buFont typeface="Wingdings" pitchFamily="2" charset="2"/>
              <a:buChar char="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933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241">
              <a:spcBef>
                <a:spcPct val="0"/>
              </a:spcBef>
              <a:buClrTx/>
              <a:defRPr/>
            </a:pPr>
            <a:r>
              <a:rPr lang="de-DE" altLang="de-DE" sz="900" kern="0" dirty="0">
                <a:solidFill>
                  <a:srgbClr val="918A87"/>
                </a:solidFill>
              </a:rPr>
              <a:t>* Ausgenommen Tarife  BWL bzw. BKPG</a:t>
            </a: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1BED8AC1-B9B8-4186-B98C-336D8E3D6E25}"/>
              </a:ext>
            </a:extLst>
          </p:cNvPr>
          <p:cNvGrpSpPr>
            <a:grpSpLocks noChangeAspect="1"/>
          </p:cNvGrpSpPr>
          <p:nvPr/>
        </p:nvGrpSpPr>
        <p:grpSpPr>
          <a:xfrm>
            <a:off x="922505" y="1699974"/>
            <a:ext cx="449263" cy="449263"/>
            <a:chOff x="1814836" y="3622475"/>
            <a:chExt cx="628382" cy="628382"/>
          </a:xfrm>
        </p:grpSpPr>
        <p:sp>
          <p:nvSpPr>
            <p:cNvPr id="18" name="Freihandform: Form 370">
              <a:extLst>
                <a:ext uri="{FF2B5EF4-FFF2-40B4-BE49-F238E27FC236}">
                  <a16:creationId xmlns:a16="http://schemas.microsoft.com/office/drawing/2014/main" id="{591E8797-A562-4A6A-BCE7-52B5060F2BB4}"/>
                </a:ext>
              </a:extLst>
            </p:cNvPr>
            <p:cNvSpPr/>
            <p:nvPr/>
          </p:nvSpPr>
          <p:spPr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 defTabSz="914241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prstClr val="black"/>
                </a:solidFill>
              </a:endParaRPr>
            </a:p>
          </p:txBody>
        </p:sp>
        <p:sp>
          <p:nvSpPr>
            <p:cNvPr id="19" name="Freihandform: Form 369">
              <a:extLst>
                <a:ext uri="{FF2B5EF4-FFF2-40B4-BE49-F238E27FC236}">
                  <a16:creationId xmlns:a16="http://schemas.microsoft.com/office/drawing/2014/main" id="{5300A369-A640-4EF8-8A84-8E8BE0645B06}"/>
                </a:ext>
              </a:extLst>
            </p:cNvPr>
            <p:cNvSpPr/>
            <p:nvPr/>
          </p:nvSpPr>
          <p:spPr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 defTabSz="914241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1BED8AC1-B9B8-4186-B98C-336D8E3D6E25}"/>
              </a:ext>
            </a:extLst>
          </p:cNvPr>
          <p:cNvGrpSpPr>
            <a:grpSpLocks noChangeAspect="1"/>
          </p:cNvGrpSpPr>
          <p:nvPr/>
        </p:nvGrpSpPr>
        <p:grpSpPr>
          <a:xfrm>
            <a:off x="1544581" y="2608765"/>
            <a:ext cx="449263" cy="449263"/>
            <a:chOff x="1814836" y="3622475"/>
            <a:chExt cx="628382" cy="628382"/>
          </a:xfrm>
        </p:grpSpPr>
        <p:sp>
          <p:nvSpPr>
            <p:cNvPr id="21" name="Freihandform: Form 370">
              <a:extLst>
                <a:ext uri="{FF2B5EF4-FFF2-40B4-BE49-F238E27FC236}">
                  <a16:creationId xmlns:a16="http://schemas.microsoft.com/office/drawing/2014/main" id="{591E8797-A562-4A6A-BCE7-52B5060F2BB4}"/>
                </a:ext>
              </a:extLst>
            </p:cNvPr>
            <p:cNvSpPr/>
            <p:nvPr/>
          </p:nvSpPr>
          <p:spPr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 defTabSz="914241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prstClr val="black"/>
                </a:solidFill>
              </a:endParaRPr>
            </a:p>
          </p:txBody>
        </p:sp>
        <p:sp>
          <p:nvSpPr>
            <p:cNvPr id="22" name="Freihandform: Form 369">
              <a:extLst>
                <a:ext uri="{FF2B5EF4-FFF2-40B4-BE49-F238E27FC236}">
                  <a16:creationId xmlns:a16="http://schemas.microsoft.com/office/drawing/2014/main" id="{5300A369-A640-4EF8-8A84-8E8BE0645B06}"/>
                </a:ext>
              </a:extLst>
            </p:cNvPr>
            <p:cNvSpPr/>
            <p:nvPr/>
          </p:nvSpPr>
          <p:spPr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 defTabSz="914241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1BED8AC1-B9B8-4186-B98C-336D8E3D6E25}"/>
              </a:ext>
            </a:extLst>
          </p:cNvPr>
          <p:cNvGrpSpPr>
            <a:grpSpLocks noChangeAspect="1"/>
          </p:cNvGrpSpPr>
          <p:nvPr/>
        </p:nvGrpSpPr>
        <p:grpSpPr>
          <a:xfrm>
            <a:off x="1727007" y="3517556"/>
            <a:ext cx="449263" cy="449263"/>
            <a:chOff x="1814836" y="3622475"/>
            <a:chExt cx="628382" cy="628382"/>
          </a:xfrm>
        </p:grpSpPr>
        <p:sp>
          <p:nvSpPr>
            <p:cNvPr id="24" name="Freihandform: Form 370">
              <a:extLst>
                <a:ext uri="{FF2B5EF4-FFF2-40B4-BE49-F238E27FC236}">
                  <a16:creationId xmlns:a16="http://schemas.microsoft.com/office/drawing/2014/main" id="{591E8797-A562-4A6A-BCE7-52B5060F2BB4}"/>
                </a:ext>
              </a:extLst>
            </p:cNvPr>
            <p:cNvSpPr/>
            <p:nvPr/>
          </p:nvSpPr>
          <p:spPr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 defTabSz="914241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prstClr val="black"/>
                </a:solidFill>
              </a:endParaRPr>
            </a:p>
          </p:txBody>
        </p:sp>
        <p:sp>
          <p:nvSpPr>
            <p:cNvPr id="25" name="Freihandform: Form 369">
              <a:extLst>
                <a:ext uri="{FF2B5EF4-FFF2-40B4-BE49-F238E27FC236}">
                  <a16:creationId xmlns:a16="http://schemas.microsoft.com/office/drawing/2014/main" id="{5300A369-A640-4EF8-8A84-8E8BE0645B06}"/>
                </a:ext>
              </a:extLst>
            </p:cNvPr>
            <p:cNvSpPr/>
            <p:nvPr/>
          </p:nvSpPr>
          <p:spPr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 defTabSz="914241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1BED8AC1-B9B8-4186-B98C-336D8E3D6E25}"/>
              </a:ext>
            </a:extLst>
          </p:cNvPr>
          <p:cNvGrpSpPr>
            <a:grpSpLocks noChangeAspect="1"/>
          </p:cNvGrpSpPr>
          <p:nvPr/>
        </p:nvGrpSpPr>
        <p:grpSpPr>
          <a:xfrm>
            <a:off x="1544581" y="4426347"/>
            <a:ext cx="449263" cy="449263"/>
            <a:chOff x="1814836" y="3622475"/>
            <a:chExt cx="628382" cy="628382"/>
          </a:xfrm>
        </p:grpSpPr>
        <p:sp>
          <p:nvSpPr>
            <p:cNvPr id="27" name="Freihandform: Form 370">
              <a:extLst>
                <a:ext uri="{FF2B5EF4-FFF2-40B4-BE49-F238E27FC236}">
                  <a16:creationId xmlns:a16="http://schemas.microsoft.com/office/drawing/2014/main" id="{591E8797-A562-4A6A-BCE7-52B5060F2BB4}"/>
                </a:ext>
              </a:extLst>
            </p:cNvPr>
            <p:cNvSpPr/>
            <p:nvPr/>
          </p:nvSpPr>
          <p:spPr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 defTabSz="914241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prstClr val="black"/>
                </a:solidFill>
              </a:endParaRPr>
            </a:p>
          </p:txBody>
        </p:sp>
        <p:sp>
          <p:nvSpPr>
            <p:cNvPr id="28" name="Freihandform: Form 369">
              <a:extLst>
                <a:ext uri="{FF2B5EF4-FFF2-40B4-BE49-F238E27FC236}">
                  <a16:creationId xmlns:a16="http://schemas.microsoft.com/office/drawing/2014/main" id="{5300A369-A640-4EF8-8A84-8E8BE0645B06}"/>
                </a:ext>
              </a:extLst>
            </p:cNvPr>
            <p:cNvSpPr/>
            <p:nvPr/>
          </p:nvSpPr>
          <p:spPr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 defTabSz="914241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1BED8AC1-B9B8-4186-B98C-336D8E3D6E25}"/>
              </a:ext>
            </a:extLst>
          </p:cNvPr>
          <p:cNvGrpSpPr>
            <a:grpSpLocks noChangeAspect="1"/>
          </p:cNvGrpSpPr>
          <p:nvPr/>
        </p:nvGrpSpPr>
        <p:grpSpPr>
          <a:xfrm>
            <a:off x="922505" y="5335137"/>
            <a:ext cx="449263" cy="449263"/>
            <a:chOff x="1814836" y="3622475"/>
            <a:chExt cx="628382" cy="628382"/>
          </a:xfrm>
        </p:grpSpPr>
        <p:sp>
          <p:nvSpPr>
            <p:cNvPr id="30" name="Freihandform: Form 370">
              <a:extLst>
                <a:ext uri="{FF2B5EF4-FFF2-40B4-BE49-F238E27FC236}">
                  <a16:creationId xmlns:a16="http://schemas.microsoft.com/office/drawing/2014/main" id="{591E8797-A562-4A6A-BCE7-52B5060F2BB4}"/>
                </a:ext>
              </a:extLst>
            </p:cNvPr>
            <p:cNvSpPr/>
            <p:nvPr/>
          </p:nvSpPr>
          <p:spPr>
            <a:xfrm>
              <a:off x="1878656" y="3719160"/>
              <a:ext cx="505532" cy="424395"/>
            </a:xfrm>
            <a:custGeom>
              <a:avLst/>
              <a:gdLst>
                <a:gd name="connsiteX0" fmla="*/ 545840 w 579238"/>
                <a:gd name="connsiteY0" fmla="*/ 0 h 486272"/>
                <a:gd name="connsiteX1" fmla="*/ 579238 w 579238"/>
                <a:gd name="connsiteY1" fmla="*/ 40477 h 486272"/>
                <a:gd name="connsiteX2" fmla="*/ 335027 w 579238"/>
                <a:gd name="connsiteY2" fmla="*/ 461579 h 486272"/>
                <a:gd name="connsiteX3" fmla="*/ 281026 w 579238"/>
                <a:gd name="connsiteY3" fmla="*/ 475406 h 486272"/>
                <a:gd name="connsiteX4" fmla="*/ 3636 w 579238"/>
                <a:gd name="connsiteY4" fmla="*/ 198017 h 486272"/>
                <a:gd name="connsiteX5" fmla="*/ 3637 w 579238"/>
                <a:gd name="connsiteY5" fmla="*/ 180458 h 486272"/>
                <a:gd name="connsiteX6" fmla="*/ 20864 w 579238"/>
                <a:gd name="connsiteY6" fmla="*/ 163230 h 486272"/>
                <a:gd name="connsiteX7" fmla="*/ 38423 w 579238"/>
                <a:gd name="connsiteY7" fmla="*/ 163230 h 486272"/>
                <a:gd name="connsiteX8" fmla="*/ 299652 w 579238"/>
                <a:gd name="connsiteY8" fmla="*/ 424460 h 486272"/>
                <a:gd name="connsiteX9" fmla="*/ 545840 w 579238"/>
                <a:gd name="connsiteY9" fmla="*/ 0 h 48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238" h="486272">
                  <a:moveTo>
                    <a:pt x="545840" y="0"/>
                  </a:moveTo>
                  <a:lnTo>
                    <a:pt x="579238" y="40477"/>
                  </a:lnTo>
                  <a:lnTo>
                    <a:pt x="335027" y="461579"/>
                  </a:lnTo>
                  <a:cubicBezTo>
                    <a:pt x="314546" y="495332"/>
                    <a:pt x="299026" y="488780"/>
                    <a:pt x="281026" y="475406"/>
                  </a:cubicBezTo>
                  <a:lnTo>
                    <a:pt x="3636" y="198017"/>
                  </a:lnTo>
                  <a:cubicBezTo>
                    <a:pt x="-1212" y="193168"/>
                    <a:pt x="-1212" y="185306"/>
                    <a:pt x="3637" y="180458"/>
                  </a:cubicBezTo>
                  <a:lnTo>
                    <a:pt x="20864" y="163230"/>
                  </a:lnTo>
                  <a:cubicBezTo>
                    <a:pt x="25712" y="158381"/>
                    <a:pt x="33574" y="158381"/>
                    <a:pt x="38423" y="163230"/>
                  </a:cubicBezTo>
                  <a:lnTo>
                    <a:pt x="299652" y="424460"/>
                  </a:lnTo>
                  <a:lnTo>
                    <a:pt x="5458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 defTabSz="914241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prstClr val="black"/>
                </a:solidFill>
              </a:endParaRPr>
            </a:p>
          </p:txBody>
        </p:sp>
        <p:sp>
          <p:nvSpPr>
            <p:cNvPr id="31" name="Freihandform: Form 369">
              <a:extLst>
                <a:ext uri="{FF2B5EF4-FFF2-40B4-BE49-F238E27FC236}">
                  <a16:creationId xmlns:a16="http://schemas.microsoft.com/office/drawing/2014/main" id="{5300A369-A640-4EF8-8A84-8E8BE0645B06}"/>
                </a:ext>
              </a:extLst>
            </p:cNvPr>
            <p:cNvSpPr/>
            <p:nvPr/>
          </p:nvSpPr>
          <p:spPr>
            <a:xfrm>
              <a:off x="1814836" y="3622475"/>
              <a:ext cx="628382" cy="628382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614559 w 720000"/>
                <a:gd name="connsiteY1" fmla="*/ 105441 h 720000"/>
                <a:gd name="connsiteX2" fmla="*/ 618965 w 720000"/>
                <a:gd name="connsiteY2" fmla="*/ 110782 h 720000"/>
                <a:gd name="connsiteX3" fmla="*/ 372777 w 720000"/>
                <a:gd name="connsiteY3" fmla="*/ 535242 h 720000"/>
                <a:gd name="connsiteX4" fmla="*/ 111548 w 720000"/>
                <a:gd name="connsiteY4" fmla="*/ 274012 h 720000"/>
                <a:gd name="connsiteX5" fmla="*/ 93989 w 720000"/>
                <a:gd name="connsiteY5" fmla="*/ 274012 h 720000"/>
                <a:gd name="connsiteX6" fmla="*/ 76762 w 720000"/>
                <a:gd name="connsiteY6" fmla="*/ 291240 h 720000"/>
                <a:gd name="connsiteX7" fmla="*/ 76761 w 720000"/>
                <a:gd name="connsiteY7" fmla="*/ 308799 h 720000"/>
                <a:gd name="connsiteX8" fmla="*/ 354151 w 720000"/>
                <a:gd name="connsiteY8" fmla="*/ 586188 h 720000"/>
                <a:gd name="connsiteX9" fmla="*/ 408152 w 720000"/>
                <a:gd name="connsiteY9" fmla="*/ 572361 h 720000"/>
                <a:gd name="connsiteX10" fmla="*/ 652363 w 720000"/>
                <a:gd name="connsiteY10" fmla="*/ 151259 h 720000"/>
                <a:gd name="connsiteX11" fmla="*/ 658518 w 720000"/>
                <a:gd name="connsiteY11" fmla="*/ 158720 h 720000"/>
                <a:gd name="connsiteX12" fmla="*/ 720000 w 720000"/>
                <a:gd name="connsiteY12" fmla="*/ 360000 h 720000"/>
                <a:gd name="connsiteX13" fmla="*/ 360000 w 720000"/>
                <a:gd name="connsiteY13" fmla="*/ 720000 h 720000"/>
                <a:gd name="connsiteX14" fmla="*/ 0 w 720000"/>
                <a:gd name="connsiteY14" fmla="*/ 360000 h 720000"/>
                <a:gd name="connsiteX15" fmla="*/ 360000 w 720000"/>
                <a:gd name="connsiteY15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459412" y="0"/>
                    <a:pt x="549412" y="40294"/>
                    <a:pt x="614559" y="105441"/>
                  </a:cubicBezTo>
                  <a:lnTo>
                    <a:pt x="618965" y="110782"/>
                  </a:lnTo>
                  <a:lnTo>
                    <a:pt x="372777" y="535242"/>
                  </a:lnTo>
                  <a:lnTo>
                    <a:pt x="111548" y="274012"/>
                  </a:lnTo>
                  <a:cubicBezTo>
                    <a:pt x="106699" y="269163"/>
                    <a:pt x="98837" y="269163"/>
                    <a:pt x="93989" y="274012"/>
                  </a:cubicBezTo>
                  <a:lnTo>
                    <a:pt x="76762" y="291240"/>
                  </a:lnTo>
                  <a:cubicBezTo>
                    <a:pt x="71913" y="296088"/>
                    <a:pt x="71913" y="303950"/>
                    <a:pt x="76761" y="308799"/>
                  </a:cubicBezTo>
                  <a:lnTo>
                    <a:pt x="354151" y="586188"/>
                  </a:lnTo>
                  <a:cubicBezTo>
                    <a:pt x="372151" y="599562"/>
                    <a:pt x="387671" y="606114"/>
                    <a:pt x="408152" y="572361"/>
                  </a:cubicBezTo>
                  <a:lnTo>
                    <a:pt x="652363" y="151259"/>
                  </a:lnTo>
                  <a:lnTo>
                    <a:pt x="658518" y="158720"/>
                  </a:lnTo>
                  <a:cubicBezTo>
                    <a:pt x="697335" y="216177"/>
                    <a:pt x="720000" y="285442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 defTabSz="914241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prstClr val="black"/>
                </a:solidFill>
              </a:endParaRPr>
            </a:p>
          </p:txBody>
        </p:sp>
      </p:grpSp>
      <p:cxnSp>
        <p:nvCxnSpPr>
          <p:cNvPr id="10" name="Gerader Verbinder 9"/>
          <p:cNvCxnSpPr/>
          <p:nvPr/>
        </p:nvCxnSpPr>
        <p:spPr>
          <a:xfrm flipH="1">
            <a:off x="1970736" y="2379001"/>
            <a:ext cx="9813277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/>
          <p:cNvCxnSpPr/>
          <p:nvPr/>
        </p:nvCxnSpPr>
        <p:spPr>
          <a:xfrm flipH="1">
            <a:off x="1970736" y="5105374"/>
            <a:ext cx="9813277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/>
          <p:cNvCxnSpPr/>
          <p:nvPr/>
        </p:nvCxnSpPr>
        <p:spPr>
          <a:xfrm flipH="1">
            <a:off x="2381127" y="4196583"/>
            <a:ext cx="940289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/>
          <p:cNvCxnSpPr/>
          <p:nvPr/>
        </p:nvCxnSpPr>
        <p:spPr>
          <a:xfrm flipH="1">
            <a:off x="2381127" y="3287792"/>
            <a:ext cx="940289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63087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Einfache Verwaltung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Grundlagen der betrieblichen Krankenversicherung</a:t>
            </a:r>
          </a:p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8"/>
          </p:nvPr>
        </p:nvSpPr>
        <p:spPr>
          <a:xfrm>
            <a:off x="407988" y="1401188"/>
            <a:ext cx="7639050" cy="4537075"/>
          </a:xfrm>
        </p:spPr>
        <p:txBody>
          <a:bodyPr/>
          <a:lstStyle/>
          <a:p>
            <a:pPr marL="180000" indent="-1800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DE" dirty="0"/>
              <a:t>Die Anmeldung der zu versichernden Personen erfolgt in Form einer </a:t>
            </a:r>
            <a:r>
              <a:rPr lang="de-DE" sz="1800" dirty="0">
                <a:solidFill>
                  <a:schemeClr val="tx2"/>
                </a:solidFill>
              </a:rPr>
              <a:t>Listenanmeldung</a:t>
            </a:r>
            <a:r>
              <a:rPr lang="de-DE" sz="1800" dirty="0"/>
              <a:t> </a:t>
            </a:r>
            <a:r>
              <a:rPr lang="de-DE" dirty="0"/>
              <a:t>– eine Unterschrift der Mitarbeiter ist nicht erforderlich.</a:t>
            </a:r>
          </a:p>
          <a:p>
            <a:pPr marL="180000" indent="-1800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DE" dirty="0"/>
              <a:t>Rechnungen zur Leistungserstattung richten die Mitarbeiter </a:t>
            </a:r>
            <a:r>
              <a:rPr lang="de-DE" sz="1800" dirty="0">
                <a:solidFill>
                  <a:schemeClr val="tx2"/>
                </a:solidFill>
              </a:rPr>
              <a:t>direkt an die </a:t>
            </a:r>
            <a:r>
              <a:rPr lang="de-DE" sz="1800" dirty="0" err="1">
                <a:solidFill>
                  <a:schemeClr val="tx2"/>
                </a:solidFill>
              </a:rPr>
              <a:t>HanseMerkur</a:t>
            </a:r>
            <a:r>
              <a:rPr lang="de-DE" dirty="0"/>
              <a:t>. Erleichterte Einreichung über unsere </a:t>
            </a:r>
            <a:r>
              <a:rPr lang="de-DE" sz="1800" dirty="0">
                <a:solidFill>
                  <a:schemeClr val="tx2"/>
                </a:solidFill>
              </a:rPr>
              <a:t>Rechnungs-App per Foto</a:t>
            </a:r>
            <a:r>
              <a:rPr lang="de-DE" dirty="0"/>
              <a:t>.</a:t>
            </a:r>
          </a:p>
          <a:p>
            <a:pPr marL="180000" indent="-1800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DE" dirty="0"/>
              <a:t>Bei Ausscheiden eines Mitarbeiters wird der Vertrag zu dem jeweiligen Monatsende aus dem Firmeninkasso herausgenommen – eine </a:t>
            </a:r>
            <a:r>
              <a:rPr lang="de-DE" sz="1800" dirty="0">
                <a:solidFill>
                  <a:schemeClr val="tx2"/>
                </a:solidFill>
              </a:rPr>
              <a:t>Kündigungsfrist besteht nicht.</a:t>
            </a:r>
            <a:endParaRPr lang="de-DE" dirty="0">
              <a:solidFill>
                <a:schemeClr val="tx2"/>
              </a:solidFill>
            </a:endParaRPr>
          </a:p>
          <a:p>
            <a:pPr marL="180000" indent="-1800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2"/>
                </a:solidFill>
              </a:rPr>
              <a:t>Einfache Übertragung</a:t>
            </a:r>
            <a:r>
              <a:rPr lang="de-DE" dirty="0"/>
              <a:t>: Ausscheidende Mitarbeiter können die versicherten Leistungen – wiederum ohne Gesundheitsprüfung – mit privaten Beiträgen fortführen.</a:t>
            </a:r>
          </a:p>
          <a:p>
            <a:pPr marL="180000" indent="-1800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2"/>
                </a:solidFill>
              </a:rPr>
              <a:t>Beitragsfreistellung</a:t>
            </a:r>
            <a:r>
              <a:rPr lang="de-DE" sz="1800" dirty="0"/>
              <a:t>  </a:t>
            </a:r>
            <a:r>
              <a:rPr lang="de-DE" dirty="0"/>
              <a:t>bei Unterbrechungen wie z.B. Elternzeit oder längerer Krankheit </a:t>
            </a:r>
            <a:r>
              <a:rPr lang="de-DE" sz="1800" dirty="0">
                <a:solidFill>
                  <a:schemeClr val="tx2"/>
                </a:solidFill>
              </a:rPr>
              <a:t>ist mitversichert</a:t>
            </a:r>
            <a:r>
              <a:rPr lang="de-DE" dirty="0"/>
              <a:t>.* </a:t>
            </a:r>
          </a:p>
          <a:p>
            <a:pPr marL="180000" indent="-1800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DE" dirty="0"/>
              <a:t>Bereits bestehende Zusatzversicherungen können die </a:t>
            </a:r>
            <a:r>
              <a:rPr lang="de-DE" dirty="0" err="1"/>
              <a:t>bKV</a:t>
            </a:r>
            <a:r>
              <a:rPr lang="de-DE" dirty="0"/>
              <a:t>-Leistungen entweder ergänzen oder </a:t>
            </a:r>
            <a:r>
              <a:rPr lang="de-DE" sz="1800" dirty="0">
                <a:solidFill>
                  <a:schemeClr val="tx2"/>
                </a:solidFill>
              </a:rPr>
              <a:t>der Mitarbeiter spart sich die privaten Ausgaben ein.</a:t>
            </a: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33" r="26833"/>
          <a:stretch/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451413" y="606513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rtlCol="0">
            <a:noAutofit/>
          </a:bodyPr>
          <a:lstStyle/>
          <a:p>
            <a:pPr algn="l"/>
            <a:r>
              <a:rPr lang="de-DE" sz="1000" dirty="0"/>
              <a:t>* Kann gegen einen  5%-</a:t>
            </a:r>
            <a:r>
              <a:rPr lang="de-DE" sz="1000" dirty="0" err="1"/>
              <a:t>igen</a:t>
            </a:r>
            <a:r>
              <a:rPr lang="de-DE" sz="1000" dirty="0"/>
              <a:t> Beitragsnachlass abgewählt werden </a:t>
            </a:r>
          </a:p>
        </p:txBody>
      </p:sp>
    </p:spTree>
    <p:extLst>
      <p:ext uri="{BB962C8B-B14F-4D97-AF65-F5344CB8AC3E}">
        <p14:creationId xmlns:p14="http://schemas.microsoft.com/office/powerpoint/2010/main" val="3886817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Produktdetails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Kompakttarif BKA </a:t>
            </a:r>
          </a:p>
        </p:txBody>
      </p:sp>
      <p:sp>
        <p:nvSpPr>
          <p:cNvPr id="18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15</a:t>
            </a:fld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38943" y="1387918"/>
            <a:ext cx="2184764" cy="834052"/>
          </a:xfrm>
          <a:prstGeom prst="rect">
            <a:avLst/>
          </a:prstGeom>
        </p:spPr>
        <p:txBody>
          <a:bodyPr wrap="square" lIns="121898" tIns="60949" rIns="121898" bIns="60949">
            <a:spAutoFit/>
          </a:bodyPr>
          <a:lstStyle/>
          <a:p>
            <a:pPr defTabSz="914218">
              <a:lnSpc>
                <a:spcPct val="110000"/>
              </a:lnSpc>
              <a:spcBef>
                <a:spcPts val="800"/>
              </a:spcBef>
            </a:pPr>
            <a:r>
              <a:rPr lang="de-DE" dirty="0">
                <a:solidFill>
                  <a:srgbClr val="00A075"/>
                </a:solidFill>
              </a:rPr>
              <a:t>Block 1</a:t>
            </a:r>
          </a:p>
          <a:p>
            <a:pPr defTabSz="914218">
              <a:lnSpc>
                <a:spcPct val="110000"/>
              </a:lnSpc>
            </a:pPr>
            <a:r>
              <a:rPr lang="de-DE" sz="1200" b="1" dirty="0"/>
              <a:t>Jährliche Leistungs- </a:t>
            </a:r>
          </a:p>
          <a:p>
            <a:pPr defTabSz="914218">
              <a:lnSpc>
                <a:spcPct val="110000"/>
              </a:lnSpc>
            </a:pPr>
            <a:r>
              <a:rPr lang="de-DE" sz="1200" b="1" dirty="0"/>
              <a:t>Einreichung möglich!  </a:t>
            </a:r>
            <a:endParaRPr lang="de-DE" sz="1200" b="1" dirty="0">
              <a:solidFill>
                <a:srgbClr val="00A075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3068261" y="1387918"/>
            <a:ext cx="8825418" cy="630920"/>
          </a:xfrm>
          <a:prstGeom prst="rect">
            <a:avLst/>
          </a:prstGeom>
        </p:spPr>
        <p:txBody>
          <a:bodyPr wrap="square" lIns="121898" tIns="60949" rIns="121898" bIns="60949">
            <a:spAutoFit/>
          </a:bodyPr>
          <a:lstStyle/>
          <a:p>
            <a:pPr algn="ctr" defTabSz="914218">
              <a:lnSpc>
                <a:spcPct val="110000"/>
              </a:lnSpc>
              <a:spcBef>
                <a:spcPts val="800"/>
              </a:spcBef>
            </a:pPr>
            <a:r>
              <a:rPr lang="de-DE" dirty="0">
                <a:solidFill>
                  <a:srgbClr val="00A075"/>
                </a:solidFill>
              </a:rPr>
              <a:t>Block 2</a:t>
            </a:r>
          </a:p>
          <a:p>
            <a:pPr marL="0" lvl="4" algn="ctr" defTabSz="914218">
              <a:lnSpc>
                <a:spcPct val="110000"/>
              </a:lnSpc>
            </a:pPr>
            <a:r>
              <a:rPr lang="de-DE" sz="1200" b="1" dirty="0"/>
              <a:t>Nur eine Leistung pro Jahr erstattungsfähig!</a:t>
            </a:r>
            <a:endParaRPr lang="de-DE" sz="1600" dirty="0">
              <a:solidFill>
                <a:srgbClr val="00A075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87965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41740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7,50 Euro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49414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5,00 Euro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957089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8,90 Euro</a:t>
            </a:r>
          </a:p>
        </p:txBody>
      </p:sp>
      <p:sp>
        <p:nvSpPr>
          <p:cNvPr id="35" name="Rechteck 34"/>
          <p:cNvSpPr/>
          <p:nvPr/>
        </p:nvSpPr>
        <p:spPr>
          <a:xfrm>
            <a:off x="538943" y="5620061"/>
            <a:ext cx="21788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51" name="Rechteck: abgerundete Ecken 5">
            <a:extLst>
              <a:ext uri="{FF2B5EF4-FFF2-40B4-BE49-F238E27FC236}">
                <a16:creationId xmlns:a16="http://schemas.microsoft.com/office/drawing/2014/main" id="{300EB577-C10C-449D-87D5-FCAC3C72A2BD}"/>
              </a:ext>
            </a:extLst>
          </p:cNvPr>
          <p:cNvSpPr/>
          <p:nvPr/>
        </p:nvSpPr>
        <p:spPr>
          <a:xfrm>
            <a:off x="425451" y="5553821"/>
            <a:ext cx="11376024" cy="460971"/>
          </a:xfrm>
          <a:prstGeom prst="roundRect">
            <a:avLst>
              <a:gd name="adj" fmla="val 9177"/>
            </a:avLst>
          </a:prstGeom>
          <a:gradFill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</a:gradFill>
        </p:spPr>
        <p:txBody>
          <a:bodyPr vert="horz" wrap="square" lIns="576000" tIns="108000" rIns="180000" bIns="108000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de-DE" sz="1600" dirty="0">
                <a:solidFill>
                  <a:schemeClr val="bg1"/>
                </a:solidFill>
              </a:rPr>
              <a:t>19,43 Euro </a:t>
            </a:r>
          </a:p>
        </p:txBody>
      </p:sp>
      <p:sp>
        <p:nvSpPr>
          <p:cNvPr id="40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538292" y="2183428"/>
            <a:ext cx="2162572" cy="3453556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endParaRPr lang="de-DE" sz="1200" dirty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536978" y="2198006"/>
            <a:ext cx="2075593" cy="333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de-DE" sz="1600" dirty="0">
                <a:solidFill>
                  <a:srgbClr val="00A075"/>
                </a:solidFill>
                <a:cs typeface="Arial Narrow"/>
              </a:rPr>
              <a:t>Vorsorge</a:t>
            </a:r>
            <a:r>
              <a:rPr lang="de-DE" sz="1500" dirty="0">
                <a:solidFill>
                  <a:srgbClr val="00A075"/>
                </a:solidFill>
                <a:cs typeface="Arial Narrow"/>
              </a:rPr>
              <a:t> </a:t>
            </a:r>
          </a:p>
          <a:p>
            <a:endParaRPr lang="de-DE" sz="1500" dirty="0">
              <a:solidFill>
                <a:srgbClr val="00A075"/>
              </a:solidFill>
              <a:cs typeface="Arial Narrow"/>
            </a:endParaRPr>
          </a:p>
          <a:p>
            <a:pPr marL="171450" lvl="2" indent="-171450">
              <a:buFont typeface="Arial" panose="020B0604020202020204" pitchFamily="34" charset="0"/>
              <a:buChar char="•"/>
            </a:pPr>
            <a:r>
              <a:rPr lang="de-DE" sz="1200" dirty="0"/>
              <a:t>Erweiterte Vorsorgeleistungen </a:t>
            </a:r>
            <a:br>
              <a:rPr lang="de-DE" sz="1200" dirty="0"/>
            </a:br>
            <a:r>
              <a:rPr lang="de-DE" sz="1200" dirty="0"/>
              <a:t>(Keine </a:t>
            </a:r>
            <a:r>
              <a:rPr lang="de-DE" sz="1200" dirty="0" err="1"/>
              <a:t>Altersein-schränkungen</a:t>
            </a:r>
            <a:r>
              <a:rPr lang="de-DE" sz="1200" dirty="0"/>
              <a:t>, aber zweijähriger Turnus)</a:t>
            </a:r>
          </a:p>
          <a:p>
            <a:pPr marL="171450" lvl="2" indent="-171450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171450" lvl="4" indent="-171450">
              <a:buFont typeface="Arial" panose="020B0604020202020204" pitchFamily="34" charset="0"/>
              <a:buChar char="•"/>
            </a:pPr>
            <a:r>
              <a:rPr lang="de-DE" sz="1200" dirty="0"/>
              <a:t>Präventionskurse nach </a:t>
            </a:r>
            <a:br>
              <a:rPr lang="de-DE" sz="1200" dirty="0"/>
            </a:br>
            <a:r>
              <a:rPr lang="de-DE" sz="1200" dirty="0"/>
              <a:t>§ 20 SGB V </a:t>
            </a:r>
          </a:p>
          <a:p>
            <a:pPr marL="171450" lvl="4" indent="-171450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171450" lvl="4" indent="-171450">
              <a:buFont typeface="Arial" panose="020B0604020202020204" pitchFamily="34" charset="0"/>
              <a:buChar char="•"/>
            </a:pPr>
            <a:r>
              <a:rPr lang="de-DE" sz="1200" dirty="0"/>
              <a:t>Maßnahmen zur Stressbewältigung </a:t>
            </a:r>
          </a:p>
          <a:p>
            <a:pPr marL="171450" lvl="4" indent="-171450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171450" lvl="4" indent="-171450">
              <a:buFont typeface="Arial" panose="020B0604020202020204" pitchFamily="34" charset="0"/>
              <a:buChar char="•"/>
            </a:pPr>
            <a:r>
              <a:rPr lang="de-DE" sz="1200" dirty="0"/>
              <a:t>Schutzimpfungen und Auslandsreisekranken-versicherung</a:t>
            </a:r>
            <a:endParaRPr lang="de-DE" sz="1500" dirty="0">
              <a:solidFill>
                <a:srgbClr val="00A075"/>
              </a:solidFill>
              <a:cs typeface="Arial Narrow"/>
            </a:endParaRPr>
          </a:p>
        </p:txBody>
      </p:sp>
      <p:sp>
        <p:nvSpPr>
          <p:cNvPr id="36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3068261" y="2183428"/>
            <a:ext cx="1585802" cy="3453556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r>
              <a:rPr lang="de-DE" sz="1500" dirty="0" err="1">
                <a:solidFill>
                  <a:srgbClr val="00A075"/>
                </a:solidFill>
                <a:cs typeface="Arial Narrow"/>
              </a:rPr>
              <a:t>Sehilfen</a:t>
            </a:r>
            <a:endParaRPr lang="de-DE" sz="1500" dirty="0">
              <a:solidFill>
                <a:srgbClr val="00A075"/>
              </a:solidFill>
              <a:cs typeface="Arial Narrow"/>
            </a:endParaRPr>
          </a:p>
          <a:p>
            <a:pPr marL="171450" lvl="1" indent="-171450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de-DE" sz="1200" dirty="0"/>
              <a:t>Bis zu 200 EUR alle 2 Jahre</a:t>
            </a:r>
          </a:p>
          <a:p>
            <a:pPr>
              <a:spcBef>
                <a:spcPts val="800"/>
              </a:spcBef>
            </a:pPr>
            <a:endParaRPr lang="de-DE" sz="1500" dirty="0">
              <a:solidFill>
                <a:srgbClr val="00A075"/>
              </a:solidFill>
              <a:cs typeface="Arial Narrow"/>
            </a:endParaRPr>
          </a:p>
          <a:p>
            <a:pPr>
              <a:spcBef>
                <a:spcPts val="800"/>
              </a:spcBef>
            </a:pPr>
            <a:r>
              <a:rPr lang="de-DE" sz="1500" dirty="0">
                <a:solidFill>
                  <a:srgbClr val="00A075"/>
                </a:solidFill>
                <a:cs typeface="Arial Narrow"/>
              </a:rPr>
              <a:t> </a:t>
            </a:r>
          </a:p>
          <a:p>
            <a:pPr>
              <a:spcBef>
                <a:spcPts val="800"/>
              </a:spcBef>
            </a:pPr>
            <a:r>
              <a:rPr lang="de-DE" sz="1200" dirty="0">
                <a:solidFill>
                  <a:srgbClr val="00A075"/>
                </a:solidFill>
                <a:cs typeface="Arial Narrow"/>
              </a:rPr>
              <a:t> </a:t>
            </a:r>
          </a:p>
        </p:txBody>
      </p:sp>
      <p:sp>
        <p:nvSpPr>
          <p:cNvPr id="37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4817497" y="2183428"/>
            <a:ext cx="1585802" cy="3453556"/>
          </a:xfrm>
          <a:prstGeom prst="roundRect">
            <a:avLst>
              <a:gd name="adj" fmla="val 4470"/>
            </a:avLst>
          </a:prstGeom>
          <a:solidFill>
            <a:schemeClr val="bg2"/>
          </a:solidFill>
          <a:ln>
            <a:noFill/>
          </a:ln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500" dirty="0">
                <a:solidFill>
                  <a:srgbClr val="00A075"/>
                </a:solidFill>
                <a:cs typeface="Arial Narrow"/>
              </a:rPr>
              <a:t>Hörhilfen</a:t>
            </a:r>
          </a:p>
          <a:p>
            <a:pPr marL="171450" lvl="1" indent="-171450" defTabSz="457095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171450" lvl="1" indent="-171450" defTabSz="457095">
              <a:buFont typeface="Arial" panose="020B0604020202020204" pitchFamily="34" charset="0"/>
              <a:buChar char="•"/>
            </a:pPr>
            <a:r>
              <a:rPr lang="de-DE" sz="1200" dirty="0"/>
              <a:t>Bis zu 400 EUR alle 4 Jahre</a:t>
            </a:r>
          </a:p>
          <a:p>
            <a:pPr defTabSz="457095"/>
            <a:endParaRPr lang="de-DE" sz="1500" dirty="0">
              <a:solidFill>
                <a:srgbClr val="00A075"/>
              </a:solidFill>
              <a:cs typeface="Arial Narrow"/>
            </a:endParaRPr>
          </a:p>
        </p:txBody>
      </p:sp>
      <p:sp>
        <p:nvSpPr>
          <p:cNvPr id="38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6566733" y="2183428"/>
            <a:ext cx="1585802" cy="3453556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500" dirty="0">
                <a:solidFill>
                  <a:srgbClr val="00A075"/>
                </a:solidFill>
                <a:cs typeface="Arial Narrow"/>
              </a:rPr>
              <a:t>Zahnvorsorge</a:t>
            </a:r>
          </a:p>
          <a:p>
            <a:pPr marL="171450" lvl="1" indent="-171450" defTabSz="457095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171450" lvl="1" indent="-171450" defTabSz="457095">
              <a:buFont typeface="Arial" panose="020B0604020202020204" pitchFamily="34" charset="0"/>
              <a:buChar char="•"/>
            </a:pPr>
            <a:r>
              <a:rPr lang="de-DE" sz="1200" dirty="0"/>
              <a:t>Professionelle Zahnreinigung</a:t>
            </a:r>
            <a:br>
              <a:rPr lang="de-DE" sz="1200" dirty="0"/>
            </a:br>
            <a:r>
              <a:rPr lang="de-DE" sz="1200" dirty="0"/>
              <a:t>2 x 60 EUR pro Jahr</a:t>
            </a:r>
          </a:p>
          <a:p>
            <a:pPr defTabSz="457095"/>
            <a:r>
              <a:rPr lang="de-DE" sz="1500" dirty="0">
                <a:solidFill>
                  <a:srgbClr val="00A075"/>
                </a:solidFill>
                <a:cs typeface="Arial Narrow"/>
              </a:rPr>
              <a:t> </a:t>
            </a:r>
            <a:r>
              <a:rPr lang="de-DE" sz="1200" dirty="0">
                <a:solidFill>
                  <a:prstClr val="black"/>
                </a:solidFill>
                <a:cs typeface="Arial Narrow"/>
              </a:rPr>
              <a:t>	</a:t>
            </a:r>
          </a:p>
        </p:txBody>
      </p:sp>
      <p:sp>
        <p:nvSpPr>
          <p:cNvPr id="41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8315969" y="2183428"/>
            <a:ext cx="1585802" cy="3453556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500" dirty="0">
                <a:solidFill>
                  <a:srgbClr val="00A075"/>
                </a:solidFill>
                <a:cs typeface="Arial Narrow"/>
              </a:rPr>
              <a:t>Naturheilkunde</a:t>
            </a:r>
          </a:p>
          <a:p>
            <a:pPr defTabSz="457095"/>
            <a:endParaRPr lang="de-DE" sz="1200" dirty="0">
              <a:solidFill>
                <a:srgbClr val="00A075"/>
              </a:solidFill>
              <a:cs typeface="Arial Narrow"/>
            </a:endParaRP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de-DE" sz="1200" dirty="0"/>
              <a:t>80 % bis zu 500 EUR pro Jahr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de-DE" sz="1200" dirty="0"/>
              <a:t>ohne Staffel</a:t>
            </a:r>
          </a:p>
          <a:p>
            <a:pPr defTabSz="457095"/>
            <a:endParaRPr lang="de-DE" sz="1200" dirty="0">
              <a:solidFill>
                <a:srgbClr val="00A075"/>
              </a:solidFill>
              <a:cs typeface="Arial Narrow"/>
            </a:endParaRPr>
          </a:p>
          <a:p>
            <a:pPr defTabSz="457095"/>
            <a:r>
              <a:rPr lang="de-DE" sz="1200" dirty="0">
                <a:solidFill>
                  <a:prstClr val="black"/>
                </a:solidFill>
                <a:cs typeface="Arial Narrow"/>
              </a:rPr>
              <a:t> </a:t>
            </a:r>
          </a:p>
        </p:txBody>
      </p:sp>
      <p:sp>
        <p:nvSpPr>
          <p:cNvPr id="42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10065204" y="2183428"/>
            <a:ext cx="1585802" cy="3453556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500" dirty="0">
                <a:solidFill>
                  <a:srgbClr val="00A075"/>
                </a:solidFill>
                <a:cs typeface="Arial Narrow"/>
              </a:rPr>
              <a:t>Medikamente</a:t>
            </a:r>
          </a:p>
          <a:p>
            <a:pPr defTabSz="457095"/>
            <a:endParaRPr lang="de-DE" sz="1200" dirty="0">
              <a:solidFill>
                <a:srgbClr val="00A075"/>
              </a:solidFill>
              <a:cs typeface="Arial Narrow"/>
            </a:endParaRPr>
          </a:p>
          <a:p>
            <a:pPr marL="171450" lvl="1" indent="-171450" defTabSz="457095">
              <a:buFont typeface="Arial" panose="020B0604020202020204" pitchFamily="34" charset="0"/>
              <a:buChar char="•"/>
            </a:pPr>
            <a:r>
              <a:rPr lang="de-DE" sz="1200" dirty="0"/>
              <a:t>Bis zu 120 EUR pro Jahr</a:t>
            </a:r>
          </a:p>
          <a:p>
            <a:pPr defTabSz="457095"/>
            <a:endParaRPr lang="de-DE" sz="1200" dirty="0">
              <a:solidFill>
                <a:srgbClr val="00A075"/>
              </a:solidFill>
              <a:cs typeface="Arial Narrow"/>
            </a:endParaRPr>
          </a:p>
        </p:txBody>
      </p:sp>
      <p:cxnSp>
        <p:nvCxnSpPr>
          <p:cNvPr id="6" name="Gerade Verbindung 5"/>
          <p:cNvCxnSpPr/>
          <p:nvPr/>
        </p:nvCxnSpPr>
        <p:spPr>
          <a:xfrm>
            <a:off x="2860431" y="2139909"/>
            <a:ext cx="0" cy="3473479"/>
          </a:xfrm>
          <a:prstGeom prst="line">
            <a:avLst/>
          </a:prstGeom>
          <a:ln w="381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00193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Produktdetails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Zahnersatztarife </a:t>
            </a:r>
          </a:p>
        </p:txBody>
      </p:sp>
      <p:sp>
        <p:nvSpPr>
          <p:cNvPr id="18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>
                <a:solidFill>
                  <a:srgbClr val="918A87"/>
                </a:solidFill>
              </a:rPr>
              <a:t>FirmenGesundheitsschutz</a:t>
            </a:r>
            <a:r>
              <a:rPr lang="de-DE" dirty="0">
                <a:solidFill>
                  <a:srgbClr val="918A87"/>
                </a:solidFill>
              </a:rPr>
              <a:t>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16</a:t>
            </a:fld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87965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957089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8,90 Euro</a:t>
            </a:r>
          </a:p>
        </p:txBody>
      </p:sp>
      <p:sp>
        <p:nvSpPr>
          <p:cNvPr id="35" name="Rechteck 34"/>
          <p:cNvSpPr/>
          <p:nvPr/>
        </p:nvSpPr>
        <p:spPr>
          <a:xfrm>
            <a:off x="538943" y="5620061"/>
            <a:ext cx="21788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55" name="Rechteck 54"/>
          <p:cNvSpPr/>
          <p:nvPr/>
        </p:nvSpPr>
        <p:spPr>
          <a:xfrm>
            <a:off x="538943" y="5168803"/>
            <a:ext cx="54125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95"/>
            <a:endParaRPr lang="de-DE" sz="1600" dirty="0">
              <a:solidFill>
                <a:prstClr val="white"/>
              </a:solidFill>
              <a:cs typeface="Arial Narrow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403365" y="5400478"/>
            <a:ext cx="11376024" cy="601112"/>
            <a:chOff x="403365" y="5400478"/>
            <a:chExt cx="11376024" cy="601112"/>
          </a:xfrm>
        </p:grpSpPr>
        <p:sp>
          <p:nvSpPr>
            <p:cNvPr id="51" name="Rechteck: abgerundete Ecken 5">
              <a:extLst>
                <a:ext uri="{FF2B5EF4-FFF2-40B4-BE49-F238E27FC236}">
                  <a16:creationId xmlns:a16="http://schemas.microsoft.com/office/drawing/2014/main" id="{300EB577-C10C-449D-87D5-FCAC3C72A2BD}"/>
                </a:ext>
              </a:extLst>
            </p:cNvPr>
            <p:cNvSpPr/>
            <p:nvPr/>
          </p:nvSpPr>
          <p:spPr>
            <a:xfrm>
              <a:off x="403365" y="5400478"/>
              <a:ext cx="11376024" cy="601112"/>
            </a:xfrm>
            <a:prstGeom prst="roundRect">
              <a:avLst>
                <a:gd name="adj" fmla="val 9177"/>
              </a:avLst>
            </a:prstGeom>
            <a:gradFill>
              <a:gsLst>
                <a:gs pos="10000">
                  <a:schemeClr val="accent3"/>
                </a:gs>
                <a:gs pos="80000">
                  <a:schemeClr val="accent1"/>
                </a:gs>
              </a:gsLst>
              <a:lin ang="18900000" scaled="1"/>
            </a:gradFill>
          </p:spPr>
          <p:txBody>
            <a:bodyPr vert="horz" wrap="square" lIns="576000" tIns="216000" rIns="180000" bIns="108000" rtlCol="0" anchor="ctr">
              <a:spAutoFit/>
            </a:bodyPr>
            <a:lstStyle/>
            <a:p>
              <a:r>
                <a:rPr lang="de-DE" sz="1600" dirty="0">
                  <a:solidFill>
                    <a:schemeClr val="bg1"/>
                  </a:solidFill>
                </a:rPr>
                <a:t>				</a:t>
              </a:r>
            </a:p>
          </p:txBody>
        </p:sp>
        <p:sp>
          <p:nvSpPr>
            <p:cNvPr id="2" name="Textfeld 1"/>
            <p:cNvSpPr txBox="1"/>
            <p:nvPr/>
          </p:nvSpPr>
          <p:spPr>
            <a:xfrm>
              <a:off x="538944" y="5705416"/>
              <a:ext cx="5412594" cy="286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rtlCol="0">
              <a:noAutofit/>
            </a:bodyPr>
            <a:lstStyle/>
            <a:p>
              <a:pPr algn="ctr"/>
              <a:r>
                <a:rPr lang="de-DE" sz="1600" dirty="0">
                  <a:solidFill>
                    <a:schemeClr val="bg1"/>
                  </a:solidFill>
                </a:rPr>
                <a:t>2,63 Euro je 10% Erstattung </a:t>
              </a:r>
              <a:endParaRPr lang="de-DE" sz="1600" dirty="0"/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6240463" y="5693767"/>
              <a:ext cx="5418902" cy="286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rtlCol="0">
              <a:noAutofit/>
            </a:bodyPr>
            <a:lstStyle/>
            <a:p>
              <a:pPr algn="ctr"/>
              <a:r>
                <a:rPr lang="de-DE" sz="1600" dirty="0">
                  <a:solidFill>
                    <a:schemeClr val="bg1"/>
                  </a:solidFill>
                </a:rPr>
                <a:t>3,15 Euro je 10% Erstattung </a:t>
              </a:r>
              <a:endParaRPr lang="de-DE" sz="1600" dirty="0"/>
            </a:p>
          </p:txBody>
        </p:sp>
      </p:grpSp>
      <p:grpSp>
        <p:nvGrpSpPr>
          <p:cNvPr id="7" name="Gruppieren 6"/>
          <p:cNvGrpSpPr/>
          <p:nvPr/>
        </p:nvGrpSpPr>
        <p:grpSpPr>
          <a:xfrm>
            <a:off x="6240714" y="1484313"/>
            <a:ext cx="5443829" cy="4023044"/>
            <a:chOff x="6240714" y="1484313"/>
            <a:chExt cx="5443829" cy="4023044"/>
          </a:xfrm>
        </p:grpSpPr>
        <p:sp>
          <p:nvSpPr>
            <p:cNvPr id="41" name="Rechteck 40"/>
            <p:cNvSpPr/>
            <p:nvPr/>
          </p:nvSpPr>
          <p:spPr>
            <a:xfrm>
              <a:off x="10348260" y="1484313"/>
              <a:ext cx="1336283" cy="404191"/>
            </a:xfrm>
            <a:prstGeom prst="rect">
              <a:avLst/>
            </a:prstGeom>
          </p:spPr>
          <p:txBody>
            <a:bodyPr wrap="none" lIns="121898" tIns="60949" rIns="121898" bIns="60949">
              <a:spAutoFit/>
            </a:bodyPr>
            <a:lstStyle/>
            <a:p>
              <a:pPr defTabSz="914218">
                <a:lnSpc>
                  <a:spcPct val="110000"/>
                </a:lnSpc>
                <a:spcBef>
                  <a:spcPts val="800"/>
                </a:spcBef>
              </a:pPr>
              <a:r>
                <a:rPr lang="de-DE" dirty="0">
                  <a:solidFill>
                    <a:srgbClr val="00A075"/>
                  </a:solidFill>
                </a:rPr>
                <a:t>Tarif BKZT</a:t>
              </a:r>
            </a:p>
          </p:txBody>
        </p:sp>
        <p:sp>
          <p:nvSpPr>
            <p:cNvPr id="26" name="Rechteck: abgerundete Ecken 5">
              <a:extLst>
                <a:ext uri="{FF2B5EF4-FFF2-40B4-BE49-F238E27FC236}">
                  <a16:creationId xmlns:a16="http://schemas.microsoft.com/office/drawing/2014/main" id="{DE64071B-080B-422F-81C7-909682C45F82}"/>
                </a:ext>
              </a:extLst>
            </p:cNvPr>
            <p:cNvSpPr/>
            <p:nvPr/>
          </p:nvSpPr>
          <p:spPr>
            <a:xfrm>
              <a:off x="6240714" y="1910303"/>
              <a:ext cx="5418651" cy="3597054"/>
            </a:xfrm>
            <a:prstGeom prst="roundRect">
              <a:avLst>
                <a:gd name="adj" fmla="val 4470"/>
              </a:avLst>
            </a:prstGeom>
            <a:solidFill>
              <a:schemeClr val="bg2"/>
            </a:solidFill>
          </p:spPr>
          <p:txBody>
            <a:bodyPr vert="horz" wrap="square" lIns="108000" tIns="72000" rIns="108000" bIns="72000" rtlCol="0" anchor="t">
              <a:noAutofit/>
            </a:bodyPr>
            <a:lstStyle/>
            <a:p>
              <a:pPr marL="914400" lvl="6"/>
              <a:r>
                <a:rPr lang="de-DE" sz="1500" b="1" dirty="0"/>
                <a:t>Alle Leistungen wie im Tarif Basis</a:t>
              </a:r>
            </a:p>
            <a:p>
              <a:pPr marL="914400" lvl="6"/>
              <a:endParaRPr lang="de-DE" sz="1500" dirty="0"/>
            </a:p>
            <a:p>
              <a:pPr marL="0" lvl="4"/>
              <a:endParaRPr lang="de-DE" sz="1500" dirty="0"/>
            </a:p>
            <a:p>
              <a:pPr marL="0" lvl="4"/>
              <a:endParaRPr lang="de-DE" sz="1500" dirty="0"/>
            </a:p>
            <a:p>
              <a:pPr marL="0" lvl="4"/>
              <a:endParaRPr lang="de-DE" sz="1500" dirty="0"/>
            </a:p>
            <a:p>
              <a:pPr marL="0" lvl="4"/>
              <a:endParaRPr lang="de-DE" sz="1500" dirty="0"/>
            </a:p>
            <a:p>
              <a:pPr marL="0" lvl="4"/>
              <a:r>
                <a:rPr lang="de-DE" sz="1500" dirty="0"/>
                <a:t>Darüber hinaus:</a:t>
              </a:r>
              <a:endParaRPr lang="de-DE" sz="1500" b="1" dirty="0"/>
            </a:p>
            <a:p>
              <a:pPr marL="0" lvl="4">
                <a:spcBef>
                  <a:spcPts val="0"/>
                </a:spcBef>
              </a:pPr>
              <a:endParaRPr lang="de-DE" sz="1500" b="1" dirty="0"/>
            </a:p>
            <a:p>
              <a:pPr marL="285750" lvl="4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b="1" dirty="0"/>
                <a:t>Erstattung auch oberhalb der Höchstsätze GOZ in besonderen Fällen und nach Vorlage eines Heil- und Kostenplans</a:t>
              </a:r>
            </a:p>
            <a:p>
              <a:pPr marL="285750" lvl="4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b="1" dirty="0"/>
                <a:t>Ohne Zahnstaffel</a:t>
              </a: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534988" y="1484313"/>
            <a:ext cx="5421954" cy="4023044"/>
            <a:chOff x="534988" y="1484313"/>
            <a:chExt cx="5421954" cy="4023044"/>
          </a:xfrm>
        </p:grpSpPr>
        <p:sp>
          <p:nvSpPr>
            <p:cNvPr id="40" name="Rechteck 39"/>
            <p:cNvSpPr/>
            <p:nvPr/>
          </p:nvSpPr>
          <p:spPr>
            <a:xfrm>
              <a:off x="534988" y="1484313"/>
              <a:ext cx="1195219" cy="404191"/>
            </a:xfrm>
            <a:prstGeom prst="rect">
              <a:avLst/>
            </a:prstGeom>
          </p:spPr>
          <p:txBody>
            <a:bodyPr wrap="none" lIns="121898" tIns="60949" rIns="121898" bIns="60949">
              <a:spAutoFit/>
            </a:bodyPr>
            <a:lstStyle/>
            <a:p>
              <a:pPr defTabSz="914218">
                <a:lnSpc>
                  <a:spcPct val="110000"/>
                </a:lnSpc>
                <a:spcBef>
                  <a:spcPts val="800"/>
                </a:spcBef>
              </a:pPr>
              <a:r>
                <a:rPr lang="de-DE" dirty="0">
                  <a:solidFill>
                    <a:srgbClr val="00A075"/>
                  </a:solidFill>
                </a:rPr>
                <a:t>Tarif BKZ</a:t>
              </a:r>
            </a:p>
          </p:txBody>
        </p:sp>
        <p:sp>
          <p:nvSpPr>
            <p:cNvPr id="25" name="Rechteck: abgerundete Ecken 5">
              <a:extLst>
                <a:ext uri="{FF2B5EF4-FFF2-40B4-BE49-F238E27FC236}">
                  <a16:creationId xmlns:a16="http://schemas.microsoft.com/office/drawing/2014/main" id="{DE64071B-080B-422F-81C7-909682C45F82}"/>
                </a:ext>
              </a:extLst>
            </p:cNvPr>
            <p:cNvSpPr/>
            <p:nvPr/>
          </p:nvSpPr>
          <p:spPr>
            <a:xfrm>
              <a:off x="538291" y="1910303"/>
              <a:ext cx="5418651" cy="3597054"/>
            </a:xfrm>
            <a:prstGeom prst="roundRect">
              <a:avLst>
                <a:gd name="adj" fmla="val 4470"/>
              </a:avLst>
            </a:prstGeom>
            <a:solidFill>
              <a:schemeClr val="bg2"/>
            </a:solidFill>
          </p:spPr>
          <p:txBody>
            <a:bodyPr vert="horz" wrap="square" lIns="108000" tIns="72000" rIns="108000" bIns="72000" rtlCol="0" anchor="t">
              <a:noAutofit/>
            </a:bodyPr>
            <a:lstStyle/>
            <a:p>
              <a:pPr marL="285750" lvl="2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dirty="0"/>
                <a:t>Zahnersatz, Implantate, Inlays</a:t>
              </a:r>
            </a:p>
            <a:p>
              <a:pPr marL="285750" lvl="4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dirty="0"/>
                <a:t>Kieferorthopädie KIG 3-5  nach Unfall</a:t>
              </a:r>
              <a:br>
                <a:rPr lang="de-DE" sz="1500" dirty="0"/>
              </a:br>
              <a:r>
                <a:rPr lang="de-DE" sz="1500" dirty="0"/>
                <a:t>oder schwerer Erkrankung</a:t>
              </a:r>
            </a:p>
            <a:p>
              <a:pPr marL="285750" lvl="4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dirty="0"/>
                <a:t>Akupunktur zur Schmerzprophylaxe</a:t>
              </a:r>
            </a:p>
            <a:p>
              <a:pPr marL="285750" lvl="4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dirty="0"/>
                <a:t>Kostenübernahme für Vollnarkose bei </a:t>
              </a:r>
              <a:r>
                <a:rPr lang="de-DE" sz="1500" dirty="0" err="1"/>
                <a:t>Implantatbehandlung</a:t>
              </a:r>
              <a:endParaRPr lang="de-DE" sz="1500" dirty="0"/>
            </a:p>
            <a:p>
              <a:pPr marL="285750" lvl="4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dirty="0"/>
                <a:t>Erstattungen bis zu den Höchstsätzen GOZ </a:t>
              </a:r>
            </a:p>
            <a:p>
              <a:pPr marL="285750" lvl="4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dirty="0"/>
                <a:t>Mit Zahnstaffel</a:t>
              </a:r>
            </a:p>
            <a:p>
              <a:pPr marL="285750" lvl="4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dirty="0"/>
                <a:t>Angeratene und laufende Behandlung mitversichert</a:t>
              </a:r>
            </a:p>
            <a:p>
              <a:pPr marL="285750" lvl="4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dirty="0"/>
                <a:t>Weltweiter Versicherungsschutz für bis zu 6 Monate</a:t>
              </a:r>
            </a:p>
            <a:p>
              <a:pPr marL="285750" lvl="4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dirty="0"/>
                <a:t>Keine Einschränkung bei Anzahl der Implantate</a:t>
              </a:r>
            </a:p>
            <a:p>
              <a:pPr marL="285750" lvl="4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de-DE" sz="1500" dirty="0"/>
                <a:t>Verzicht auf Heil- und Kostenplan</a:t>
              </a:r>
            </a:p>
          </p:txBody>
        </p:sp>
      </p:grpSp>
      <p:sp>
        <p:nvSpPr>
          <p:cNvPr id="17" name="Ellipse 16"/>
          <p:cNvSpPr/>
          <p:nvPr/>
        </p:nvSpPr>
        <p:spPr>
          <a:xfrm>
            <a:off x="5031834" y="476250"/>
            <a:ext cx="2119085" cy="2119085"/>
          </a:xfrm>
          <a:prstGeom prst="ellipse">
            <a:avLst/>
          </a:prstGeom>
          <a:solidFill>
            <a:srgbClr val="EBCD23"/>
          </a:solidFill>
        </p:spPr>
        <p:txBody>
          <a:bodyPr vert="horz" wrap="non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  <a:buClr>
                <a:schemeClr val="accent2"/>
              </a:buClr>
            </a:pPr>
            <a:r>
              <a:rPr lang="de-DE" sz="1600" i="1" dirty="0">
                <a:ea typeface="Open Sans Light" panose="020B0306030504020204" pitchFamily="34" charset="0"/>
                <a:cs typeface="Arial"/>
              </a:rPr>
              <a:t>In </a:t>
            </a:r>
          </a:p>
          <a:p>
            <a:pPr algn="ctr">
              <a:lnSpc>
                <a:spcPct val="110000"/>
              </a:lnSpc>
              <a:buClr>
                <a:schemeClr val="accent2"/>
              </a:buClr>
            </a:pPr>
            <a:r>
              <a:rPr lang="de-DE" b="1" i="1" dirty="0">
                <a:ea typeface="Open Sans Light" panose="020B0306030504020204" pitchFamily="34" charset="0"/>
                <a:cs typeface="Arial"/>
              </a:rPr>
              <a:t>10 %-Schritten </a:t>
            </a:r>
            <a:br>
              <a:rPr lang="de-DE" sz="1600" i="1" dirty="0">
                <a:ea typeface="Open Sans Light" panose="020B0306030504020204" pitchFamily="34" charset="0"/>
                <a:cs typeface="Arial"/>
              </a:rPr>
            </a:br>
            <a:r>
              <a:rPr lang="de-DE" sz="1600" i="1" dirty="0">
                <a:ea typeface="Open Sans Light" panose="020B0306030504020204" pitchFamily="34" charset="0"/>
                <a:cs typeface="Arial"/>
              </a:rPr>
              <a:t>skalierbar bis zu</a:t>
            </a:r>
            <a:br>
              <a:rPr lang="de-DE" sz="1600" i="1" dirty="0">
                <a:ea typeface="Open Sans Light" panose="020B0306030504020204" pitchFamily="34" charset="0"/>
                <a:cs typeface="Arial"/>
              </a:rPr>
            </a:br>
            <a:r>
              <a:rPr lang="de-DE" sz="1600" i="1" dirty="0">
                <a:ea typeface="Open Sans Light" panose="020B0306030504020204" pitchFamily="34" charset="0"/>
                <a:cs typeface="Arial"/>
              </a:rPr>
              <a:t>90 % inkl. GKV</a:t>
            </a:r>
            <a:br>
              <a:rPr lang="de-DE" sz="1600" i="1" dirty="0">
                <a:ea typeface="Open Sans Light" panose="020B0306030504020204" pitchFamily="34" charset="0"/>
                <a:cs typeface="Arial"/>
              </a:rPr>
            </a:br>
            <a:r>
              <a:rPr lang="de-DE" sz="1400" i="1" dirty="0">
                <a:ea typeface="Open Sans Light" panose="020B0306030504020204" pitchFamily="34" charset="0"/>
                <a:cs typeface="Arial"/>
              </a:rPr>
              <a:t>(Topschutz bis </a:t>
            </a:r>
            <a:br>
              <a:rPr lang="de-DE" sz="1400" i="1" dirty="0">
                <a:ea typeface="Open Sans Light" panose="020B0306030504020204" pitchFamily="34" charset="0"/>
                <a:cs typeface="Arial"/>
              </a:rPr>
            </a:br>
            <a:r>
              <a:rPr lang="de-DE" sz="1400" i="1" dirty="0">
                <a:ea typeface="Open Sans Light" panose="020B0306030504020204" pitchFamily="34" charset="0"/>
                <a:cs typeface="Arial"/>
              </a:rPr>
              <a:t>50 %)</a:t>
            </a:r>
          </a:p>
        </p:txBody>
      </p:sp>
    </p:spTree>
    <p:extLst>
      <p:ext uri="{BB962C8B-B14F-4D97-AF65-F5344CB8AC3E}">
        <p14:creationId xmlns:p14="http://schemas.microsoft.com/office/powerpoint/2010/main" val="3084889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Produktdetails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Tarif BKZ – Leistungsstaffeln 1.- 4. Versicherungsjahr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17</a:t>
            </a:fld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sz="quarter" idx="18"/>
            <p:extLst>
              <p:ext uri="{D42A27DB-BD31-4B8C-83A1-F6EECF244321}">
                <p14:modId xmlns:p14="http://schemas.microsoft.com/office/powerpoint/2010/main" val="2945388394"/>
              </p:ext>
            </p:extLst>
          </p:nvPr>
        </p:nvGraphicFramePr>
        <p:xfrm>
          <a:off x="402961" y="1484313"/>
          <a:ext cx="11376024" cy="4539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60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60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60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960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960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960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48056">
                <a:tc rowSpan="2">
                  <a:txBody>
                    <a:bodyPr/>
                    <a:lstStyle/>
                    <a:p>
                      <a:r>
                        <a:rPr lang="de-DE" sz="16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Arial Narrow"/>
                        </a:rPr>
                        <a:t>Tarifstufe </a:t>
                      </a:r>
                      <a:endParaRPr lang="de-DE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de-DE" sz="1600" b="1" kern="1200" spc="-5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Arial Narrow"/>
                        </a:rPr>
                        <a:t>Höchstbetrag </a:t>
                      </a:r>
                      <a:endParaRPr lang="de-DE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8056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Im 1. Versicherungsjahr  maximal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Im 2. Versicherungsjahr  maximal </a:t>
                      </a:r>
                    </a:p>
                    <a:p>
                      <a:pPr algn="ctr"/>
                      <a:endParaRPr lang="de-DE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Im 3. Versicherungsjahr  maximal </a:t>
                      </a:r>
                    </a:p>
                    <a:p>
                      <a:pPr algn="ctr"/>
                      <a:endParaRPr lang="de-DE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Im 4. Versicherungsjahr  maximal </a:t>
                      </a:r>
                    </a:p>
                    <a:p>
                      <a:pPr algn="ctr"/>
                      <a:endParaRPr lang="de-DE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Ab dem 5.  Versicherungsjahr </a:t>
                      </a:r>
                      <a:endParaRPr lang="de-DE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3944">
                <a:tc>
                  <a:txBody>
                    <a:bodyPr/>
                    <a:lstStyle/>
                    <a:p>
                      <a:r>
                        <a:rPr lang="de-DE" sz="1200" kern="1200" spc="-5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 Narrow"/>
                        </a:rPr>
                        <a:t>BKZ/10</a:t>
                      </a:r>
                      <a:endParaRPr lang="de-DE" sz="12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230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60 </a:t>
                      </a:r>
                      <a:r>
                        <a:rPr sz="1200" spc="-5" dirty="0">
                          <a:latin typeface="+mj-lt"/>
                          <a:cs typeface="Arial Narrow"/>
                        </a:rPr>
                        <a:t>E</a:t>
                      </a:r>
                      <a:r>
                        <a:rPr sz="1200" dirty="0">
                          <a:latin typeface="+mj-lt"/>
                          <a:cs typeface="Arial Narrow"/>
                        </a:rPr>
                        <a:t>UR</a:t>
                      </a: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120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180 </a:t>
                      </a:r>
                      <a:r>
                        <a:rPr sz="1200" spc="-5" dirty="0">
                          <a:latin typeface="+mj-lt"/>
                          <a:cs typeface="Arial Narrow"/>
                        </a:rPr>
                        <a:t>E</a:t>
                      </a:r>
                      <a:r>
                        <a:rPr sz="1200" dirty="0">
                          <a:latin typeface="+mj-lt"/>
                          <a:cs typeface="Arial Narrow"/>
                        </a:rPr>
                        <a:t>UR</a:t>
                      </a: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240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 rowSpan="9">
                  <a:txBody>
                    <a:bodyPr/>
                    <a:lstStyle/>
                    <a:p>
                      <a:pPr marL="62865" algn="ct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unbegrenzt 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3944">
                <a:tc>
                  <a:txBody>
                    <a:bodyPr/>
                    <a:lstStyle/>
                    <a:p>
                      <a:r>
                        <a:rPr lang="de-DE" sz="1200" dirty="0"/>
                        <a:t>BKZ/20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230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120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240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360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480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3944">
                <a:tc>
                  <a:txBody>
                    <a:bodyPr/>
                    <a:lstStyle/>
                    <a:p>
                      <a:r>
                        <a:rPr lang="de-DE" sz="1200" dirty="0"/>
                        <a:t>BKZ/30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230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180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360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540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720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3944">
                <a:tc>
                  <a:txBody>
                    <a:bodyPr/>
                    <a:lstStyle/>
                    <a:p>
                      <a:r>
                        <a:rPr lang="de-DE" sz="1200" dirty="0"/>
                        <a:t>BKZ/40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230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240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480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720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960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3944">
                <a:tc>
                  <a:txBody>
                    <a:bodyPr/>
                    <a:lstStyle/>
                    <a:p>
                      <a:r>
                        <a:rPr lang="de-DE" sz="1200" dirty="0"/>
                        <a:t>BKZ/50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230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300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600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900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1.200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3944">
                <a:tc>
                  <a:txBody>
                    <a:bodyPr/>
                    <a:lstStyle/>
                    <a:p>
                      <a:r>
                        <a:rPr lang="de-DE" sz="1200" dirty="0"/>
                        <a:t>BKZ/60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230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360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720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1.080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1.440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3944">
                <a:tc>
                  <a:txBody>
                    <a:bodyPr/>
                    <a:lstStyle/>
                    <a:p>
                      <a:r>
                        <a:rPr lang="de-DE" sz="1200" dirty="0"/>
                        <a:t>BKZ/70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230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420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840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1.260 EUR 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1.680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3944">
                <a:tc>
                  <a:txBody>
                    <a:bodyPr/>
                    <a:lstStyle/>
                    <a:p>
                      <a:r>
                        <a:rPr lang="de-DE" sz="1200" dirty="0"/>
                        <a:t>BKZ/80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230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480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960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1.440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1.920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3944">
                <a:tc>
                  <a:txBody>
                    <a:bodyPr/>
                    <a:lstStyle/>
                    <a:p>
                      <a:r>
                        <a:rPr lang="de-DE" sz="1200" dirty="0"/>
                        <a:t>BKZ/90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230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540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1.080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1.620 EUR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r">
                        <a:lnSpc>
                          <a:spcPct val="100000"/>
                        </a:lnSpc>
                      </a:pPr>
                      <a:r>
                        <a:rPr lang="de-DE" sz="1200" dirty="0">
                          <a:latin typeface="+mj-lt"/>
                          <a:cs typeface="Arial Narrow"/>
                        </a:rPr>
                        <a:t>2.160</a:t>
                      </a:r>
                      <a:r>
                        <a:rPr lang="de-DE" sz="1200" baseline="0" dirty="0">
                          <a:latin typeface="+mj-lt"/>
                          <a:cs typeface="Arial Narrow"/>
                        </a:rPr>
                        <a:t> EUR </a:t>
                      </a: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endParaRPr sz="1200" dirty="0">
                        <a:latin typeface="+mj-lt"/>
                        <a:cs typeface="Arial Narrow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16717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Produktdetails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Zahnbehandlung </a:t>
            </a:r>
          </a:p>
        </p:txBody>
      </p:sp>
      <p:sp>
        <p:nvSpPr>
          <p:cNvPr id="18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18</a:t>
            </a:fld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37744" y="1482516"/>
            <a:ext cx="2184764" cy="427787"/>
          </a:xfrm>
          <a:prstGeom prst="rect">
            <a:avLst/>
          </a:prstGeom>
        </p:spPr>
        <p:txBody>
          <a:bodyPr wrap="square" lIns="121898" tIns="60949" rIns="121898" bIns="60949">
            <a:spAutoFit/>
          </a:bodyPr>
          <a:lstStyle/>
          <a:p>
            <a:pPr defTabSz="914218">
              <a:lnSpc>
                <a:spcPct val="110000"/>
              </a:lnSpc>
              <a:spcBef>
                <a:spcPts val="800"/>
              </a:spcBef>
            </a:pPr>
            <a:r>
              <a:rPr lang="de-DE" dirty="0">
                <a:solidFill>
                  <a:srgbClr val="00A075"/>
                </a:solidFill>
              </a:rPr>
              <a:t>Tarif BKZB 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87965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41740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7,50 Euro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49414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5,00 Euro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957089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8,90 Euro</a:t>
            </a:r>
          </a:p>
        </p:txBody>
      </p:sp>
      <p:sp>
        <p:nvSpPr>
          <p:cNvPr id="35" name="Rechteck 34"/>
          <p:cNvSpPr/>
          <p:nvPr/>
        </p:nvSpPr>
        <p:spPr>
          <a:xfrm>
            <a:off x="538943" y="5620061"/>
            <a:ext cx="21788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30" name="Rechteck 29"/>
          <p:cNvSpPr/>
          <p:nvPr/>
        </p:nvSpPr>
        <p:spPr>
          <a:xfrm>
            <a:off x="536978" y="4852370"/>
            <a:ext cx="2181600" cy="7451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1" name="Rechteck: abgerundete Ecken 5">
            <a:extLst>
              <a:ext uri="{FF2B5EF4-FFF2-40B4-BE49-F238E27FC236}">
                <a16:creationId xmlns:a16="http://schemas.microsoft.com/office/drawing/2014/main" id="{300EB577-C10C-449D-87D5-FCAC3C72A2BD}"/>
              </a:ext>
            </a:extLst>
          </p:cNvPr>
          <p:cNvSpPr/>
          <p:nvPr/>
        </p:nvSpPr>
        <p:spPr>
          <a:xfrm>
            <a:off x="403365" y="5422324"/>
            <a:ext cx="11376024" cy="590400"/>
          </a:xfrm>
          <a:prstGeom prst="roundRect">
            <a:avLst>
              <a:gd name="adj" fmla="val 9177"/>
            </a:avLst>
          </a:prstGeom>
          <a:gradFill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</a:gradFill>
        </p:spPr>
        <p:txBody>
          <a:bodyPr vert="horz" wrap="square" lIns="576000" tIns="108000" rIns="180000" bIns="108000" rtlCol="0" anchor="ctr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55" name="Rechteck 54"/>
          <p:cNvSpPr/>
          <p:nvPr/>
        </p:nvSpPr>
        <p:spPr>
          <a:xfrm>
            <a:off x="538943" y="5668356"/>
            <a:ext cx="111092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95"/>
            <a:r>
              <a:rPr lang="it-IT" sz="1600" dirty="0">
                <a:solidFill>
                  <a:prstClr val="white"/>
                </a:solidFill>
                <a:cs typeface="Arial Narrow"/>
              </a:rPr>
              <a:t>5,15 Euro</a:t>
            </a:r>
          </a:p>
        </p:txBody>
      </p:sp>
      <p:sp>
        <p:nvSpPr>
          <p:cNvPr id="20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538291" y="1910303"/>
            <a:ext cx="11109889" cy="368722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endParaRPr lang="de-DE" sz="1200" dirty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536977" y="1924881"/>
            <a:ext cx="11132735" cy="318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>
                <a:solidFill>
                  <a:srgbClr val="00A075"/>
                </a:solidFill>
                <a:cs typeface="Arial Narrow"/>
              </a:rPr>
              <a:t>Zahnbehandlung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 err="1"/>
              <a:t>Komposit</a:t>
            </a:r>
            <a:r>
              <a:rPr lang="de-DE" sz="1600" dirty="0"/>
              <a:t>-/Kunststofffüllungen (100 % nach Vorleistung der GKV, keine Inlays)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 err="1"/>
              <a:t>Parodontosebehandlung</a:t>
            </a:r>
            <a:r>
              <a:rPr lang="de-DE" sz="1600" dirty="0"/>
              <a:t> (100 % nach Vorleistung der GKV)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/>
              <a:t>Wurzelbehandlung (100 % nach Vorleistung der GKV oder nach Ablehnungsbescheid der GKV)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/>
              <a:t>Erstattung bis zu den Höchstsätzen der GOZ/GOÄ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/>
              <a:t>Angeratene und laufende Behandlung mitversichert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/>
              <a:t>Weltweiter Versicherungsschutz für bis zu 6 Monate</a:t>
            </a:r>
          </a:p>
          <a:p>
            <a:endParaRPr lang="de-DE" sz="1600" dirty="0">
              <a:solidFill>
                <a:srgbClr val="00A075"/>
              </a:solidFill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8614176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/>
          <p:cNvGrpSpPr/>
          <p:nvPr/>
        </p:nvGrpSpPr>
        <p:grpSpPr>
          <a:xfrm>
            <a:off x="403365" y="5422324"/>
            <a:ext cx="11376024" cy="590400"/>
            <a:chOff x="398741" y="5499584"/>
            <a:chExt cx="11376024" cy="460971"/>
          </a:xfrm>
        </p:grpSpPr>
        <p:sp>
          <p:nvSpPr>
            <p:cNvPr id="44" name="Rechteck: abgerundete Ecken 5">
              <a:extLst>
                <a:ext uri="{FF2B5EF4-FFF2-40B4-BE49-F238E27FC236}">
                  <a16:creationId xmlns:a16="http://schemas.microsoft.com/office/drawing/2014/main" id="{300EB577-C10C-449D-87D5-FCAC3C72A2BD}"/>
                </a:ext>
              </a:extLst>
            </p:cNvPr>
            <p:cNvSpPr/>
            <p:nvPr/>
          </p:nvSpPr>
          <p:spPr>
            <a:xfrm>
              <a:off x="398741" y="5499584"/>
              <a:ext cx="11376024" cy="460971"/>
            </a:xfrm>
            <a:prstGeom prst="roundRect">
              <a:avLst>
                <a:gd name="adj" fmla="val 9177"/>
              </a:avLst>
            </a:prstGeom>
            <a:gradFill>
              <a:gsLst>
                <a:gs pos="10000">
                  <a:schemeClr val="accent3"/>
                </a:gs>
                <a:gs pos="80000">
                  <a:schemeClr val="accent1"/>
                </a:gs>
              </a:gsLst>
              <a:lin ang="18900000" scaled="1"/>
            </a:gradFill>
          </p:spPr>
          <p:txBody>
            <a:bodyPr vert="horz" wrap="square" lIns="576000" tIns="108000" rIns="180000" bIns="108000" rtlCol="0" anchor="ctr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bg1"/>
                </a:solidFill>
              </a:endParaRPr>
            </a:p>
          </p:txBody>
        </p:sp>
        <p:sp>
          <p:nvSpPr>
            <p:cNvPr id="46" name="Rechteck 45"/>
            <p:cNvSpPr/>
            <p:nvPr/>
          </p:nvSpPr>
          <p:spPr>
            <a:xfrm>
              <a:off x="4210125" y="5691680"/>
              <a:ext cx="3752467" cy="2643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095"/>
              <a:r>
                <a:rPr lang="de-DE" sz="1600" dirty="0">
                  <a:solidFill>
                    <a:prstClr val="white"/>
                  </a:solidFill>
                  <a:cs typeface="Arial Narrow"/>
                </a:rPr>
                <a:t>3,68 Euro</a:t>
              </a:r>
            </a:p>
          </p:txBody>
        </p:sp>
      </p:grpSp>
      <p:sp>
        <p:nvSpPr>
          <p:cNvPr id="28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8987187" y="1912325"/>
            <a:ext cx="2668205" cy="2148039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>
              <a:spcBef>
                <a:spcPts val="800"/>
              </a:spcBef>
            </a:pPr>
            <a:r>
              <a:rPr lang="de-DE" sz="1600" dirty="0">
                <a:solidFill>
                  <a:srgbClr val="00A075"/>
                </a:solidFill>
                <a:cs typeface="Arial Narrow"/>
              </a:rPr>
              <a:t>Gesundheits-Check-Up</a:t>
            </a:r>
          </a:p>
          <a:p>
            <a:pPr defTabSz="457095">
              <a:spcBef>
                <a:spcPts val="800"/>
              </a:spcBef>
            </a:pPr>
            <a:r>
              <a:rPr lang="de-DE" sz="1200" dirty="0">
                <a:solidFill>
                  <a:srgbClr val="005E52"/>
                </a:solidFill>
                <a:cs typeface="Arial Narrow"/>
              </a:rPr>
              <a:t>Ab dem Alter von 35 Jahren – Einmal innerhalb von 2 Jahren</a:t>
            </a:r>
          </a:p>
          <a:p>
            <a:pPr defTabSz="457095">
              <a:spcBef>
                <a:spcPts val="600"/>
              </a:spcBef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In Verbindung mit der gesetzlichen Gesundheitsuntersuchung: </a:t>
            </a:r>
            <a:br>
              <a:rPr lang="de-DE" sz="1200" dirty="0">
                <a:solidFill>
                  <a:prstClr val="black"/>
                </a:solidFill>
                <a:cs typeface="Arial Narrow"/>
              </a:rPr>
            </a:br>
            <a:r>
              <a:rPr lang="de-DE" sz="1200" dirty="0">
                <a:solidFill>
                  <a:prstClr val="black"/>
                </a:solidFill>
                <a:cs typeface="Arial Narrow"/>
              </a:rPr>
              <a:t>z.B. Lungenfunktionsprüfung, Belastungs-EKG, Blutbild, </a:t>
            </a:r>
            <a:r>
              <a:rPr lang="de-DE" sz="1200" dirty="0" err="1">
                <a:solidFill>
                  <a:prstClr val="black"/>
                </a:solidFill>
                <a:cs typeface="Arial Narrow"/>
              </a:rPr>
              <a:t>Differen-zialblutbild</a:t>
            </a:r>
            <a:r>
              <a:rPr lang="de-DE" sz="1200" dirty="0">
                <a:solidFill>
                  <a:prstClr val="black"/>
                </a:solidFill>
                <a:cs typeface="Arial Narrow"/>
              </a:rPr>
              <a:t>, Blutuntersuchung.</a:t>
            </a:r>
          </a:p>
        </p:txBody>
      </p:sp>
      <p:sp>
        <p:nvSpPr>
          <p:cNvPr id="27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6172145" y="1912325"/>
            <a:ext cx="2668205" cy="2148039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>
              <a:spcBef>
                <a:spcPts val="800"/>
              </a:spcBef>
            </a:pPr>
            <a:r>
              <a:rPr lang="de-DE" sz="1600" dirty="0">
                <a:solidFill>
                  <a:srgbClr val="00A075"/>
                </a:solidFill>
                <a:cs typeface="Arial Narrow"/>
              </a:rPr>
              <a:t>Gesundheits-Check-Up</a:t>
            </a:r>
          </a:p>
          <a:p>
            <a:pPr defTabSz="457095">
              <a:spcBef>
                <a:spcPts val="800"/>
              </a:spcBef>
            </a:pPr>
            <a:r>
              <a:rPr lang="de-DE" sz="1200" dirty="0">
                <a:solidFill>
                  <a:srgbClr val="005E52"/>
                </a:solidFill>
                <a:cs typeface="Arial Narrow"/>
              </a:rPr>
              <a:t>Ab dem 20. Lebensjahr bis zum vollendeten 34. Lebensjahr – Einmal innerhalb von 4 Jahren</a:t>
            </a:r>
          </a:p>
          <a:p>
            <a:pPr defTabSz="457095">
              <a:spcBef>
                <a:spcPts val="800"/>
              </a:spcBef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Gesundheitsuntersuchung zur Früherkennung von Krankheiten, z.B. Lungenfunktionsprüfung, Belastungs-EKG, Blutuntersuchung etc.</a:t>
            </a:r>
          </a:p>
        </p:txBody>
      </p:sp>
      <p:sp>
        <p:nvSpPr>
          <p:cNvPr id="26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3357104" y="1912325"/>
            <a:ext cx="2668205" cy="2148039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>
              <a:spcBef>
                <a:spcPts val="800"/>
              </a:spcBef>
            </a:pPr>
            <a:r>
              <a:rPr lang="de-DE" sz="1600" dirty="0">
                <a:solidFill>
                  <a:srgbClr val="00A075"/>
                </a:solidFill>
                <a:cs typeface="Arial Narrow"/>
              </a:rPr>
              <a:t>Hautkrebsvorsorge</a:t>
            </a:r>
          </a:p>
          <a:p>
            <a:pPr defTabSz="457095">
              <a:spcBef>
                <a:spcPts val="800"/>
              </a:spcBef>
            </a:pPr>
            <a:r>
              <a:rPr lang="de-DE" sz="1200" dirty="0">
                <a:solidFill>
                  <a:srgbClr val="005E52"/>
                </a:solidFill>
                <a:cs typeface="Arial Narrow"/>
              </a:rPr>
              <a:t>Frauen und Männer ab 20 Jahre – Einmal alle 2 Jahre</a:t>
            </a:r>
          </a:p>
          <a:p>
            <a:pPr defTabSz="457095">
              <a:spcBef>
                <a:spcPts val="800"/>
              </a:spcBef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PC-gestütztes Screening</a:t>
            </a:r>
          </a:p>
        </p:txBody>
      </p:sp>
      <p:sp>
        <p:nvSpPr>
          <p:cNvPr id="25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542063" y="1912325"/>
            <a:ext cx="2668205" cy="2148039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>
              <a:spcBef>
                <a:spcPts val="800"/>
              </a:spcBef>
            </a:pPr>
            <a:r>
              <a:rPr lang="de-DE" sz="1600" dirty="0">
                <a:solidFill>
                  <a:srgbClr val="00A075"/>
                </a:solidFill>
                <a:cs typeface="Arial Narrow"/>
              </a:rPr>
              <a:t>Erweiterte Krebsvorsorge</a:t>
            </a:r>
          </a:p>
          <a:p>
            <a:pPr defTabSz="457095">
              <a:spcBef>
                <a:spcPts val="800"/>
              </a:spcBef>
            </a:pPr>
            <a:r>
              <a:rPr lang="de-DE" sz="1200" dirty="0">
                <a:solidFill>
                  <a:srgbClr val="005E52"/>
                </a:solidFill>
                <a:cs typeface="Arial Narrow"/>
              </a:rPr>
              <a:t>Frauen ab 20; Männer ab 45 Jahren – Einmal alle 3 Jahre </a:t>
            </a:r>
          </a:p>
          <a:p>
            <a:pPr defTabSz="457095">
              <a:spcBef>
                <a:spcPts val="800"/>
              </a:spcBef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z.B. Ultraschall der Gebärmutter, der Eierstöcke, eines weiteren inneren Organs, Blutentnahme, Blutbild, Differenzialblutbild, Nativpräparat, Urin-Teststreifen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Produktdetails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Ambulante Vorsorge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19</a:t>
            </a:fld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12" name="Inhaltsplatzhalter 11"/>
          <p:cNvSpPr>
            <a:spLocks noGrp="1"/>
          </p:cNvSpPr>
          <p:nvPr>
            <p:ph sz="quarter" idx="18"/>
          </p:nvPr>
        </p:nvSpPr>
        <p:spPr>
          <a:xfrm>
            <a:off x="407998" y="1484313"/>
            <a:ext cx="11376025" cy="425989"/>
          </a:xfrm>
        </p:spPr>
        <p:txBody>
          <a:bodyPr/>
          <a:lstStyle/>
          <a:p>
            <a:r>
              <a:rPr lang="de-DE" sz="2000" dirty="0">
                <a:solidFill>
                  <a:schemeClr val="tx2"/>
                </a:solidFill>
              </a:rPr>
              <a:t>Tarif BKV</a:t>
            </a:r>
          </a:p>
        </p:txBody>
      </p:sp>
      <p:sp>
        <p:nvSpPr>
          <p:cNvPr id="29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542063" y="4196302"/>
            <a:ext cx="2668205" cy="1393192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>
              <a:spcBef>
                <a:spcPts val="800"/>
              </a:spcBef>
            </a:pPr>
            <a:r>
              <a:rPr lang="de-DE" sz="1600" dirty="0">
                <a:solidFill>
                  <a:srgbClr val="00A075"/>
                </a:solidFill>
                <a:cs typeface="Arial Narrow"/>
              </a:rPr>
              <a:t>Glaukom-Früherkennung</a:t>
            </a:r>
          </a:p>
          <a:p>
            <a:pPr defTabSz="457095">
              <a:spcBef>
                <a:spcPts val="600"/>
              </a:spcBef>
            </a:pPr>
            <a:r>
              <a:rPr lang="de-DE" sz="1200" dirty="0">
                <a:solidFill>
                  <a:srgbClr val="005E52"/>
                </a:solidFill>
                <a:cs typeface="Arial Narrow"/>
              </a:rPr>
              <a:t>Ab dem Alter von 45 Jahren – Einmal innerhalb von 3 Jahren</a:t>
            </a:r>
          </a:p>
          <a:p>
            <a:pPr defTabSz="457095">
              <a:spcBef>
                <a:spcPts val="600"/>
              </a:spcBef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Untersuchung zur Glaukom-Früherkennung</a:t>
            </a:r>
          </a:p>
        </p:txBody>
      </p:sp>
      <p:sp>
        <p:nvSpPr>
          <p:cNvPr id="35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3357104" y="4196302"/>
            <a:ext cx="2668205" cy="1393192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Schlaganfallvorsorge</a:t>
            </a:r>
            <a:endParaRPr lang="de-DE" sz="1500" dirty="0">
              <a:solidFill>
                <a:srgbClr val="00A075"/>
              </a:solidFill>
              <a:cs typeface="Arial Narrow"/>
            </a:endParaRPr>
          </a:p>
          <a:p>
            <a:pPr defTabSz="457095">
              <a:spcBef>
                <a:spcPts val="600"/>
              </a:spcBef>
            </a:pPr>
            <a:r>
              <a:rPr lang="de-DE" sz="1200" dirty="0">
                <a:solidFill>
                  <a:srgbClr val="005E52"/>
                </a:solidFill>
                <a:cs typeface="Arial Narrow"/>
              </a:rPr>
              <a:t>Ab dem Alter von 55 Jahren – Einmal innerhalb von 3 Jahren</a:t>
            </a:r>
            <a:r>
              <a:rPr lang="de-DE" sz="1200" dirty="0">
                <a:solidFill>
                  <a:prstClr val="black"/>
                </a:solidFill>
                <a:cs typeface="Arial Narrow"/>
              </a:rPr>
              <a:t> </a:t>
            </a:r>
          </a:p>
          <a:p>
            <a:pPr defTabSz="457095">
              <a:spcBef>
                <a:spcPts val="600"/>
              </a:spcBef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Doppler-Sonographie zur Schlaganfallvorsorge </a:t>
            </a:r>
          </a:p>
        </p:txBody>
      </p:sp>
      <p:sp>
        <p:nvSpPr>
          <p:cNvPr id="36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6172145" y="4196302"/>
            <a:ext cx="2668205" cy="1393192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Schutzimpfungen vor Auslandsreisen</a:t>
            </a:r>
          </a:p>
          <a:p>
            <a:pPr defTabSz="457095">
              <a:spcBef>
                <a:spcPts val="600"/>
              </a:spcBef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100,– Euro pro Versicherungsjahr </a:t>
            </a:r>
            <a:br>
              <a:rPr lang="de-DE" sz="1200" dirty="0">
                <a:solidFill>
                  <a:prstClr val="black"/>
                </a:solidFill>
                <a:cs typeface="Arial Narrow"/>
              </a:rPr>
            </a:br>
            <a:r>
              <a:rPr lang="de-DE" sz="1200" dirty="0">
                <a:solidFill>
                  <a:prstClr val="black"/>
                </a:solidFill>
                <a:cs typeface="Arial Narrow"/>
              </a:rPr>
              <a:t>für ausgewählte Schutzimpfungen</a:t>
            </a:r>
          </a:p>
        </p:txBody>
      </p:sp>
      <p:sp>
        <p:nvSpPr>
          <p:cNvPr id="37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8987187" y="4196302"/>
            <a:ext cx="2668205" cy="1393192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Auslandsreise-Krankenversicherung</a:t>
            </a:r>
          </a:p>
          <a:p>
            <a:pPr defTabSz="457095">
              <a:spcBef>
                <a:spcPts val="600"/>
              </a:spcBef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Krankenversicherungsschutz im Auslands für Privat- und Dienst-reisen bis zu sechs Wochen Dauer.</a:t>
            </a:r>
          </a:p>
        </p:txBody>
      </p:sp>
    </p:spTree>
    <p:extLst>
      <p:ext uri="{BB962C8B-B14F-4D97-AF65-F5344CB8AC3E}">
        <p14:creationId xmlns:p14="http://schemas.microsoft.com/office/powerpoint/2010/main" val="1029489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4A75AE-E297-4287-BB14-0050C48CA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EF2BE4A-25D7-4F3B-8AC4-1B09C76DD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15A6722-B2A2-45BC-86A6-61F3F53E56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9BA0C55-3A83-4CF3-AB01-51C2DE078674}"/>
              </a:ext>
            </a:extLst>
          </p:cNvPr>
          <p:cNvSpPr>
            <a:spLocks noChangeAspect="1"/>
          </p:cNvSpPr>
          <p:nvPr/>
        </p:nvSpPr>
        <p:spPr>
          <a:xfrm>
            <a:off x="2279651" y="1484313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1998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de-DE" dirty="0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6F08A46-F499-44DE-B7AB-AE8BE5C56153}"/>
              </a:ext>
            </a:extLst>
          </p:cNvPr>
          <p:cNvSpPr txBox="1"/>
          <p:nvPr/>
        </p:nvSpPr>
        <p:spPr>
          <a:xfrm>
            <a:off x="2921000" y="1484315"/>
            <a:ext cx="7920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71998" rIns="0" bIns="0" rtlCol="0" anchor="t">
            <a:noAutofit/>
          </a:bodyPr>
          <a:lstStyle/>
          <a:p>
            <a:r>
              <a:rPr lang="de-DE" dirty="0" err="1"/>
              <a:t>HanseMerkur</a:t>
            </a:r>
            <a:r>
              <a:rPr lang="de-DE" dirty="0"/>
              <a:t> im Profil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85F4241-53DB-4BB6-B485-EF7F8CE8D2FD}"/>
              </a:ext>
            </a:extLst>
          </p:cNvPr>
          <p:cNvSpPr txBox="1"/>
          <p:nvPr/>
        </p:nvSpPr>
        <p:spPr>
          <a:xfrm>
            <a:off x="2921000" y="1955991"/>
            <a:ext cx="7920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71998" rIns="0" bIns="0" rtlCol="0" anchor="t">
            <a:noAutofit/>
          </a:bodyPr>
          <a:lstStyle/>
          <a:p>
            <a:r>
              <a:rPr lang="de-DE" dirty="0"/>
              <a:t>Grundlagen der betrieblichen Krankenversicherung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5C6CA8E-FC84-4ABF-87C4-7A55DABA50CE}"/>
              </a:ext>
            </a:extLst>
          </p:cNvPr>
          <p:cNvSpPr>
            <a:spLocks noChangeAspect="1"/>
          </p:cNvSpPr>
          <p:nvPr/>
        </p:nvSpPr>
        <p:spPr>
          <a:xfrm>
            <a:off x="2279651" y="1955989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1998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de-DE" dirty="0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423AB33E-EE1F-4013-A4A1-C0E6541DA2EE}"/>
              </a:ext>
            </a:extLst>
          </p:cNvPr>
          <p:cNvSpPr>
            <a:spLocks noChangeAspect="1"/>
          </p:cNvSpPr>
          <p:nvPr/>
        </p:nvSpPr>
        <p:spPr>
          <a:xfrm>
            <a:off x="2279651" y="2427665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1998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de-DE" dirty="0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7068F38-D5E3-4916-A469-EFEE7B95F3D5}"/>
              </a:ext>
            </a:extLst>
          </p:cNvPr>
          <p:cNvSpPr>
            <a:spLocks noChangeAspect="1"/>
          </p:cNvSpPr>
          <p:nvPr/>
        </p:nvSpPr>
        <p:spPr>
          <a:xfrm>
            <a:off x="2279651" y="2899341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1998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de-DE" dirty="0">
                <a:solidFill>
                  <a:schemeClr val="tx2"/>
                </a:solidFill>
              </a:rPr>
              <a:t>4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D8058C8-1FE1-4F7B-A23E-15C27305D146}"/>
              </a:ext>
            </a:extLst>
          </p:cNvPr>
          <p:cNvSpPr txBox="1"/>
          <p:nvPr/>
        </p:nvSpPr>
        <p:spPr>
          <a:xfrm>
            <a:off x="2921000" y="2427667"/>
            <a:ext cx="7920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71998" rIns="0" bIns="0" rtlCol="0" anchor="t">
            <a:noAutofit/>
          </a:bodyPr>
          <a:lstStyle/>
          <a:p>
            <a:r>
              <a:rPr lang="de-DE" dirty="0"/>
              <a:t>Produktdetails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4EB7144E-70F6-492F-94D2-BD67E4490A56}"/>
              </a:ext>
            </a:extLst>
          </p:cNvPr>
          <p:cNvSpPr txBox="1"/>
          <p:nvPr/>
        </p:nvSpPr>
        <p:spPr>
          <a:xfrm>
            <a:off x="2921000" y="2899343"/>
            <a:ext cx="7920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71998" rIns="0" bIns="0" rtlCol="0" anchor="t">
            <a:noAutofit/>
          </a:bodyPr>
          <a:lstStyle/>
          <a:p>
            <a:r>
              <a:rPr lang="de-DE" dirty="0"/>
              <a:t>Anlage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7ADD26A9-10C0-4E2A-9F91-F5099728366C}"/>
              </a:ext>
            </a:extLst>
          </p:cNvPr>
          <p:cNvSpPr txBox="1"/>
          <p:nvPr/>
        </p:nvSpPr>
        <p:spPr>
          <a:xfrm>
            <a:off x="10881520" y="1484315"/>
            <a:ext cx="470693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71998" rIns="0" bIns="0" rtlCol="0" anchor="t">
            <a:noAutofit/>
          </a:bodyPr>
          <a:lstStyle/>
          <a:p>
            <a:pPr algn="r"/>
            <a:r>
              <a:rPr lang="de-DE" dirty="0"/>
              <a:t>03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52A53217-538B-474C-944B-7356C957F523}"/>
              </a:ext>
            </a:extLst>
          </p:cNvPr>
          <p:cNvSpPr txBox="1"/>
          <p:nvPr/>
        </p:nvSpPr>
        <p:spPr>
          <a:xfrm>
            <a:off x="10881520" y="1955991"/>
            <a:ext cx="470693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71998" rIns="0" bIns="0" rtlCol="0" anchor="t">
            <a:noAutofit/>
          </a:bodyPr>
          <a:lstStyle/>
          <a:p>
            <a:pPr algn="r"/>
            <a:r>
              <a:rPr lang="de-DE" dirty="0"/>
              <a:t>04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B5002D09-83F2-41FE-B017-F060B4BBE491}"/>
              </a:ext>
            </a:extLst>
          </p:cNvPr>
          <p:cNvSpPr txBox="1"/>
          <p:nvPr/>
        </p:nvSpPr>
        <p:spPr>
          <a:xfrm>
            <a:off x="10881520" y="2427667"/>
            <a:ext cx="470693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71998" rIns="0" bIns="0" rtlCol="0" anchor="t">
            <a:noAutofit/>
          </a:bodyPr>
          <a:lstStyle/>
          <a:p>
            <a:pPr algn="r"/>
            <a:r>
              <a:rPr lang="de-DE" dirty="0"/>
              <a:t>15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FF917F4F-DB95-44FF-AED0-6DFE1B27D122}"/>
              </a:ext>
            </a:extLst>
          </p:cNvPr>
          <p:cNvSpPr txBox="1"/>
          <p:nvPr/>
        </p:nvSpPr>
        <p:spPr>
          <a:xfrm>
            <a:off x="10881520" y="2899343"/>
            <a:ext cx="470693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71998" rIns="0" bIns="0" rtlCol="0" anchor="t">
            <a:noAutofit/>
          </a:bodyPr>
          <a:lstStyle/>
          <a:p>
            <a:pPr algn="r"/>
            <a:r>
              <a:rPr lang="de-DE" dirty="0"/>
              <a:t>27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9812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8971956" y="4242488"/>
            <a:ext cx="2685600" cy="62640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Gesundheits-Check-Up</a:t>
            </a:r>
            <a:endParaRPr lang="de-DE" sz="1400" dirty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32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6161967" y="4242488"/>
            <a:ext cx="2685600" cy="62640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Auslandsreise-Krankenversicherung</a:t>
            </a:r>
            <a:endParaRPr lang="de-DE" sz="1400" dirty="0">
              <a:solidFill>
                <a:prstClr val="black"/>
              </a:solidFill>
              <a:cs typeface="Arial Narrow"/>
            </a:endParaRPr>
          </a:p>
          <a:p>
            <a:pPr defTabSz="457095"/>
            <a:endParaRPr lang="de-DE" sz="1600" dirty="0">
              <a:solidFill>
                <a:srgbClr val="00A075"/>
              </a:solidFill>
              <a:cs typeface="Arial Narrow"/>
            </a:endParaRPr>
          </a:p>
        </p:txBody>
      </p:sp>
      <p:sp>
        <p:nvSpPr>
          <p:cNvPr id="31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3351979" y="4242488"/>
            <a:ext cx="2685600" cy="62640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Hautkrebsvorsorge</a:t>
            </a:r>
          </a:p>
        </p:txBody>
      </p:sp>
      <p:sp>
        <p:nvSpPr>
          <p:cNvPr id="28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540383" y="4242488"/>
            <a:ext cx="2685600" cy="62640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Erweiterte Krebsvorsorge</a:t>
            </a:r>
          </a:p>
        </p:txBody>
      </p:sp>
      <p:sp>
        <p:nvSpPr>
          <p:cNvPr id="27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7553821" y="1912324"/>
            <a:ext cx="2668205" cy="223200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Maßnahmen zur Stressbewältigung</a:t>
            </a:r>
          </a:p>
          <a:p>
            <a:pPr>
              <a:spcBef>
                <a:spcPts val="600"/>
              </a:spcBef>
            </a:pPr>
            <a:r>
              <a:rPr lang="de-DE" sz="1400" dirty="0">
                <a:solidFill>
                  <a:prstClr val="black"/>
                </a:solidFill>
                <a:cs typeface="Arial Narrow"/>
              </a:rPr>
              <a:t>Individualisiertes Telefon-seminar zur Stressprävention und  -bewältigung, Facharzttermin-service, </a:t>
            </a:r>
            <a:r>
              <a:rPr lang="de-DE" altLang="de-DE" sz="1400" dirty="0">
                <a:solidFill>
                  <a:prstClr val="black"/>
                </a:solidFill>
                <a:cs typeface="Arial Narrow"/>
              </a:rPr>
              <a:t>Hotline zur Beantwortung stressrelevanter medizinischer Fragen</a:t>
            </a:r>
          </a:p>
        </p:txBody>
      </p:sp>
      <p:sp>
        <p:nvSpPr>
          <p:cNvPr id="26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4728854" y="1912324"/>
            <a:ext cx="2668205" cy="223200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Primärprävention und Gesundheitsförderung</a:t>
            </a:r>
          </a:p>
          <a:p>
            <a:pPr>
              <a:spcBef>
                <a:spcPts val="600"/>
              </a:spcBef>
            </a:pPr>
            <a:r>
              <a:rPr lang="de-DE" sz="1400" dirty="0">
                <a:solidFill>
                  <a:prstClr val="black"/>
                </a:solidFill>
                <a:cs typeface="Arial Narrow"/>
              </a:rPr>
              <a:t>Erstattung von zertifizierten Präventionskursen bis zu 100 EUR pro Jahr (z.B. Yoga, autogenes Training, Rückenschule, Raucher-entwöhnung, Ernährungskurse…)</a:t>
            </a:r>
          </a:p>
        </p:txBody>
      </p:sp>
      <p:sp>
        <p:nvSpPr>
          <p:cNvPr id="22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1921283" y="1912324"/>
            <a:ext cx="2668205" cy="223200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Premium-</a:t>
            </a:r>
            <a:r>
              <a:rPr lang="de-DE" sz="1600" dirty="0" err="1">
                <a:solidFill>
                  <a:srgbClr val="00A075"/>
                </a:solidFill>
                <a:cs typeface="Arial Narrow"/>
              </a:rPr>
              <a:t>vorsorgeleistungen</a:t>
            </a:r>
            <a:endParaRPr lang="de-DE" sz="1500" dirty="0">
              <a:solidFill>
                <a:srgbClr val="00A075"/>
              </a:solidFill>
              <a:cs typeface="Arial Narrow"/>
            </a:endParaRPr>
          </a:p>
          <a:p>
            <a:pPr>
              <a:spcBef>
                <a:spcPts val="600"/>
              </a:spcBef>
            </a:pPr>
            <a:r>
              <a:rPr lang="de-DE" sz="1400" dirty="0">
                <a:solidFill>
                  <a:prstClr val="black"/>
                </a:solidFill>
                <a:cs typeface="Arial Narrow"/>
              </a:rPr>
              <a:t>Bis zu 200 EUR alle 24 Monate für individuell wählbare ambulante ärztliche Vorsorgeuntersuchungen (z.B. Hörtest, sportmedizinische- / reise- medizinische Untersuchung</a:t>
            </a:r>
            <a:r>
              <a:rPr lang="de-DE" sz="1200" dirty="0">
                <a:solidFill>
                  <a:prstClr val="black"/>
                </a:solidFill>
                <a:cs typeface="Arial Narrow"/>
              </a:rPr>
              <a:t>)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Produktdetails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Ambulante Vorsorge Premium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20</a:t>
            </a:fld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12" name="Inhaltsplatzhalter 11"/>
          <p:cNvSpPr>
            <a:spLocks noGrp="1"/>
          </p:cNvSpPr>
          <p:nvPr>
            <p:ph sz="quarter" idx="18"/>
          </p:nvPr>
        </p:nvSpPr>
        <p:spPr>
          <a:xfrm>
            <a:off x="407998" y="1484313"/>
            <a:ext cx="11376025" cy="336867"/>
          </a:xfrm>
        </p:spPr>
        <p:txBody>
          <a:bodyPr/>
          <a:lstStyle/>
          <a:p>
            <a:r>
              <a:rPr lang="de-DE" sz="2000" dirty="0">
                <a:solidFill>
                  <a:schemeClr val="tx2"/>
                </a:solidFill>
              </a:rPr>
              <a:t>Tarif BKVP</a:t>
            </a:r>
          </a:p>
        </p:txBody>
      </p:sp>
      <p:sp>
        <p:nvSpPr>
          <p:cNvPr id="30" name="Rechteck 29"/>
          <p:cNvSpPr/>
          <p:nvPr/>
        </p:nvSpPr>
        <p:spPr>
          <a:xfrm>
            <a:off x="4210125" y="5620061"/>
            <a:ext cx="37524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95"/>
            <a:r>
              <a:rPr lang="de-DE" sz="1600" dirty="0">
                <a:solidFill>
                  <a:prstClr val="white"/>
                </a:solidFill>
                <a:cs typeface="Arial Narrow"/>
              </a:rPr>
              <a:t>11,00 Euro</a:t>
            </a:r>
          </a:p>
        </p:txBody>
      </p:sp>
      <p:grpSp>
        <p:nvGrpSpPr>
          <p:cNvPr id="37" name="Gruppieren 36"/>
          <p:cNvGrpSpPr/>
          <p:nvPr/>
        </p:nvGrpSpPr>
        <p:grpSpPr>
          <a:xfrm>
            <a:off x="403365" y="5422324"/>
            <a:ext cx="11376024" cy="590400"/>
            <a:chOff x="398741" y="5499584"/>
            <a:chExt cx="11376024" cy="460971"/>
          </a:xfrm>
        </p:grpSpPr>
        <p:sp>
          <p:nvSpPr>
            <p:cNvPr id="38" name="Rechteck: abgerundete Ecken 5">
              <a:extLst>
                <a:ext uri="{FF2B5EF4-FFF2-40B4-BE49-F238E27FC236}">
                  <a16:creationId xmlns:a16="http://schemas.microsoft.com/office/drawing/2014/main" id="{300EB577-C10C-449D-87D5-FCAC3C72A2BD}"/>
                </a:ext>
              </a:extLst>
            </p:cNvPr>
            <p:cNvSpPr/>
            <p:nvPr/>
          </p:nvSpPr>
          <p:spPr>
            <a:xfrm>
              <a:off x="398741" y="5499584"/>
              <a:ext cx="11376024" cy="460971"/>
            </a:xfrm>
            <a:prstGeom prst="roundRect">
              <a:avLst>
                <a:gd name="adj" fmla="val 9177"/>
              </a:avLst>
            </a:prstGeom>
            <a:gradFill>
              <a:gsLst>
                <a:gs pos="10000">
                  <a:schemeClr val="accent3"/>
                </a:gs>
                <a:gs pos="80000">
                  <a:schemeClr val="accent1"/>
                </a:gs>
              </a:gsLst>
              <a:lin ang="18900000" scaled="1"/>
            </a:gradFill>
          </p:spPr>
          <p:txBody>
            <a:bodyPr vert="horz" wrap="square" lIns="576000" tIns="108000" rIns="180000" bIns="108000" rtlCol="0" anchor="ctr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bg1"/>
                </a:solidFill>
              </a:endParaRPr>
            </a:p>
          </p:txBody>
        </p:sp>
        <p:sp>
          <p:nvSpPr>
            <p:cNvPr id="39" name="Rechteck 38"/>
            <p:cNvSpPr/>
            <p:nvPr/>
          </p:nvSpPr>
          <p:spPr>
            <a:xfrm>
              <a:off x="4210125" y="5691680"/>
              <a:ext cx="3752467" cy="2643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095"/>
              <a:r>
                <a:rPr lang="de-DE" sz="1600" dirty="0">
                  <a:solidFill>
                    <a:prstClr val="white"/>
                  </a:solidFill>
                  <a:cs typeface="Arial Narrow"/>
                </a:rPr>
                <a:t>9,45 Euro</a:t>
              </a:r>
            </a:p>
          </p:txBody>
        </p:sp>
      </p:grpSp>
      <p:sp>
        <p:nvSpPr>
          <p:cNvPr id="36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7553821" y="4967933"/>
            <a:ext cx="2685600" cy="62640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Schutzimpfungen vor Auslandsreisen</a:t>
            </a:r>
            <a:endParaRPr lang="de-DE" sz="1400" dirty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34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1903888" y="4967933"/>
            <a:ext cx="2685600" cy="62640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Glaukom-Früherkennung</a:t>
            </a:r>
          </a:p>
        </p:txBody>
      </p:sp>
      <p:sp>
        <p:nvSpPr>
          <p:cNvPr id="35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4728854" y="4971980"/>
            <a:ext cx="2685600" cy="62640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r>
              <a:rPr lang="de-DE" sz="1600" dirty="0">
                <a:solidFill>
                  <a:srgbClr val="00A075"/>
                </a:solidFill>
                <a:cs typeface="Arial Narrow"/>
              </a:rPr>
              <a:t>Schlaganfallvorsorge</a:t>
            </a:r>
          </a:p>
        </p:txBody>
      </p:sp>
    </p:spTree>
    <p:extLst>
      <p:ext uri="{BB962C8B-B14F-4D97-AF65-F5344CB8AC3E}">
        <p14:creationId xmlns:p14="http://schemas.microsoft.com/office/powerpoint/2010/main" val="27206595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Produktdetails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Sehhilfen, Zahnprophylaxe, Naturheilkunde, Pflegemonatsgeld</a:t>
            </a:r>
          </a:p>
        </p:txBody>
      </p:sp>
      <p:sp>
        <p:nvSpPr>
          <p:cNvPr id="18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21</a:t>
            </a:fld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37744" y="1482516"/>
            <a:ext cx="2184764" cy="427787"/>
          </a:xfrm>
          <a:prstGeom prst="rect">
            <a:avLst/>
          </a:prstGeom>
        </p:spPr>
        <p:txBody>
          <a:bodyPr wrap="square" lIns="121898" tIns="60949" rIns="121898" bIns="60949">
            <a:spAutoFit/>
          </a:bodyPr>
          <a:lstStyle/>
          <a:p>
            <a:pPr defTabSz="914218">
              <a:lnSpc>
                <a:spcPct val="110000"/>
              </a:lnSpc>
              <a:spcBef>
                <a:spcPts val="800"/>
              </a:spcBef>
            </a:pPr>
            <a:r>
              <a:rPr lang="de-DE" dirty="0">
                <a:solidFill>
                  <a:srgbClr val="00A075"/>
                </a:solidFill>
              </a:rPr>
              <a:t>Tarif BKS</a:t>
            </a:r>
          </a:p>
        </p:txBody>
      </p:sp>
      <p:sp>
        <p:nvSpPr>
          <p:cNvPr id="13" name="Rechteck 12"/>
          <p:cNvSpPr/>
          <p:nvPr/>
        </p:nvSpPr>
        <p:spPr>
          <a:xfrm>
            <a:off x="2822764" y="1482516"/>
            <a:ext cx="2682859" cy="404191"/>
          </a:xfrm>
          <a:prstGeom prst="rect">
            <a:avLst/>
          </a:prstGeom>
        </p:spPr>
        <p:txBody>
          <a:bodyPr wrap="square" lIns="121898" tIns="60949" rIns="121898" bIns="60949">
            <a:spAutoFit/>
          </a:bodyPr>
          <a:lstStyle/>
          <a:p>
            <a:pPr defTabSz="914218">
              <a:lnSpc>
                <a:spcPct val="110000"/>
              </a:lnSpc>
              <a:spcBef>
                <a:spcPts val="800"/>
              </a:spcBef>
            </a:pPr>
            <a:r>
              <a:rPr lang="de-DE" dirty="0">
                <a:solidFill>
                  <a:srgbClr val="00A075"/>
                </a:solidFill>
              </a:rPr>
              <a:t>Tarif BKZP</a:t>
            </a:r>
          </a:p>
        </p:txBody>
      </p:sp>
      <p:sp>
        <p:nvSpPr>
          <p:cNvPr id="27" name="Rechteck 26"/>
          <p:cNvSpPr/>
          <p:nvPr/>
        </p:nvSpPr>
        <p:spPr>
          <a:xfrm>
            <a:off x="5613244" y="1482516"/>
            <a:ext cx="3249859" cy="427787"/>
          </a:xfrm>
          <a:prstGeom prst="rect">
            <a:avLst/>
          </a:prstGeom>
        </p:spPr>
        <p:txBody>
          <a:bodyPr wrap="square" lIns="121898" tIns="60949" rIns="121898" bIns="60949">
            <a:spAutoFit/>
          </a:bodyPr>
          <a:lstStyle/>
          <a:p>
            <a:pPr defTabSz="914218">
              <a:lnSpc>
                <a:spcPct val="110000"/>
              </a:lnSpc>
              <a:spcBef>
                <a:spcPts val="800"/>
              </a:spcBef>
            </a:pPr>
            <a:r>
              <a:rPr lang="de-DE" dirty="0">
                <a:solidFill>
                  <a:srgbClr val="00A075"/>
                </a:solidFill>
              </a:rPr>
              <a:t>Tarif BKH</a:t>
            </a:r>
          </a:p>
        </p:txBody>
      </p:sp>
      <p:sp>
        <p:nvSpPr>
          <p:cNvPr id="28" name="Rechteck 27"/>
          <p:cNvSpPr/>
          <p:nvPr/>
        </p:nvSpPr>
        <p:spPr>
          <a:xfrm>
            <a:off x="8976263" y="1482516"/>
            <a:ext cx="2693450" cy="427787"/>
          </a:xfrm>
          <a:prstGeom prst="rect">
            <a:avLst/>
          </a:prstGeom>
        </p:spPr>
        <p:txBody>
          <a:bodyPr wrap="square" lIns="121898" tIns="60949" rIns="121898" bIns="60949">
            <a:spAutoFit/>
          </a:bodyPr>
          <a:lstStyle/>
          <a:p>
            <a:pPr defTabSz="914218">
              <a:lnSpc>
                <a:spcPct val="110000"/>
              </a:lnSpc>
              <a:spcBef>
                <a:spcPts val="800"/>
              </a:spcBef>
            </a:pPr>
            <a:r>
              <a:rPr lang="de-DE" dirty="0">
                <a:solidFill>
                  <a:srgbClr val="00A075"/>
                </a:solidFill>
              </a:rPr>
              <a:t>Tarif BKPG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87965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41740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7,50 Euro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49414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5,00 Euro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957089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8,90 Euro</a:t>
            </a:r>
          </a:p>
        </p:txBody>
      </p:sp>
      <p:sp>
        <p:nvSpPr>
          <p:cNvPr id="35" name="Rechteck 34"/>
          <p:cNvSpPr/>
          <p:nvPr/>
        </p:nvSpPr>
        <p:spPr>
          <a:xfrm>
            <a:off x="538943" y="5620061"/>
            <a:ext cx="21788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51" name="Rechteck: abgerundete Ecken 5">
            <a:extLst>
              <a:ext uri="{FF2B5EF4-FFF2-40B4-BE49-F238E27FC236}">
                <a16:creationId xmlns:a16="http://schemas.microsoft.com/office/drawing/2014/main" id="{300EB577-C10C-449D-87D5-FCAC3C72A2BD}"/>
              </a:ext>
            </a:extLst>
          </p:cNvPr>
          <p:cNvSpPr/>
          <p:nvPr/>
        </p:nvSpPr>
        <p:spPr>
          <a:xfrm>
            <a:off x="403365" y="5422324"/>
            <a:ext cx="11376024" cy="590400"/>
          </a:xfrm>
          <a:prstGeom prst="roundRect">
            <a:avLst>
              <a:gd name="adj" fmla="val 9177"/>
            </a:avLst>
          </a:prstGeom>
          <a:gradFill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</a:gradFill>
        </p:spPr>
        <p:txBody>
          <a:bodyPr vert="horz" wrap="square" lIns="576000" tIns="108000" rIns="180000" bIns="108000" rtlCol="0" anchor="ctr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52" name="Rechteck 51"/>
          <p:cNvSpPr/>
          <p:nvPr/>
        </p:nvSpPr>
        <p:spPr>
          <a:xfrm>
            <a:off x="5605103" y="5668356"/>
            <a:ext cx="3258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95"/>
            <a:r>
              <a:rPr lang="de-DE" sz="1600" dirty="0">
                <a:solidFill>
                  <a:prstClr val="white"/>
                </a:solidFill>
                <a:cs typeface="Arial Narrow"/>
              </a:rPr>
              <a:t>5,25 Euro</a:t>
            </a:r>
          </a:p>
        </p:txBody>
      </p:sp>
      <p:grpSp>
        <p:nvGrpSpPr>
          <p:cNvPr id="14" name="Gruppieren 13"/>
          <p:cNvGrpSpPr/>
          <p:nvPr/>
        </p:nvGrpSpPr>
        <p:grpSpPr>
          <a:xfrm>
            <a:off x="8962582" y="1910303"/>
            <a:ext cx="2685600" cy="3687220"/>
            <a:chOff x="8962582" y="1910303"/>
            <a:chExt cx="2685600" cy="3687220"/>
          </a:xfrm>
        </p:grpSpPr>
        <p:sp>
          <p:nvSpPr>
            <p:cNvPr id="54" name="Rechteck: abgerundete Ecken 5">
              <a:extLst>
                <a:ext uri="{FF2B5EF4-FFF2-40B4-BE49-F238E27FC236}">
                  <a16:creationId xmlns:a16="http://schemas.microsoft.com/office/drawing/2014/main" id="{DE64071B-080B-422F-81C7-909682C45F82}"/>
                </a:ext>
              </a:extLst>
            </p:cNvPr>
            <p:cNvSpPr/>
            <p:nvPr/>
          </p:nvSpPr>
          <p:spPr>
            <a:xfrm>
              <a:off x="8962582" y="1910303"/>
              <a:ext cx="2685600" cy="3687220"/>
            </a:xfrm>
            <a:prstGeom prst="roundRect">
              <a:avLst>
                <a:gd name="adj" fmla="val 4470"/>
              </a:avLst>
            </a:prstGeom>
            <a:solidFill>
              <a:schemeClr val="bg2"/>
            </a:solidFill>
          </p:spPr>
          <p:txBody>
            <a:bodyPr vert="horz" wrap="square" lIns="108000" tIns="72000" rIns="108000" bIns="72000" rtlCol="0" anchor="t">
              <a:noAutofit/>
            </a:bodyPr>
            <a:lstStyle/>
            <a:p>
              <a:pPr defTabSz="457095"/>
              <a:endParaRPr lang="de-DE" sz="1200" dirty="0">
                <a:solidFill>
                  <a:prstClr val="black"/>
                </a:solidFill>
                <a:cs typeface="Arial Narrow"/>
              </a:endParaRPr>
            </a:p>
          </p:txBody>
        </p:sp>
        <p:sp>
          <p:nvSpPr>
            <p:cNvPr id="47" name="Rechteck 46"/>
            <p:cNvSpPr/>
            <p:nvPr/>
          </p:nvSpPr>
          <p:spPr>
            <a:xfrm>
              <a:off x="8962582" y="1924880"/>
              <a:ext cx="2685600" cy="26161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800"/>
                </a:spcBef>
              </a:pPr>
              <a:r>
                <a:rPr lang="de-DE" sz="1500" dirty="0">
                  <a:solidFill>
                    <a:srgbClr val="00A075"/>
                  </a:solidFill>
                  <a:cs typeface="Arial Narrow"/>
                </a:rPr>
                <a:t>Pflegemonatsgeld</a:t>
              </a:r>
            </a:p>
            <a:p>
              <a:pPr>
                <a:spcBef>
                  <a:spcPts val="600"/>
                </a:spcBef>
              </a:pPr>
              <a:r>
                <a:rPr lang="de-DE" sz="1200" dirty="0">
                  <a:solidFill>
                    <a:prstClr val="black"/>
                  </a:solidFill>
                  <a:cs typeface="Arial Narrow"/>
                </a:rPr>
                <a:t>Bei Eintritt der Pflegebedürftigkeit (ab Pflegegrad 2) Wahlmöglichkeit</a:t>
              </a:r>
            </a:p>
            <a:p>
              <a:pPr marL="180000" indent="-180000"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prstClr val="black"/>
                  </a:solidFill>
                  <a:cs typeface="Arial Narrow"/>
                </a:rPr>
                <a:t>Pflegemonatsgeld in Höhe von 1.000 Euro oder </a:t>
              </a:r>
            </a:p>
            <a:p>
              <a:pPr marL="180000" indent="-180000">
                <a:buFont typeface="Arial" panose="020B0604020202020204" pitchFamily="34" charset="0"/>
                <a:buChar char="•"/>
              </a:pPr>
              <a:r>
                <a:rPr lang="de-DE" sz="1200" dirty="0">
                  <a:solidFill>
                    <a:prstClr val="black"/>
                  </a:solidFill>
                  <a:cs typeface="Arial Narrow"/>
                </a:rPr>
                <a:t>Pflegemonatsgeld in Höhe von 750 Euro inkl. Einmalzahlung von 5.000 Euro</a:t>
              </a:r>
            </a:p>
            <a:p>
              <a:pPr marL="228557" indent="-228557">
                <a:buFontTx/>
                <a:buChar char="-"/>
              </a:pPr>
              <a:endParaRPr lang="de-DE" sz="1200" dirty="0">
                <a:solidFill>
                  <a:prstClr val="black"/>
                </a:solidFill>
                <a:cs typeface="Arial Narrow"/>
              </a:endParaRPr>
            </a:p>
            <a:p>
              <a:r>
                <a:rPr lang="de-DE" sz="1200" dirty="0">
                  <a:solidFill>
                    <a:prstClr val="black"/>
                  </a:solidFill>
                  <a:cs typeface="Arial Narrow"/>
                </a:rPr>
                <a:t>Pflegeplatzgarantie sowie telefonische Pflegeberatung und Vermittlung von Assistance-Leistungen.</a:t>
              </a:r>
              <a:endParaRPr lang="de-DE" sz="1500" dirty="0">
                <a:solidFill>
                  <a:srgbClr val="00A075"/>
                </a:solidFill>
                <a:cs typeface="Arial Narrow"/>
              </a:endParaRPr>
            </a:p>
          </p:txBody>
        </p:sp>
      </p:grpSp>
      <p:sp>
        <p:nvSpPr>
          <p:cNvPr id="53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5613244" y="1924880"/>
            <a:ext cx="3249859" cy="368722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endParaRPr lang="de-DE" sz="1200" dirty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55" name="Rechteck 54"/>
          <p:cNvSpPr/>
          <p:nvPr/>
        </p:nvSpPr>
        <p:spPr>
          <a:xfrm>
            <a:off x="538943" y="5668356"/>
            <a:ext cx="21835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95"/>
            <a:r>
              <a:rPr lang="de-DE" sz="1600" dirty="0">
                <a:solidFill>
                  <a:prstClr val="white"/>
                </a:solidFill>
                <a:cs typeface="Arial Narrow"/>
              </a:rPr>
              <a:t>6,30 Euro</a:t>
            </a:r>
          </a:p>
        </p:txBody>
      </p:sp>
      <p:sp>
        <p:nvSpPr>
          <p:cNvPr id="56" name="Rechteck 55"/>
          <p:cNvSpPr/>
          <p:nvPr/>
        </p:nvSpPr>
        <p:spPr>
          <a:xfrm>
            <a:off x="2820023" y="5668356"/>
            <a:ext cx="2685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95"/>
            <a:r>
              <a:rPr lang="de-DE" sz="1600">
                <a:solidFill>
                  <a:prstClr val="white"/>
                </a:solidFill>
                <a:cs typeface="Arial Narrow"/>
              </a:rPr>
              <a:t>5,78 </a:t>
            </a:r>
            <a:r>
              <a:rPr lang="de-DE" sz="1600" dirty="0">
                <a:solidFill>
                  <a:prstClr val="white"/>
                </a:solidFill>
                <a:cs typeface="Arial Narrow"/>
              </a:rPr>
              <a:t>Euro</a:t>
            </a:r>
          </a:p>
        </p:txBody>
      </p:sp>
      <p:sp>
        <p:nvSpPr>
          <p:cNvPr id="57" name="Rechteck 56"/>
          <p:cNvSpPr/>
          <p:nvPr/>
        </p:nvSpPr>
        <p:spPr>
          <a:xfrm>
            <a:off x="8976263" y="5668356"/>
            <a:ext cx="2685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95"/>
            <a:r>
              <a:rPr lang="de-DE" sz="1600" dirty="0">
                <a:solidFill>
                  <a:prstClr val="white"/>
                </a:solidFill>
                <a:cs typeface="Arial Narrow"/>
              </a:rPr>
              <a:t>9,35 Euro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536978" y="1910303"/>
            <a:ext cx="2180820" cy="3687220"/>
            <a:chOff x="536978" y="1910303"/>
            <a:chExt cx="2180820" cy="3687220"/>
          </a:xfrm>
        </p:grpSpPr>
        <p:sp>
          <p:nvSpPr>
            <p:cNvPr id="40" name="Rechteck: abgerundete Ecken 5">
              <a:extLst>
                <a:ext uri="{FF2B5EF4-FFF2-40B4-BE49-F238E27FC236}">
                  <a16:creationId xmlns:a16="http://schemas.microsoft.com/office/drawing/2014/main" id="{DE64071B-080B-422F-81C7-909682C45F82}"/>
                </a:ext>
              </a:extLst>
            </p:cNvPr>
            <p:cNvSpPr/>
            <p:nvPr/>
          </p:nvSpPr>
          <p:spPr>
            <a:xfrm>
              <a:off x="538292" y="1910303"/>
              <a:ext cx="2162572" cy="3687220"/>
            </a:xfrm>
            <a:prstGeom prst="roundRect">
              <a:avLst>
                <a:gd name="adj" fmla="val 4470"/>
              </a:avLst>
            </a:prstGeom>
            <a:solidFill>
              <a:schemeClr val="bg2"/>
            </a:solidFill>
          </p:spPr>
          <p:txBody>
            <a:bodyPr vert="horz" wrap="square" lIns="108000" tIns="72000" rIns="108000" bIns="72000" rtlCol="0" anchor="t">
              <a:noAutofit/>
            </a:bodyPr>
            <a:lstStyle/>
            <a:p>
              <a:pPr defTabSz="457095"/>
              <a:endParaRPr lang="de-DE" sz="1200" dirty="0">
                <a:solidFill>
                  <a:prstClr val="black"/>
                </a:solidFill>
                <a:cs typeface="Arial Narrow"/>
              </a:endParaRPr>
            </a:p>
          </p:txBody>
        </p:sp>
        <p:sp>
          <p:nvSpPr>
            <p:cNvPr id="31" name="Rechteck 30"/>
            <p:cNvSpPr/>
            <p:nvPr/>
          </p:nvSpPr>
          <p:spPr>
            <a:xfrm>
              <a:off x="536978" y="1924881"/>
              <a:ext cx="218082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800"/>
                </a:spcBef>
              </a:pPr>
              <a:r>
                <a:rPr lang="de-DE" sz="1500" dirty="0">
                  <a:solidFill>
                    <a:srgbClr val="00A075"/>
                  </a:solidFill>
                  <a:cs typeface="Arial Narrow"/>
                </a:rPr>
                <a:t>Sehhilfe </a:t>
              </a:r>
            </a:p>
            <a:p>
              <a:pPr>
                <a:spcBef>
                  <a:spcPts val="600"/>
                </a:spcBef>
              </a:pPr>
              <a:r>
                <a:rPr lang="de-DE" sz="1200" dirty="0">
                  <a:solidFill>
                    <a:prstClr val="black"/>
                  </a:solidFill>
                  <a:cs typeface="Arial Narrow"/>
                </a:rPr>
                <a:t>Bis zu 200,- EUR Leistung alle 24 Monate für eine Brille oder Kontaktlinsen</a:t>
              </a:r>
            </a:p>
          </p:txBody>
        </p:sp>
      </p:grpSp>
      <p:sp>
        <p:nvSpPr>
          <p:cNvPr id="50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2822763" y="1910303"/>
            <a:ext cx="2682859" cy="368722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endParaRPr lang="de-DE" sz="1200" dirty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2820023" y="1924880"/>
            <a:ext cx="2685600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de-DE" sz="1500" dirty="0">
                <a:solidFill>
                  <a:srgbClr val="00A075"/>
                </a:solidFill>
                <a:cs typeface="Arial Narrow"/>
              </a:rPr>
              <a:t>Zahnprophylaxe</a:t>
            </a:r>
          </a:p>
          <a:p>
            <a:pPr>
              <a:spcBef>
                <a:spcPts val="600"/>
              </a:spcBef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100% Erstattung für professionelle Zahnreinigung, Zahnsteinentfernung </a:t>
            </a:r>
            <a:r>
              <a:rPr lang="de-DE" sz="1200" dirty="0" err="1">
                <a:solidFill>
                  <a:prstClr val="black"/>
                </a:solidFill>
                <a:cs typeface="Arial Narrow"/>
              </a:rPr>
              <a:t>u.ä.</a:t>
            </a:r>
            <a:r>
              <a:rPr lang="de-DE" sz="1200" dirty="0">
                <a:solidFill>
                  <a:prstClr val="black"/>
                </a:solidFill>
                <a:cs typeface="Arial Narrow"/>
              </a:rPr>
              <a:t> - maximal  2 x 60,- EUR pro Versicherungsjahr.</a:t>
            </a:r>
          </a:p>
          <a:p>
            <a:endParaRPr lang="de-DE" sz="1200" dirty="0">
              <a:solidFill>
                <a:prstClr val="black"/>
              </a:solidFill>
              <a:cs typeface="Arial Narrow"/>
            </a:endParaRPr>
          </a:p>
          <a:p>
            <a:r>
              <a:rPr lang="de-DE" sz="1200" dirty="0">
                <a:solidFill>
                  <a:prstClr val="black"/>
                </a:solidFill>
                <a:cs typeface="Arial Narrow"/>
              </a:rPr>
              <a:t>.</a:t>
            </a:r>
          </a:p>
          <a:p>
            <a:endParaRPr lang="de-DE" sz="1500" dirty="0">
              <a:solidFill>
                <a:srgbClr val="00A075"/>
              </a:solidFill>
              <a:cs typeface="Arial Narrow"/>
            </a:endParaRPr>
          </a:p>
        </p:txBody>
      </p:sp>
      <p:sp>
        <p:nvSpPr>
          <p:cNvPr id="59" name="Rechteck 58"/>
          <p:cNvSpPr/>
          <p:nvPr/>
        </p:nvSpPr>
        <p:spPr>
          <a:xfrm>
            <a:off x="5605103" y="1924880"/>
            <a:ext cx="3258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de-DE" sz="1500" dirty="0">
                <a:solidFill>
                  <a:srgbClr val="00A075"/>
                </a:solidFill>
                <a:cs typeface="Arial Narrow"/>
              </a:rPr>
              <a:t>Privatärztliche Alternativmedizin</a:t>
            </a:r>
          </a:p>
          <a:p>
            <a:pPr>
              <a:spcBef>
                <a:spcPts val="600"/>
              </a:spcBef>
            </a:pPr>
            <a:r>
              <a:rPr lang="de-DE" sz="1200" dirty="0">
                <a:solidFill>
                  <a:prstClr val="black"/>
                </a:solidFill>
                <a:cs typeface="Arial Narrow"/>
              </a:rPr>
              <a:t>80% Erstattung für naturheilkundliche Leistungen durch Heilpraktiker und Ärzte inkl. der in diesem Zusammenhang verordneten Arznei-, Verband- und Heilmittel – bis zu einem maximalen Rechnungsbetrag von 500,- EUR pro Versicherungsjahr.  </a:t>
            </a:r>
            <a:br>
              <a:rPr lang="de-DE" sz="1200" dirty="0">
                <a:solidFill>
                  <a:prstClr val="black"/>
                </a:solidFill>
                <a:cs typeface="Arial Narrow"/>
              </a:rPr>
            </a:br>
            <a:r>
              <a:rPr lang="de-DE" sz="1050" dirty="0">
                <a:solidFill>
                  <a:prstClr val="black"/>
                </a:solidFill>
                <a:cs typeface="Arial Narrow"/>
              </a:rPr>
              <a:t>Gestaffelte Leistung in den ersten 2 Versicherungsjahren:</a:t>
            </a:r>
          </a:p>
          <a:p>
            <a:r>
              <a:rPr lang="de-DE" sz="1050" dirty="0">
                <a:solidFill>
                  <a:prstClr val="black"/>
                </a:solidFill>
                <a:cs typeface="Arial Narrow"/>
              </a:rPr>
              <a:t>1. VJ: 80% von 100,-  EUR </a:t>
            </a:r>
          </a:p>
          <a:p>
            <a:r>
              <a:rPr lang="de-DE" sz="1050" dirty="0">
                <a:solidFill>
                  <a:prstClr val="black"/>
                </a:solidFill>
                <a:cs typeface="Arial Narrow"/>
              </a:rPr>
              <a:t>2. VJ: 80% von 200,- EUR</a:t>
            </a:r>
          </a:p>
          <a:p>
            <a:endParaRPr lang="de-DE" sz="1200" dirty="0">
              <a:solidFill>
                <a:prstClr val="black"/>
              </a:solidFill>
              <a:cs typeface="Arial Narrow"/>
            </a:endParaRPr>
          </a:p>
          <a:p>
            <a:r>
              <a:rPr lang="de-DE" sz="1200" dirty="0">
                <a:solidFill>
                  <a:prstClr val="black"/>
                </a:solidFill>
                <a:cs typeface="Arial Narrow"/>
              </a:rPr>
              <a:t>Keine Erstattung für psychotherapeutische Leistungen und für Untersuchungs- und Behandlungsmethoden, die nicht im </a:t>
            </a:r>
            <a:r>
              <a:rPr lang="de-DE" sz="1200" dirty="0" err="1">
                <a:solidFill>
                  <a:prstClr val="black"/>
                </a:solidFill>
                <a:cs typeface="Arial Narrow"/>
              </a:rPr>
              <a:t>Hufeland</a:t>
            </a:r>
            <a:r>
              <a:rPr lang="de-DE" sz="1200" dirty="0">
                <a:solidFill>
                  <a:prstClr val="black"/>
                </a:solidFill>
                <a:cs typeface="Arial Narrow"/>
              </a:rPr>
              <a:t>-Leistungsverzeichnis oder dem Gebührenverzeichnis für Heilpraktiker (</a:t>
            </a:r>
            <a:r>
              <a:rPr lang="de-DE" sz="1200" dirty="0" err="1">
                <a:solidFill>
                  <a:prstClr val="black"/>
                </a:solidFill>
                <a:cs typeface="Arial Narrow"/>
              </a:rPr>
              <a:t>GebüH</a:t>
            </a:r>
            <a:r>
              <a:rPr lang="de-DE" sz="1200" dirty="0">
                <a:solidFill>
                  <a:prstClr val="black"/>
                </a:solidFill>
                <a:cs typeface="Arial Narrow"/>
              </a:rPr>
              <a:t>) aufgeführt sind.</a:t>
            </a:r>
          </a:p>
        </p:txBody>
      </p:sp>
    </p:spTree>
    <p:extLst>
      <p:ext uri="{BB962C8B-B14F-4D97-AF65-F5344CB8AC3E}">
        <p14:creationId xmlns:p14="http://schemas.microsoft.com/office/powerpoint/2010/main" val="2905473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Produktdetails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Verdienstausfall</a:t>
            </a:r>
          </a:p>
        </p:txBody>
      </p:sp>
      <p:sp>
        <p:nvSpPr>
          <p:cNvPr id="18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22</a:t>
            </a:fld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37744" y="1482516"/>
            <a:ext cx="2184764" cy="427787"/>
          </a:xfrm>
          <a:prstGeom prst="rect">
            <a:avLst/>
          </a:prstGeom>
        </p:spPr>
        <p:txBody>
          <a:bodyPr wrap="square" lIns="121898" tIns="60949" rIns="121898" bIns="60949">
            <a:spAutoFit/>
          </a:bodyPr>
          <a:lstStyle/>
          <a:p>
            <a:pPr defTabSz="914218">
              <a:lnSpc>
                <a:spcPct val="110000"/>
              </a:lnSpc>
              <a:spcBef>
                <a:spcPts val="800"/>
              </a:spcBef>
            </a:pPr>
            <a:r>
              <a:rPr lang="de-DE" dirty="0">
                <a:solidFill>
                  <a:srgbClr val="00A075"/>
                </a:solidFill>
              </a:rPr>
              <a:t>Tarif BKT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87965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41740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7,50 Euro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49414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5,00 Euro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957089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8,90 Euro</a:t>
            </a:r>
          </a:p>
        </p:txBody>
      </p:sp>
      <p:sp>
        <p:nvSpPr>
          <p:cNvPr id="35" name="Rechteck 34"/>
          <p:cNvSpPr/>
          <p:nvPr/>
        </p:nvSpPr>
        <p:spPr>
          <a:xfrm>
            <a:off x="538943" y="5620061"/>
            <a:ext cx="21788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30" name="Rechteck 29"/>
          <p:cNvSpPr/>
          <p:nvPr/>
        </p:nvSpPr>
        <p:spPr>
          <a:xfrm>
            <a:off x="536978" y="4852370"/>
            <a:ext cx="2181600" cy="7451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1" name="Rechteck: abgerundete Ecken 5">
            <a:extLst>
              <a:ext uri="{FF2B5EF4-FFF2-40B4-BE49-F238E27FC236}">
                <a16:creationId xmlns:a16="http://schemas.microsoft.com/office/drawing/2014/main" id="{300EB577-C10C-449D-87D5-FCAC3C72A2BD}"/>
              </a:ext>
            </a:extLst>
          </p:cNvPr>
          <p:cNvSpPr/>
          <p:nvPr/>
        </p:nvSpPr>
        <p:spPr>
          <a:xfrm>
            <a:off x="403365" y="5422324"/>
            <a:ext cx="11376024" cy="590400"/>
          </a:xfrm>
          <a:prstGeom prst="roundRect">
            <a:avLst>
              <a:gd name="adj" fmla="val 9177"/>
            </a:avLst>
          </a:prstGeom>
          <a:gradFill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</a:gradFill>
        </p:spPr>
        <p:txBody>
          <a:bodyPr vert="horz" wrap="square" lIns="576000" tIns="108000" rIns="180000" bIns="108000" rtlCol="0" anchor="ctr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55" name="Rechteck 54"/>
          <p:cNvSpPr/>
          <p:nvPr/>
        </p:nvSpPr>
        <p:spPr>
          <a:xfrm>
            <a:off x="538943" y="5668356"/>
            <a:ext cx="111092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95"/>
            <a:r>
              <a:rPr lang="it-IT" sz="1600" dirty="0">
                <a:solidFill>
                  <a:prstClr val="white"/>
                </a:solidFill>
                <a:cs typeface="Arial Narrow"/>
              </a:rPr>
              <a:t>6,30 Euro (BKT/5) / 12,60 Euro (BKT/10) / 18,90 Euro (BKT/15) / 25,20 Euro (BKT/20)</a:t>
            </a:r>
          </a:p>
        </p:txBody>
      </p:sp>
      <p:sp>
        <p:nvSpPr>
          <p:cNvPr id="20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538291" y="1910303"/>
            <a:ext cx="11109889" cy="368722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endParaRPr lang="de-DE" sz="1200" dirty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536977" y="1924881"/>
            <a:ext cx="11132735" cy="3457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>
                <a:solidFill>
                  <a:srgbClr val="00A075"/>
                </a:solidFill>
                <a:cs typeface="Arial Narrow"/>
              </a:rPr>
              <a:t>Verdienstausfall</a:t>
            </a:r>
          </a:p>
          <a:p>
            <a:pPr marL="245485" indent="-228557">
              <a:spcBef>
                <a:spcPts val="800"/>
              </a:spcBef>
              <a:buFont typeface="Arial" panose="020B0604020202020204" pitchFamily="34" charset="0"/>
              <a:buChar char="•"/>
              <a:tabLst>
                <a:tab pos="372459" algn="l"/>
              </a:tabLst>
            </a:pPr>
            <a:r>
              <a:rPr lang="de-DE" sz="1600" spc="-7" dirty="0">
                <a:cs typeface="Arial Narrow"/>
              </a:rPr>
              <a:t>Zah</a:t>
            </a:r>
            <a:r>
              <a:rPr lang="de-DE" sz="1600" spc="-13" dirty="0">
                <a:cs typeface="Arial Narrow"/>
              </a:rPr>
              <a:t>lun</a:t>
            </a:r>
            <a:r>
              <a:rPr lang="de-DE" sz="1600" spc="-7" dirty="0">
                <a:cs typeface="Arial Narrow"/>
              </a:rPr>
              <a:t>g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eines</a:t>
            </a:r>
            <a:r>
              <a:rPr lang="de-DE" sz="1600" spc="-20" dirty="0">
                <a:cs typeface="Arial Narrow"/>
              </a:rPr>
              <a:t> K</a:t>
            </a:r>
            <a:r>
              <a:rPr lang="de-DE" sz="1600" spc="-7" dirty="0">
                <a:cs typeface="Arial Narrow"/>
              </a:rPr>
              <a:t>ran</a:t>
            </a:r>
            <a:r>
              <a:rPr lang="de-DE" sz="1600" spc="-13" dirty="0">
                <a:cs typeface="Arial Narrow"/>
              </a:rPr>
              <a:t>ke</a:t>
            </a:r>
            <a:r>
              <a:rPr lang="de-DE" sz="1600" spc="-7" dirty="0">
                <a:cs typeface="Arial Narrow"/>
              </a:rPr>
              <a:t>ntageg</a:t>
            </a:r>
            <a:r>
              <a:rPr lang="de-DE" sz="1600" spc="-20" dirty="0">
                <a:cs typeface="Arial Narrow"/>
              </a:rPr>
              <a:t>e</a:t>
            </a:r>
            <a:r>
              <a:rPr lang="de-DE" sz="1600" spc="-13" dirty="0">
                <a:cs typeface="Arial Narrow"/>
              </a:rPr>
              <a:t>lde</a:t>
            </a:r>
            <a:r>
              <a:rPr lang="de-DE" sz="1600" spc="-7" dirty="0">
                <a:cs typeface="Arial Narrow"/>
              </a:rPr>
              <a:t>s</a:t>
            </a:r>
            <a:r>
              <a:rPr lang="de-DE" sz="1600" spc="-47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i</a:t>
            </a:r>
            <a:r>
              <a:rPr lang="de-DE" sz="1600" spc="-7" dirty="0">
                <a:cs typeface="Arial Narrow"/>
              </a:rPr>
              <a:t>n </a:t>
            </a:r>
            <a:r>
              <a:rPr lang="de-DE" sz="1600" spc="-13" dirty="0">
                <a:cs typeface="Arial Narrow"/>
              </a:rPr>
              <a:t>ve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einba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ter</a:t>
            </a:r>
            <a:r>
              <a:rPr lang="de-DE" sz="1600" spc="-4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Höhe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ab</a:t>
            </a:r>
            <a:r>
              <a:rPr lang="de-DE" sz="1600" spc="-13" dirty="0">
                <a:cs typeface="Arial Narrow"/>
              </a:rPr>
              <a:t> dem </a:t>
            </a:r>
            <a:r>
              <a:rPr lang="de-DE" sz="1600" spc="-7" dirty="0">
                <a:cs typeface="Arial Narrow"/>
              </a:rPr>
              <a:t>43.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Tag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einer</a:t>
            </a:r>
            <a:r>
              <a:rPr lang="de-DE" sz="1600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vo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übe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geh</a:t>
            </a:r>
            <a:r>
              <a:rPr lang="de-DE" sz="1600" spc="-20" dirty="0">
                <a:cs typeface="Arial Narrow"/>
              </a:rPr>
              <a:t>e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20" dirty="0">
                <a:cs typeface="Arial Narrow"/>
              </a:rPr>
              <a:t>d</a:t>
            </a:r>
            <a:r>
              <a:rPr lang="de-DE" sz="1600" spc="-7" dirty="0">
                <a:cs typeface="Arial Narrow"/>
              </a:rPr>
              <a:t>en</a:t>
            </a:r>
            <a:r>
              <a:rPr lang="de-DE" sz="1600" spc="-60" dirty="0">
                <a:cs typeface="Arial Narrow"/>
              </a:rPr>
              <a:t> </a:t>
            </a:r>
            <a:r>
              <a:rPr lang="de-DE" sz="1600" spc="-20" dirty="0">
                <a:cs typeface="Arial Narrow"/>
              </a:rPr>
              <a:t>A</a:t>
            </a:r>
            <a:r>
              <a:rPr lang="de-DE" sz="1600" spc="-7" dirty="0">
                <a:cs typeface="Arial Narrow"/>
              </a:rPr>
              <a:t>rbe</a:t>
            </a:r>
            <a:r>
              <a:rPr lang="de-DE" sz="1600" spc="-13" dirty="0">
                <a:cs typeface="Arial Narrow"/>
              </a:rPr>
              <a:t>itsun</a:t>
            </a:r>
            <a:r>
              <a:rPr lang="de-DE" sz="1600" spc="-7" dirty="0">
                <a:cs typeface="Arial Narrow"/>
              </a:rPr>
              <a:t>fäh</a:t>
            </a:r>
            <a:r>
              <a:rPr lang="de-DE" sz="1600" spc="-13" dirty="0">
                <a:cs typeface="Arial Narrow"/>
              </a:rPr>
              <a:t>igkeit</a:t>
            </a:r>
            <a:r>
              <a:rPr lang="de-DE" sz="1600" spc="-7" dirty="0">
                <a:cs typeface="Arial Narrow"/>
              </a:rPr>
              <a:t>.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(</a:t>
            </a:r>
            <a:r>
              <a:rPr lang="de-DE" sz="1600" spc="-20" dirty="0">
                <a:cs typeface="Arial Narrow"/>
              </a:rPr>
              <a:t>B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ufskran</a:t>
            </a:r>
            <a:r>
              <a:rPr lang="de-DE" sz="1600" spc="-13" dirty="0">
                <a:cs typeface="Arial Narrow"/>
              </a:rPr>
              <a:t>kh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spc="-13" dirty="0">
                <a:cs typeface="Arial Narrow"/>
              </a:rPr>
              <a:t>ite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und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20" dirty="0">
                <a:cs typeface="Arial Narrow"/>
              </a:rPr>
              <a:t>B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ufsunfä</a:t>
            </a:r>
            <a:r>
              <a:rPr lang="de-DE" sz="1600" spc="-13" dirty="0">
                <a:cs typeface="Arial Narrow"/>
              </a:rPr>
              <a:t>ll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sin</a:t>
            </a:r>
            <a:r>
              <a:rPr lang="de-DE" sz="1600" spc="-7" dirty="0">
                <a:cs typeface="Arial Narrow"/>
              </a:rPr>
              <a:t>d</a:t>
            </a:r>
            <a:r>
              <a:rPr lang="de-DE" sz="1600" spc="-13" dirty="0">
                <a:cs typeface="Arial Narrow"/>
              </a:rPr>
              <a:t> i</a:t>
            </a:r>
            <a:r>
              <a:rPr lang="de-DE" sz="1600" spc="-7" dirty="0">
                <a:cs typeface="Arial Narrow"/>
              </a:rPr>
              <a:t>n den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20" dirty="0">
                <a:cs typeface="Arial Narrow"/>
              </a:rPr>
              <a:t>V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13" dirty="0">
                <a:cs typeface="Arial Narrow"/>
              </a:rPr>
              <a:t>siche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ungsschutz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eingeschlo</a:t>
            </a:r>
            <a:r>
              <a:rPr lang="de-DE" sz="1600" spc="-13" dirty="0">
                <a:cs typeface="Arial Narrow"/>
              </a:rPr>
              <a:t>ssen</a:t>
            </a:r>
            <a:r>
              <a:rPr lang="de-DE" sz="1600" dirty="0">
                <a:cs typeface="Arial Narrow"/>
              </a:rPr>
              <a:t>)</a:t>
            </a:r>
            <a:r>
              <a:rPr lang="de-DE" sz="1600" spc="-7" dirty="0">
                <a:cs typeface="Arial Narrow"/>
              </a:rPr>
              <a:t>.</a:t>
            </a:r>
            <a:endParaRPr lang="de-DE" sz="1600" dirty="0">
              <a:cs typeface="Arial Narrow"/>
            </a:endParaRPr>
          </a:p>
          <a:p>
            <a:pPr marL="245485" indent="-228557">
              <a:spcBef>
                <a:spcPts val="800"/>
              </a:spcBef>
              <a:buFont typeface="Arial" panose="020B0604020202020204" pitchFamily="34" charset="0"/>
              <a:buChar char="•"/>
              <a:tabLst>
                <a:tab pos="372459" algn="l"/>
              </a:tabLst>
            </a:pPr>
            <a:r>
              <a:rPr lang="de-DE" sz="1600" spc="-7" dirty="0">
                <a:cs typeface="Arial Narrow"/>
              </a:rPr>
              <a:t>4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Tagege</a:t>
            </a:r>
            <a:r>
              <a:rPr lang="de-DE" sz="1600" spc="-13" dirty="0">
                <a:cs typeface="Arial Narrow"/>
              </a:rPr>
              <a:t>ldstuf</a:t>
            </a:r>
            <a:r>
              <a:rPr lang="de-DE" sz="1600" spc="-27" dirty="0">
                <a:cs typeface="Arial Narrow"/>
              </a:rPr>
              <a:t>e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53" dirty="0">
                <a:cs typeface="Arial Narrow"/>
              </a:rPr>
              <a:t> </a:t>
            </a:r>
            <a:r>
              <a:rPr lang="de-DE" sz="1600" spc="-20" dirty="0">
                <a:cs typeface="Arial Narrow"/>
              </a:rPr>
              <a:t>w</a:t>
            </a:r>
            <a:r>
              <a:rPr lang="de-DE" sz="1600" spc="-7" dirty="0">
                <a:cs typeface="Arial Narrow"/>
              </a:rPr>
              <a:t>ählbar:</a:t>
            </a:r>
            <a:r>
              <a:rPr lang="de-DE" sz="1600" spc="-33" dirty="0">
                <a:cs typeface="Arial Narrow"/>
              </a:rPr>
              <a:t> </a:t>
            </a:r>
            <a:br>
              <a:rPr lang="de-DE" sz="1600" spc="-33" dirty="0">
                <a:cs typeface="Arial Narrow"/>
              </a:rPr>
            </a:br>
            <a:r>
              <a:rPr lang="de-DE" sz="1600" spc="-7" dirty="0">
                <a:cs typeface="Arial Narrow"/>
              </a:rPr>
              <a:t>5,-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27" dirty="0">
                <a:cs typeface="Arial Narrow"/>
              </a:rPr>
              <a:t>E</a:t>
            </a:r>
            <a:r>
              <a:rPr lang="de-DE" sz="1600" spc="-20" dirty="0">
                <a:cs typeface="Arial Narrow"/>
              </a:rPr>
              <a:t>UR</a:t>
            </a:r>
            <a:r>
              <a:rPr lang="de-DE" sz="1600" spc="-7" dirty="0">
                <a:cs typeface="Arial Narrow"/>
              </a:rPr>
              <a:t>, 10</a:t>
            </a:r>
            <a:r>
              <a:rPr lang="de-DE" sz="1600" dirty="0">
                <a:cs typeface="Arial Narrow"/>
              </a:rPr>
              <a:t>,</a:t>
            </a:r>
            <a:r>
              <a:rPr lang="de-DE" sz="1600" spc="-7" dirty="0">
                <a:cs typeface="Arial Narrow"/>
              </a:rPr>
              <a:t>-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27" dirty="0">
                <a:cs typeface="Arial Narrow"/>
              </a:rPr>
              <a:t>E</a:t>
            </a:r>
            <a:r>
              <a:rPr lang="de-DE" sz="1600" spc="-20" dirty="0">
                <a:cs typeface="Arial Narrow"/>
              </a:rPr>
              <a:t>UR</a:t>
            </a:r>
            <a:r>
              <a:rPr lang="de-DE" sz="1600" spc="-7" dirty="0">
                <a:cs typeface="Arial Narrow"/>
              </a:rPr>
              <a:t>,</a:t>
            </a:r>
            <a:r>
              <a:rPr lang="de-DE" sz="1600" spc="1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15,-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27" dirty="0">
                <a:cs typeface="Arial Narrow"/>
              </a:rPr>
              <a:t>E</a:t>
            </a:r>
            <a:r>
              <a:rPr lang="de-DE" sz="1600" spc="-20" dirty="0">
                <a:cs typeface="Arial Narrow"/>
              </a:rPr>
              <a:t>U</a:t>
            </a:r>
            <a:r>
              <a:rPr lang="de-DE" sz="1600" spc="-13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 oder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20,-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27" dirty="0">
                <a:cs typeface="Arial Narrow"/>
              </a:rPr>
              <a:t>E</a:t>
            </a:r>
            <a:r>
              <a:rPr lang="de-DE" sz="1600" spc="-20" dirty="0">
                <a:cs typeface="Arial Narrow"/>
              </a:rPr>
              <a:t>U</a:t>
            </a:r>
            <a:r>
              <a:rPr lang="de-DE" sz="1600" spc="-13" dirty="0">
                <a:cs typeface="Arial Narrow"/>
              </a:rPr>
              <a:t>R</a:t>
            </a:r>
            <a:r>
              <a:rPr lang="de-DE" sz="1600" spc="7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T</a:t>
            </a:r>
            <a:r>
              <a:rPr lang="de-DE" sz="1600" spc="-13" dirty="0">
                <a:cs typeface="Arial Narrow"/>
              </a:rPr>
              <a:t>agessatz</a:t>
            </a:r>
            <a:endParaRPr lang="de-DE" sz="1600" dirty="0">
              <a:cs typeface="Arial Narrow"/>
            </a:endParaRPr>
          </a:p>
          <a:p>
            <a:pPr marL="245485" indent="-228557">
              <a:spcBef>
                <a:spcPts val="800"/>
              </a:spcBef>
              <a:buFont typeface="Arial" panose="020B0604020202020204" pitchFamily="34" charset="0"/>
              <a:buChar char="•"/>
              <a:tabLst>
                <a:tab pos="372459" algn="l"/>
              </a:tabLst>
            </a:pPr>
            <a:r>
              <a:rPr lang="de-DE" sz="1600" spc="-20" dirty="0">
                <a:cs typeface="Arial Narrow"/>
              </a:rPr>
              <a:t>V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einba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ung</a:t>
            </a:r>
            <a:r>
              <a:rPr lang="de-DE" sz="1600" spc="-47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einer</a:t>
            </a:r>
            <a:r>
              <a:rPr lang="de-DE" sz="1600" spc="-13" dirty="0">
                <a:cs typeface="Arial Narrow"/>
              </a:rPr>
              <a:t> Klaus</a:t>
            </a:r>
            <a:r>
              <a:rPr lang="de-DE" sz="1600" spc="-7" dirty="0">
                <a:cs typeface="Arial Narrow"/>
              </a:rPr>
              <a:t>el</a:t>
            </a:r>
            <a:br>
              <a:rPr lang="de-DE" sz="1600" dirty="0">
                <a:cs typeface="Arial Narrow"/>
              </a:rPr>
            </a:br>
            <a:r>
              <a:rPr lang="de-DE" sz="1600" i="1" spc="-7" dirty="0">
                <a:cs typeface="Arial Narrow"/>
              </a:rPr>
              <a:t>„</a:t>
            </a:r>
            <a:r>
              <a:rPr lang="de-DE" sz="1600" spc="-20" dirty="0">
                <a:cs typeface="Arial Narrow"/>
              </a:rPr>
              <a:t>E</a:t>
            </a:r>
            <a:r>
              <a:rPr lang="de-DE" sz="1600" spc="-7" dirty="0">
                <a:cs typeface="Arial Narrow"/>
              </a:rPr>
              <a:t>s</a:t>
            </a:r>
            <a:r>
              <a:rPr lang="de-DE" sz="1600" spc="1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be</a:t>
            </a:r>
            <a:r>
              <a:rPr lang="de-DE" sz="1600" spc="-13" dirty="0">
                <a:cs typeface="Arial Narrow"/>
              </a:rPr>
              <a:t>ste</a:t>
            </a:r>
            <a:r>
              <a:rPr lang="de-DE" sz="1600" spc="-7" dirty="0">
                <a:cs typeface="Arial Narrow"/>
              </a:rPr>
              <a:t>ht</a:t>
            </a:r>
            <a:r>
              <a:rPr lang="de-DE" sz="1600" spc="-47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ei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Le</a:t>
            </a:r>
            <a:r>
              <a:rPr lang="de-DE" sz="1600" spc="-13" dirty="0">
                <a:cs typeface="Arial Narrow"/>
              </a:rPr>
              <a:t>istun</a:t>
            </a:r>
            <a:r>
              <a:rPr lang="de-DE" sz="1600" spc="-7" dirty="0">
                <a:cs typeface="Arial Narrow"/>
              </a:rPr>
              <a:t>g</a:t>
            </a:r>
            <a:r>
              <a:rPr lang="de-DE" sz="1600" spc="-13" dirty="0">
                <a:cs typeface="Arial Narrow"/>
              </a:rPr>
              <a:t>sa</a:t>
            </a:r>
            <a:r>
              <a:rPr lang="de-DE" sz="1600" spc="-7" dirty="0">
                <a:cs typeface="Arial Narrow"/>
              </a:rPr>
              <a:t>u</a:t>
            </a:r>
            <a:r>
              <a:rPr lang="de-DE" sz="1600" spc="-13" dirty="0">
                <a:cs typeface="Arial Narrow"/>
              </a:rPr>
              <a:t>sschlus</a:t>
            </a:r>
            <a:r>
              <a:rPr lang="de-DE" sz="1600" spc="-7" dirty="0">
                <a:cs typeface="Arial Narrow"/>
              </a:rPr>
              <a:t>s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für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20" dirty="0">
                <a:cs typeface="Arial Narrow"/>
              </a:rPr>
              <a:t>E</a:t>
            </a:r>
            <a:r>
              <a:rPr lang="de-DE" sz="1600" spc="-7" dirty="0">
                <a:cs typeface="Arial Narrow"/>
              </a:rPr>
              <a:t>r</a:t>
            </a:r>
            <a:r>
              <a:rPr lang="de-DE" sz="1600" spc="-13" dirty="0">
                <a:cs typeface="Arial Narrow"/>
              </a:rPr>
              <a:t>k</a:t>
            </a:r>
            <a:r>
              <a:rPr lang="de-DE" sz="1600" spc="-7" dirty="0">
                <a:cs typeface="Arial Narrow"/>
              </a:rPr>
              <a:t>ran</a:t>
            </a:r>
            <a:r>
              <a:rPr lang="de-DE" sz="1600" spc="-13" dirty="0">
                <a:cs typeface="Arial Narrow"/>
              </a:rPr>
              <a:t>ku</a:t>
            </a:r>
            <a:r>
              <a:rPr lang="de-DE" sz="1600" spc="-7" dirty="0">
                <a:cs typeface="Arial Narrow"/>
              </a:rPr>
              <a:t>ngen</a:t>
            </a:r>
            <a:r>
              <a:rPr lang="de-DE" sz="1600" spc="-47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und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Unfallfo</a:t>
            </a:r>
            <a:r>
              <a:rPr lang="de-DE" sz="1600" spc="-13" dirty="0">
                <a:cs typeface="Arial Narrow"/>
              </a:rPr>
              <a:t>lge</a:t>
            </a:r>
            <a:r>
              <a:rPr lang="de-DE" sz="1600" spc="-7" dirty="0">
                <a:cs typeface="Arial Narrow"/>
              </a:rPr>
              <a:t>n,</a:t>
            </a:r>
            <a:r>
              <a:rPr lang="de-DE" sz="1600" spc="-47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wegen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derer</a:t>
            </a:r>
            <a:r>
              <a:rPr lang="de-DE" sz="1600" spc="-27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di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ve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13" dirty="0">
                <a:cs typeface="Arial Narrow"/>
              </a:rPr>
              <a:t>siche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te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20" dirty="0">
                <a:cs typeface="Arial Narrow"/>
              </a:rPr>
              <a:t>P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13" dirty="0">
                <a:cs typeface="Arial Narrow"/>
              </a:rPr>
              <a:t>so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13" dirty="0">
                <a:cs typeface="Arial Narrow"/>
              </a:rPr>
              <a:t> i</a:t>
            </a:r>
            <a:r>
              <a:rPr lang="de-DE" sz="1600" spc="-7" dirty="0">
                <a:cs typeface="Arial Narrow"/>
              </a:rPr>
              <a:t>n den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letzt</a:t>
            </a:r>
            <a:r>
              <a:rPr lang="de-DE" sz="1600" spc="-7" dirty="0">
                <a:cs typeface="Arial Narrow"/>
              </a:rPr>
              <a:t>en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12</a:t>
            </a:r>
            <a:r>
              <a:rPr lang="de-DE" sz="1600" spc="-13" dirty="0">
                <a:cs typeface="Arial Narrow"/>
              </a:rPr>
              <a:t> M</a:t>
            </a:r>
            <a:r>
              <a:rPr lang="de-DE" sz="1600" spc="33" dirty="0">
                <a:cs typeface="Arial Narrow"/>
              </a:rPr>
              <a:t>o</a:t>
            </a:r>
            <a:r>
              <a:rPr lang="de-DE" sz="1600" spc="-7" dirty="0">
                <a:cs typeface="Arial Narrow"/>
              </a:rPr>
              <a:t>naten </a:t>
            </a:r>
            <a:r>
              <a:rPr lang="de-DE" sz="1600" spc="-13" dirty="0">
                <a:cs typeface="Arial Narrow"/>
              </a:rPr>
              <a:t>vo</a:t>
            </a:r>
            <a:r>
              <a:rPr lang="de-DE" sz="1600" spc="-7" dirty="0">
                <a:cs typeface="Arial Narrow"/>
              </a:rPr>
              <a:t>r</a:t>
            </a:r>
            <a:r>
              <a:rPr lang="de-DE" sz="1600" spc="7" dirty="0">
                <a:cs typeface="Arial Narrow"/>
              </a:rPr>
              <a:t> </a:t>
            </a:r>
            <a:r>
              <a:rPr lang="de-DE" sz="1600" spc="-20" dirty="0">
                <a:cs typeface="Arial Narrow"/>
              </a:rPr>
              <a:t>B</a:t>
            </a:r>
            <a:r>
              <a:rPr lang="de-DE" sz="1600" spc="-7" dirty="0">
                <a:cs typeface="Arial Narrow"/>
              </a:rPr>
              <a:t>eg</a:t>
            </a:r>
            <a:r>
              <a:rPr lang="de-DE" sz="1600" spc="-13" dirty="0">
                <a:cs typeface="Arial Narrow"/>
              </a:rPr>
              <a:t>in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des</a:t>
            </a:r>
            <a:r>
              <a:rPr lang="de-DE" sz="1600" spc="-20" dirty="0">
                <a:cs typeface="Arial Narrow"/>
              </a:rPr>
              <a:t> V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13" dirty="0">
                <a:cs typeface="Arial Narrow"/>
              </a:rPr>
              <a:t>siche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ungsschutzes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ä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13" dirty="0">
                <a:cs typeface="Arial Narrow"/>
              </a:rPr>
              <a:t>ztlic</a:t>
            </a:r>
            <a:r>
              <a:rPr lang="de-DE" sz="1600" spc="-7" dirty="0">
                <a:cs typeface="Arial Narrow"/>
              </a:rPr>
              <a:t>h</a:t>
            </a:r>
            <a:r>
              <a:rPr lang="de-DE" sz="160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oder</a:t>
            </a:r>
            <a:r>
              <a:rPr lang="de-DE" sz="1600" spc="-27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therapeutisch</a:t>
            </a:r>
            <a:r>
              <a:rPr lang="de-DE" sz="1600" spc="-47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beraten</a:t>
            </a:r>
            <a:r>
              <a:rPr lang="de-DE" sz="1600" spc="-47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oder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behand</a:t>
            </a:r>
            <a:r>
              <a:rPr lang="de-DE" sz="1600" spc="-20" dirty="0">
                <a:cs typeface="Arial Narrow"/>
              </a:rPr>
              <a:t>e</a:t>
            </a:r>
            <a:r>
              <a:rPr lang="de-DE" sz="1600" spc="-13" dirty="0">
                <a:cs typeface="Arial Narrow"/>
              </a:rPr>
              <a:t>l</a:t>
            </a:r>
            <a:r>
              <a:rPr lang="de-DE" sz="1600" spc="-7" dirty="0">
                <a:cs typeface="Arial Narrow"/>
              </a:rPr>
              <a:t>t</a:t>
            </a:r>
            <a:r>
              <a:rPr lang="de-DE" sz="1600" spc="-5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wurde.</a:t>
            </a:r>
          </a:p>
          <a:p>
            <a:pPr marL="16928">
              <a:spcBef>
                <a:spcPts val="800"/>
              </a:spcBef>
              <a:tabLst>
                <a:tab pos="372459" algn="l"/>
              </a:tabLst>
            </a:pPr>
            <a:r>
              <a:rPr lang="de-DE" sz="1600" spc="-20" dirty="0">
                <a:cs typeface="Arial Narrow"/>
              </a:rPr>
              <a:t>B</a:t>
            </a:r>
            <a:r>
              <a:rPr lang="de-DE" sz="1600" spc="-7" dirty="0">
                <a:cs typeface="Arial Narrow"/>
              </a:rPr>
              <a:t>este</a:t>
            </a:r>
            <a:r>
              <a:rPr lang="de-DE" sz="1600" spc="-13" dirty="0">
                <a:cs typeface="Arial Narrow"/>
              </a:rPr>
              <a:t>h</a:t>
            </a:r>
            <a:r>
              <a:rPr lang="de-DE" sz="1600" spc="-7" dirty="0">
                <a:cs typeface="Arial Narrow"/>
              </a:rPr>
              <a:t>t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hinsicht</a:t>
            </a:r>
            <a:r>
              <a:rPr lang="de-DE" sz="1600" spc="-13" dirty="0">
                <a:cs typeface="Arial Narrow"/>
              </a:rPr>
              <a:t>lic</a:t>
            </a:r>
            <a:r>
              <a:rPr lang="de-DE" sz="1600" spc="-7" dirty="0">
                <a:cs typeface="Arial Narrow"/>
              </a:rPr>
              <a:t>h</a:t>
            </a:r>
            <a:r>
              <a:rPr lang="de-DE" sz="1600" spc="1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dieser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20" dirty="0">
                <a:cs typeface="Arial Narrow"/>
              </a:rPr>
              <a:t>E</a:t>
            </a:r>
            <a:r>
              <a:rPr lang="de-DE" sz="1600" spc="-7" dirty="0">
                <a:cs typeface="Arial Narrow"/>
              </a:rPr>
              <a:t>r</a:t>
            </a:r>
            <a:r>
              <a:rPr lang="de-DE" sz="1600" spc="-13" dirty="0">
                <a:cs typeface="Arial Narrow"/>
              </a:rPr>
              <a:t>k</a:t>
            </a:r>
            <a:r>
              <a:rPr lang="de-DE" sz="1600" spc="-7" dirty="0">
                <a:cs typeface="Arial Narrow"/>
              </a:rPr>
              <a:t>ran</a:t>
            </a:r>
            <a:r>
              <a:rPr lang="de-DE" sz="1600" spc="-13" dirty="0">
                <a:cs typeface="Arial Narrow"/>
              </a:rPr>
              <a:t>ku</a:t>
            </a:r>
            <a:r>
              <a:rPr lang="de-DE" sz="1600" spc="-7" dirty="0">
                <a:cs typeface="Arial Narrow"/>
              </a:rPr>
              <a:t>ngen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oder</a:t>
            </a:r>
            <a:r>
              <a:rPr lang="de-DE" sz="1600" spc="-27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Unfallfo</a:t>
            </a:r>
            <a:r>
              <a:rPr lang="de-DE" sz="1600" spc="-13" dirty="0">
                <a:cs typeface="Arial Narrow"/>
              </a:rPr>
              <a:t>lge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bei </a:t>
            </a:r>
            <a:r>
              <a:rPr lang="de-DE" sz="1600" spc="-20" dirty="0">
                <a:cs typeface="Arial Narrow"/>
              </a:rPr>
              <a:t>V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trag</a:t>
            </a:r>
            <a:r>
              <a:rPr lang="de-DE" sz="1600" spc="-13" dirty="0">
                <a:cs typeface="Arial Narrow"/>
              </a:rPr>
              <a:t>s-schlus</a:t>
            </a:r>
            <a:r>
              <a:rPr lang="de-DE" sz="1600" spc="-7" dirty="0">
                <a:cs typeface="Arial Narrow"/>
              </a:rPr>
              <a:t>s</a:t>
            </a:r>
            <a:r>
              <a:rPr lang="de-DE" sz="160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a</a:t>
            </a:r>
            <a:r>
              <a:rPr lang="de-DE" sz="1600" spc="-13" dirty="0">
                <a:cs typeface="Arial Narrow"/>
              </a:rPr>
              <a:t>ktu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spc="-13" dirty="0">
                <a:cs typeface="Arial Narrow"/>
              </a:rPr>
              <a:t>l</a:t>
            </a:r>
            <a:r>
              <a:rPr lang="de-DE" sz="1600" spc="-7" dirty="0">
                <a:cs typeface="Arial Narrow"/>
              </a:rPr>
              <a:t>l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kei</a:t>
            </a:r>
            <a:r>
              <a:rPr lang="de-DE" sz="1600" spc="-7" dirty="0">
                <a:cs typeface="Arial Narrow"/>
              </a:rPr>
              <a:t>n Ver</a:t>
            </a:r>
            <a:r>
              <a:rPr lang="de-DE" sz="1600" spc="-13" dirty="0">
                <a:cs typeface="Arial Narrow"/>
              </a:rPr>
              <a:t>siche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ungsfa</a:t>
            </a:r>
            <a:r>
              <a:rPr lang="de-DE" sz="1600" spc="-13" dirty="0">
                <a:cs typeface="Arial Narrow"/>
              </a:rPr>
              <a:t>l</a:t>
            </a:r>
            <a:r>
              <a:rPr lang="de-DE" sz="1600" spc="-7" dirty="0">
                <a:cs typeface="Arial Narrow"/>
              </a:rPr>
              <a:t>l (vg</a:t>
            </a:r>
            <a:r>
              <a:rPr lang="de-DE" sz="1600" spc="-13" dirty="0">
                <a:cs typeface="Arial Narrow"/>
              </a:rPr>
              <a:t>l</a:t>
            </a:r>
            <a:r>
              <a:rPr lang="de-DE" sz="1600" spc="-7" dirty="0">
                <a:cs typeface="Arial Narrow"/>
              </a:rPr>
              <a:t>.</a:t>
            </a:r>
            <a:r>
              <a:rPr lang="de-DE" sz="1600" spc="40" dirty="0">
                <a:cs typeface="Arial Narrow"/>
              </a:rPr>
              <a:t> </a:t>
            </a:r>
            <a:r>
              <a:rPr lang="de-DE" sz="1600" spc="-13" dirty="0">
                <a:cs typeface="MS Gothic"/>
              </a:rPr>
              <a:t>§</a:t>
            </a:r>
            <a:r>
              <a:rPr lang="de-DE" sz="1600" spc="-367" dirty="0">
                <a:cs typeface="MS Gothic"/>
              </a:rPr>
              <a:t> </a:t>
            </a:r>
            <a:r>
              <a:rPr lang="de-DE" sz="1600" spc="-7" dirty="0">
                <a:cs typeface="Arial Narrow"/>
              </a:rPr>
              <a:t>1</a:t>
            </a:r>
            <a:r>
              <a:rPr lang="de-DE" sz="1600" spc="-13" dirty="0">
                <a:cs typeface="Arial Narrow"/>
              </a:rPr>
              <a:t> Abs</a:t>
            </a:r>
            <a:r>
              <a:rPr lang="de-DE" sz="1600" spc="-7" dirty="0">
                <a:cs typeface="Arial Narrow"/>
              </a:rPr>
              <a:t>.</a:t>
            </a:r>
            <a:r>
              <a:rPr lang="de-DE" sz="160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2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20" dirty="0">
                <a:cs typeface="Arial Narrow"/>
              </a:rPr>
              <a:t>AVB</a:t>
            </a:r>
            <a:r>
              <a:rPr lang="de-DE" sz="1600" spc="-7" dirty="0">
                <a:cs typeface="Arial Narrow"/>
              </a:rPr>
              <a:t>/</a:t>
            </a:r>
            <a:r>
              <a:rPr lang="de-DE" sz="1600" dirty="0">
                <a:cs typeface="Arial Narrow"/>
              </a:rPr>
              <a:t>T</a:t>
            </a:r>
            <a:r>
              <a:rPr lang="de-DE" sz="1600" spc="-20" dirty="0">
                <a:cs typeface="Arial Narrow"/>
              </a:rPr>
              <a:t>S</a:t>
            </a:r>
            <a:r>
              <a:rPr lang="de-DE" sz="1600" spc="-7" dirty="0">
                <a:cs typeface="Arial Narrow"/>
              </a:rPr>
              <a:t>) und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tr</a:t>
            </a:r>
            <a:r>
              <a:rPr lang="de-DE" sz="1600" spc="-13" dirty="0">
                <a:cs typeface="Arial Narrow"/>
              </a:rPr>
              <a:t>it</a:t>
            </a:r>
            <a:r>
              <a:rPr lang="de-DE" sz="1600" spc="-7" dirty="0">
                <a:cs typeface="Arial Narrow"/>
              </a:rPr>
              <a:t>t</a:t>
            </a:r>
            <a:r>
              <a:rPr lang="de-DE" sz="1600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auc</a:t>
            </a:r>
            <a:r>
              <a:rPr lang="de-DE" sz="1600" spc="-7" dirty="0">
                <a:cs typeface="Arial Narrow"/>
              </a:rPr>
              <a:t>h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kei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dirty="0">
                <a:cs typeface="Arial Narrow"/>
              </a:rPr>
              <a:t> </a:t>
            </a:r>
            <a:r>
              <a:rPr lang="de-DE" sz="1600" spc="-20" dirty="0">
                <a:cs typeface="Arial Narrow"/>
              </a:rPr>
              <a:t>w</a:t>
            </a:r>
            <a:r>
              <a:rPr lang="de-DE" sz="1600" spc="-7" dirty="0">
                <a:cs typeface="Arial Narrow"/>
              </a:rPr>
              <a:t>eiterer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27" dirty="0">
                <a:cs typeface="Arial Narrow"/>
              </a:rPr>
              <a:t>V</a:t>
            </a:r>
            <a:r>
              <a:rPr lang="de-DE" sz="1600" spc="-7" dirty="0">
                <a:cs typeface="Arial Narrow"/>
              </a:rPr>
              <a:t>er</a:t>
            </a:r>
            <a:r>
              <a:rPr lang="de-DE" sz="1600" spc="-13" dirty="0">
                <a:cs typeface="Arial Narrow"/>
              </a:rPr>
              <a:t>siche</a:t>
            </a:r>
            <a:r>
              <a:rPr lang="de-DE" sz="1600" spc="-7" dirty="0">
                <a:cs typeface="Arial Narrow"/>
              </a:rPr>
              <a:t>r</a:t>
            </a:r>
            <a:r>
              <a:rPr lang="de-DE" sz="1600" spc="-13" dirty="0">
                <a:cs typeface="Arial Narrow"/>
              </a:rPr>
              <a:t>ungsfal</a:t>
            </a:r>
            <a:r>
              <a:rPr lang="de-DE" sz="1600" spc="-7" dirty="0">
                <a:cs typeface="Arial Narrow"/>
              </a:rPr>
              <a:t>l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inne</a:t>
            </a:r>
            <a:r>
              <a:rPr lang="de-DE" sz="1600" spc="-7" dirty="0">
                <a:cs typeface="Arial Narrow"/>
              </a:rPr>
              <a:t>r</a:t>
            </a:r>
            <a:r>
              <a:rPr lang="de-DE" sz="1600" spc="-13" dirty="0">
                <a:cs typeface="Arial Narrow"/>
              </a:rPr>
              <a:t>hal</a:t>
            </a:r>
            <a:r>
              <a:rPr lang="de-DE" sz="1600" spc="-7" dirty="0">
                <a:cs typeface="Arial Narrow"/>
              </a:rPr>
              <a:t>b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vo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2</a:t>
            </a:r>
            <a:r>
              <a:rPr lang="de-DE" sz="1600" spc="-7" dirty="0">
                <a:cs typeface="Arial Narrow"/>
              </a:rPr>
              <a:t>4</a:t>
            </a:r>
            <a:r>
              <a:rPr lang="de-DE" sz="1600" spc="-20" dirty="0">
                <a:cs typeface="Arial Narrow"/>
              </a:rPr>
              <a:t> Mo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13" dirty="0">
                <a:cs typeface="Arial Narrow"/>
              </a:rPr>
              <a:t>ate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47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sei</a:t>
            </a:r>
            <a:r>
              <a:rPr lang="de-DE" sz="1600" spc="-7" dirty="0">
                <a:cs typeface="Arial Narrow"/>
              </a:rPr>
              <a:t>t</a:t>
            </a:r>
            <a:r>
              <a:rPr lang="de-DE" sz="1600" dirty="0">
                <a:cs typeface="Arial Narrow"/>
              </a:rPr>
              <a:t> </a:t>
            </a:r>
            <a:r>
              <a:rPr lang="de-DE" sz="1600" spc="-27" dirty="0">
                <a:cs typeface="Arial Narrow"/>
              </a:rPr>
              <a:t>B</a:t>
            </a:r>
            <a:r>
              <a:rPr lang="de-DE" sz="1600" spc="-13" dirty="0">
                <a:cs typeface="Arial Narrow"/>
              </a:rPr>
              <a:t>egin</a:t>
            </a:r>
            <a:r>
              <a:rPr lang="de-DE" sz="1600" spc="-7" dirty="0">
                <a:cs typeface="Arial Narrow"/>
              </a:rPr>
              <a:t>n des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27" dirty="0">
                <a:cs typeface="Arial Narrow"/>
              </a:rPr>
              <a:t>V</a:t>
            </a:r>
            <a:r>
              <a:rPr lang="de-DE" sz="1600" spc="-7" dirty="0">
                <a:cs typeface="Arial Narrow"/>
              </a:rPr>
              <a:t>er</a:t>
            </a:r>
            <a:r>
              <a:rPr lang="de-DE" sz="1600" spc="-13" dirty="0">
                <a:cs typeface="Arial Narrow"/>
              </a:rPr>
              <a:t>siche</a:t>
            </a:r>
            <a:r>
              <a:rPr lang="de-DE" sz="1600" spc="-7" dirty="0">
                <a:cs typeface="Arial Narrow"/>
              </a:rPr>
              <a:t>r</a:t>
            </a:r>
            <a:r>
              <a:rPr lang="de-DE" sz="1600" spc="-13" dirty="0">
                <a:cs typeface="Arial Narrow"/>
              </a:rPr>
              <a:t>ungsschutze</a:t>
            </a:r>
            <a:r>
              <a:rPr lang="de-DE" sz="1600" spc="-7" dirty="0">
                <a:cs typeface="Arial Narrow"/>
              </a:rPr>
              <a:t>s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ein</a:t>
            </a:r>
            <a:r>
              <a:rPr lang="de-DE" sz="1600" spc="-7" dirty="0">
                <a:cs typeface="Arial Narrow"/>
              </a:rPr>
              <a:t>,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der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mi</a:t>
            </a:r>
            <a:r>
              <a:rPr lang="de-DE" sz="1600" spc="-7" dirty="0">
                <a:cs typeface="Arial Narrow"/>
              </a:rPr>
              <a:t>t</a:t>
            </a:r>
            <a:r>
              <a:rPr lang="de-DE" sz="1600" spc="13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de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v</a:t>
            </a:r>
            <a:r>
              <a:rPr lang="de-DE" sz="1600" spc="7" dirty="0">
                <a:cs typeface="Arial Narrow"/>
              </a:rPr>
              <a:t>o</a:t>
            </a:r>
            <a:r>
              <a:rPr lang="de-DE" sz="1600" spc="-7" dirty="0">
                <a:cs typeface="Arial Narrow"/>
              </a:rPr>
              <a:t>r </a:t>
            </a:r>
            <a:r>
              <a:rPr lang="de-DE" sz="1600" spc="-20" dirty="0">
                <a:cs typeface="Arial Narrow"/>
              </a:rPr>
              <a:t>V</a:t>
            </a:r>
            <a:r>
              <a:rPr lang="de-DE" sz="1600" spc="-7" dirty="0">
                <a:cs typeface="Arial Narrow"/>
              </a:rPr>
              <a:t>e</a:t>
            </a:r>
            <a:r>
              <a:rPr lang="de-DE" sz="1600" dirty="0">
                <a:cs typeface="Arial Narrow"/>
              </a:rPr>
              <a:t>r</a:t>
            </a:r>
            <a:r>
              <a:rPr lang="de-DE" sz="1600" spc="-7" dirty="0">
                <a:cs typeface="Arial Narrow"/>
              </a:rPr>
              <a:t>trag</a:t>
            </a:r>
            <a:r>
              <a:rPr lang="de-DE" sz="1600" spc="-13" dirty="0">
                <a:cs typeface="Arial Narrow"/>
              </a:rPr>
              <a:t>sschlus</a:t>
            </a:r>
            <a:r>
              <a:rPr lang="de-DE" sz="1600" spc="-7" dirty="0">
                <a:cs typeface="Arial Narrow"/>
              </a:rPr>
              <a:t>s</a:t>
            </a:r>
            <a:r>
              <a:rPr lang="de-DE" sz="160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be</a:t>
            </a:r>
            <a:r>
              <a:rPr lang="de-DE" sz="1600" spc="-13" dirty="0">
                <a:cs typeface="Arial Narrow"/>
              </a:rPr>
              <a:t>ste</a:t>
            </a:r>
            <a:r>
              <a:rPr lang="de-DE" sz="1600" spc="-7" dirty="0">
                <a:cs typeface="Arial Narrow"/>
              </a:rPr>
              <a:t>hend</a:t>
            </a:r>
            <a:r>
              <a:rPr lang="de-DE" sz="1600" spc="-20" dirty="0">
                <a:cs typeface="Arial Narrow"/>
              </a:rPr>
              <a:t>e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47" dirty="0">
                <a:cs typeface="Arial Narrow"/>
              </a:rPr>
              <a:t> </a:t>
            </a:r>
            <a:r>
              <a:rPr lang="de-DE" sz="1600" spc="-20" dirty="0">
                <a:cs typeface="Arial Narrow"/>
              </a:rPr>
              <a:t>E</a:t>
            </a:r>
            <a:r>
              <a:rPr lang="de-DE" sz="1600" spc="-7" dirty="0">
                <a:cs typeface="Arial Narrow"/>
              </a:rPr>
              <a:t>r</a:t>
            </a:r>
            <a:r>
              <a:rPr lang="de-DE" sz="1600" spc="-13" dirty="0">
                <a:cs typeface="Arial Narrow"/>
              </a:rPr>
              <a:t>k</a:t>
            </a:r>
            <a:r>
              <a:rPr lang="de-DE" sz="1600" spc="-7" dirty="0">
                <a:cs typeface="Arial Narrow"/>
              </a:rPr>
              <a:t>ran</a:t>
            </a:r>
            <a:r>
              <a:rPr lang="de-DE" sz="1600" spc="-13" dirty="0">
                <a:cs typeface="Arial Narrow"/>
              </a:rPr>
              <a:t>ku</a:t>
            </a:r>
            <a:r>
              <a:rPr lang="de-DE" sz="1600" spc="-7" dirty="0">
                <a:cs typeface="Arial Narrow"/>
              </a:rPr>
              <a:t>ngen</a:t>
            </a:r>
            <a:r>
              <a:rPr lang="de-DE" sz="1600" spc="-47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oder</a:t>
            </a:r>
            <a:r>
              <a:rPr lang="de-DE" sz="1600" spc="-27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Unfallfo</a:t>
            </a:r>
            <a:r>
              <a:rPr lang="de-DE" sz="1600" spc="-13" dirty="0">
                <a:cs typeface="Arial Narrow"/>
              </a:rPr>
              <a:t>lge</a:t>
            </a:r>
            <a:r>
              <a:rPr lang="de-DE" sz="1600" spc="-7" dirty="0">
                <a:cs typeface="Arial Narrow"/>
              </a:rPr>
              <a:t>n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i</a:t>
            </a:r>
            <a:r>
              <a:rPr lang="de-DE" sz="1600" spc="-7" dirty="0">
                <a:cs typeface="Arial Narrow"/>
              </a:rPr>
              <a:t>n ur</a:t>
            </a:r>
            <a:r>
              <a:rPr lang="de-DE" sz="1600" spc="-13" dirty="0">
                <a:cs typeface="Arial Narrow"/>
              </a:rPr>
              <a:t>sächlichem</a:t>
            </a:r>
            <a:r>
              <a:rPr lang="de-DE" sz="1600" dirty="0">
                <a:cs typeface="Arial Narrow"/>
              </a:rPr>
              <a:t> Z</a:t>
            </a:r>
            <a:r>
              <a:rPr lang="de-DE" sz="1600" spc="-7" dirty="0">
                <a:cs typeface="Arial Narrow"/>
              </a:rPr>
              <a:t>usammenhang</a:t>
            </a:r>
            <a:r>
              <a:rPr lang="de-DE" sz="1600" spc="-47" dirty="0">
                <a:cs typeface="Arial Narrow"/>
              </a:rPr>
              <a:t> </a:t>
            </a:r>
            <a:r>
              <a:rPr lang="de-DE" sz="1600" spc="-13" dirty="0">
                <a:cs typeface="Arial Narrow"/>
              </a:rPr>
              <a:t>ste</a:t>
            </a:r>
            <a:r>
              <a:rPr lang="de-DE" sz="1600" spc="-7" dirty="0">
                <a:cs typeface="Arial Narrow"/>
              </a:rPr>
              <a:t>ht,</a:t>
            </a:r>
            <a:r>
              <a:rPr lang="de-DE" sz="1600" spc="-3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entfä</a:t>
            </a:r>
            <a:r>
              <a:rPr lang="de-DE" sz="1600" spc="-13" dirty="0">
                <a:cs typeface="Arial Narrow"/>
              </a:rPr>
              <a:t>ll</a:t>
            </a:r>
            <a:r>
              <a:rPr lang="de-DE" sz="1600" spc="-7" dirty="0">
                <a:cs typeface="Arial Narrow"/>
              </a:rPr>
              <a:t>t</a:t>
            </a:r>
            <a:r>
              <a:rPr lang="de-DE" sz="1600" spc="-20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dieser</a:t>
            </a:r>
            <a:r>
              <a:rPr lang="de-DE" sz="1600" spc="-13" dirty="0">
                <a:cs typeface="Arial Narrow"/>
              </a:rPr>
              <a:t> </a:t>
            </a:r>
            <a:r>
              <a:rPr lang="de-DE" sz="1600" spc="-7" dirty="0">
                <a:cs typeface="Arial Narrow"/>
              </a:rPr>
              <a:t>Le</a:t>
            </a:r>
            <a:r>
              <a:rPr lang="de-DE" sz="1600" spc="-13" dirty="0">
                <a:cs typeface="Arial Narrow"/>
              </a:rPr>
              <a:t>istun</a:t>
            </a:r>
            <a:r>
              <a:rPr lang="de-DE" sz="1600" spc="-7" dirty="0">
                <a:cs typeface="Arial Narrow"/>
              </a:rPr>
              <a:t>g</a:t>
            </a:r>
            <a:r>
              <a:rPr lang="de-DE" sz="1600" spc="-13" dirty="0">
                <a:cs typeface="Arial Narrow"/>
              </a:rPr>
              <a:t>sa</a:t>
            </a:r>
            <a:r>
              <a:rPr lang="de-DE" sz="1600" spc="-7" dirty="0">
                <a:cs typeface="Arial Narrow"/>
              </a:rPr>
              <a:t>u</a:t>
            </a:r>
            <a:r>
              <a:rPr lang="de-DE" sz="1600" spc="-13" dirty="0">
                <a:cs typeface="Arial Narrow"/>
              </a:rPr>
              <a:t>sschluss.</a:t>
            </a:r>
            <a:endParaRPr lang="de-DE" sz="1600" dirty="0"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1679383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Produktdetails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Krankenhaus, Krankenhaus bei Unfall</a:t>
            </a:r>
          </a:p>
        </p:txBody>
      </p:sp>
      <p:sp>
        <p:nvSpPr>
          <p:cNvPr id="18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23</a:t>
            </a:fld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87965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41740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7,50 Euro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49414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5,00 Euro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957089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8,90 Euro</a:t>
            </a:r>
          </a:p>
        </p:txBody>
      </p:sp>
      <p:sp>
        <p:nvSpPr>
          <p:cNvPr id="35" name="Rechteck 34"/>
          <p:cNvSpPr/>
          <p:nvPr/>
        </p:nvSpPr>
        <p:spPr>
          <a:xfrm>
            <a:off x="538943" y="5620061"/>
            <a:ext cx="21788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51" name="Rechteck: abgerundete Ecken 5">
            <a:extLst>
              <a:ext uri="{FF2B5EF4-FFF2-40B4-BE49-F238E27FC236}">
                <a16:creationId xmlns:a16="http://schemas.microsoft.com/office/drawing/2014/main" id="{300EB577-C10C-449D-87D5-FCAC3C72A2BD}"/>
              </a:ext>
            </a:extLst>
          </p:cNvPr>
          <p:cNvSpPr/>
          <p:nvPr/>
        </p:nvSpPr>
        <p:spPr>
          <a:xfrm>
            <a:off x="403365" y="4973573"/>
            <a:ext cx="11376024" cy="1029600"/>
          </a:xfrm>
          <a:prstGeom prst="roundRect">
            <a:avLst>
              <a:gd name="adj" fmla="val 9177"/>
            </a:avLst>
          </a:prstGeom>
          <a:gradFill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</a:gradFill>
        </p:spPr>
        <p:txBody>
          <a:bodyPr vert="horz" wrap="square" lIns="576000" tIns="108000" rIns="180000" bIns="108000" rtlCol="0" anchor="ctr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55" name="Rechteck 54"/>
          <p:cNvSpPr/>
          <p:nvPr/>
        </p:nvSpPr>
        <p:spPr>
          <a:xfrm>
            <a:off x="538943" y="5168803"/>
            <a:ext cx="54125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095"/>
            <a:r>
              <a:rPr lang="de-DE" sz="1600" dirty="0">
                <a:solidFill>
                  <a:prstClr val="white"/>
                </a:solidFill>
                <a:cs typeface="Arial Narrow"/>
              </a:rPr>
              <a:t>Beitrag abhängig vom </a:t>
            </a:r>
          </a:p>
          <a:p>
            <a:pPr defTabSz="457095"/>
            <a:r>
              <a:rPr lang="de-DE" sz="1600" dirty="0">
                <a:solidFill>
                  <a:prstClr val="white"/>
                </a:solidFill>
                <a:cs typeface="Arial Narrow"/>
              </a:rPr>
              <a:t>Durchschnittsalter der </a:t>
            </a:r>
          </a:p>
          <a:p>
            <a:pPr defTabSz="457095"/>
            <a:r>
              <a:rPr lang="de-DE" sz="1600" dirty="0">
                <a:solidFill>
                  <a:prstClr val="white"/>
                </a:solidFill>
                <a:cs typeface="Arial Narrow"/>
              </a:rPr>
              <a:t>Belegschaft, z.B.  </a:t>
            </a:r>
          </a:p>
        </p:txBody>
      </p:sp>
      <p:sp>
        <p:nvSpPr>
          <p:cNvPr id="40" name="Rechteck 39"/>
          <p:cNvSpPr/>
          <p:nvPr/>
        </p:nvSpPr>
        <p:spPr>
          <a:xfrm>
            <a:off x="534988" y="1484313"/>
            <a:ext cx="1246515" cy="404191"/>
          </a:xfrm>
          <a:prstGeom prst="rect">
            <a:avLst/>
          </a:prstGeom>
        </p:spPr>
        <p:txBody>
          <a:bodyPr wrap="none" lIns="121898" tIns="60949" rIns="121898" bIns="60949">
            <a:spAutoFit/>
          </a:bodyPr>
          <a:lstStyle/>
          <a:p>
            <a:pPr defTabSz="914218">
              <a:lnSpc>
                <a:spcPct val="110000"/>
              </a:lnSpc>
              <a:spcBef>
                <a:spcPts val="800"/>
              </a:spcBef>
            </a:pPr>
            <a:r>
              <a:rPr lang="de-DE" dirty="0">
                <a:solidFill>
                  <a:srgbClr val="00A075"/>
                </a:solidFill>
              </a:rPr>
              <a:t>Tarif BWL</a:t>
            </a:r>
          </a:p>
        </p:txBody>
      </p:sp>
      <p:sp>
        <p:nvSpPr>
          <p:cNvPr id="41" name="Rechteck 40"/>
          <p:cNvSpPr/>
          <p:nvPr/>
        </p:nvSpPr>
        <p:spPr>
          <a:xfrm>
            <a:off x="6240714" y="1484312"/>
            <a:ext cx="1220867" cy="404191"/>
          </a:xfrm>
          <a:prstGeom prst="rect">
            <a:avLst/>
          </a:prstGeom>
        </p:spPr>
        <p:txBody>
          <a:bodyPr wrap="none" lIns="121898" tIns="60949" rIns="121898" bIns="60949">
            <a:spAutoFit/>
          </a:bodyPr>
          <a:lstStyle/>
          <a:p>
            <a:pPr defTabSz="914218">
              <a:lnSpc>
                <a:spcPct val="110000"/>
              </a:lnSpc>
              <a:spcBef>
                <a:spcPts val="800"/>
              </a:spcBef>
            </a:pPr>
            <a:r>
              <a:rPr lang="de-DE" dirty="0">
                <a:solidFill>
                  <a:srgbClr val="00A075"/>
                </a:solidFill>
              </a:rPr>
              <a:t>Tarif BKU</a:t>
            </a:r>
          </a:p>
        </p:txBody>
      </p:sp>
      <p:sp>
        <p:nvSpPr>
          <p:cNvPr id="54" name="Rechteck 53"/>
          <p:cNvSpPr/>
          <p:nvPr/>
        </p:nvSpPr>
        <p:spPr>
          <a:xfrm>
            <a:off x="6233620" y="5168803"/>
            <a:ext cx="54125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95"/>
            <a:endParaRPr lang="de-DE" sz="1600" dirty="0">
              <a:solidFill>
                <a:prstClr val="white"/>
              </a:solidFill>
              <a:cs typeface="Arial Narrow"/>
            </a:endParaRPr>
          </a:p>
          <a:p>
            <a:pPr algn="ctr" defTabSz="457095"/>
            <a:endParaRPr lang="de-DE" sz="1600" dirty="0">
              <a:solidFill>
                <a:prstClr val="white"/>
              </a:solidFill>
              <a:cs typeface="Arial Narrow"/>
            </a:endParaRPr>
          </a:p>
          <a:p>
            <a:pPr algn="ctr" defTabSz="457095"/>
            <a:r>
              <a:rPr lang="de-DE" sz="1600" dirty="0">
                <a:solidFill>
                  <a:prstClr val="white"/>
                </a:solidFill>
                <a:cs typeface="Arial Narrow"/>
              </a:rPr>
              <a:t>5,25 Euro</a:t>
            </a:r>
          </a:p>
        </p:txBody>
      </p:sp>
      <p:sp>
        <p:nvSpPr>
          <p:cNvPr id="25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538291" y="1910303"/>
            <a:ext cx="5418651" cy="329511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endParaRPr lang="de-DE" sz="1200" dirty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26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6240714" y="1910303"/>
            <a:ext cx="5418651" cy="329511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endParaRPr lang="de-DE" sz="1200" dirty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536977" y="1924881"/>
            <a:ext cx="5414561" cy="2328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de-DE" sz="1600" dirty="0">
                <a:solidFill>
                  <a:srgbClr val="00A075"/>
                </a:solidFill>
                <a:cs typeface="Arial Narrow"/>
              </a:rPr>
              <a:t>Krankenhaus</a:t>
            </a:r>
          </a:p>
          <a:p>
            <a:pPr marL="180000" indent="-1800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prstClr val="black"/>
                </a:solidFill>
                <a:cs typeface="Arial Narrow"/>
              </a:rPr>
              <a:t>Privatärztliche Behandlung und bessere Unterbringung im Ein- oder Zweitbettzimmer im Krankenhaus </a:t>
            </a:r>
          </a:p>
          <a:p>
            <a:pPr marL="180000" indent="-1800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prstClr val="black"/>
                </a:solidFill>
                <a:cs typeface="Arial Narrow"/>
              </a:rPr>
              <a:t>Ersatzkrankenhaustagegeld</a:t>
            </a:r>
          </a:p>
          <a:p>
            <a:pPr marL="180000" indent="-1800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prstClr val="black"/>
                </a:solidFill>
                <a:cs typeface="Arial Narrow"/>
              </a:rPr>
              <a:t>Keine Wartezeiten </a:t>
            </a:r>
          </a:p>
          <a:p>
            <a:pPr marL="180000" indent="-1800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prstClr val="black"/>
                </a:solidFill>
                <a:cs typeface="Arial Narrow"/>
              </a:rPr>
              <a:t>Chefarztbehandlung bei ambulanten Operationen </a:t>
            </a:r>
          </a:p>
          <a:p>
            <a:pPr marL="180000" indent="-180000">
              <a:spcBef>
                <a:spcPts val="8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6233620" y="1924881"/>
            <a:ext cx="541456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de-DE" sz="1600" dirty="0">
                <a:solidFill>
                  <a:srgbClr val="00A075"/>
                </a:solidFill>
                <a:cs typeface="Arial Narrow"/>
              </a:rPr>
              <a:t>Krankenhaus (nach Unfall)</a:t>
            </a:r>
          </a:p>
          <a:p>
            <a:pPr marL="180000" indent="-1800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prstClr val="black"/>
                </a:solidFill>
                <a:cs typeface="Arial Narrow"/>
              </a:rPr>
              <a:t>Privatärztliche Behandlung und bessere Unterbringung im Ein- oder Zweitbettzimmer im Krankenhaus </a:t>
            </a:r>
          </a:p>
          <a:p>
            <a:pPr marL="180000" indent="-1800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prstClr val="black"/>
                </a:solidFill>
                <a:cs typeface="Arial Narrow"/>
              </a:rPr>
              <a:t>Ersatzkrankenhaustagegeld</a:t>
            </a:r>
          </a:p>
          <a:p>
            <a:pPr marL="180000" indent="-1800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prstClr val="black"/>
                </a:solidFill>
                <a:cs typeface="Arial Narrow"/>
              </a:rPr>
              <a:t>Leistung nur nach einem Unfall </a:t>
            </a:r>
          </a:p>
        </p:txBody>
      </p:sp>
      <p:graphicFrame>
        <p:nvGraphicFramePr>
          <p:cNvPr id="24" name="Tabel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965404"/>
              </p:ext>
            </p:extLst>
          </p:nvPr>
        </p:nvGraphicFramePr>
        <p:xfrm>
          <a:off x="3037009" y="4722501"/>
          <a:ext cx="2740909" cy="1362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1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91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7876">
                <a:tc>
                  <a:txBody>
                    <a:bodyPr/>
                    <a:lstStyle/>
                    <a:p>
                      <a:r>
                        <a:rPr lang="de-DE" sz="1000" dirty="0"/>
                        <a:t>Durchschnittliches</a:t>
                      </a:r>
                      <a:r>
                        <a:rPr lang="de-DE" sz="1000" baseline="0" dirty="0"/>
                        <a:t> Alter </a:t>
                      </a:r>
                      <a:endParaRPr lang="de-DE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Beitrag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595"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="1" dirty="0"/>
                        <a:t>19,32 EUR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1595"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="1" dirty="0"/>
                        <a:t>23,52 EUR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1595"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="1" dirty="0"/>
                        <a:t>29,40 EUR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1595"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="1"/>
                        <a:t>42,00 </a:t>
                      </a:r>
                      <a:r>
                        <a:rPr lang="de-DE" sz="1100" b="1" dirty="0"/>
                        <a:t>EUR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11321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Produktdetails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Beitragsfreistellung </a:t>
            </a:r>
          </a:p>
        </p:txBody>
      </p:sp>
      <p:sp>
        <p:nvSpPr>
          <p:cNvPr id="18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24</a:t>
            </a:fld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87965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417400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7,50 Euro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49414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5,00 Euro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9570899" y="5725967"/>
            <a:ext cx="1496256" cy="28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de-DE" sz="1500" dirty="0">
                <a:solidFill>
                  <a:schemeClr val="bg1"/>
                </a:solidFill>
              </a:rPr>
              <a:t>8,90 Euro</a:t>
            </a:r>
          </a:p>
        </p:txBody>
      </p:sp>
      <p:sp>
        <p:nvSpPr>
          <p:cNvPr id="35" name="Rechteck 34"/>
          <p:cNvSpPr/>
          <p:nvPr/>
        </p:nvSpPr>
        <p:spPr>
          <a:xfrm>
            <a:off x="538943" y="5620061"/>
            <a:ext cx="21788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6,00 Euro</a:t>
            </a:r>
          </a:p>
        </p:txBody>
      </p:sp>
      <p:sp>
        <p:nvSpPr>
          <p:cNvPr id="30" name="Rechteck 29"/>
          <p:cNvSpPr/>
          <p:nvPr/>
        </p:nvSpPr>
        <p:spPr>
          <a:xfrm>
            <a:off x="536978" y="4852370"/>
            <a:ext cx="2181600" cy="7451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1" name="Rechteck: abgerundete Ecken 5">
            <a:extLst>
              <a:ext uri="{FF2B5EF4-FFF2-40B4-BE49-F238E27FC236}">
                <a16:creationId xmlns:a16="http://schemas.microsoft.com/office/drawing/2014/main" id="{300EB577-C10C-449D-87D5-FCAC3C72A2BD}"/>
              </a:ext>
            </a:extLst>
          </p:cNvPr>
          <p:cNvSpPr/>
          <p:nvPr/>
        </p:nvSpPr>
        <p:spPr>
          <a:xfrm>
            <a:off x="403365" y="5422324"/>
            <a:ext cx="11376024" cy="590400"/>
          </a:xfrm>
          <a:prstGeom prst="roundRect">
            <a:avLst>
              <a:gd name="adj" fmla="val 9177"/>
            </a:avLst>
          </a:prstGeom>
          <a:gradFill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</a:gradFill>
        </p:spPr>
        <p:txBody>
          <a:bodyPr vert="horz" wrap="square" lIns="576000" tIns="108000" rIns="180000" bIns="108000" rtlCol="0" anchor="ctr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55" name="Rechteck 54"/>
          <p:cNvSpPr/>
          <p:nvPr/>
        </p:nvSpPr>
        <p:spPr>
          <a:xfrm>
            <a:off x="538943" y="5668356"/>
            <a:ext cx="111092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95"/>
            <a:r>
              <a:rPr lang="it-IT" sz="1600" dirty="0">
                <a:solidFill>
                  <a:prstClr val="white"/>
                </a:solidFill>
                <a:cs typeface="Arial Narrow"/>
              </a:rPr>
              <a:t>Im </a:t>
            </a:r>
            <a:r>
              <a:rPr lang="it-IT" sz="1600" dirty="0" err="1">
                <a:solidFill>
                  <a:prstClr val="white"/>
                </a:solidFill>
                <a:cs typeface="Arial Narrow"/>
              </a:rPr>
              <a:t>Beitrag</a:t>
            </a:r>
            <a:r>
              <a:rPr lang="it-IT" sz="1600" dirty="0">
                <a:solidFill>
                  <a:prstClr val="white"/>
                </a:solidFill>
                <a:cs typeface="Arial Narrow"/>
              </a:rPr>
              <a:t> </a:t>
            </a:r>
            <a:r>
              <a:rPr lang="it-IT" sz="1600" dirty="0" err="1">
                <a:solidFill>
                  <a:prstClr val="white"/>
                </a:solidFill>
                <a:cs typeface="Arial Narrow"/>
              </a:rPr>
              <a:t>enthalten</a:t>
            </a:r>
            <a:r>
              <a:rPr lang="it-IT" sz="1600" dirty="0">
                <a:solidFill>
                  <a:prstClr val="white"/>
                </a:solidFill>
                <a:cs typeface="Arial Narrow"/>
              </a:rPr>
              <a:t>! Bei </a:t>
            </a:r>
            <a:r>
              <a:rPr lang="it-IT" sz="1600" dirty="0" err="1">
                <a:solidFill>
                  <a:prstClr val="white"/>
                </a:solidFill>
                <a:cs typeface="Arial Narrow"/>
              </a:rPr>
              <a:t>Abwahl</a:t>
            </a:r>
            <a:r>
              <a:rPr lang="it-IT" sz="1600" dirty="0">
                <a:solidFill>
                  <a:prstClr val="white"/>
                </a:solidFill>
                <a:cs typeface="Arial Narrow"/>
              </a:rPr>
              <a:t> </a:t>
            </a:r>
            <a:r>
              <a:rPr lang="it-IT" sz="1600" dirty="0" err="1">
                <a:solidFill>
                  <a:prstClr val="white"/>
                </a:solidFill>
                <a:cs typeface="Arial Narrow"/>
              </a:rPr>
              <a:t>der</a:t>
            </a:r>
            <a:r>
              <a:rPr lang="it-IT" sz="1600" dirty="0">
                <a:solidFill>
                  <a:prstClr val="white"/>
                </a:solidFill>
                <a:cs typeface="Arial Narrow"/>
              </a:rPr>
              <a:t> Option 5% </a:t>
            </a:r>
            <a:r>
              <a:rPr lang="it-IT" sz="1600" dirty="0" err="1">
                <a:solidFill>
                  <a:prstClr val="white"/>
                </a:solidFill>
                <a:cs typeface="Arial Narrow"/>
              </a:rPr>
              <a:t>Beitragsnachlass</a:t>
            </a:r>
            <a:r>
              <a:rPr lang="it-IT" sz="1600" dirty="0">
                <a:solidFill>
                  <a:prstClr val="white"/>
                </a:solidFill>
                <a:cs typeface="Arial Narrow"/>
              </a:rPr>
              <a:t> </a:t>
            </a:r>
          </a:p>
        </p:txBody>
      </p:sp>
      <p:sp>
        <p:nvSpPr>
          <p:cNvPr id="20" name="Rechteck: abgerundete Ecken 5">
            <a:extLst>
              <a:ext uri="{FF2B5EF4-FFF2-40B4-BE49-F238E27FC236}">
                <a16:creationId xmlns:a16="http://schemas.microsoft.com/office/drawing/2014/main" id="{DE64071B-080B-422F-81C7-909682C45F82}"/>
              </a:ext>
            </a:extLst>
          </p:cNvPr>
          <p:cNvSpPr/>
          <p:nvPr/>
        </p:nvSpPr>
        <p:spPr>
          <a:xfrm>
            <a:off x="538291" y="1910303"/>
            <a:ext cx="11109889" cy="3687220"/>
          </a:xfrm>
          <a:prstGeom prst="roundRect">
            <a:avLst>
              <a:gd name="adj" fmla="val 4470"/>
            </a:avLst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/>
          <a:p>
            <a:pPr defTabSz="457095"/>
            <a:endParaRPr lang="de-DE" sz="1200" dirty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536977" y="1924881"/>
            <a:ext cx="11132735" cy="312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>
                <a:solidFill>
                  <a:srgbClr val="00A075"/>
                </a:solidFill>
                <a:cs typeface="Arial Narrow"/>
              </a:rPr>
              <a:t>Beitragsfreistellung </a:t>
            </a:r>
          </a:p>
          <a:p>
            <a:endParaRPr lang="de-DE" sz="1600" dirty="0">
              <a:solidFill>
                <a:srgbClr val="00A075"/>
              </a:solidFill>
              <a:cs typeface="Arial Narrow"/>
            </a:endParaRPr>
          </a:p>
          <a:p>
            <a:pPr lvl="0"/>
            <a:r>
              <a:rPr lang="de-DE" sz="1600" dirty="0"/>
              <a:t>Zu jeden </a:t>
            </a:r>
            <a:r>
              <a:rPr lang="de-DE" sz="1600" dirty="0" err="1"/>
              <a:t>bKV</a:t>
            </a:r>
            <a:r>
              <a:rPr lang="de-DE" sz="1600" dirty="0"/>
              <a:t>-Tarif kann optional eine Beitragsfreistellung für die Dauer von maximal 12 Monaten vereinbart werden. Geleistet wird bei  </a:t>
            </a:r>
          </a:p>
          <a:p>
            <a:pPr lvl="0"/>
            <a:endParaRPr lang="de-DE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sz="1600" dirty="0"/>
              <a:t>einer Pflegezeit im Sinne von § 3 (1) </a:t>
            </a:r>
            <a:r>
              <a:rPr lang="de-DE" sz="1600" dirty="0" err="1"/>
              <a:t>PflegeZG</a:t>
            </a:r>
            <a:r>
              <a:rPr lang="de-DE" sz="1600" dirty="0"/>
              <a:t> 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/>
              <a:t>einer Elternzeit gemäß §15 (1) BEEG 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/>
              <a:t>einer Arbeitsunfähigkeit von mehr als 42 Tagen,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/>
              <a:t>einer beruflichen Auszeit (Sabbatjahr) </a:t>
            </a:r>
          </a:p>
          <a:p>
            <a:r>
              <a:rPr lang="de-DE" sz="1600" dirty="0"/>
              <a:t> </a:t>
            </a:r>
          </a:p>
          <a:p>
            <a:endParaRPr lang="de-DE" sz="1600" dirty="0">
              <a:solidFill>
                <a:srgbClr val="00A075"/>
              </a:solidFill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7565732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46205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Steuerliche Behandlung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Anlage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262062" y="1484312"/>
            <a:ext cx="8534649" cy="938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algn="l"/>
            <a:r>
              <a:rPr lang="de-DE" sz="1600" dirty="0" err="1">
                <a:solidFill>
                  <a:schemeClr val="tx2"/>
                </a:solidFill>
              </a:rPr>
              <a:t>bKV</a:t>
            </a:r>
            <a:r>
              <a:rPr lang="de-DE" sz="1600" dirty="0">
                <a:solidFill>
                  <a:schemeClr val="tx2"/>
                </a:solidFill>
              </a:rPr>
              <a:t>-Beiträge sind </a:t>
            </a:r>
            <a:r>
              <a:rPr lang="de-DE" sz="1600" dirty="0" err="1">
                <a:solidFill>
                  <a:schemeClr val="tx2"/>
                </a:solidFill>
              </a:rPr>
              <a:t>Sachlohn</a:t>
            </a:r>
            <a:r>
              <a:rPr lang="de-DE" sz="1400" dirty="0"/>
              <a:t>, wenn der </a:t>
            </a:r>
            <a:r>
              <a:rPr lang="de-DE" sz="1600" dirty="0">
                <a:solidFill>
                  <a:schemeClr val="tx2"/>
                </a:solidFill>
              </a:rPr>
              <a:t>Arbeitgeber als Versicherungsnehmer </a:t>
            </a:r>
            <a:r>
              <a:rPr lang="de-DE" sz="1400" dirty="0"/>
              <a:t>für seine Mitarbeiter eine Krankenzusatzversicherung abschließt und hierfür </a:t>
            </a:r>
            <a:r>
              <a:rPr lang="de-DE" sz="1600" dirty="0">
                <a:solidFill>
                  <a:schemeClr val="tx2"/>
                </a:solidFill>
              </a:rPr>
              <a:t>die Beiträge übernimmt</a:t>
            </a:r>
            <a:r>
              <a:rPr lang="de-DE" sz="1400" dirty="0"/>
              <a:t>. Der Arbeitnehmer darf dabei </a:t>
            </a:r>
            <a:r>
              <a:rPr lang="de-DE" sz="1600" dirty="0">
                <a:solidFill>
                  <a:schemeClr val="tx2"/>
                </a:solidFill>
              </a:rPr>
              <a:t>ausschließlich Anspruch auf den Versicherungsschutz</a:t>
            </a:r>
            <a:r>
              <a:rPr lang="de-DE" sz="1400" dirty="0"/>
              <a:t> haben und nicht – auch nicht ersatzweise – auf eine Geldzahlung.</a:t>
            </a:r>
          </a:p>
        </p:txBody>
      </p:sp>
      <p:sp>
        <p:nvSpPr>
          <p:cNvPr id="11" name="Eine Ecke des Rechtecks abrunden 10"/>
          <p:cNvSpPr/>
          <p:nvPr/>
        </p:nvSpPr>
        <p:spPr>
          <a:xfrm flipV="1">
            <a:off x="6157339" y="4422397"/>
            <a:ext cx="5556250" cy="1599590"/>
          </a:xfrm>
          <a:prstGeom prst="round1Rect">
            <a:avLst>
              <a:gd name="adj" fmla="val 6147"/>
            </a:avLst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4000" tIns="72000" rIns="324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600"/>
              </a:spcBef>
            </a:pPr>
            <a:endParaRPr lang="de-DE" sz="1400" dirty="0">
              <a:solidFill>
                <a:prstClr val="black"/>
              </a:solidFill>
            </a:endParaRPr>
          </a:p>
        </p:txBody>
      </p:sp>
      <p:sp>
        <p:nvSpPr>
          <p:cNvPr id="12" name="Eine Ecke des Rechtecks abrunden 11"/>
          <p:cNvSpPr/>
          <p:nvPr/>
        </p:nvSpPr>
        <p:spPr>
          <a:xfrm>
            <a:off x="6156519" y="2695695"/>
            <a:ext cx="5556250" cy="1599590"/>
          </a:xfrm>
          <a:prstGeom prst="round1Rect">
            <a:avLst>
              <a:gd name="adj" fmla="val 6147"/>
            </a:avLst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4000" tIns="180000" rIns="324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600"/>
              </a:spcBef>
            </a:pPr>
            <a:r>
              <a:rPr lang="de-DE" sz="1600" dirty="0">
                <a:solidFill>
                  <a:schemeClr val="tx2"/>
                </a:solidFill>
              </a:rPr>
              <a:t>Pauschalversteuerung (§ 37b EStG)</a:t>
            </a:r>
          </a:p>
          <a:p>
            <a:pPr>
              <a:spcBef>
                <a:spcPts val="600"/>
              </a:spcBef>
            </a:pPr>
            <a:r>
              <a:rPr lang="de-DE" sz="1400" dirty="0">
                <a:solidFill>
                  <a:prstClr val="black"/>
                </a:solidFill>
              </a:rPr>
              <a:t>Der Pauschalsteuersatz beträgt 30 %. Es sind Beiträge zur Sozialversicherung zu zahlen.</a:t>
            </a:r>
          </a:p>
          <a:p>
            <a:pPr>
              <a:spcBef>
                <a:spcPts val="600"/>
              </a:spcBef>
            </a:pPr>
            <a:endParaRPr lang="de-DE" sz="1400" dirty="0">
              <a:solidFill>
                <a:prstClr val="black"/>
              </a:solidFill>
            </a:endParaRPr>
          </a:p>
        </p:txBody>
      </p:sp>
      <p:sp>
        <p:nvSpPr>
          <p:cNvPr id="13" name="Eine Ecke des Rechtecks abrunden 12"/>
          <p:cNvSpPr/>
          <p:nvPr/>
        </p:nvSpPr>
        <p:spPr>
          <a:xfrm flipH="1" flipV="1">
            <a:off x="491939" y="4422397"/>
            <a:ext cx="5542724" cy="1599590"/>
          </a:xfrm>
          <a:prstGeom prst="round1Rect">
            <a:avLst>
              <a:gd name="adj" fmla="val 6147"/>
            </a:avLst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4000" tIns="72000" rIns="324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600"/>
              </a:spcBef>
            </a:pPr>
            <a:endParaRPr lang="de-DE" sz="1400" dirty="0">
              <a:solidFill>
                <a:prstClr val="black"/>
              </a:solidFill>
            </a:endParaRPr>
          </a:p>
        </p:txBody>
      </p:sp>
      <p:sp>
        <p:nvSpPr>
          <p:cNvPr id="14" name="Eine Ecke des Rechtecks abrunden 13"/>
          <p:cNvSpPr/>
          <p:nvPr/>
        </p:nvSpPr>
        <p:spPr>
          <a:xfrm flipH="1">
            <a:off x="491113" y="2695695"/>
            <a:ext cx="5542727" cy="1599590"/>
          </a:xfrm>
          <a:prstGeom prst="round1Rect">
            <a:avLst>
              <a:gd name="adj" fmla="val 6147"/>
            </a:avLst>
          </a:prstGeom>
          <a:solidFill>
            <a:schemeClr val="bg2"/>
          </a:solidFill>
          <a:ln>
            <a:noFill/>
          </a:ln>
        </p:spPr>
        <p:txBody>
          <a:bodyPr lIns="324000" tIns="180000" rIns="324000" bIns="72000" rtlCol="0" anchor="t" anchorCtr="0"/>
          <a:lstStyle/>
          <a:p>
            <a:pPr lvl="0">
              <a:lnSpc>
                <a:spcPct val="110000"/>
              </a:lnSpc>
              <a:spcBef>
                <a:spcPts val="800"/>
              </a:spcBef>
            </a:pPr>
            <a:r>
              <a:rPr lang="de-DE" sz="1600" dirty="0">
                <a:solidFill>
                  <a:schemeClr val="tx2"/>
                </a:solidFill>
              </a:rPr>
              <a:t>Sachbezug (§ 8 Abs. 2 Satz 11 EStG)</a:t>
            </a:r>
          </a:p>
          <a:p>
            <a:pPr lvl="0">
              <a:lnSpc>
                <a:spcPct val="110000"/>
              </a:lnSpc>
              <a:spcBef>
                <a:spcPts val="800"/>
              </a:spcBef>
            </a:pPr>
            <a:r>
              <a:rPr lang="de-DE" sz="1400" dirty="0"/>
              <a:t>Bis zu 50 € monatlich (Summer sämtlicher Sachzuwendungen) sind Sachbezüge steuer- und sozialversicherungsfrei.</a:t>
            </a:r>
          </a:p>
          <a:p>
            <a:pPr lvl="0">
              <a:lnSpc>
                <a:spcPct val="110000"/>
              </a:lnSpc>
              <a:spcBef>
                <a:spcPts val="800"/>
              </a:spcBef>
            </a:pPr>
            <a:endParaRPr lang="de-DE" sz="1400" dirty="0"/>
          </a:p>
        </p:txBody>
      </p:sp>
      <p:sp>
        <p:nvSpPr>
          <p:cNvPr id="15" name="Textfeld 14"/>
          <p:cNvSpPr txBox="1"/>
          <p:nvPr/>
        </p:nvSpPr>
        <p:spPr>
          <a:xfrm>
            <a:off x="491112" y="4422397"/>
            <a:ext cx="5541901" cy="159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324000" tIns="180000" rIns="324000" bIns="72000" rtlCol="0">
            <a:noAutofit/>
          </a:bodyPr>
          <a:lstStyle/>
          <a:p>
            <a:pPr algn="l">
              <a:lnSpc>
                <a:spcPct val="110000"/>
              </a:lnSpc>
              <a:spcBef>
                <a:spcPts val="800"/>
              </a:spcBef>
            </a:pPr>
            <a:r>
              <a:rPr lang="de-DE" sz="1600" dirty="0">
                <a:solidFill>
                  <a:schemeClr val="tx2"/>
                </a:solidFill>
              </a:rPr>
              <a:t>Pauschalversteuerung (§ 40 Abs. 1 Nr. 1 EStG)</a:t>
            </a:r>
          </a:p>
          <a:p>
            <a:pPr>
              <a:lnSpc>
                <a:spcPct val="110000"/>
              </a:lnSpc>
              <a:spcBef>
                <a:spcPts val="800"/>
              </a:spcBef>
            </a:pPr>
            <a:r>
              <a:rPr lang="de-DE" sz="1400" dirty="0"/>
              <a:t>Der Pauschalsteuersatz wird anhand der Durchschnittsentgelte aller Mitarbeiter vom </a:t>
            </a:r>
            <a:r>
              <a:rPr lang="de-DE" sz="1400" dirty="0" err="1"/>
              <a:t>Betriebsstättenfinanzamt</a:t>
            </a:r>
            <a:r>
              <a:rPr lang="de-DE" sz="1400" dirty="0"/>
              <a:t> festgelegt. Es fallen keine Beiträge zur Sozialversicherung an.</a:t>
            </a:r>
          </a:p>
          <a:p>
            <a:pPr algn="l"/>
            <a:endParaRPr lang="de-DE" sz="1400" dirty="0"/>
          </a:p>
          <a:p>
            <a:pPr algn="l"/>
            <a:endParaRPr lang="de-DE" sz="1400" dirty="0" err="1"/>
          </a:p>
        </p:txBody>
      </p:sp>
      <p:sp>
        <p:nvSpPr>
          <p:cNvPr id="16" name="Textfeld 15"/>
          <p:cNvSpPr txBox="1"/>
          <p:nvPr/>
        </p:nvSpPr>
        <p:spPr>
          <a:xfrm>
            <a:off x="6156519" y="4446643"/>
            <a:ext cx="5555430" cy="157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324000" tIns="180000" rIns="324000" bIns="72000" rtlCol="0">
            <a:noAutofit/>
          </a:bodyPr>
          <a:lstStyle/>
          <a:p>
            <a:pPr algn="l">
              <a:lnSpc>
                <a:spcPct val="110000"/>
              </a:lnSpc>
              <a:spcBef>
                <a:spcPts val="800"/>
              </a:spcBef>
            </a:pPr>
            <a:r>
              <a:rPr lang="de-DE" sz="1600" dirty="0">
                <a:solidFill>
                  <a:schemeClr val="tx2"/>
                </a:solidFill>
              </a:rPr>
              <a:t>Individualversteuerung</a:t>
            </a:r>
            <a:endParaRPr lang="de-DE" sz="1400" dirty="0">
              <a:solidFill>
                <a:schemeClr val="tx2"/>
              </a:solidFill>
            </a:endParaRPr>
          </a:p>
          <a:p>
            <a:pPr algn="l">
              <a:lnSpc>
                <a:spcPct val="110000"/>
              </a:lnSpc>
              <a:spcBef>
                <a:spcPts val="800"/>
              </a:spcBef>
            </a:pPr>
            <a:r>
              <a:rPr lang="de-DE" sz="1400" dirty="0"/>
              <a:t>Individueller Steuersatz des einzelnen Mitarbeiters. Es fallen Beiträge zur Sozialversicherung an.</a:t>
            </a: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8F3E3304-37E5-4098-A137-A3ED11DA3A3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0" y="1513381"/>
            <a:ext cx="2865438" cy="909184"/>
            <a:chOff x="0" y="2980275"/>
            <a:chExt cx="2865438" cy="909184"/>
          </a:xfrm>
          <a:solidFill>
            <a:schemeClr val="accent1"/>
          </a:solidFill>
        </p:grpSpPr>
        <p:sp>
          <p:nvSpPr>
            <p:cNvPr id="18" name="Freihandform: Form 36">
              <a:extLst>
                <a:ext uri="{FF2B5EF4-FFF2-40B4-BE49-F238E27FC236}">
                  <a16:creationId xmlns:a16="http://schemas.microsoft.com/office/drawing/2014/main" id="{BF6A1DD6-B930-4EF0-8F3E-4D8731CA2DD3}"/>
                </a:ext>
              </a:extLst>
            </p:cNvPr>
            <p:cNvSpPr/>
            <p:nvPr/>
          </p:nvSpPr>
          <p:spPr bwMode="gray">
            <a:xfrm flipH="1">
              <a:off x="0" y="3380867"/>
              <a:ext cx="2491960" cy="108000"/>
            </a:xfrm>
            <a:custGeom>
              <a:avLst/>
              <a:gdLst>
                <a:gd name="connsiteX0" fmla="*/ 2491960 w 2491960"/>
                <a:gd name="connsiteY0" fmla="*/ 0 h 108000"/>
                <a:gd name="connsiteX1" fmla="*/ 39713 w 2491960"/>
                <a:gd name="connsiteY1" fmla="*/ 0 h 108000"/>
                <a:gd name="connsiteX2" fmla="*/ 0 w 2491960"/>
                <a:gd name="connsiteY2" fmla="*/ 39713 h 108000"/>
                <a:gd name="connsiteX3" fmla="*/ 0 w 2491960"/>
                <a:gd name="connsiteY3" fmla="*/ 68287 h 108000"/>
                <a:gd name="connsiteX4" fmla="*/ 39713 w 2491960"/>
                <a:gd name="connsiteY4" fmla="*/ 108000 h 108000"/>
                <a:gd name="connsiteX5" fmla="*/ 2491960 w 2491960"/>
                <a:gd name="connsiteY5" fmla="*/ 108000 h 1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91960" h="108000">
                  <a:moveTo>
                    <a:pt x="2491960" y="0"/>
                  </a:moveTo>
                  <a:lnTo>
                    <a:pt x="39713" y="0"/>
                  </a:lnTo>
                  <a:cubicBezTo>
                    <a:pt x="17780" y="0"/>
                    <a:pt x="0" y="17780"/>
                    <a:pt x="0" y="39713"/>
                  </a:cubicBezTo>
                  <a:lnTo>
                    <a:pt x="0" y="68287"/>
                  </a:lnTo>
                  <a:cubicBezTo>
                    <a:pt x="0" y="90220"/>
                    <a:pt x="17780" y="108000"/>
                    <a:pt x="39713" y="108000"/>
                  </a:cubicBezTo>
                  <a:lnTo>
                    <a:pt x="2491960" y="108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19" name="Freihandform: Form 22">
              <a:extLst>
                <a:ext uri="{FF2B5EF4-FFF2-40B4-BE49-F238E27FC236}">
                  <a16:creationId xmlns:a16="http://schemas.microsoft.com/office/drawing/2014/main" id="{B20DF378-7FD9-47E5-81AC-C8D11BE69D14}"/>
                </a:ext>
              </a:extLst>
            </p:cNvPr>
            <p:cNvSpPr/>
            <p:nvPr/>
          </p:nvSpPr>
          <p:spPr bwMode="gray">
            <a:xfrm>
              <a:off x="2353469" y="2980275"/>
              <a:ext cx="511969" cy="909184"/>
            </a:xfrm>
            <a:custGeom>
              <a:avLst/>
              <a:gdLst>
                <a:gd name="connsiteX0" fmla="*/ 153822 w 1253583"/>
                <a:gd name="connsiteY0" fmla="*/ 0 h 2226172"/>
                <a:gd name="connsiteX1" fmla="*/ 214405 w 1253583"/>
                <a:gd name="connsiteY1" fmla="*/ 25092 h 2226172"/>
                <a:gd name="connsiteX2" fmla="*/ 1224254 w 1253583"/>
                <a:gd name="connsiteY2" fmla="*/ 1034942 h 2226172"/>
                <a:gd name="connsiteX3" fmla="*/ 1242964 w 1253583"/>
                <a:gd name="connsiteY3" fmla="*/ 1063116 h 2226172"/>
                <a:gd name="connsiteX4" fmla="*/ 1243121 w 1253583"/>
                <a:gd name="connsiteY4" fmla="*/ 1063245 h 2226172"/>
                <a:gd name="connsiteX5" fmla="*/ 1253583 w 1253583"/>
                <a:gd name="connsiteY5" fmla="*/ 1113085 h 2226172"/>
                <a:gd name="connsiteX6" fmla="*/ 1243121 w 1253583"/>
                <a:gd name="connsiteY6" fmla="*/ 1162926 h 2226172"/>
                <a:gd name="connsiteX7" fmla="*/ 1242964 w 1253583"/>
                <a:gd name="connsiteY7" fmla="*/ 1163054 h 2226172"/>
                <a:gd name="connsiteX8" fmla="*/ 1224254 w 1253583"/>
                <a:gd name="connsiteY8" fmla="*/ 1191229 h 2226172"/>
                <a:gd name="connsiteX9" fmla="*/ 214405 w 1253583"/>
                <a:gd name="connsiteY9" fmla="*/ 2201079 h 2226172"/>
                <a:gd name="connsiteX10" fmla="*/ 93240 w 1253583"/>
                <a:gd name="connsiteY10" fmla="*/ 2201079 h 2226172"/>
                <a:gd name="connsiteX11" fmla="*/ 25093 w 1253583"/>
                <a:gd name="connsiteY11" fmla="*/ 2132932 h 2226172"/>
                <a:gd name="connsiteX12" fmla="*/ 25093 w 1253583"/>
                <a:gd name="connsiteY12" fmla="*/ 2011767 h 2226172"/>
                <a:gd name="connsiteX13" fmla="*/ 923774 w 1253583"/>
                <a:gd name="connsiteY13" fmla="*/ 1113086 h 2226172"/>
                <a:gd name="connsiteX14" fmla="*/ 25093 w 1253583"/>
                <a:gd name="connsiteY14" fmla="*/ 214404 h 2226172"/>
                <a:gd name="connsiteX15" fmla="*/ 25093 w 1253583"/>
                <a:gd name="connsiteY15" fmla="*/ 93239 h 2226172"/>
                <a:gd name="connsiteX16" fmla="*/ 93240 w 1253583"/>
                <a:gd name="connsiteY16" fmla="*/ 25092 h 2226172"/>
                <a:gd name="connsiteX17" fmla="*/ 153822 w 1253583"/>
                <a:gd name="connsiteY17" fmla="*/ 0 h 222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53583" h="2226172">
                  <a:moveTo>
                    <a:pt x="153822" y="0"/>
                  </a:moveTo>
                  <a:cubicBezTo>
                    <a:pt x="175748" y="-2"/>
                    <a:pt x="197674" y="8362"/>
                    <a:pt x="214405" y="25092"/>
                  </a:cubicBezTo>
                  <a:lnTo>
                    <a:pt x="1224254" y="1034942"/>
                  </a:lnTo>
                  <a:lnTo>
                    <a:pt x="1242964" y="1063116"/>
                  </a:lnTo>
                  <a:lnTo>
                    <a:pt x="1243121" y="1063245"/>
                  </a:lnTo>
                  <a:cubicBezTo>
                    <a:pt x="1249585" y="1076000"/>
                    <a:pt x="1253583" y="1093621"/>
                    <a:pt x="1253583" y="1113085"/>
                  </a:cubicBezTo>
                  <a:cubicBezTo>
                    <a:pt x="1253583" y="1132549"/>
                    <a:pt x="1249585" y="1150171"/>
                    <a:pt x="1243121" y="1162926"/>
                  </a:cubicBezTo>
                  <a:lnTo>
                    <a:pt x="1242964" y="1163054"/>
                  </a:lnTo>
                  <a:lnTo>
                    <a:pt x="1224254" y="1191229"/>
                  </a:lnTo>
                  <a:lnTo>
                    <a:pt x="214405" y="2201079"/>
                  </a:lnTo>
                  <a:cubicBezTo>
                    <a:pt x="180947" y="2234537"/>
                    <a:pt x="126698" y="2234537"/>
                    <a:pt x="93240" y="2201079"/>
                  </a:cubicBezTo>
                  <a:lnTo>
                    <a:pt x="25093" y="2132932"/>
                  </a:lnTo>
                  <a:cubicBezTo>
                    <a:pt x="-8365" y="2099474"/>
                    <a:pt x="-8365" y="2045225"/>
                    <a:pt x="25093" y="2011767"/>
                  </a:cubicBezTo>
                  <a:lnTo>
                    <a:pt x="923774" y="1113086"/>
                  </a:lnTo>
                  <a:lnTo>
                    <a:pt x="25093" y="214404"/>
                  </a:lnTo>
                  <a:cubicBezTo>
                    <a:pt x="-8365" y="180946"/>
                    <a:pt x="-8365" y="126697"/>
                    <a:pt x="25093" y="93239"/>
                  </a:cubicBezTo>
                  <a:lnTo>
                    <a:pt x="93240" y="25092"/>
                  </a:lnTo>
                  <a:cubicBezTo>
                    <a:pt x="109971" y="8362"/>
                    <a:pt x="131896" y="-2"/>
                    <a:pt x="15382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7532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 animBg="1"/>
      <p:bldP spid="12" grpId="0" animBg="1"/>
      <p:bldP spid="13" grpId="0" animBg="1"/>
      <p:bldP spid="14" grpId="0" animBg="1"/>
      <p:bldP spid="15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Inhaltsplatzhalter 13">
            <a:extLst>
              <a:ext uri="{FF2B5EF4-FFF2-40B4-BE49-F238E27FC236}">
                <a16:creationId xmlns:a16="http://schemas.microsoft.com/office/drawing/2014/main" id="{A5AA8E21-1060-44BD-A3AD-F3F1A70E3B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2479130"/>
              </p:ext>
            </p:extLst>
          </p:nvPr>
        </p:nvGraphicFramePr>
        <p:xfrm>
          <a:off x="422277" y="1484312"/>
          <a:ext cx="7937953" cy="333707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621020">
                  <a:extLst>
                    <a:ext uri="{9D8B030D-6E8A-4147-A177-3AD203B41FA5}">
                      <a16:colId xmlns:a16="http://schemas.microsoft.com/office/drawing/2014/main" val="4098091102"/>
                    </a:ext>
                  </a:extLst>
                </a:gridCol>
                <a:gridCol w="1502387">
                  <a:extLst>
                    <a:ext uri="{9D8B030D-6E8A-4147-A177-3AD203B41FA5}">
                      <a16:colId xmlns:a16="http://schemas.microsoft.com/office/drawing/2014/main" val="194983818"/>
                    </a:ext>
                  </a:extLst>
                </a:gridCol>
                <a:gridCol w="1601051">
                  <a:extLst>
                    <a:ext uri="{9D8B030D-6E8A-4147-A177-3AD203B41FA5}">
                      <a16:colId xmlns:a16="http://schemas.microsoft.com/office/drawing/2014/main" val="3253044529"/>
                    </a:ext>
                  </a:extLst>
                </a:gridCol>
                <a:gridCol w="16126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00873">
                  <a:extLst>
                    <a:ext uri="{9D8B030D-6E8A-4147-A177-3AD203B41FA5}">
                      <a16:colId xmlns:a16="http://schemas.microsoft.com/office/drawing/2014/main" val="3917426650"/>
                    </a:ext>
                  </a:extLst>
                </a:gridCol>
              </a:tblGrid>
              <a:tr h="617569">
                <a:tc>
                  <a:txBody>
                    <a:bodyPr/>
                    <a:lstStyle/>
                    <a:p>
                      <a:pPr algn="l"/>
                      <a:endParaRPr lang="en-US" sz="1050" b="0" dirty="0">
                        <a:solidFill>
                          <a:schemeClr val="accent3"/>
                        </a:solidFill>
                      </a:endParaRPr>
                    </a:p>
                  </a:txBody>
                  <a:tcPr marL="73876" marR="73876" marT="180000" marB="72000" anchor="b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0" dirty="0">
                          <a:solidFill>
                            <a:schemeClr val="accent3"/>
                          </a:solidFill>
                        </a:rPr>
                        <a:t>Sachbezug</a:t>
                      </a:r>
                      <a:br>
                        <a:rPr lang="de-DE" sz="1050" b="0" dirty="0">
                          <a:solidFill>
                            <a:schemeClr val="accent3"/>
                          </a:solidFill>
                        </a:rPr>
                      </a:br>
                      <a:endParaRPr lang="de-DE" sz="1050" b="0" dirty="0">
                        <a:solidFill>
                          <a:schemeClr val="accent3"/>
                        </a:solidFill>
                      </a:endParaRPr>
                    </a:p>
                  </a:txBody>
                  <a:tcPr marL="73876" marR="73876" marT="180000" marB="72000" anchor="b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0" dirty="0">
                          <a:solidFill>
                            <a:schemeClr val="accent3"/>
                          </a:solidFill>
                        </a:rPr>
                        <a:t>Pauschalversteuerung §</a:t>
                      </a:r>
                      <a:r>
                        <a:rPr lang="de-DE" sz="1050" b="0" baseline="0" dirty="0">
                          <a:solidFill>
                            <a:schemeClr val="accent3"/>
                          </a:solidFill>
                        </a:rPr>
                        <a:t> 37b EStG</a:t>
                      </a:r>
                      <a:endParaRPr lang="de-DE" sz="1050" b="0" dirty="0">
                        <a:solidFill>
                          <a:schemeClr val="accent3"/>
                        </a:solidFill>
                      </a:endParaRPr>
                    </a:p>
                  </a:txBody>
                  <a:tcPr marL="73876" marR="73876" marT="180000" marB="72000" anchor="b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0" dirty="0">
                          <a:solidFill>
                            <a:schemeClr val="accent3"/>
                          </a:solidFill>
                        </a:rPr>
                        <a:t>Pauschalversteuerung § 40 EStG </a:t>
                      </a:r>
                    </a:p>
                  </a:txBody>
                  <a:tcPr marL="73876" marR="73876" marT="180000" marB="72000" anchor="b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0" dirty="0">
                          <a:solidFill>
                            <a:schemeClr val="accent3"/>
                          </a:solidFill>
                        </a:rPr>
                        <a:t>Individualversteuerung</a:t>
                      </a:r>
                      <a:br>
                        <a:rPr lang="de-DE" sz="1050" b="0" dirty="0">
                          <a:solidFill>
                            <a:schemeClr val="accent3"/>
                          </a:solidFill>
                        </a:rPr>
                      </a:br>
                      <a:endParaRPr lang="de-DE" sz="1050" b="0" dirty="0">
                        <a:solidFill>
                          <a:schemeClr val="accent3"/>
                        </a:solidFill>
                      </a:endParaRPr>
                    </a:p>
                  </a:txBody>
                  <a:tcPr marL="73876" marR="73876" marT="180000" marB="72000" anchor="b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8930518"/>
                  </a:ext>
                </a:extLst>
              </a:tr>
              <a:tr h="497729">
                <a:tc>
                  <a:txBody>
                    <a:bodyPr/>
                    <a:lstStyle/>
                    <a:p>
                      <a:pPr lvl="0" algn="l"/>
                      <a:r>
                        <a:rPr lang="de-DE" sz="900" b="1" dirty="0" err="1">
                          <a:latin typeface="+mn-lt"/>
                        </a:rPr>
                        <a:t>bKV</a:t>
                      </a:r>
                      <a:r>
                        <a:rPr lang="de-DE" sz="900" b="1" dirty="0">
                          <a:latin typeface="+mn-lt"/>
                        </a:rPr>
                        <a:t>-Beitrag </a:t>
                      </a:r>
                    </a:p>
                  </a:txBody>
                  <a:tcPr marL="73876" marR="73876" marT="180000" marB="72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20,00 €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20,00 €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20,00 €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20,00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0264626"/>
                  </a:ext>
                </a:extLst>
              </a:tr>
              <a:tr h="613157">
                <a:tc>
                  <a:txBody>
                    <a:bodyPr/>
                    <a:lstStyle/>
                    <a:p>
                      <a:pPr lvl="0" algn="l"/>
                      <a:r>
                        <a:rPr lang="de-DE" sz="900" dirty="0">
                          <a:latin typeface="+mn-lt"/>
                        </a:rPr>
                        <a:t>Lohnsteuer </a:t>
                      </a:r>
                      <a:br>
                        <a:rPr lang="de-DE" sz="900" dirty="0">
                          <a:latin typeface="+mn-lt"/>
                        </a:rPr>
                      </a:br>
                      <a:r>
                        <a:rPr lang="de-DE" sz="900" dirty="0">
                          <a:latin typeface="+mn-lt"/>
                        </a:rPr>
                        <a:t>(</a:t>
                      </a:r>
                      <a:r>
                        <a:rPr lang="de-DE" sz="900" dirty="0" err="1">
                          <a:latin typeface="+mn-lt"/>
                        </a:rPr>
                        <a:t>inkl.</a:t>
                      </a:r>
                      <a:r>
                        <a:rPr lang="de-DE" sz="900" baseline="0" dirty="0" err="1">
                          <a:latin typeface="+mn-lt"/>
                        </a:rPr>
                        <a:t>KiSt</a:t>
                      </a:r>
                      <a:r>
                        <a:rPr lang="de-DE" sz="900" baseline="0" dirty="0">
                          <a:latin typeface="+mn-lt"/>
                        </a:rPr>
                        <a:t>)</a:t>
                      </a:r>
                      <a:endParaRPr lang="de-DE" sz="900" dirty="0">
                        <a:latin typeface="+mn-lt"/>
                      </a:endParaRPr>
                    </a:p>
                  </a:txBody>
                  <a:tcPr marL="73876" marR="73876" marT="180000" marB="72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0,00 €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6,75 €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5,00 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7,04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3939433"/>
                  </a:ext>
                </a:extLst>
              </a:tr>
              <a:tr h="497729">
                <a:tc>
                  <a:txBody>
                    <a:bodyPr/>
                    <a:lstStyle/>
                    <a:p>
                      <a:pPr algn="l"/>
                      <a:r>
                        <a:rPr lang="de-DE" sz="900" dirty="0">
                          <a:latin typeface="+mn-lt"/>
                        </a:rPr>
                        <a:t>SV-Beiträge  AN </a:t>
                      </a:r>
                    </a:p>
                  </a:txBody>
                  <a:tcPr marL="73876" marR="73876" marT="180000" marB="72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0,00 €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4,03 €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0,00 €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7,82 €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4314237"/>
                  </a:ext>
                </a:extLst>
              </a:tr>
              <a:tr h="497729">
                <a:tc>
                  <a:txBody>
                    <a:bodyPr/>
                    <a:lstStyle/>
                    <a:p>
                      <a:pPr algn="l"/>
                      <a:r>
                        <a:rPr lang="de-DE" sz="900" dirty="0"/>
                        <a:t>SV-Beiträge</a:t>
                      </a:r>
                      <a:r>
                        <a:rPr lang="de-DE" sz="900" baseline="0" dirty="0"/>
                        <a:t>  AG</a:t>
                      </a:r>
                      <a:endParaRPr lang="de-DE" sz="900" dirty="0">
                        <a:latin typeface="+mn-lt"/>
                      </a:endParaRPr>
                    </a:p>
                  </a:txBody>
                  <a:tcPr marL="73876" marR="73876" marT="180000" marB="72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0,00 €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4,03 € 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0,00 €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7,82 €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2263067"/>
                  </a:ext>
                </a:extLst>
              </a:tr>
              <a:tr h="61315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900" b="1" dirty="0">
                          <a:latin typeface="+mn-lt"/>
                        </a:rPr>
                        <a:t>Gesamtaufwand beim Arbeitgeber </a:t>
                      </a:r>
                      <a:endParaRPr lang="de-DE" sz="9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876" marR="73876" marT="180000" marB="72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20,00 €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34,81 €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25,00 €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42,68 €</a:t>
                      </a:r>
                    </a:p>
                  </a:txBody>
                  <a:tcPr marL="73876" marR="73876" marT="180000" marB="72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2333635"/>
                  </a:ext>
                </a:extLst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Steuerliche Behandlung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Anlage </a:t>
            </a:r>
          </a:p>
        </p:txBody>
      </p:sp>
      <p:grpSp>
        <p:nvGrpSpPr>
          <p:cNvPr id="7" name="Gruppieren 20">
            <a:extLst>
              <a:ext uri="{FF2B5EF4-FFF2-40B4-BE49-F238E27FC236}">
                <a16:creationId xmlns:a16="http://schemas.microsoft.com/office/drawing/2014/main" id="{9FA1B5F6-2DC3-480D-986B-0231E764094A}"/>
              </a:ext>
            </a:extLst>
          </p:cNvPr>
          <p:cNvGrpSpPr/>
          <p:nvPr/>
        </p:nvGrpSpPr>
        <p:grpSpPr>
          <a:xfrm>
            <a:off x="407988" y="5340584"/>
            <a:ext cx="8142246" cy="680804"/>
            <a:chOff x="-1754952" y="5827226"/>
            <a:chExt cx="7775575" cy="664563"/>
          </a:xfrm>
        </p:grpSpPr>
        <p:grpSp>
          <p:nvGrpSpPr>
            <p:cNvPr id="8" name="Gruppieren 21">
              <a:extLst>
                <a:ext uri="{FF2B5EF4-FFF2-40B4-BE49-F238E27FC236}">
                  <a16:creationId xmlns:a16="http://schemas.microsoft.com/office/drawing/2014/main" id="{A0E06408-35B9-4814-8634-B692B5E79632}"/>
                </a:ext>
              </a:extLst>
            </p:cNvPr>
            <p:cNvGrpSpPr/>
            <p:nvPr/>
          </p:nvGrpSpPr>
          <p:grpSpPr>
            <a:xfrm>
              <a:off x="-1754952" y="5827226"/>
              <a:ext cx="7775575" cy="664563"/>
              <a:chOff x="5242497" y="5951522"/>
              <a:chExt cx="7775575" cy="664563"/>
            </a:xfrm>
          </p:grpSpPr>
          <p:sp>
            <p:nvSpPr>
              <p:cNvPr id="10" name="Rounded Rectangle 9">
                <a:extLst>
                  <a:ext uri="{FF2B5EF4-FFF2-40B4-BE49-F238E27FC236}">
                    <a16:creationId xmlns:a16="http://schemas.microsoft.com/office/drawing/2014/main" id="{3B3678B5-598B-4694-AF7E-691359E3105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42497" y="5951522"/>
                <a:ext cx="7775575" cy="664563"/>
              </a:xfrm>
              <a:prstGeom prst="roundRect">
                <a:avLst>
                  <a:gd name="adj" fmla="val 5354"/>
                </a:avLst>
              </a:prstGeom>
              <a:solidFill>
                <a:srgbClr val="CD6937"/>
              </a:solidFill>
            </p:spPr>
            <p:txBody>
              <a:bodyPr vert="horz" lIns="864000" tIns="180000" rIns="180000" bIns="180000" rtlCol="0" anchor="ctr">
                <a:noAutofit/>
              </a:bodyPr>
              <a:lstStyle>
                <a:defPPr>
                  <a:defRPr lang="de-DE"/>
                </a:defPPr>
                <a:lvl1pPr indent="0">
                  <a:lnSpc>
                    <a:spcPct val="110000"/>
                  </a:lnSpc>
                  <a:spcBef>
                    <a:spcPts val="800"/>
                  </a:spcBef>
                  <a:buClr>
                    <a:schemeClr val="bg1"/>
                  </a:buClr>
                  <a:buFontTx/>
                  <a:buNone/>
                  <a:defRPr sz="1600">
                    <a:solidFill>
                      <a:schemeClr val="bg1"/>
                    </a:solidFill>
                  </a:defRPr>
                </a:lvl1pPr>
                <a:lvl2pPr marL="180000" indent="-180000">
                  <a:lnSpc>
                    <a:spcPct val="110000"/>
                  </a:lnSpc>
                  <a:spcBef>
                    <a:spcPts val="8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600"/>
                </a:lvl2pPr>
                <a:lvl3pPr marL="360000" indent="-180000">
                  <a:lnSpc>
                    <a:spcPct val="110000"/>
                  </a:lnSpc>
                  <a:spcBef>
                    <a:spcPts val="8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/>
                </a:lvl3pPr>
                <a:lvl4pPr marL="540000" indent="-180000">
                  <a:lnSpc>
                    <a:spcPct val="110000"/>
                  </a:lnSpc>
                  <a:spcBef>
                    <a:spcPts val="8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/>
                </a:lvl4pPr>
                <a:lvl5pPr marL="720000" indent="-180000">
                  <a:lnSpc>
                    <a:spcPct val="110000"/>
                  </a:lnSpc>
                  <a:spcBef>
                    <a:spcPts val="8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endParaRPr lang="de-DE" sz="1050" dirty="0"/>
              </a:p>
            </p:txBody>
          </p:sp>
          <p:pic>
            <p:nvPicPr>
              <p:cNvPr id="11" name="Grafik 24">
                <a:extLst>
                  <a:ext uri="{FF2B5EF4-FFF2-40B4-BE49-F238E27FC236}">
                    <a16:creationId xmlns:a16="http://schemas.microsoft.com/office/drawing/2014/main" id="{77DD073D-A738-44FA-86DD-C04CEC935F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562881" y="6065714"/>
                <a:ext cx="235880" cy="448170"/>
              </a:xfrm>
              <a:prstGeom prst="rect">
                <a:avLst/>
              </a:prstGeom>
              <a:solidFill>
                <a:srgbClr val="CD6937"/>
              </a:solidFill>
            </p:spPr>
          </p:pic>
        </p:grpSp>
        <p:sp>
          <p:nvSpPr>
            <p:cNvPr id="9" name="Textfeld 16">
              <a:extLst>
                <a:ext uri="{FF2B5EF4-FFF2-40B4-BE49-F238E27FC236}">
                  <a16:creationId xmlns:a16="http://schemas.microsoft.com/office/drawing/2014/main" id="{6064535A-EB01-482D-8FB8-7CA503BF047A}"/>
                </a:ext>
              </a:extLst>
            </p:cNvPr>
            <p:cNvSpPr txBox="1"/>
            <p:nvPr/>
          </p:nvSpPr>
          <p:spPr>
            <a:xfrm>
              <a:off x="-908711" y="5847795"/>
              <a:ext cx="6564650" cy="63541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defTabSz="457143">
                <a:lnSpc>
                  <a:spcPct val="110000"/>
                </a:lnSpc>
                <a:defRPr/>
              </a:pPr>
              <a:r>
                <a:rPr lang="de-DE" sz="1100" kern="0" dirty="0">
                  <a:solidFill>
                    <a:schemeClr val="bg1"/>
                  </a:solidFill>
                </a:rPr>
                <a:t>Die hier aufgeführten Informationen stellen den gegenwärtigen Kenntnisstand der </a:t>
              </a:r>
              <a:r>
                <a:rPr lang="de-DE" sz="1100" kern="0" dirty="0" err="1">
                  <a:solidFill>
                    <a:schemeClr val="bg1"/>
                  </a:solidFill>
                </a:rPr>
                <a:t>HanseMerkur</a:t>
              </a:r>
              <a:r>
                <a:rPr lang="de-DE" sz="1100" kern="0" dirty="0">
                  <a:solidFill>
                    <a:schemeClr val="bg1"/>
                  </a:solidFill>
                </a:rPr>
                <a:t> dar und sind  nicht als verbindliche steuer- und sozialversicherungsrechtliche Auskunft im Einzelfall zu verstehen. Bitte verweisen Sie für eine konkrete steuerliche Auskunft </a:t>
              </a:r>
              <a:r>
                <a:rPr lang="de-DE" sz="1100" kern="0">
                  <a:solidFill>
                    <a:schemeClr val="bg1"/>
                  </a:solidFill>
                </a:rPr>
                <a:t>Ihren Kunden </a:t>
              </a:r>
              <a:r>
                <a:rPr lang="de-DE" sz="1100" kern="0" dirty="0">
                  <a:solidFill>
                    <a:schemeClr val="bg1"/>
                  </a:solidFill>
                </a:rPr>
                <a:t>an seinen Steuerberater.</a:t>
              </a:r>
            </a:p>
          </p:txBody>
        </p:sp>
      </p:grpSp>
      <p:sp>
        <p:nvSpPr>
          <p:cNvPr id="14" name="Oval 10">
            <a:extLst>
              <a:ext uri="{FF2B5EF4-FFF2-40B4-BE49-F238E27FC236}">
                <a16:creationId xmlns:a16="http://schemas.microsoft.com/office/drawing/2014/main" id="{1EF5E8C6-1065-4B1E-B6B4-717BC84F8416}"/>
              </a:ext>
            </a:extLst>
          </p:cNvPr>
          <p:cNvSpPr txBox="1">
            <a:spLocks/>
          </p:cNvSpPr>
          <p:nvPr/>
        </p:nvSpPr>
        <p:spPr>
          <a:xfrm>
            <a:off x="8744466" y="2825885"/>
            <a:ext cx="2683144" cy="2683144"/>
          </a:xfrm>
          <a:prstGeom prst="ellipse">
            <a:avLst/>
          </a:prstGeom>
          <a:solidFill>
            <a:srgbClr val="EBCD23"/>
          </a:solidFill>
          <a:ln w="9525" cmpd="sng">
            <a:noFill/>
            <a:prstDash val="solid"/>
          </a:ln>
        </p:spPr>
        <p:txBody>
          <a:bodyPr vert="horz" lIns="36000" tIns="72000" rIns="36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400" i="1" dirty="0"/>
              <a:t>Bei allen 4 Varianten sind die Gesamtaufwendungen zur </a:t>
            </a:r>
            <a:r>
              <a:rPr lang="de-DE" sz="1400" i="1" dirty="0" err="1"/>
              <a:t>bKV</a:t>
            </a:r>
            <a:r>
              <a:rPr lang="de-DE" sz="1400" i="1" dirty="0"/>
              <a:t> in voller Höhe als </a:t>
            </a:r>
            <a:r>
              <a:rPr lang="de-DE" b="1" i="1" dirty="0"/>
              <a:t>Betriebsausgaben</a:t>
            </a:r>
            <a:r>
              <a:rPr lang="de-DE" i="1" dirty="0"/>
              <a:t> </a:t>
            </a:r>
            <a:r>
              <a:rPr lang="de-DE" sz="1400" i="1" dirty="0"/>
              <a:t>absetzbar!</a:t>
            </a:r>
          </a:p>
        </p:txBody>
      </p:sp>
      <p:sp>
        <p:nvSpPr>
          <p:cNvPr id="15" name="Fußzeilenplatzhalter 2"/>
          <p:cNvSpPr txBox="1">
            <a:spLocks/>
          </p:cNvSpPr>
          <p:nvPr/>
        </p:nvSpPr>
        <p:spPr>
          <a:xfrm>
            <a:off x="407988" y="4989131"/>
            <a:ext cx="4680000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lnSpc>
                <a:spcPct val="100000"/>
              </a:lnSpc>
              <a:defRPr sz="9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Berechnungsbeispiel: AN, verheiratet, Steuerklasse 4, keine Kinder 3.000  € Bruttogehalt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5048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Tradition und Wachstum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/>
          </a:p>
        </p:txBody>
      </p:sp>
      <p:pic>
        <p:nvPicPr>
          <p:cNvPr id="17" name="Bildplatzhalter 16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5" t="-118" r="49523" b="118"/>
          <a:stretch/>
        </p:blipFill>
        <p:spPr/>
      </p:pic>
      <p:sp>
        <p:nvSpPr>
          <p:cNvPr id="5" name="Textplatzhalt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 err="1"/>
              <a:t>HanseMerkur</a:t>
            </a:r>
            <a:r>
              <a:rPr lang="de-DE" dirty="0"/>
              <a:t> im Profil</a:t>
            </a:r>
          </a:p>
        </p:txBody>
      </p:sp>
      <p:sp>
        <p:nvSpPr>
          <p:cNvPr id="8" name="Freihandform: Form 24">
            <a:extLst>
              <a:ext uri="{FF2B5EF4-FFF2-40B4-BE49-F238E27FC236}">
                <a16:creationId xmlns:a16="http://schemas.microsoft.com/office/drawing/2014/main" id="{6D46D2E1-BB11-420E-B259-FB36D1ADF345}"/>
              </a:ext>
            </a:extLst>
          </p:cNvPr>
          <p:cNvSpPr/>
          <p:nvPr/>
        </p:nvSpPr>
        <p:spPr>
          <a:xfrm>
            <a:off x="618033" y="1613281"/>
            <a:ext cx="353023" cy="626917"/>
          </a:xfrm>
          <a:custGeom>
            <a:avLst/>
            <a:gdLst>
              <a:gd name="connsiteX0" fmla="*/ 153822 w 1253583"/>
              <a:gd name="connsiteY0" fmla="*/ 0 h 2226172"/>
              <a:gd name="connsiteX1" fmla="*/ 214405 w 1253583"/>
              <a:gd name="connsiteY1" fmla="*/ 25092 h 2226172"/>
              <a:gd name="connsiteX2" fmla="*/ 1224254 w 1253583"/>
              <a:gd name="connsiteY2" fmla="*/ 1034942 h 2226172"/>
              <a:gd name="connsiteX3" fmla="*/ 1242964 w 1253583"/>
              <a:gd name="connsiteY3" fmla="*/ 1063116 h 2226172"/>
              <a:gd name="connsiteX4" fmla="*/ 1243121 w 1253583"/>
              <a:gd name="connsiteY4" fmla="*/ 1063245 h 2226172"/>
              <a:gd name="connsiteX5" fmla="*/ 1253583 w 1253583"/>
              <a:gd name="connsiteY5" fmla="*/ 1113085 h 2226172"/>
              <a:gd name="connsiteX6" fmla="*/ 1243121 w 1253583"/>
              <a:gd name="connsiteY6" fmla="*/ 1162926 h 2226172"/>
              <a:gd name="connsiteX7" fmla="*/ 1242964 w 1253583"/>
              <a:gd name="connsiteY7" fmla="*/ 1163054 h 2226172"/>
              <a:gd name="connsiteX8" fmla="*/ 1224254 w 1253583"/>
              <a:gd name="connsiteY8" fmla="*/ 1191229 h 2226172"/>
              <a:gd name="connsiteX9" fmla="*/ 214405 w 1253583"/>
              <a:gd name="connsiteY9" fmla="*/ 2201079 h 2226172"/>
              <a:gd name="connsiteX10" fmla="*/ 93240 w 1253583"/>
              <a:gd name="connsiteY10" fmla="*/ 2201079 h 2226172"/>
              <a:gd name="connsiteX11" fmla="*/ 25093 w 1253583"/>
              <a:gd name="connsiteY11" fmla="*/ 2132932 h 2226172"/>
              <a:gd name="connsiteX12" fmla="*/ 25093 w 1253583"/>
              <a:gd name="connsiteY12" fmla="*/ 2011767 h 2226172"/>
              <a:gd name="connsiteX13" fmla="*/ 923774 w 1253583"/>
              <a:gd name="connsiteY13" fmla="*/ 1113086 h 2226172"/>
              <a:gd name="connsiteX14" fmla="*/ 25093 w 1253583"/>
              <a:gd name="connsiteY14" fmla="*/ 214404 h 2226172"/>
              <a:gd name="connsiteX15" fmla="*/ 25093 w 1253583"/>
              <a:gd name="connsiteY15" fmla="*/ 93239 h 2226172"/>
              <a:gd name="connsiteX16" fmla="*/ 93240 w 1253583"/>
              <a:gd name="connsiteY16" fmla="*/ 25092 h 2226172"/>
              <a:gd name="connsiteX17" fmla="*/ 153822 w 1253583"/>
              <a:gd name="connsiteY17" fmla="*/ 0 h 222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3583" h="2226172">
                <a:moveTo>
                  <a:pt x="153822" y="0"/>
                </a:moveTo>
                <a:cubicBezTo>
                  <a:pt x="175748" y="-2"/>
                  <a:pt x="197674" y="8362"/>
                  <a:pt x="214405" y="25092"/>
                </a:cubicBezTo>
                <a:lnTo>
                  <a:pt x="1224254" y="1034942"/>
                </a:lnTo>
                <a:lnTo>
                  <a:pt x="1242964" y="1063116"/>
                </a:lnTo>
                <a:lnTo>
                  <a:pt x="1243121" y="1063245"/>
                </a:lnTo>
                <a:cubicBezTo>
                  <a:pt x="1249585" y="1076000"/>
                  <a:pt x="1253583" y="1093621"/>
                  <a:pt x="1253583" y="1113085"/>
                </a:cubicBezTo>
                <a:cubicBezTo>
                  <a:pt x="1253583" y="1132549"/>
                  <a:pt x="1249585" y="1150171"/>
                  <a:pt x="1243121" y="1162926"/>
                </a:cubicBezTo>
                <a:lnTo>
                  <a:pt x="1242964" y="1163054"/>
                </a:lnTo>
                <a:lnTo>
                  <a:pt x="1224254" y="1191229"/>
                </a:lnTo>
                <a:lnTo>
                  <a:pt x="214405" y="2201079"/>
                </a:lnTo>
                <a:cubicBezTo>
                  <a:pt x="180947" y="2234537"/>
                  <a:pt x="126698" y="2234537"/>
                  <a:pt x="93240" y="2201079"/>
                </a:cubicBezTo>
                <a:lnTo>
                  <a:pt x="25093" y="2132932"/>
                </a:lnTo>
                <a:cubicBezTo>
                  <a:pt x="-8365" y="2099474"/>
                  <a:pt x="-8365" y="2045225"/>
                  <a:pt x="25093" y="2011767"/>
                </a:cubicBezTo>
                <a:lnTo>
                  <a:pt x="923774" y="1113086"/>
                </a:lnTo>
                <a:lnTo>
                  <a:pt x="25093" y="214404"/>
                </a:lnTo>
                <a:cubicBezTo>
                  <a:pt x="-8365" y="180946"/>
                  <a:pt x="-8365" y="126697"/>
                  <a:pt x="25093" y="93239"/>
                </a:cubicBezTo>
                <a:lnTo>
                  <a:pt x="93240" y="25092"/>
                </a:lnTo>
                <a:cubicBezTo>
                  <a:pt x="109971" y="8362"/>
                  <a:pt x="131896" y="-2"/>
                  <a:pt x="1538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3996" tIns="95998" rIns="143996" bIns="95998" rtlCol="0" anchor="ctr"/>
          <a:lstStyle/>
          <a:p>
            <a:pPr algn="ctr">
              <a:lnSpc>
                <a:spcPct val="110000"/>
              </a:lnSpc>
              <a:spcBef>
                <a:spcPts val="800"/>
              </a:spcBef>
            </a:pPr>
            <a:endParaRPr lang="de-DE" sz="2100" dirty="0">
              <a:solidFill>
                <a:schemeClr val="tx1"/>
              </a:solidFill>
            </a:endParaRPr>
          </a:p>
        </p:txBody>
      </p:sp>
      <p:sp>
        <p:nvSpPr>
          <p:cNvPr id="9" name="Freihandform: Form 24">
            <a:extLst>
              <a:ext uri="{FF2B5EF4-FFF2-40B4-BE49-F238E27FC236}">
                <a16:creationId xmlns:a16="http://schemas.microsoft.com/office/drawing/2014/main" id="{6D46D2E1-BB11-420E-B259-FB36D1ADF345}"/>
              </a:ext>
            </a:extLst>
          </p:cNvPr>
          <p:cNvSpPr/>
          <p:nvPr/>
        </p:nvSpPr>
        <p:spPr>
          <a:xfrm>
            <a:off x="618033" y="2520380"/>
            <a:ext cx="353023" cy="626917"/>
          </a:xfrm>
          <a:custGeom>
            <a:avLst/>
            <a:gdLst>
              <a:gd name="connsiteX0" fmla="*/ 153822 w 1253583"/>
              <a:gd name="connsiteY0" fmla="*/ 0 h 2226172"/>
              <a:gd name="connsiteX1" fmla="*/ 214405 w 1253583"/>
              <a:gd name="connsiteY1" fmla="*/ 25092 h 2226172"/>
              <a:gd name="connsiteX2" fmla="*/ 1224254 w 1253583"/>
              <a:gd name="connsiteY2" fmla="*/ 1034942 h 2226172"/>
              <a:gd name="connsiteX3" fmla="*/ 1242964 w 1253583"/>
              <a:gd name="connsiteY3" fmla="*/ 1063116 h 2226172"/>
              <a:gd name="connsiteX4" fmla="*/ 1243121 w 1253583"/>
              <a:gd name="connsiteY4" fmla="*/ 1063245 h 2226172"/>
              <a:gd name="connsiteX5" fmla="*/ 1253583 w 1253583"/>
              <a:gd name="connsiteY5" fmla="*/ 1113085 h 2226172"/>
              <a:gd name="connsiteX6" fmla="*/ 1243121 w 1253583"/>
              <a:gd name="connsiteY6" fmla="*/ 1162926 h 2226172"/>
              <a:gd name="connsiteX7" fmla="*/ 1242964 w 1253583"/>
              <a:gd name="connsiteY7" fmla="*/ 1163054 h 2226172"/>
              <a:gd name="connsiteX8" fmla="*/ 1224254 w 1253583"/>
              <a:gd name="connsiteY8" fmla="*/ 1191229 h 2226172"/>
              <a:gd name="connsiteX9" fmla="*/ 214405 w 1253583"/>
              <a:gd name="connsiteY9" fmla="*/ 2201079 h 2226172"/>
              <a:gd name="connsiteX10" fmla="*/ 93240 w 1253583"/>
              <a:gd name="connsiteY10" fmla="*/ 2201079 h 2226172"/>
              <a:gd name="connsiteX11" fmla="*/ 25093 w 1253583"/>
              <a:gd name="connsiteY11" fmla="*/ 2132932 h 2226172"/>
              <a:gd name="connsiteX12" fmla="*/ 25093 w 1253583"/>
              <a:gd name="connsiteY12" fmla="*/ 2011767 h 2226172"/>
              <a:gd name="connsiteX13" fmla="*/ 923774 w 1253583"/>
              <a:gd name="connsiteY13" fmla="*/ 1113086 h 2226172"/>
              <a:gd name="connsiteX14" fmla="*/ 25093 w 1253583"/>
              <a:gd name="connsiteY14" fmla="*/ 214404 h 2226172"/>
              <a:gd name="connsiteX15" fmla="*/ 25093 w 1253583"/>
              <a:gd name="connsiteY15" fmla="*/ 93239 h 2226172"/>
              <a:gd name="connsiteX16" fmla="*/ 93240 w 1253583"/>
              <a:gd name="connsiteY16" fmla="*/ 25092 h 2226172"/>
              <a:gd name="connsiteX17" fmla="*/ 153822 w 1253583"/>
              <a:gd name="connsiteY17" fmla="*/ 0 h 222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3583" h="2226172">
                <a:moveTo>
                  <a:pt x="153822" y="0"/>
                </a:moveTo>
                <a:cubicBezTo>
                  <a:pt x="175748" y="-2"/>
                  <a:pt x="197674" y="8362"/>
                  <a:pt x="214405" y="25092"/>
                </a:cubicBezTo>
                <a:lnTo>
                  <a:pt x="1224254" y="1034942"/>
                </a:lnTo>
                <a:lnTo>
                  <a:pt x="1242964" y="1063116"/>
                </a:lnTo>
                <a:lnTo>
                  <a:pt x="1243121" y="1063245"/>
                </a:lnTo>
                <a:cubicBezTo>
                  <a:pt x="1249585" y="1076000"/>
                  <a:pt x="1253583" y="1093621"/>
                  <a:pt x="1253583" y="1113085"/>
                </a:cubicBezTo>
                <a:cubicBezTo>
                  <a:pt x="1253583" y="1132549"/>
                  <a:pt x="1249585" y="1150171"/>
                  <a:pt x="1243121" y="1162926"/>
                </a:cubicBezTo>
                <a:lnTo>
                  <a:pt x="1242964" y="1163054"/>
                </a:lnTo>
                <a:lnTo>
                  <a:pt x="1224254" y="1191229"/>
                </a:lnTo>
                <a:lnTo>
                  <a:pt x="214405" y="2201079"/>
                </a:lnTo>
                <a:cubicBezTo>
                  <a:pt x="180947" y="2234537"/>
                  <a:pt x="126698" y="2234537"/>
                  <a:pt x="93240" y="2201079"/>
                </a:cubicBezTo>
                <a:lnTo>
                  <a:pt x="25093" y="2132932"/>
                </a:lnTo>
                <a:cubicBezTo>
                  <a:pt x="-8365" y="2099474"/>
                  <a:pt x="-8365" y="2045225"/>
                  <a:pt x="25093" y="2011767"/>
                </a:cubicBezTo>
                <a:lnTo>
                  <a:pt x="923774" y="1113086"/>
                </a:lnTo>
                <a:lnTo>
                  <a:pt x="25093" y="214404"/>
                </a:lnTo>
                <a:cubicBezTo>
                  <a:pt x="-8365" y="180946"/>
                  <a:pt x="-8365" y="126697"/>
                  <a:pt x="25093" y="93239"/>
                </a:cubicBezTo>
                <a:lnTo>
                  <a:pt x="93240" y="25092"/>
                </a:lnTo>
                <a:cubicBezTo>
                  <a:pt x="109971" y="8362"/>
                  <a:pt x="131896" y="-2"/>
                  <a:pt x="1538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3996" tIns="95998" rIns="143996" bIns="95998" rtlCol="0" anchor="ctr"/>
          <a:lstStyle/>
          <a:p>
            <a:pPr algn="ctr">
              <a:lnSpc>
                <a:spcPct val="110000"/>
              </a:lnSpc>
              <a:spcBef>
                <a:spcPts val="800"/>
              </a:spcBef>
            </a:pPr>
            <a:endParaRPr lang="de-DE" sz="2100" dirty="0">
              <a:solidFill>
                <a:schemeClr val="tx1"/>
              </a:solidFill>
            </a:endParaRPr>
          </a:p>
        </p:txBody>
      </p:sp>
      <p:sp>
        <p:nvSpPr>
          <p:cNvPr id="10" name="Freihandform: Form 24">
            <a:extLst>
              <a:ext uri="{FF2B5EF4-FFF2-40B4-BE49-F238E27FC236}">
                <a16:creationId xmlns:a16="http://schemas.microsoft.com/office/drawing/2014/main" id="{6D46D2E1-BB11-420E-B259-FB36D1ADF345}"/>
              </a:ext>
            </a:extLst>
          </p:cNvPr>
          <p:cNvSpPr/>
          <p:nvPr/>
        </p:nvSpPr>
        <p:spPr>
          <a:xfrm>
            <a:off x="618033" y="3427477"/>
            <a:ext cx="353023" cy="626917"/>
          </a:xfrm>
          <a:custGeom>
            <a:avLst/>
            <a:gdLst>
              <a:gd name="connsiteX0" fmla="*/ 153822 w 1253583"/>
              <a:gd name="connsiteY0" fmla="*/ 0 h 2226172"/>
              <a:gd name="connsiteX1" fmla="*/ 214405 w 1253583"/>
              <a:gd name="connsiteY1" fmla="*/ 25092 h 2226172"/>
              <a:gd name="connsiteX2" fmla="*/ 1224254 w 1253583"/>
              <a:gd name="connsiteY2" fmla="*/ 1034942 h 2226172"/>
              <a:gd name="connsiteX3" fmla="*/ 1242964 w 1253583"/>
              <a:gd name="connsiteY3" fmla="*/ 1063116 h 2226172"/>
              <a:gd name="connsiteX4" fmla="*/ 1243121 w 1253583"/>
              <a:gd name="connsiteY4" fmla="*/ 1063245 h 2226172"/>
              <a:gd name="connsiteX5" fmla="*/ 1253583 w 1253583"/>
              <a:gd name="connsiteY5" fmla="*/ 1113085 h 2226172"/>
              <a:gd name="connsiteX6" fmla="*/ 1243121 w 1253583"/>
              <a:gd name="connsiteY6" fmla="*/ 1162926 h 2226172"/>
              <a:gd name="connsiteX7" fmla="*/ 1242964 w 1253583"/>
              <a:gd name="connsiteY7" fmla="*/ 1163054 h 2226172"/>
              <a:gd name="connsiteX8" fmla="*/ 1224254 w 1253583"/>
              <a:gd name="connsiteY8" fmla="*/ 1191229 h 2226172"/>
              <a:gd name="connsiteX9" fmla="*/ 214405 w 1253583"/>
              <a:gd name="connsiteY9" fmla="*/ 2201079 h 2226172"/>
              <a:gd name="connsiteX10" fmla="*/ 93240 w 1253583"/>
              <a:gd name="connsiteY10" fmla="*/ 2201079 h 2226172"/>
              <a:gd name="connsiteX11" fmla="*/ 25093 w 1253583"/>
              <a:gd name="connsiteY11" fmla="*/ 2132932 h 2226172"/>
              <a:gd name="connsiteX12" fmla="*/ 25093 w 1253583"/>
              <a:gd name="connsiteY12" fmla="*/ 2011767 h 2226172"/>
              <a:gd name="connsiteX13" fmla="*/ 923774 w 1253583"/>
              <a:gd name="connsiteY13" fmla="*/ 1113086 h 2226172"/>
              <a:gd name="connsiteX14" fmla="*/ 25093 w 1253583"/>
              <a:gd name="connsiteY14" fmla="*/ 214404 h 2226172"/>
              <a:gd name="connsiteX15" fmla="*/ 25093 w 1253583"/>
              <a:gd name="connsiteY15" fmla="*/ 93239 h 2226172"/>
              <a:gd name="connsiteX16" fmla="*/ 93240 w 1253583"/>
              <a:gd name="connsiteY16" fmla="*/ 25092 h 2226172"/>
              <a:gd name="connsiteX17" fmla="*/ 153822 w 1253583"/>
              <a:gd name="connsiteY17" fmla="*/ 0 h 222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3583" h="2226172">
                <a:moveTo>
                  <a:pt x="153822" y="0"/>
                </a:moveTo>
                <a:cubicBezTo>
                  <a:pt x="175748" y="-2"/>
                  <a:pt x="197674" y="8362"/>
                  <a:pt x="214405" y="25092"/>
                </a:cubicBezTo>
                <a:lnTo>
                  <a:pt x="1224254" y="1034942"/>
                </a:lnTo>
                <a:lnTo>
                  <a:pt x="1242964" y="1063116"/>
                </a:lnTo>
                <a:lnTo>
                  <a:pt x="1243121" y="1063245"/>
                </a:lnTo>
                <a:cubicBezTo>
                  <a:pt x="1249585" y="1076000"/>
                  <a:pt x="1253583" y="1093621"/>
                  <a:pt x="1253583" y="1113085"/>
                </a:cubicBezTo>
                <a:cubicBezTo>
                  <a:pt x="1253583" y="1132549"/>
                  <a:pt x="1249585" y="1150171"/>
                  <a:pt x="1243121" y="1162926"/>
                </a:cubicBezTo>
                <a:lnTo>
                  <a:pt x="1242964" y="1163054"/>
                </a:lnTo>
                <a:lnTo>
                  <a:pt x="1224254" y="1191229"/>
                </a:lnTo>
                <a:lnTo>
                  <a:pt x="214405" y="2201079"/>
                </a:lnTo>
                <a:cubicBezTo>
                  <a:pt x="180947" y="2234537"/>
                  <a:pt x="126698" y="2234537"/>
                  <a:pt x="93240" y="2201079"/>
                </a:cubicBezTo>
                <a:lnTo>
                  <a:pt x="25093" y="2132932"/>
                </a:lnTo>
                <a:cubicBezTo>
                  <a:pt x="-8365" y="2099474"/>
                  <a:pt x="-8365" y="2045225"/>
                  <a:pt x="25093" y="2011767"/>
                </a:cubicBezTo>
                <a:lnTo>
                  <a:pt x="923774" y="1113086"/>
                </a:lnTo>
                <a:lnTo>
                  <a:pt x="25093" y="214404"/>
                </a:lnTo>
                <a:cubicBezTo>
                  <a:pt x="-8365" y="180946"/>
                  <a:pt x="-8365" y="126697"/>
                  <a:pt x="25093" y="93239"/>
                </a:cubicBezTo>
                <a:lnTo>
                  <a:pt x="93240" y="25092"/>
                </a:lnTo>
                <a:cubicBezTo>
                  <a:pt x="109971" y="8362"/>
                  <a:pt x="131896" y="-2"/>
                  <a:pt x="1538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3996" tIns="95998" rIns="143996" bIns="95998" rtlCol="0" anchor="ctr"/>
          <a:lstStyle/>
          <a:p>
            <a:pPr algn="ctr">
              <a:lnSpc>
                <a:spcPct val="110000"/>
              </a:lnSpc>
              <a:spcBef>
                <a:spcPts val="800"/>
              </a:spcBef>
            </a:pPr>
            <a:endParaRPr lang="de-DE" sz="2100" dirty="0">
              <a:solidFill>
                <a:schemeClr val="tx1"/>
              </a:solidFill>
            </a:endParaRPr>
          </a:p>
        </p:txBody>
      </p:sp>
      <p:sp>
        <p:nvSpPr>
          <p:cNvPr id="11" name="Freihandform: Form 24">
            <a:extLst>
              <a:ext uri="{FF2B5EF4-FFF2-40B4-BE49-F238E27FC236}">
                <a16:creationId xmlns:a16="http://schemas.microsoft.com/office/drawing/2014/main" id="{6D46D2E1-BB11-420E-B259-FB36D1ADF345}"/>
              </a:ext>
            </a:extLst>
          </p:cNvPr>
          <p:cNvSpPr/>
          <p:nvPr/>
        </p:nvSpPr>
        <p:spPr>
          <a:xfrm>
            <a:off x="618033" y="4334575"/>
            <a:ext cx="353023" cy="626917"/>
          </a:xfrm>
          <a:custGeom>
            <a:avLst/>
            <a:gdLst>
              <a:gd name="connsiteX0" fmla="*/ 153822 w 1253583"/>
              <a:gd name="connsiteY0" fmla="*/ 0 h 2226172"/>
              <a:gd name="connsiteX1" fmla="*/ 214405 w 1253583"/>
              <a:gd name="connsiteY1" fmla="*/ 25092 h 2226172"/>
              <a:gd name="connsiteX2" fmla="*/ 1224254 w 1253583"/>
              <a:gd name="connsiteY2" fmla="*/ 1034942 h 2226172"/>
              <a:gd name="connsiteX3" fmla="*/ 1242964 w 1253583"/>
              <a:gd name="connsiteY3" fmla="*/ 1063116 h 2226172"/>
              <a:gd name="connsiteX4" fmla="*/ 1243121 w 1253583"/>
              <a:gd name="connsiteY4" fmla="*/ 1063245 h 2226172"/>
              <a:gd name="connsiteX5" fmla="*/ 1253583 w 1253583"/>
              <a:gd name="connsiteY5" fmla="*/ 1113085 h 2226172"/>
              <a:gd name="connsiteX6" fmla="*/ 1243121 w 1253583"/>
              <a:gd name="connsiteY6" fmla="*/ 1162926 h 2226172"/>
              <a:gd name="connsiteX7" fmla="*/ 1242964 w 1253583"/>
              <a:gd name="connsiteY7" fmla="*/ 1163054 h 2226172"/>
              <a:gd name="connsiteX8" fmla="*/ 1224254 w 1253583"/>
              <a:gd name="connsiteY8" fmla="*/ 1191229 h 2226172"/>
              <a:gd name="connsiteX9" fmla="*/ 214405 w 1253583"/>
              <a:gd name="connsiteY9" fmla="*/ 2201079 h 2226172"/>
              <a:gd name="connsiteX10" fmla="*/ 93240 w 1253583"/>
              <a:gd name="connsiteY10" fmla="*/ 2201079 h 2226172"/>
              <a:gd name="connsiteX11" fmla="*/ 25093 w 1253583"/>
              <a:gd name="connsiteY11" fmla="*/ 2132932 h 2226172"/>
              <a:gd name="connsiteX12" fmla="*/ 25093 w 1253583"/>
              <a:gd name="connsiteY12" fmla="*/ 2011767 h 2226172"/>
              <a:gd name="connsiteX13" fmla="*/ 923774 w 1253583"/>
              <a:gd name="connsiteY13" fmla="*/ 1113086 h 2226172"/>
              <a:gd name="connsiteX14" fmla="*/ 25093 w 1253583"/>
              <a:gd name="connsiteY14" fmla="*/ 214404 h 2226172"/>
              <a:gd name="connsiteX15" fmla="*/ 25093 w 1253583"/>
              <a:gd name="connsiteY15" fmla="*/ 93239 h 2226172"/>
              <a:gd name="connsiteX16" fmla="*/ 93240 w 1253583"/>
              <a:gd name="connsiteY16" fmla="*/ 25092 h 2226172"/>
              <a:gd name="connsiteX17" fmla="*/ 153822 w 1253583"/>
              <a:gd name="connsiteY17" fmla="*/ 0 h 222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3583" h="2226172">
                <a:moveTo>
                  <a:pt x="153822" y="0"/>
                </a:moveTo>
                <a:cubicBezTo>
                  <a:pt x="175748" y="-2"/>
                  <a:pt x="197674" y="8362"/>
                  <a:pt x="214405" y="25092"/>
                </a:cubicBezTo>
                <a:lnTo>
                  <a:pt x="1224254" y="1034942"/>
                </a:lnTo>
                <a:lnTo>
                  <a:pt x="1242964" y="1063116"/>
                </a:lnTo>
                <a:lnTo>
                  <a:pt x="1243121" y="1063245"/>
                </a:lnTo>
                <a:cubicBezTo>
                  <a:pt x="1249585" y="1076000"/>
                  <a:pt x="1253583" y="1093621"/>
                  <a:pt x="1253583" y="1113085"/>
                </a:cubicBezTo>
                <a:cubicBezTo>
                  <a:pt x="1253583" y="1132549"/>
                  <a:pt x="1249585" y="1150171"/>
                  <a:pt x="1243121" y="1162926"/>
                </a:cubicBezTo>
                <a:lnTo>
                  <a:pt x="1242964" y="1163054"/>
                </a:lnTo>
                <a:lnTo>
                  <a:pt x="1224254" y="1191229"/>
                </a:lnTo>
                <a:lnTo>
                  <a:pt x="214405" y="2201079"/>
                </a:lnTo>
                <a:cubicBezTo>
                  <a:pt x="180947" y="2234537"/>
                  <a:pt x="126698" y="2234537"/>
                  <a:pt x="93240" y="2201079"/>
                </a:cubicBezTo>
                <a:lnTo>
                  <a:pt x="25093" y="2132932"/>
                </a:lnTo>
                <a:cubicBezTo>
                  <a:pt x="-8365" y="2099474"/>
                  <a:pt x="-8365" y="2045225"/>
                  <a:pt x="25093" y="2011767"/>
                </a:cubicBezTo>
                <a:lnTo>
                  <a:pt x="923774" y="1113086"/>
                </a:lnTo>
                <a:lnTo>
                  <a:pt x="25093" y="214404"/>
                </a:lnTo>
                <a:cubicBezTo>
                  <a:pt x="-8365" y="180946"/>
                  <a:pt x="-8365" y="126697"/>
                  <a:pt x="25093" y="93239"/>
                </a:cubicBezTo>
                <a:lnTo>
                  <a:pt x="93240" y="25092"/>
                </a:lnTo>
                <a:cubicBezTo>
                  <a:pt x="109971" y="8362"/>
                  <a:pt x="131896" y="-2"/>
                  <a:pt x="1538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3996" tIns="95998" rIns="143996" bIns="95998" rtlCol="0" anchor="ctr"/>
          <a:lstStyle/>
          <a:p>
            <a:pPr algn="ctr">
              <a:lnSpc>
                <a:spcPct val="110000"/>
              </a:lnSpc>
              <a:spcBef>
                <a:spcPts val="800"/>
              </a:spcBef>
            </a:pPr>
            <a:endParaRPr lang="de-DE" sz="2100" dirty="0">
              <a:solidFill>
                <a:schemeClr val="tx1"/>
              </a:solidFill>
            </a:endParaRPr>
          </a:p>
        </p:txBody>
      </p:sp>
      <p:sp>
        <p:nvSpPr>
          <p:cNvPr id="12" name="Freihandform: Form 24">
            <a:extLst>
              <a:ext uri="{FF2B5EF4-FFF2-40B4-BE49-F238E27FC236}">
                <a16:creationId xmlns:a16="http://schemas.microsoft.com/office/drawing/2014/main" id="{6D46D2E1-BB11-420E-B259-FB36D1ADF345}"/>
              </a:ext>
            </a:extLst>
          </p:cNvPr>
          <p:cNvSpPr/>
          <p:nvPr/>
        </p:nvSpPr>
        <p:spPr>
          <a:xfrm>
            <a:off x="618033" y="5241672"/>
            <a:ext cx="353023" cy="626917"/>
          </a:xfrm>
          <a:custGeom>
            <a:avLst/>
            <a:gdLst>
              <a:gd name="connsiteX0" fmla="*/ 153822 w 1253583"/>
              <a:gd name="connsiteY0" fmla="*/ 0 h 2226172"/>
              <a:gd name="connsiteX1" fmla="*/ 214405 w 1253583"/>
              <a:gd name="connsiteY1" fmla="*/ 25092 h 2226172"/>
              <a:gd name="connsiteX2" fmla="*/ 1224254 w 1253583"/>
              <a:gd name="connsiteY2" fmla="*/ 1034942 h 2226172"/>
              <a:gd name="connsiteX3" fmla="*/ 1242964 w 1253583"/>
              <a:gd name="connsiteY3" fmla="*/ 1063116 h 2226172"/>
              <a:gd name="connsiteX4" fmla="*/ 1243121 w 1253583"/>
              <a:gd name="connsiteY4" fmla="*/ 1063245 h 2226172"/>
              <a:gd name="connsiteX5" fmla="*/ 1253583 w 1253583"/>
              <a:gd name="connsiteY5" fmla="*/ 1113085 h 2226172"/>
              <a:gd name="connsiteX6" fmla="*/ 1243121 w 1253583"/>
              <a:gd name="connsiteY6" fmla="*/ 1162926 h 2226172"/>
              <a:gd name="connsiteX7" fmla="*/ 1242964 w 1253583"/>
              <a:gd name="connsiteY7" fmla="*/ 1163054 h 2226172"/>
              <a:gd name="connsiteX8" fmla="*/ 1224254 w 1253583"/>
              <a:gd name="connsiteY8" fmla="*/ 1191229 h 2226172"/>
              <a:gd name="connsiteX9" fmla="*/ 214405 w 1253583"/>
              <a:gd name="connsiteY9" fmla="*/ 2201079 h 2226172"/>
              <a:gd name="connsiteX10" fmla="*/ 93240 w 1253583"/>
              <a:gd name="connsiteY10" fmla="*/ 2201079 h 2226172"/>
              <a:gd name="connsiteX11" fmla="*/ 25093 w 1253583"/>
              <a:gd name="connsiteY11" fmla="*/ 2132932 h 2226172"/>
              <a:gd name="connsiteX12" fmla="*/ 25093 w 1253583"/>
              <a:gd name="connsiteY12" fmla="*/ 2011767 h 2226172"/>
              <a:gd name="connsiteX13" fmla="*/ 923774 w 1253583"/>
              <a:gd name="connsiteY13" fmla="*/ 1113086 h 2226172"/>
              <a:gd name="connsiteX14" fmla="*/ 25093 w 1253583"/>
              <a:gd name="connsiteY14" fmla="*/ 214404 h 2226172"/>
              <a:gd name="connsiteX15" fmla="*/ 25093 w 1253583"/>
              <a:gd name="connsiteY15" fmla="*/ 93239 h 2226172"/>
              <a:gd name="connsiteX16" fmla="*/ 93240 w 1253583"/>
              <a:gd name="connsiteY16" fmla="*/ 25092 h 2226172"/>
              <a:gd name="connsiteX17" fmla="*/ 153822 w 1253583"/>
              <a:gd name="connsiteY17" fmla="*/ 0 h 222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3583" h="2226172">
                <a:moveTo>
                  <a:pt x="153822" y="0"/>
                </a:moveTo>
                <a:cubicBezTo>
                  <a:pt x="175748" y="-2"/>
                  <a:pt x="197674" y="8362"/>
                  <a:pt x="214405" y="25092"/>
                </a:cubicBezTo>
                <a:lnTo>
                  <a:pt x="1224254" y="1034942"/>
                </a:lnTo>
                <a:lnTo>
                  <a:pt x="1242964" y="1063116"/>
                </a:lnTo>
                <a:lnTo>
                  <a:pt x="1243121" y="1063245"/>
                </a:lnTo>
                <a:cubicBezTo>
                  <a:pt x="1249585" y="1076000"/>
                  <a:pt x="1253583" y="1093621"/>
                  <a:pt x="1253583" y="1113085"/>
                </a:cubicBezTo>
                <a:cubicBezTo>
                  <a:pt x="1253583" y="1132549"/>
                  <a:pt x="1249585" y="1150171"/>
                  <a:pt x="1243121" y="1162926"/>
                </a:cubicBezTo>
                <a:lnTo>
                  <a:pt x="1242964" y="1163054"/>
                </a:lnTo>
                <a:lnTo>
                  <a:pt x="1224254" y="1191229"/>
                </a:lnTo>
                <a:lnTo>
                  <a:pt x="214405" y="2201079"/>
                </a:lnTo>
                <a:cubicBezTo>
                  <a:pt x="180947" y="2234537"/>
                  <a:pt x="126698" y="2234537"/>
                  <a:pt x="93240" y="2201079"/>
                </a:cubicBezTo>
                <a:lnTo>
                  <a:pt x="25093" y="2132932"/>
                </a:lnTo>
                <a:cubicBezTo>
                  <a:pt x="-8365" y="2099474"/>
                  <a:pt x="-8365" y="2045225"/>
                  <a:pt x="25093" y="2011767"/>
                </a:cubicBezTo>
                <a:lnTo>
                  <a:pt x="923774" y="1113086"/>
                </a:lnTo>
                <a:lnTo>
                  <a:pt x="25093" y="214404"/>
                </a:lnTo>
                <a:cubicBezTo>
                  <a:pt x="-8365" y="180946"/>
                  <a:pt x="-8365" y="126697"/>
                  <a:pt x="25093" y="93239"/>
                </a:cubicBezTo>
                <a:lnTo>
                  <a:pt x="93240" y="25092"/>
                </a:lnTo>
                <a:cubicBezTo>
                  <a:pt x="109971" y="8362"/>
                  <a:pt x="131896" y="-2"/>
                  <a:pt x="1538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3996" tIns="95998" rIns="143996" bIns="95998" rtlCol="0" anchor="ctr"/>
          <a:lstStyle/>
          <a:p>
            <a:pPr algn="ctr">
              <a:lnSpc>
                <a:spcPct val="110000"/>
              </a:lnSpc>
              <a:spcBef>
                <a:spcPts val="800"/>
              </a:spcBef>
            </a:pPr>
            <a:endParaRPr lang="de-DE" sz="2100" dirty="0">
              <a:solidFill>
                <a:schemeClr val="tx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190626" y="1557408"/>
            <a:ext cx="6705600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r>
              <a:rPr lang="de-DE" sz="1600" dirty="0">
                <a:solidFill>
                  <a:prstClr val="black"/>
                </a:solidFill>
                <a:cs typeface="Arial Narrow"/>
              </a:rPr>
              <a:t>Mittelständische Versicherungsgruppe mit Wurzeln in der Krankenversicherung; Versicherungsverein auf Gegenseitigkeit seit 140 Jahren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1190626" y="2710728"/>
            <a:ext cx="6705600" cy="24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>
              <a:buClr>
                <a:srgbClr val="0A523E"/>
              </a:buClr>
              <a:buSzPct val="80000"/>
            </a:pPr>
            <a:r>
              <a:rPr lang="de-DE" sz="1600" dirty="0">
                <a:solidFill>
                  <a:prstClr val="black"/>
                </a:solidFill>
                <a:cs typeface="Arial Narrow"/>
              </a:rPr>
              <a:t>10 Mio. Kunden und mehr als 2 Mrd. Euro Beitragseinnahmen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1190626" y="3494714"/>
            <a:ext cx="6705600" cy="49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>
              <a:buClr>
                <a:srgbClr val="0A523E"/>
              </a:buClr>
              <a:buSzPct val="80000"/>
            </a:pPr>
            <a:r>
              <a:rPr lang="de-DE" sz="1600" dirty="0">
                <a:solidFill>
                  <a:prstClr val="black"/>
                </a:solidFill>
                <a:cs typeface="Arial Narrow"/>
              </a:rPr>
              <a:t>Kompetenz im Kooperationsgeschäft mit Kooperationen im Bereich Banken, Versicherungen, Touristik und Handel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1190626" y="4524924"/>
            <a:ext cx="6705600" cy="24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>
              <a:buClr>
                <a:srgbClr val="0A523E"/>
              </a:buClr>
              <a:buSzPct val="80000"/>
            </a:pPr>
            <a:r>
              <a:rPr lang="de-DE" sz="1600" dirty="0">
                <a:solidFill>
                  <a:prstClr val="black"/>
                </a:solidFill>
                <a:cs typeface="Arial Narrow"/>
              </a:rPr>
              <a:t>Vielfach ausgezeichnete Produkte mit marktführender Beitragsstabilität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1190626" y="5432020"/>
            <a:ext cx="6705600" cy="24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>
              <a:buClr>
                <a:srgbClr val="0A523E"/>
              </a:buClr>
              <a:buSzPct val="80000"/>
            </a:pPr>
            <a:r>
              <a:rPr lang="de-DE" sz="1600" dirty="0">
                <a:solidFill>
                  <a:prstClr val="black"/>
                </a:solidFill>
                <a:cs typeface="Arial Narrow"/>
              </a:rPr>
              <a:t>Einer der größten Reiseversicherer Deutschlands</a:t>
            </a:r>
          </a:p>
        </p:txBody>
      </p:sp>
      <p:cxnSp>
        <p:nvCxnSpPr>
          <p:cNvPr id="26" name="Gerader Verbinder 22">
            <a:extLst>
              <a:ext uri="{FF2B5EF4-FFF2-40B4-BE49-F238E27FC236}">
                <a16:creationId xmlns:a16="http://schemas.microsoft.com/office/drawing/2014/main" id="{4FD394FC-6406-4765-B216-BBB1FFE6ED7A}"/>
              </a:ext>
            </a:extLst>
          </p:cNvPr>
          <p:cNvCxnSpPr/>
          <p:nvPr/>
        </p:nvCxnSpPr>
        <p:spPr>
          <a:xfrm>
            <a:off x="407988" y="2380289"/>
            <a:ext cx="7452000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2">
            <a:extLst>
              <a:ext uri="{FF2B5EF4-FFF2-40B4-BE49-F238E27FC236}">
                <a16:creationId xmlns:a16="http://schemas.microsoft.com/office/drawing/2014/main" id="{4FD394FC-6406-4765-B216-BBB1FFE6ED7A}"/>
              </a:ext>
            </a:extLst>
          </p:cNvPr>
          <p:cNvCxnSpPr/>
          <p:nvPr/>
        </p:nvCxnSpPr>
        <p:spPr>
          <a:xfrm>
            <a:off x="407988" y="3287387"/>
            <a:ext cx="7452000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2">
            <a:extLst>
              <a:ext uri="{FF2B5EF4-FFF2-40B4-BE49-F238E27FC236}">
                <a16:creationId xmlns:a16="http://schemas.microsoft.com/office/drawing/2014/main" id="{4FD394FC-6406-4765-B216-BBB1FFE6ED7A}"/>
              </a:ext>
            </a:extLst>
          </p:cNvPr>
          <p:cNvCxnSpPr/>
          <p:nvPr/>
        </p:nvCxnSpPr>
        <p:spPr>
          <a:xfrm>
            <a:off x="407988" y="4194485"/>
            <a:ext cx="7452000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2">
            <a:extLst>
              <a:ext uri="{FF2B5EF4-FFF2-40B4-BE49-F238E27FC236}">
                <a16:creationId xmlns:a16="http://schemas.microsoft.com/office/drawing/2014/main" id="{4FD394FC-6406-4765-B216-BBB1FFE6ED7A}"/>
              </a:ext>
            </a:extLst>
          </p:cNvPr>
          <p:cNvCxnSpPr/>
          <p:nvPr/>
        </p:nvCxnSpPr>
        <p:spPr>
          <a:xfrm>
            <a:off x="407988" y="5101583"/>
            <a:ext cx="7452000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403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Personalpolitische Herausforderungen für Arbeitgeber  </a:t>
            </a:r>
            <a:br>
              <a:rPr lang="de-DE" dirty="0"/>
            </a:br>
            <a:r>
              <a:rPr lang="de-DE" dirty="0"/>
              <a:t>Stimmen aus dem Markt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F082-4F92-4D46-B61C-2D21F6031830}" type="slidenum">
              <a:rPr lang="de-DE" smtClean="0"/>
              <a:t>4</a:t>
            </a:fld>
            <a:endParaRPr lang="de-DE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5A003EB-A6E0-4E90-8DBB-FBFCE89B14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der betrieblichen Krankenversicherung</a:t>
            </a:r>
          </a:p>
        </p:txBody>
      </p:sp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863753" y="3336959"/>
            <a:ext cx="3430587" cy="299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grpSp>
        <p:nvGrpSpPr>
          <p:cNvPr id="10" name="Gruppieren 9"/>
          <p:cNvGrpSpPr/>
          <p:nvPr/>
        </p:nvGrpSpPr>
        <p:grpSpPr>
          <a:xfrm>
            <a:off x="8651965" y="4374757"/>
            <a:ext cx="2582269" cy="1646631"/>
            <a:chOff x="8651965" y="4374757"/>
            <a:chExt cx="2582269" cy="1646631"/>
          </a:xfrm>
        </p:grpSpPr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5C5E85BC-B02E-4E3F-9BD6-2769BEE80945}"/>
                </a:ext>
              </a:extLst>
            </p:cNvPr>
            <p:cNvSpPr txBox="1">
              <a:spLocks/>
            </p:cNvSpPr>
            <p:nvPr/>
          </p:nvSpPr>
          <p:spPr>
            <a:xfrm>
              <a:off x="8651967" y="4374757"/>
              <a:ext cx="2582267" cy="1646631"/>
            </a:xfrm>
            <a:custGeom>
              <a:avLst/>
              <a:gdLst>
                <a:gd name="connsiteX0" fmla="*/ 57613 w 2582267"/>
                <a:gd name="connsiteY0" fmla="*/ 0 h 1646631"/>
                <a:gd name="connsiteX1" fmla="*/ 2524654 w 2582267"/>
                <a:gd name="connsiteY1" fmla="*/ 0 h 1646631"/>
                <a:gd name="connsiteX2" fmla="*/ 2582267 w 2582267"/>
                <a:gd name="connsiteY2" fmla="*/ 57613 h 1646631"/>
                <a:gd name="connsiteX3" fmla="*/ 2582267 w 2582267"/>
                <a:gd name="connsiteY3" fmla="*/ 1090061 h 1646631"/>
                <a:gd name="connsiteX4" fmla="*/ 2524654 w 2582267"/>
                <a:gd name="connsiteY4" fmla="*/ 1147674 h 1646631"/>
                <a:gd name="connsiteX5" fmla="*/ 712662 w 2582267"/>
                <a:gd name="connsiteY5" fmla="*/ 1147674 h 1646631"/>
                <a:gd name="connsiteX6" fmla="*/ 360873 w 2582267"/>
                <a:gd name="connsiteY6" fmla="*/ 1646631 h 1646631"/>
                <a:gd name="connsiteX7" fmla="*/ 360873 w 2582267"/>
                <a:gd name="connsiteY7" fmla="*/ 1147674 h 1646631"/>
                <a:gd name="connsiteX8" fmla="*/ 57613 w 2582267"/>
                <a:gd name="connsiteY8" fmla="*/ 1147674 h 1646631"/>
                <a:gd name="connsiteX9" fmla="*/ 0 w 2582267"/>
                <a:gd name="connsiteY9" fmla="*/ 1090061 h 1646631"/>
                <a:gd name="connsiteX10" fmla="*/ 0 w 2582267"/>
                <a:gd name="connsiteY10" fmla="*/ 57613 h 1646631"/>
                <a:gd name="connsiteX11" fmla="*/ 57613 w 2582267"/>
                <a:gd name="connsiteY11" fmla="*/ 0 h 1646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82267" h="1646631">
                  <a:moveTo>
                    <a:pt x="57613" y="0"/>
                  </a:moveTo>
                  <a:lnTo>
                    <a:pt x="2524654" y="0"/>
                  </a:lnTo>
                  <a:cubicBezTo>
                    <a:pt x="2556473" y="0"/>
                    <a:pt x="2582267" y="25794"/>
                    <a:pt x="2582267" y="57613"/>
                  </a:cubicBezTo>
                  <a:lnTo>
                    <a:pt x="2582267" y="1090061"/>
                  </a:lnTo>
                  <a:cubicBezTo>
                    <a:pt x="2582267" y="1121880"/>
                    <a:pt x="2556473" y="1147674"/>
                    <a:pt x="2524654" y="1147674"/>
                  </a:cubicBezTo>
                  <a:lnTo>
                    <a:pt x="712662" y="1147674"/>
                  </a:lnTo>
                  <a:lnTo>
                    <a:pt x="360873" y="1646631"/>
                  </a:lnTo>
                  <a:lnTo>
                    <a:pt x="360873" y="1147674"/>
                  </a:lnTo>
                  <a:lnTo>
                    <a:pt x="57613" y="1147674"/>
                  </a:lnTo>
                  <a:cubicBezTo>
                    <a:pt x="25794" y="1147674"/>
                    <a:pt x="0" y="1121880"/>
                    <a:pt x="0" y="1090061"/>
                  </a:cubicBezTo>
                  <a:lnTo>
                    <a:pt x="0" y="57613"/>
                  </a:lnTo>
                  <a:cubicBezTo>
                    <a:pt x="0" y="25794"/>
                    <a:pt x="25794" y="0"/>
                    <a:pt x="57613" y="0"/>
                  </a:cubicBezTo>
                  <a:close/>
                </a:path>
              </a:pathLst>
            </a:custGeom>
            <a:solidFill>
              <a:schemeClr val="accent3"/>
            </a:solidFill>
          </p:spPr>
          <p:txBody>
            <a:bodyPr vert="horz" wrap="square" lIns="1152000" tIns="180000" rIns="180000" bIns="18000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Clr>
                  <a:schemeClr val="bg1"/>
                </a:buClr>
              </a:pP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38" name="Inhaltsplatzhalter 6">
              <a:extLst>
                <a:ext uri="{FF2B5EF4-FFF2-40B4-BE49-F238E27FC236}">
                  <a16:creationId xmlns:a16="http://schemas.microsoft.com/office/drawing/2014/main" id="{EB89F8BD-CB62-417F-9A45-660C79440E92}"/>
                </a:ext>
              </a:extLst>
            </p:cNvPr>
            <p:cNvSpPr txBox="1">
              <a:spLocks/>
            </p:cNvSpPr>
            <p:nvPr/>
          </p:nvSpPr>
          <p:spPr>
            <a:xfrm>
              <a:off x="8651965" y="4451198"/>
              <a:ext cx="2582267" cy="978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180000" tIns="0" rIns="18000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dirty="0">
                  <a:solidFill>
                    <a:schemeClr val="bg1"/>
                  </a:solidFill>
                </a:rPr>
                <a:t>„Auf dem Markt gibt es ein regelrechtes Gerangel um Fachkräfte.“</a:t>
              </a:r>
            </a:p>
          </p:txBody>
        </p:sp>
      </p:grpSp>
      <p:grpSp>
        <p:nvGrpSpPr>
          <p:cNvPr id="7" name="Gruppieren 6"/>
          <p:cNvGrpSpPr/>
          <p:nvPr/>
        </p:nvGrpSpPr>
        <p:grpSpPr>
          <a:xfrm>
            <a:off x="3678209" y="2069954"/>
            <a:ext cx="4835583" cy="3473989"/>
            <a:chOff x="3678209" y="2069954"/>
            <a:chExt cx="4835583" cy="3473989"/>
          </a:xfrm>
        </p:grpSpPr>
        <p:sp>
          <p:nvSpPr>
            <p:cNvPr id="44" name="Textfeld 43">
              <a:extLst>
                <a:ext uri="{FF2B5EF4-FFF2-40B4-BE49-F238E27FC236}">
                  <a16:creationId xmlns:a16="http://schemas.microsoft.com/office/drawing/2014/main" id="{E30F300D-A6CF-4901-828A-2B938A794AD1}"/>
                </a:ext>
              </a:extLst>
            </p:cNvPr>
            <p:cNvSpPr txBox="1">
              <a:spLocks/>
            </p:cNvSpPr>
            <p:nvPr/>
          </p:nvSpPr>
          <p:spPr>
            <a:xfrm>
              <a:off x="3678209" y="2069954"/>
              <a:ext cx="4835583" cy="3473989"/>
            </a:xfrm>
            <a:custGeom>
              <a:avLst/>
              <a:gdLst>
                <a:gd name="connsiteX0" fmla="*/ 72190 w 4078026"/>
                <a:gd name="connsiteY0" fmla="*/ 0 h 2929743"/>
                <a:gd name="connsiteX1" fmla="*/ 4005836 w 4078026"/>
                <a:gd name="connsiteY1" fmla="*/ 0 h 2929743"/>
                <a:gd name="connsiteX2" fmla="*/ 4078026 w 4078026"/>
                <a:gd name="connsiteY2" fmla="*/ 72190 h 2929743"/>
                <a:gd name="connsiteX3" fmla="*/ 4078026 w 4078026"/>
                <a:gd name="connsiteY3" fmla="*/ 520622 h 2929743"/>
                <a:gd name="connsiteX4" fmla="*/ 4078026 w 4078026"/>
                <a:gd name="connsiteY4" fmla="*/ 1740266 h 2929743"/>
                <a:gd name="connsiteX5" fmla="*/ 4078026 w 4078026"/>
                <a:gd name="connsiteY5" fmla="*/ 2188698 h 2929743"/>
                <a:gd name="connsiteX6" fmla="*/ 4005836 w 4078026"/>
                <a:gd name="connsiteY6" fmla="*/ 2260888 h 2929743"/>
                <a:gd name="connsiteX7" fmla="*/ 3605098 w 4078026"/>
                <a:gd name="connsiteY7" fmla="*/ 2260888 h 2929743"/>
                <a:gd name="connsiteX8" fmla="*/ 3605098 w 4078026"/>
                <a:gd name="connsiteY8" fmla="*/ 2481311 h 2929743"/>
                <a:gd name="connsiteX9" fmla="*/ 3605098 w 4078026"/>
                <a:gd name="connsiteY9" fmla="*/ 2929743 h 2929743"/>
                <a:gd name="connsiteX10" fmla="*/ 3133523 w 4078026"/>
                <a:gd name="connsiteY10" fmla="*/ 2260888 h 2929743"/>
                <a:gd name="connsiteX11" fmla="*/ 72190 w 4078026"/>
                <a:gd name="connsiteY11" fmla="*/ 2260888 h 2929743"/>
                <a:gd name="connsiteX12" fmla="*/ 0 w 4078026"/>
                <a:gd name="connsiteY12" fmla="*/ 2188698 h 2929743"/>
                <a:gd name="connsiteX13" fmla="*/ 0 w 4078026"/>
                <a:gd name="connsiteY13" fmla="*/ 1740266 h 2929743"/>
                <a:gd name="connsiteX14" fmla="*/ 0 w 4078026"/>
                <a:gd name="connsiteY14" fmla="*/ 520622 h 2929743"/>
                <a:gd name="connsiteX15" fmla="*/ 0 w 4078026"/>
                <a:gd name="connsiteY15" fmla="*/ 72190 h 2929743"/>
                <a:gd name="connsiteX16" fmla="*/ 72190 w 4078026"/>
                <a:gd name="connsiteY16" fmla="*/ 0 h 2929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78026" h="2929743">
                  <a:moveTo>
                    <a:pt x="72190" y="0"/>
                  </a:moveTo>
                  <a:lnTo>
                    <a:pt x="4005836" y="0"/>
                  </a:lnTo>
                  <a:cubicBezTo>
                    <a:pt x="4045705" y="0"/>
                    <a:pt x="4078026" y="32321"/>
                    <a:pt x="4078026" y="72190"/>
                  </a:cubicBezTo>
                  <a:lnTo>
                    <a:pt x="4078026" y="520622"/>
                  </a:lnTo>
                  <a:lnTo>
                    <a:pt x="4078026" y="1740266"/>
                  </a:lnTo>
                  <a:lnTo>
                    <a:pt x="4078026" y="2188698"/>
                  </a:lnTo>
                  <a:cubicBezTo>
                    <a:pt x="4078026" y="2228567"/>
                    <a:pt x="4045705" y="2260888"/>
                    <a:pt x="4005836" y="2260888"/>
                  </a:cubicBezTo>
                  <a:lnTo>
                    <a:pt x="3605098" y="2260888"/>
                  </a:lnTo>
                  <a:lnTo>
                    <a:pt x="3605098" y="2481311"/>
                  </a:lnTo>
                  <a:lnTo>
                    <a:pt x="3605098" y="2929743"/>
                  </a:lnTo>
                  <a:lnTo>
                    <a:pt x="3133523" y="2260888"/>
                  </a:lnTo>
                  <a:lnTo>
                    <a:pt x="72190" y="2260888"/>
                  </a:lnTo>
                  <a:cubicBezTo>
                    <a:pt x="32321" y="2260888"/>
                    <a:pt x="0" y="2228567"/>
                    <a:pt x="0" y="2188698"/>
                  </a:cubicBezTo>
                  <a:lnTo>
                    <a:pt x="0" y="1740266"/>
                  </a:lnTo>
                  <a:lnTo>
                    <a:pt x="0" y="520622"/>
                  </a:lnTo>
                  <a:lnTo>
                    <a:pt x="0" y="72190"/>
                  </a:lnTo>
                  <a:cubicBezTo>
                    <a:pt x="0" y="32321"/>
                    <a:pt x="32321" y="0"/>
                    <a:pt x="72190" y="0"/>
                  </a:cubicBezTo>
                  <a:close/>
                </a:path>
              </a:pathLst>
            </a:custGeom>
            <a:gradFill>
              <a:gsLst>
                <a:gs pos="10000">
                  <a:schemeClr val="accent3"/>
                </a:gs>
                <a:gs pos="80000">
                  <a:schemeClr val="accent1"/>
                </a:gs>
              </a:gsLst>
              <a:lin ang="18900000" scaled="1"/>
            </a:gradFill>
          </p:spPr>
          <p:txBody>
            <a:bodyPr vert="horz" wrap="square" lIns="180000" tIns="180000" rIns="180000" bIns="360000" rtlCol="0" anchor="t">
              <a:noAutofit/>
            </a:bodyPr>
            <a:lstStyle>
              <a:defPPr>
                <a:defRPr lang="de-DE"/>
              </a:defPPr>
              <a:lvl1pPr algn="ctr">
                <a:lnSpc>
                  <a:spcPct val="90000"/>
                </a:lnSpc>
                <a:spcBef>
                  <a:spcPts val="600"/>
                </a:spcBef>
                <a:defRPr sz="2200">
                  <a:solidFill>
                    <a:schemeClr val="bg1"/>
                  </a:solidFill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39" name="Inhaltsplatzhalter 6">
              <a:extLst>
                <a:ext uri="{FF2B5EF4-FFF2-40B4-BE49-F238E27FC236}">
                  <a16:creationId xmlns:a16="http://schemas.microsoft.com/office/drawing/2014/main" id="{F3F24CE5-AB4E-4DE5-83C4-30C09214D031}"/>
                </a:ext>
              </a:extLst>
            </p:cNvPr>
            <p:cNvSpPr txBox="1">
              <a:spLocks/>
            </p:cNvSpPr>
            <p:nvPr/>
          </p:nvSpPr>
          <p:spPr>
            <a:xfrm>
              <a:off x="5290517" y="2209801"/>
              <a:ext cx="2844496" cy="19842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180000" tIns="0" rIns="18000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dirty="0">
                  <a:solidFill>
                    <a:schemeClr val="bg1"/>
                  </a:solidFill>
                </a:rPr>
                <a:t>„Es wird zunehmend schwieriger, qualifizierte Mitarbeiter zu finden und langfristig an das Unternehmen zu binden.“</a:t>
              </a:r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957764" y="3530721"/>
            <a:ext cx="2582269" cy="2013222"/>
            <a:chOff x="957764" y="3530721"/>
            <a:chExt cx="2582269" cy="2013222"/>
          </a:xfrm>
        </p:grpSpPr>
        <p:sp>
          <p:nvSpPr>
            <p:cNvPr id="46" name="Textfeld 45">
              <a:extLst>
                <a:ext uri="{FF2B5EF4-FFF2-40B4-BE49-F238E27FC236}">
                  <a16:creationId xmlns:a16="http://schemas.microsoft.com/office/drawing/2014/main" id="{E2A8226A-C3CB-48BA-9C7F-3AF4F9272C6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57766" y="3530721"/>
              <a:ext cx="2582267" cy="2013222"/>
            </a:xfrm>
            <a:custGeom>
              <a:avLst/>
              <a:gdLst>
                <a:gd name="connsiteX0" fmla="*/ 2524654 w 2582267"/>
                <a:gd name="connsiteY0" fmla="*/ 0 h 2013222"/>
                <a:gd name="connsiteX1" fmla="*/ 57613 w 2582267"/>
                <a:gd name="connsiteY1" fmla="*/ 0 h 2013222"/>
                <a:gd name="connsiteX2" fmla="*/ 0 w 2582267"/>
                <a:gd name="connsiteY2" fmla="*/ 57613 h 2013222"/>
                <a:gd name="connsiteX3" fmla="*/ 0 w 2582267"/>
                <a:gd name="connsiteY3" fmla="*/ 424204 h 2013222"/>
                <a:gd name="connsiteX4" fmla="*/ 0 w 2582267"/>
                <a:gd name="connsiteY4" fmla="*/ 1090061 h 2013222"/>
                <a:gd name="connsiteX5" fmla="*/ 0 w 2582267"/>
                <a:gd name="connsiteY5" fmla="*/ 1456652 h 2013222"/>
                <a:gd name="connsiteX6" fmla="*/ 57613 w 2582267"/>
                <a:gd name="connsiteY6" fmla="*/ 1514265 h 2013222"/>
                <a:gd name="connsiteX7" fmla="*/ 360873 w 2582267"/>
                <a:gd name="connsiteY7" fmla="*/ 1514265 h 2013222"/>
                <a:gd name="connsiteX8" fmla="*/ 360873 w 2582267"/>
                <a:gd name="connsiteY8" fmla="*/ 1646631 h 2013222"/>
                <a:gd name="connsiteX9" fmla="*/ 360873 w 2582267"/>
                <a:gd name="connsiteY9" fmla="*/ 2013222 h 2013222"/>
                <a:gd name="connsiteX10" fmla="*/ 712662 w 2582267"/>
                <a:gd name="connsiteY10" fmla="*/ 1514265 h 2013222"/>
                <a:gd name="connsiteX11" fmla="*/ 2524654 w 2582267"/>
                <a:gd name="connsiteY11" fmla="*/ 1514265 h 2013222"/>
                <a:gd name="connsiteX12" fmla="*/ 2582267 w 2582267"/>
                <a:gd name="connsiteY12" fmla="*/ 1456652 h 2013222"/>
                <a:gd name="connsiteX13" fmla="*/ 2582267 w 2582267"/>
                <a:gd name="connsiteY13" fmla="*/ 1090061 h 2013222"/>
                <a:gd name="connsiteX14" fmla="*/ 2582267 w 2582267"/>
                <a:gd name="connsiteY14" fmla="*/ 424204 h 2013222"/>
                <a:gd name="connsiteX15" fmla="*/ 2582267 w 2582267"/>
                <a:gd name="connsiteY15" fmla="*/ 57613 h 2013222"/>
                <a:gd name="connsiteX16" fmla="*/ 2524654 w 2582267"/>
                <a:gd name="connsiteY16" fmla="*/ 0 h 2013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82267" h="2013222">
                  <a:moveTo>
                    <a:pt x="2524654" y="0"/>
                  </a:moveTo>
                  <a:lnTo>
                    <a:pt x="57613" y="0"/>
                  </a:lnTo>
                  <a:cubicBezTo>
                    <a:pt x="25794" y="0"/>
                    <a:pt x="0" y="25794"/>
                    <a:pt x="0" y="57613"/>
                  </a:cubicBezTo>
                  <a:lnTo>
                    <a:pt x="0" y="424204"/>
                  </a:lnTo>
                  <a:lnTo>
                    <a:pt x="0" y="1090061"/>
                  </a:lnTo>
                  <a:lnTo>
                    <a:pt x="0" y="1456652"/>
                  </a:lnTo>
                  <a:cubicBezTo>
                    <a:pt x="0" y="1488471"/>
                    <a:pt x="25794" y="1514265"/>
                    <a:pt x="57613" y="1514265"/>
                  </a:cubicBezTo>
                  <a:lnTo>
                    <a:pt x="360873" y="1514265"/>
                  </a:lnTo>
                  <a:lnTo>
                    <a:pt x="360873" y="1646631"/>
                  </a:lnTo>
                  <a:lnTo>
                    <a:pt x="360873" y="2013222"/>
                  </a:lnTo>
                  <a:lnTo>
                    <a:pt x="712662" y="1514265"/>
                  </a:lnTo>
                  <a:lnTo>
                    <a:pt x="2524654" y="1514265"/>
                  </a:lnTo>
                  <a:cubicBezTo>
                    <a:pt x="2556473" y="1514265"/>
                    <a:pt x="2582267" y="1488471"/>
                    <a:pt x="2582267" y="1456652"/>
                  </a:cubicBezTo>
                  <a:lnTo>
                    <a:pt x="2582267" y="1090061"/>
                  </a:lnTo>
                  <a:lnTo>
                    <a:pt x="2582267" y="424204"/>
                  </a:lnTo>
                  <a:lnTo>
                    <a:pt x="2582267" y="57613"/>
                  </a:lnTo>
                  <a:cubicBezTo>
                    <a:pt x="2582267" y="25794"/>
                    <a:pt x="2556473" y="0"/>
                    <a:pt x="2524654" y="0"/>
                  </a:cubicBezTo>
                  <a:close/>
                </a:path>
              </a:pathLst>
            </a:custGeom>
            <a:solidFill>
              <a:schemeClr val="accent1"/>
            </a:solidFill>
          </p:spPr>
          <p:txBody>
            <a:bodyPr vert="horz" wrap="square" lIns="1152000" tIns="180000" rIns="180000" bIns="18000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Clr>
                  <a:schemeClr val="bg1"/>
                </a:buClr>
              </a:pP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40" name="Inhaltsplatzhalter 6">
              <a:extLst>
                <a:ext uri="{FF2B5EF4-FFF2-40B4-BE49-F238E27FC236}">
                  <a16:creationId xmlns:a16="http://schemas.microsoft.com/office/drawing/2014/main" id="{7AC40D29-A170-46DC-ABE8-0F9B4FE73592}"/>
                </a:ext>
              </a:extLst>
            </p:cNvPr>
            <p:cNvSpPr txBox="1">
              <a:spLocks/>
            </p:cNvSpPr>
            <p:nvPr/>
          </p:nvSpPr>
          <p:spPr>
            <a:xfrm>
              <a:off x="957764" y="3649170"/>
              <a:ext cx="2582267" cy="12384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180000" tIns="0" rIns="18000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dirty="0">
                  <a:solidFill>
                    <a:schemeClr val="bg1"/>
                  </a:solidFill>
                </a:rPr>
                <a:t>„Das Durchschnittsalter der Belegschaft steigt.“</a:t>
              </a:r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2050518" y="1484123"/>
            <a:ext cx="3240001" cy="2066754"/>
            <a:chOff x="2050518" y="1484123"/>
            <a:chExt cx="3240001" cy="2066754"/>
          </a:xfrm>
        </p:grpSpPr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9328B9B7-1E32-4E80-964B-C92353661C8F}"/>
                </a:ext>
              </a:extLst>
            </p:cNvPr>
            <p:cNvSpPr txBox="1">
              <a:spLocks/>
            </p:cNvSpPr>
            <p:nvPr/>
          </p:nvSpPr>
          <p:spPr>
            <a:xfrm>
              <a:off x="2050519" y="1484123"/>
              <a:ext cx="3240000" cy="2066754"/>
            </a:xfrm>
            <a:custGeom>
              <a:avLst/>
              <a:gdLst>
                <a:gd name="connsiteX0" fmla="*/ 64930 w 3240000"/>
                <a:gd name="connsiteY0" fmla="*/ 0 h 2066754"/>
                <a:gd name="connsiteX1" fmla="*/ 3175070 w 3240000"/>
                <a:gd name="connsiteY1" fmla="*/ 0 h 2066754"/>
                <a:gd name="connsiteX2" fmla="*/ 3240000 w 3240000"/>
                <a:gd name="connsiteY2" fmla="*/ 64930 h 2066754"/>
                <a:gd name="connsiteX3" fmla="*/ 3240000 w 3240000"/>
                <a:gd name="connsiteY3" fmla="*/ 1375070 h 2066754"/>
                <a:gd name="connsiteX4" fmla="*/ 3175070 w 3240000"/>
                <a:gd name="connsiteY4" fmla="*/ 1440000 h 2066754"/>
                <a:gd name="connsiteX5" fmla="*/ 2841733 w 3240000"/>
                <a:gd name="connsiteY5" fmla="*/ 1440000 h 2066754"/>
                <a:gd name="connsiteX6" fmla="*/ 2841733 w 3240000"/>
                <a:gd name="connsiteY6" fmla="*/ 2066754 h 2066754"/>
                <a:gd name="connsiteX7" fmla="*/ 2399841 w 3240000"/>
                <a:gd name="connsiteY7" fmla="*/ 1440000 h 2066754"/>
                <a:gd name="connsiteX8" fmla="*/ 64930 w 3240000"/>
                <a:gd name="connsiteY8" fmla="*/ 1440000 h 2066754"/>
                <a:gd name="connsiteX9" fmla="*/ 0 w 3240000"/>
                <a:gd name="connsiteY9" fmla="*/ 1375070 h 2066754"/>
                <a:gd name="connsiteX10" fmla="*/ 0 w 3240000"/>
                <a:gd name="connsiteY10" fmla="*/ 64930 h 2066754"/>
                <a:gd name="connsiteX11" fmla="*/ 64930 w 3240000"/>
                <a:gd name="connsiteY11" fmla="*/ 0 h 2066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40000" h="2066754">
                  <a:moveTo>
                    <a:pt x="64930" y="0"/>
                  </a:moveTo>
                  <a:lnTo>
                    <a:pt x="3175070" y="0"/>
                  </a:lnTo>
                  <a:cubicBezTo>
                    <a:pt x="3210930" y="0"/>
                    <a:pt x="3240000" y="29070"/>
                    <a:pt x="3240000" y="64930"/>
                  </a:cubicBezTo>
                  <a:lnTo>
                    <a:pt x="3240000" y="1375070"/>
                  </a:lnTo>
                  <a:cubicBezTo>
                    <a:pt x="3240000" y="1410930"/>
                    <a:pt x="3210930" y="1440000"/>
                    <a:pt x="3175070" y="1440000"/>
                  </a:cubicBezTo>
                  <a:lnTo>
                    <a:pt x="2841733" y="1440000"/>
                  </a:lnTo>
                  <a:lnTo>
                    <a:pt x="2841733" y="2066754"/>
                  </a:lnTo>
                  <a:lnTo>
                    <a:pt x="2399841" y="1440000"/>
                  </a:lnTo>
                  <a:lnTo>
                    <a:pt x="64930" y="1440000"/>
                  </a:lnTo>
                  <a:cubicBezTo>
                    <a:pt x="29070" y="1440000"/>
                    <a:pt x="0" y="1410930"/>
                    <a:pt x="0" y="1375070"/>
                  </a:cubicBezTo>
                  <a:lnTo>
                    <a:pt x="0" y="64930"/>
                  </a:lnTo>
                  <a:cubicBezTo>
                    <a:pt x="0" y="29070"/>
                    <a:pt x="29070" y="0"/>
                    <a:pt x="64930" y="0"/>
                  </a:cubicBezTo>
                  <a:close/>
                </a:path>
              </a:pathLst>
            </a:custGeom>
            <a:solidFill>
              <a:schemeClr val="accent2"/>
            </a:solidFill>
          </p:spPr>
          <p:txBody>
            <a:bodyPr vert="horz" wrap="square" lIns="1152000" tIns="180000" rIns="180000" bIns="18000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Clr>
                  <a:schemeClr val="bg1"/>
                </a:buClr>
              </a:pP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41" name="Inhaltsplatzhalter 6">
              <a:extLst>
                <a:ext uri="{FF2B5EF4-FFF2-40B4-BE49-F238E27FC236}">
                  <a16:creationId xmlns:a16="http://schemas.microsoft.com/office/drawing/2014/main" id="{BADC0988-691A-47F7-B842-13C8F8512980}"/>
                </a:ext>
              </a:extLst>
            </p:cNvPr>
            <p:cNvSpPr txBox="1">
              <a:spLocks/>
            </p:cNvSpPr>
            <p:nvPr/>
          </p:nvSpPr>
          <p:spPr>
            <a:xfrm>
              <a:off x="2050518" y="1582415"/>
              <a:ext cx="3239999" cy="1303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180000" tIns="0" rIns="18000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dirty="0">
                  <a:solidFill>
                    <a:schemeClr val="bg1"/>
                  </a:solidFill>
                </a:rPr>
                <a:t>„Fehlzeiten nehmen zu.“</a:t>
              </a:r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8047187" y="1704974"/>
            <a:ext cx="3521058" cy="2137897"/>
            <a:chOff x="8047187" y="1704974"/>
            <a:chExt cx="3521058" cy="2137897"/>
          </a:xfrm>
        </p:grpSpPr>
        <p:sp>
          <p:nvSpPr>
            <p:cNvPr id="48" name="Textfeld 47">
              <a:extLst>
                <a:ext uri="{FF2B5EF4-FFF2-40B4-BE49-F238E27FC236}">
                  <a16:creationId xmlns:a16="http://schemas.microsoft.com/office/drawing/2014/main" id="{B1441231-6972-4733-B2B3-0623E5A1B424}"/>
                </a:ext>
              </a:extLst>
            </p:cNvPr>
            <p:cNvSpPr txBox="1">
              <a:spLocks/>
            </p:cNvSpPr>
            <p:nvPr/>
          </p:nvSpPr>
          <p:spPr>
            <a:xfrm>
              <a:off x="8047187" y="1704974"/>
              <a:ext cx="3521058" cy="2137897"/>
            </a:xfrm>
            <a:custGeom>
              <a:avLst/>
              <a:gdLst>
                <a:gd name="connsiteX0" fmla="*/ 85650 w 4273905"/>
                <a:gd name="connsiteY0" fmla="*/ 0 h 2595007"/>
                <a:gd name="connsiteX1" fmla="*/ 4188256 w 4273905"/>
                <a:gd name="connsiteY1" fmla="*/ 0 h 2595007"/>
                <a:gd name="connsiteX2" fmla="*/ 4273905 w 4273905"/>
                <a:gd name="connsiteY2" fmla="*/ 85650 h 2595007"/>
                <a:gd name="connsiteX3" fmla="*/ 4273905 w 4273905"/>
                <a:gd name="connsiteY3" fmla="*/ 1813864 h 2595007"/>
                <a:gd name="connsiteX4" fmla="*/ 4188256 w 4273905"/>
                <a:gd name="connsiteY4" fmla="*/ 1899514 h 2595007"/>
                <a:gd name="connsiteX5" fmla="*/ 1538856 w 4273905"/>
                <a:gd name="connsiteY5" fmla="*/ 1899514 h 2595007"/>
                <a:gd name="connsiteX6" fmla="*/ 1042969 w 4273905"/>
                <a:gd name="connsiteY6" fmla="*/ 2595007 h 2595007"/>
                <a:gd name="connsiteX7" fmla="*/ 1042969 w 4273905"/>
                <a:gd name="connsiteY7" fmla="*/ 1900651 h 2595007"/>
                <a:gd name="connsiteX8" fmla="*/ 575003 w 4273905"/>
                <a:gd name="connsiteY8" fmla="*/ 1900651 h 2595007"/>
                <a:gd name="connsiteX9" fmla="*/ 575003 w 4273905"/>
                <a:gd name="connsiteY9" fmla="*/ 1899514 h 2595007"/>
                <a:gd name="connsiteX10" fmla="*/ 85650 w 4273905"/>
                <a:gd name="connsiteY10" fmla="*/ 1899514 h 2595007"/>
                <a:gd name="connsiteX11" fmla="*/ 0 w 4273905"/>
                <a:gd name="connsiteY11" fmla="*/ 1813864 h 2595007"/>
                <a:gd name="connsiteX12" fmla="*/ 0 w 4273905"/>
                <a:gd name="connsiteY12" fmla="*/ 85650 h 2595007"/>
                <a:gd name="connsiteX13" fmla="*/ 85650 w 4273905"/>
                <a:gd name="connsiteY13" fmla="*/ 0 h 2595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73905" h="2595007">
                  <a:moveTo>
                    <a:pt x="85650" y="0"/>
                  </a:moveTo>
                  <a:lnTo>
                    <a:pt x="4188256" y="0"/>
                  </a:lnTo>
                  <a:cubicBezTo>
                    <a:pt x="4235558" y="0"/>
                    <a:pt x="4273905" y="38346"/>
                    <a:pt x="4273905" y="85650"/>
                  </a:cubicBezTo>
                  <a:lnTo>
                    <a:pt x="4273905" y="1813864"/>
                  </a:lnTo>
                  <a:cubicBezTo>
                    <a:pt x="4273905" y="1861167"/>
                    <a:pt x="4235558" y="1899514"/>
                    <a:pt x="4188256" y="1899514"/>
                  </a:cubicBezTo>
                  <a:lnTo>
                    <a:pt x="1538856" y="1899514"/>
                  </a:lnTo>
                  <a:lnTo>
                    <a:pt x="1042969" y="2595007"/>
                  </a:lnTo>
                  <a:lnTo>
                    <a:pt x="1042969" y="1900651"/>
                  </a:lnTo>
                  <a:lnTo>
                    <a:pt x="575003" y="1900651"/>
                  </a:lnTo>
                  <a:lnTo>
                    <a:pt x="575003" y="1899514"/>
                  </a:lnTo>
                  <a:lnTo>
                    <a:pt x="85650" y="1899514"/>
                  </a:lnTo>
                  <a:cubicBezTo>
                    <a:pt x="38347" y="1899514"/>
                    <a:pt x="0" y="1861167"/>
                    <a:pt x="0" y="1813864"/>
                  </a:cubicBezTo>
                  <a:lnTo>
                    <a:pt x="0" y="85650"/>
                  </a:lnTo>
                  <a:cubicBezTo>
                    <a:pt x="0" y="38346"/>
                    <a:pt x="38347" y="0"/>
                    <a:pt x="85650" y="0"/>
                  </a:cubicBezTo>
                  <a:close/>
                </a:path>
              </a:pathLst>
            </a:custGeom>
            <a:solidFill>
              <a:schemeClr val="bg2"/>
            </a:solidFill>
          </p:spPr>
          <p:txBody>
            <a:bodyPr vert="horz" wrap="square" lIns="1152000" tIns="180000" rIns="180000" bIns="18000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Clr>
                  <a:schemeClr val="bg1"/>
                </a:buClr>
              </a:pP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42" name="Inhaltsplatzhalter 6">
              <a:extLst>
                <a:ext uri="{FF2B5EF4-FFF2-40B4-BE49-F238E27FC236}">
                  <a16:creationId xmlns:a16="http://schemas.microsoft.com/office/drawing/2014/main" id="{00A8DFF2-7417-47B1-8DFF-978647FE8E28}"/>
                </a:ext>
              </a:extLst>
            </p:cNvPr>
            <p:cNvSpPr txBox="1">
              <a:spLocks/>
            </p:cNvSpPr>
            <p:nvPr/>
          </p:nvSpPr>
          <p:spPr>
            <a:xfrm>
              <a:off x="8513792" y="1774868"/>
              <a:ext cx="3054452" cy="13317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180000" tIns="0" rIns="18000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dirty="0"/>
                <a:t>„Die gesundheitliche Beeinträchtigung der Belegschaft steigt.“</a:t>
              </a:r>
            </a:p>
          </p:txBody>
        </p:sp>
      </p:grp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AD6339-4749-4455-9703-3F5F8986B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24438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der betrieblichen Krankenversicherung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Situation für Mitarbeiter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3D2E7AFB-ED23-4BEF-9D4B-7AC5D6DB486B}"/>
              </a:ext>
            </a:extLst>
          </p:cNvPr>
          <p:cNvSpPr txBox="1"/>
          <p:nvPr/>
        </p:nvSpPr>
        <p:spPr>
          <a:xfrm>
            <a:off x="407987" y="5772944"/>
            <a:ext cx="11376025" cy="24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b">
            <a:noAutofit/>
          </a:bodyPr>
          <a:lstStyle/>
          <a:p>
            <a:r>
              <a:rPr lang="de-DE" sz="900" dirty="0">
                <a:solidFill>
                  <a:schemeClr val="accent5"/>
                </a:solidFill>
              </a:rPr>
              <a:t>Quelle: INSA-Meinungstrend Oktober 2018, Antworten aller Befragten (n=2.061) </a:t>
            </a:r>
          </a:p>
        </p:txBody>
      </p:sp>
      <p:grpSp>
        <p:nvGrpSpPr>
          <p:cNvPr id="26" name="Gruppieren 25"/>
          <p:cNvGrpSpPr/>
          <p:nvPr/>
        </p:nvGrpSpPr>
        <p:grpSpPr>
          <a:xfrm>
            <a:off x="407988" y="1484313"/>
            <a:ext cx="3600450" cy="2016000"/>
            <a:chOff x="407988" y="1484313"/>
            <a:chExt cx="3600450" cy="2016000"/>
          </a:xfrm>
        </p:grpSpPr>
        <p:sp>
          <p:nvSpPr>
            <p:cNvPr id="9" name="Rechteck: abgerundete Ecken 5">
              <a:extLst>
                <a:ext uri="{FF2B5EF4-FFF2-40B4-BE49-F238E27FC236}">
                  <a16:creationId xmlns:a16="http://schemas.microsoft.com/office/drawing/2014/main" id="{DE64071B-080B-422F-81C7-909682C45F82}"/>
                </a:ext>
              </a:extLst>
            </p:cNvPr>
            <p:cNvSpPr/>
            <p:nvPr/>
          </p:nvSpPr>
          <p:spPr>
            <a:xfrm>
              <a:off x="407988" y="1484313"/>
              <a:ext cx="3600450" cy="2016000"/>
            </a:xfrm>
            <a:prstGeom prst="roundRect">
              <a:avLst>
                <a:gd name="adj" fmla="val 4470"/>
              </a:avLst>
            </a:prstGeom>
            <a:solidFill>
              <a:schemeClr val="bg2"/>
            </a:solidFill>
          </p:spPr>
          <p:txBody>
            <a:bodyPr vert="horz" wrap="square" lIns="108000" tIns="72000" rIns="108000" bIns="72000" rtlCol="0" anchor="ctr">
              <a:noAutofit/>
            </a:bodyPr>
            <a:lstStyle/>
            <a:p>
              <a:pPr>
                <a:spcBef>
                  <a:spcPts val="800"/>
                </a:spcBef>
              </a:pPr>
              <a:r>
                <a:rPr lang="de-DE" dirty="0">
                  <a:solidFill>
                    <a:schemeClr val="tx2"/>
                  </a:solidFill>
                </a:rPr>
                <a:t>Etwa 90% der Arbeitnehmer sind gesetzlich krankenversichert</a:t>
              </a:r>
            </a:p>
          </p:txBody>
        </p:sp>
        <p:pic>
          <p:nvPicPr>
            <p:cNvPr id="25" name="Grafik 2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97676"/>
            <a:stretch/>
          </p:blipFill>
          <p:spPr>
            <a:xfrm>
              <a:off x="407988" y="1484313"/>
              <a:ext cx="83608" cy="2011514"/>
            </a:xfrm>
            <a:prstGeom prst="rect">
              <a:avLst/>
            </a:prstGeom>
          </p:spPr>
        </p:pic>
      </p:grpSp>
      <p:grpSp>
        <p:nvGrpSpPr>
          <p:cNvPr id="28" name="Gruppieren 27"/>
          <p:cNvGrpSpPr/>
          <p:nvPr/>
        </p:nvGrpSpPr>
        <p:grpSpPr>
          <a:xfrm>
            <a:off x="4295776" y="1484313"/>
            <a:ext cx="3600450" cy="2016000"/>
            <a:chOff x="4295776" y="1484313"/>
            <a:chExt cx="3600450" cy="2016000"/>
          </a:xfrm>
        </p:grpSpPr>
        <p:sp>
          <p:nvSpPr>
            <p:cNvPr id="11" name="Rechteck: abgerundete Ecken 5">
              <a:extLst>
                <a:ext uri="{FF2B5EF4-FFF2-40B4-BE49-F238E27FC236}">
                  <a16:creationId xmlns:a16="http://schemas.microsoft.com/office/drawing/2014/main" id="{DE64071B-080B-422F-81C7-909682C45F82}"/>
                </a:ext>
              </a:extLst>
            </p:cNvPr>
            <p:cNvSpPr/>
            <p:nvPr/>
          </p:nvSpPr>
          <p:spPr>
            <a:xfrm>
              <a:off x="4295776" y="1484313"/>
              <a:ext cx="3600450" cy="2016000"/>
            </a:xfrm>
            <a:prstGeom prst="roundRect">
              <a:avLst>
                <a:gd name="adj" fmla="val 4470"/>
              </a:avLst>
            </a:prstGeom>
            <a:solidFill>
              <a:schemeClr val="bg2"/>
            </a:solidFill>
          </p:spPr>
          <p:txBody>
            <a:bodyPr vert="horz" wrap="square" lIns="108000" tIns="72000" rIns="108000" bIns="72000" rtlCol="0" anchor="ctr">
              <a:noAutofit/>
            </a:bodyPr>
            <a:lstStyle/>
            <a:p>
              <a:pPr>
                <a:spcBef>
                  <a:spcPts val="800"/>
                </a:spcBef>
              </a:pPr>
              <a:r>
                <a:rPr lang="de-DE" dirty="0">
                  <a:solidFill>
                    <a:schemeClr val="tx2"/>
                  </a:solidFill>
                </a:rPr>
                <a:t>Leistungskürzungen in der gesetzlichen Krankenversicherung</a:t>
              </a:r>
            </a:p>
          </p:txBody>
        </p:sp>
        <p:pic>
          <p:nvPicPr>
            <p:cNvPr id="27" name="Grafik 2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97676"/>
            <a:stretch/>
          </p:blipFill>
          <p:spPr>
            <a:xfrm>
              <a:off x="4300539" y="1484313"/>
              <a:ext cx="83608" cy="2011514"/>
            </a:xfrm>
            <a:prstGeom prst="rect">
              <a:avLst/>
            </a:prstGeom>
          </p:spPr>
        </p:pic>
      </p:grpSp>
      <p:grpSp>
        <p:nvGrpSpPr>
          <p:cNvPr id="30" name="Gruppieren 29"/>
          <p:cNvGrpSpPr/>
          <p:nvPr/>
        </p:nvGrpSpPr>
        <p:grpSpPr>
          <a:xfrm>
            <a:off x="8183563" y="1484313"/>
            <a:ext cx="3600450" cy="2016001"/>
            <a:chOff x="8183563" y="1484313"/>
            <a:chExt cx="3600450" cy="2016001"/>
          </a:xfrm>
        </p:grpSpPr>
        <p:sp>
          <p:nvSpPr>
            <p:cNvPr id="12" name="Rechteck: abgerundete Ecken 5">
              <a:extLst>
                <a:ext uri="{FF2B5EF4-FFF2-40B4-BE49-F238E27FC236}">
                  <a16:creationId xmlns:a16="http://schemas.microsoft.com/office/drawing/2014/main" id="{DE64071B-080B-422F-81C7-909682C45F82}"/>
                </a:ext>
              </a:extLst>
            </p:cNvPr>
            <p:cNvSpPr/>
            <p:nvPr/>
          </p:nvSpPr>
          <p:spPr>
            <a:xfrm>
              <a:off x="8183563" y="1484314"/>
              <a:ext cx="3600450" cy="2016000"/>
            </a:xfrm>
            <a:prstGeom prst="roundRect">
              <a:avLst>
                <a:gd name="adj" fmla="val 4470"/>
              </a:avLst>
            </a:prstGeom>
            <a:solidFill>
              <a:schemeClr val="bg2"/>
            </a:solidFill>
          </p:spPr>
          <p:txBody>
            <a:bodyPr vert="horz" wrap="square" lIns="108000" tIns="72000" rIns="108000" bIns="72000" rtlCol="0" anchor="ctr">
              <a:noAutofit/>
            </a:bodyPr>
            <a:lstStyle/>
            <a:p>
              <a:pPr>
                <a:spcBef>
                  <a:spcPts val="800"/>
                </a:spcBef>
              </a:pPr>
              <a:r>
                <a:rPr lang="de-DE" dirty="0">
                  <a:solidFill>
                    <a:schemeClr val="tx2"/>
                  </a:solidFill>
                </a:rPr>
                <a:t>Steigende Zuzahlungen für Leistungen </a:t>
              </a:r>
            </a:p>
            <a:p>
              <a:pPr>
                <a:spcBef>
                  <a:spcPts val="800"/>
                </a:spcBef>
              </a:pPr>
              <a:r>
                <a:rPr lang="de-DE" sz="1600" dirty="0"/>
                <a:t>z.B. beim Zahnarzt, Optiker, Hausarzt und im Krankenhaus</a:t>
              </a:r>
            </a:p>
          </p:txBody>
        </p:sp>
        <p:pic>
          <p:nvPicPr>
            <p:cNvPr id="29" name="Grafik 2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97676"/>
            <a:stretch/>
          </p:blipFill>
          <p:spPr>
            <a:xfrm>
              <a:off x="8183563" y="1484313"/>
              <a:ext cx="83608" cy="2011514"/>
            </a:xfrm>
            <a:prstGeom prst="rect">
              <a:avLst/>
            </a:prstGeom>
          </p:spPr>
        </p:pic>
      </p:grpSp>
      <p:grpSp>
        <p:nvGrpSpPr>
          <p:cNvPr id="38" name="Gruppieren 37"/>
          <p:cNvGrpSpPr/>
          <p:nvPr/>
        </p:nvGrpSpPr>
        <p:grpSpPr>
          <a:xfrm>
            <a:off x="407987" y="3409537"/>
            <a:ext cx="11376000" cy="2442632"/>
            <a:chOff x="407987" y="3337817"/>
            <a:chExt cx="11376000" cy="2442632"/>
          </a:xfrm>
        </p:grpSpPr>
        <p:graphicFrame>
          <p:nvGraphicFramePr>
            <p:cNvPr id="14" name="Diagramm 13"/>
            <p:cNvGraphicFramePr/>
            <p:nvPr>
              <p:extLst>
                <p:ext uri="{D42A27DB-BD31-4B8C-83A1-F6EECF244321}">
                  <p14:modId xmlns:p14="http://schemas.microsoft.com/office/powerpoint/2010/main" val="3968123057"/>
                </p:ext>
              </p:extLst>
            </p:nvPr>
          </p:nvGraphicFramePr>
          <p:xfrm>
            <a:off x="7023101" y="3337817"/>
            <a:ext cx="3340100" cy="24341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5" name="Textfeld 14"/>
            <p:cNvSpPr txBox="1"/>
            <p:nvPr/>
          </p:nvSpPr>
          <p:spPr>
            <a:xfrm>
              <a:off x="9433159" y="5248145"/>
              <a:ext cx="1145944" cy="2546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noAutofit/>
            </a:bodyPr>
            <a:lstStyle/>
            <a:p>
              <a:r>
                <a:rPr lang="de-DE" sz="1200" b="1" dirty="0"/>
                <a:t>Stimme zu</a:t>
              </a: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9483958" y="3851145"/>
              <a:ext cx="1361843" cy="2546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noAutofit/>
            </a:bodyPr>
            <a:lstStyle/>
            <a:p>
              <a:r>
                <a:rPr lang="de-DE" sz="1200" dirty="0"/>
                <a:t>Stimme nicht zu</a:t>
              </a: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6774620" y="3609845"/>
              <a:ext cx="1361843" cy="2546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noAutofit/>
            </a:bodyPr>
            <a:lstStyle/>
            <a:p>
              <a:pPr algn="r"/>
              <a:r>
                <a:rPr lang="de-DE" sz="1200" dirty="0"/>
                <a:t>Keine Angaben</a:t>
              </a: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6697132" y="4117147"/>
              <a:ext cx="1066800" cy="255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noAutofit/>
            </a:bodyPr>
            <a:lstStyle/>
            <a:p>
              <a:pPr algn="r"/>
              <a:r>
                <a:rPr lang="de-DE" sz="1200" dirty="0"/>
                <a:t>Weiß nicht</a:t>
              </a:r>
            </a:p>
          </p:txBody>
        </p:sp>
        <p:grpSp>
          <p:nvGrpSpPr>
            <p:cNvPr id="32" name="Gruppieren 31"/>
            <p:cNvGrpSpPr/>
            <p:nvPr/>
          </p:nvGrpSpPr>
          <p:grpSpPr>
            <a:xfrm>
              <a:off x="407987" y="3608388"/>
              <a:ext cx="11376000" cy="2016000"/>
              <a:chOff x="407987" y="3608388"/>
              <a:chExt cx="11376000" cy="2016000"/>
            </a:xfrm>
          </p:grpSpPr>
          <p:sp>
            <p:nvSpPr>
              <p:cNvPr id="13" name="Rechteck: abgerundete Ecken 5">
                <a:extLst>
                  <a:ext uri="{FF2B5EF4-FFF2-40B4-BE49-F238E27FC236}">
                    <a16:creationId xmlns:a16="http://schemas.microsoft.com/office/drawing/2014/main" id="{DE64071B-080B-422F-81C7-909682C45F82}"/>
                  </a:ext>
                </a:extLst>
              </p:cNvPr>
              <p:cNvSpPr/>
              <p:nvPr/>
            </p:nvSpPr>
            <p:spPr>
              <a:xfrm>
                <a:off x="407987" y="3608388"/>
                <a:ext cx="11376000" cy="2016000"/>
              </a:xfrm>
              <a:prstGeom prst="roundRect">
                <a:avLst>
                  <a:gd name="adj" fmla="val 4470"/>
                </a:avLst>
              </a:prstGeom>
              <a:solidFill>
                <a:schemeClr val="bg2"/>
              </a:solidFill>
            </p:spPr>
            <p:txBody>
              <a:bodyPr vert="horz" wrap="square" lIns="108000" tIns="72000" rIns="108000" bIns="72000" rtlCol="0" anchor="ctr">
                <a:noAutofit/>
              </a:bodyPr>
              <a:lstStyle/>
              <a:p>
                <a:pPr>
                  <a:spcBef>
                    <a:spcPts val="800"/>
                  </a:spcBef>
                </a:pPr>
                <a:r>
                  <a:rPr lang="de-DE" dirty="0">
                    <a:solidFill>
                      <a:schemeClr val="tx2"/>
                    </a:solidFill>
                  </a:rPr>
                  <a:t>37% der Arbeitnehmer fänden Leistungen </a:t>
                </a:r>
                <a:br>
                  <a:rPr lang="de-DE" dirty="0">
                    <a:solidFill>
                      <a:schemeClr val="tx2"/>
                    </a:solidFill>
                  </a:rPr>
                </a:br>
                <a:r>
                  <a:rPr lang="de-DE" dirty="0">
                    <a:solidFill>
                      <a:schemeClr val="tx2"/>
                    </a:solidFill>
                  </a:rPr>
                  <a:t>vom Arbeitgeber im Krankenversicherungsbereich </a:t>
                </a:r>
              </a:p>
              <a:p>
                <a:r>
                  <a:rPr lang="de-DE" dirty="0">
                    <a:solidFill>
                      <a:schemeClr val="tx2"/>
                    </a:solidFill>
                  </a:rPr>
                  <a:t>interessanter als andere Zusatzleistungen</a:t>
                </a:r>
              </a:p>
              <a:p>
                <a:pPr>
                  <a:spcBef>
                    <a:spcPts val="800"/>
                  </a:spcBef>
                </a:pPr>
                <a:r>
                  <a:rPr lang="de-DE" sz="1600" dirty="0"/>
                  <a:t>wie etwa Tickets für den Personennahverkehr </a:t>
                </a:r>
                <a:br>
                  <a:rPr lang="de-DE" sz="1600" dirty="0"/>
                </a:br>
                <a:r>
                  <a:rPr lang="de-DE" sz="1600" dirty="0"/>
                  <a:t>oder ein Dienst-Handy.</a:t>
                </a:r>
                <a:r>
                  <a:rPr lang="de-DE" sz="1600" dirty="0">
                    <a:solidFill>
                      <a:schemeClr val="tx2"/>
                    </a:solidFill>
                  </a:rPr>
                  <a:t> </a:t>
                </a:r>
              </a:p>
            </p:txBody>
          </p:sp>
          <p:pic>
            <p:nvPicPr>
              <p:cNvPr id="31" name="Grafik 30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" r="97676"/>
              <a:stretch/>
            </p:blipFill>
            <p:spPr>
              <a:xfrm>
                <a:off x="407987" y="3612874"/>
                <a:ext cx="83608" cy="2011514"/>
              </a:xfrm>
              <a:prstGeom prst="rect">
                <a:avLst/>
              </a:prstGeom>
            </p:spPr>
          </p:pic>
        </p:grpSp>
        <p:graphicFrame>
          <p:nvGraphicFramePr>
            <p:cNvPr id="33" name="Diagramm 32"/>
            <p:cNvGraphicFramePr/>
            <p:nvPr>
              <p:extLst>
                <p:ext uri="{D42A27DB-BD31-4B8C-83A1-F6EECF244321}">
                  <p14:modId xmlns:p14="http://schemas.microsoft.com/office/powerpoint/2010/main" val="822526515"/>
                </p:ext>
              </p:extLst>
            </p:nvPr>
          </p:nvGraphicFramePr>
          <p:xfrm>
            <a:off x="7316673" y="3346284"/>
            <a:ext cx="3340100" cy="24341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34" name="Textfeld 33"/>
            <p:cNvSpPr txBox="1"/>
            <p:nvPr/>
          </p:nvSpPr>
          <p:spPr>
            <a:xfrm>
              <a:off x="9726731" y="5256612"/>
              <a:ext cx="1145944" cy="2546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noAutofit/>
            </a:bodyPr>
            <a:lstStyle/>
            <a:p>
              <a:r>
                <a:rPr lang="de-DE" sz="1100" b="1" dirty="0"/>
                <a:t>Stimme zu</a:t>
              </a: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9785997" y="3859612"/>
              <a:ext cx="1361843" cy="2546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noAutofit/>
            </a:bodyPr>
            <a:lstStyle/>
            <a:p>
              <a:r>
                <a:rPr lang="de-DE" sz="1100" dirty="0"/>
                <a:t>Stimme nicht zu</a:t>
              </a: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7025857" y="3654172"/>
              <a:ext cx="1361843" cy="2546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noAutofit/>
            </a:bodyPr>
            <a:lstStyle/>
            <a:p>
              <a:pPr algn="r"/>
              <a:r>
                <a:rPr lang="de-DE" sz="1100" dirty="0"/>
                <a:t>Keine Angaben</a:t>
              </a:r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6956836" y="4125614"/>
              <a:ext cx="1066800" cy="255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noAutofit/>
            </a:bodyPr>
            <a:lstStyle/>
            <a:p>
              <a:pPr algn="r"/>
              <a:r>
                <a:rPr lang="de-DE" sz="1100" dirty="0"/>
                <a:t>Weiß nicht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924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der betrieblichen Krankenversicherung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Wir haben Lösungen…</a:t>
            </a:r>
          </a:p>
        </p:txBody>
      </p:sp>
      <p:sp>
        <p:nvSpPr>
          <p:cNvPr id="1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6</a:t>
            </a:fld>
            <a:endParaRPr lang="de-DE" dirty="0">
              <a:solidFill>
                <a:srgbClr val="918A87"/>
              </a:solidFill>
            </a:endParaRPr>
          </a:p>
        </p:txBody>
      </p:sp>
      <p:pic>
        <p:nvPicPr>
          <p:cNvPr id="32" name="Grafik 3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0" r="20328"/>
          <a:stretch/>
        </p:blipFill>
        <p:spPr>
          <a:xfrm>
            <a:off x="410763" y="2143536"/>
            <a:ext cx="3150777" cy="2570928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85449053-3F01-44EF-9FDC-E5405AD4E989}"/>
              </a:ext>
            </a:extLst>
          </p:cNvPr>
          <p:cNvSpPr txBox="1"/>
          <p:nvPr/>
        </p:nvSpPr>
        <p:spPr>
          <a:xfrm>
            <a:off x="410763" y="1661739"/>
            <a:ext cx="4796484" cy="4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1067"/>
              </a:spcBef>
            </a:pPr>
            <a:r>
              <a:rPr lang="de-DE" sz="1600" dirty="0">
                <a:solidFill>
                  <a:prstClr val="black"/>
                </a:solidFill>
              </a:rPr>
              <a:t>… für Sie als </a:t>
            </a:r>
            <a:r>
              <a:rPr lang="de-DE" dirty="0">
                <a:solidFill>
                  <a:srgbClr val="00A075"/>
                </a:solidFill>
              </a:rPr>
              <a:t>Unternehmen</a:t>
            </a:r>
            <a:endParaRPr lang="de-DE" sz="1600" dirty="0">
              <a:solidFill>
                <a:srgbClr val="00A075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70DB0B1E-9F08-4004-8593-DD7C58E97916}"/>
              </a:ext>
            </a:extLst>
          </p:cNvPr>
          <p:cNvSpPr txBox="1"/>
          <p:nvPr/>
        </p:nvSpPr>
        <p:spPr>
          <a:xfrm>
            <a:off x="4509303" y="1661739"/>
            <a:ext cx="4796484" cy="4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1067"/>
              </a:spcBef>
            </a:pPr>
            <a:r>
              <a:rPr lang="de-DE" sz="1600" dirty="0">
                <a:solidFill>
                  <a:prstClr val="black"/>
                </a:solidFill>
              </a:rPr>
              <a:t>… für Sie als </a:t>
            </a:r>
            <a:r>
              <a:rPr lang="de-DE" dirty="0">
                <a:solidFill>
                  <a:srgbClr val="00A075"/>
                </a:solidFill>
              </a:rPr>
              <a:t>Arbeitgeber</a:t>
            </a:r>
            <a:endParaRPr lang="de-DE" sz="1600" dirty="0">
              <a:solidFill>
                <a:prstClr val="black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7FDF7001-B416-4F3C-A1D5-018AD8CBFE6A}"/>
              </a:ext>
            </a:extLst>
          </p:cNvPr>
          <p:cNvSpPr txBox="1"/>
          <p:nvPr/>
        </p:nvSpPr>
        <p:spPr>
          <a:xfrm>
            <a:off x="8607970" y="1661739"/>
            <a:ext cx="4796484" cy="4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1067"/>
              </a:spcBef>
            </a:pPr>
            <a:r>
              <a:rPr lang="de-DE" sz="1600" dirty="0">
                <a:solidFill>
                  <a:prstClr val="black"/>
                </a:solidFill>
              </a:rPr>
              <a:t>… für Ihre </a:t>
            </a:r>
            <a:r>
              <a:rPr lang="de-DE" dirty="0">
                <a:solidFill>
                  <a:srgbClr val="00A075"/>
                </a:solidFill>
              </a:rPr>
              <a:t>Mitarbeiter</a:t>
            </a:r>
            <a:endParaRPr lang="de-DE" sz="1600" dirty="0">
              <a:solidFill>
                <a:srgbClr val="00A075"/>
              </a:solidFill>
            </a:endParaRPr>
          </a:p>
        </p:txBody>
      </p:sp>
      <p:pic>
        <p:nvPicPr>
          <p:cNvPr id="36" name="Grafik 3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" t="1" r="20031" b="3539"/>
          <a:stretch/>
        </p:blipFill>
        <p:spPr>
          <a:xfrm>
            <a:off x="8607970" y="2143536"/>
            <a:ext cx="3159324" cy="2570928"/>
          </a:xfrm>
          <a:custGeom>
            <a:avLst/>
            <a:gdLst>
              <a:gd name="connsiteX0" fmla="*/ 0 w 3610216"/>
              <a:gd name="connsiteY0" fmla="*/ 0 h 2937846"/>
              <a:gd name="connsiteX1" fmla="*/ 3610216 w 3610216"/>
              <a:gd name="connsiteY1" fmla="*/ 0 h 2937846"/>
              <a:gd name="connsiteX2" fmla="*/ 3610216 w 3610216"/>
              <a:gd name="connsiteY2" fmla="*/ 2937846 h 2937846"/>
              <a:gd name="connsiteX3" fmla="*/ 0 w 3610216"/>
              <a:gd name="connsiteY3" fmla="*/ 2937846 h 2937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0216" h="2937846">
                <a:moveTo>
                  <a:pt x="0" y="0"/>
                </a:moveTo>
                <a:lnTo>
                  <a:pt x="3610216" y="0"/>
                </a:lnTo>
                <a:lnTo>
                  <a:pt x="3610216" y="2937846"/>
                </a:lnTo>
                <a:lnTo>
                  <a:pt x="0" y="2937846"/>
                </a:lnTo>
                <a:close/>
              </a:path>
            </a:pathLst>
          </a:custGeom>
        </p:spPr>
      </p:pic>
      <p:pic>
        <p:nvPicPr>
          <p:cNvPr id="38" name="Grafik 3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55" r="6521" b="825"/>
          <a:stretch/>
        </p:blipFill>
        <p:spPr>
          <a:xfrm>
            <a:off x="4509303" y="2143536"/>
            <a:ext cx="3150905" cy="257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632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der betrieblichen Krankenversicherung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Instrument für Mitarbeitermotivation und -bindung</a:t>
            </a:r>
          </a:p>
        </p:txBody>
      </p:sp>
      <p:sp>
        <p:nvSpPr>
          <p:cNvPr id="1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>
                <a:solidFill>
                  <a:srgbClr val="918A87"/>
                </a:solidFill>
              </a:rPr>
              <a:pPr/>
              <a:t>7</a:t>
            </a:fld>
            <a:endParaRPr lang="de-DE" dirty="0">
              <a:solidFill>
                <a:srgbClr val="918A87"/>
              </a:solidFill>
            </a:endParaRPr>
          </a:p>
        </p:txBody>
      </p:sp>
      <p:sp>
        <p:nvSpPr>
          <p:cNvPr id="74" name="Freeform 9"/>
          <p:cNvSpPr>
            <a:spLocks noChangeAspect="1"/>
          </p:cNvSpPr>
          <p:nvPr/>
        </p:nvSpPr>
        <p:spPr bwMode="auto">
          <a:xfrm>
            <a:off x="6691691" y="1494753"/>
            <a:ext cx="2561572" cy="1505881"/>
          </a:xfrm>
          <a:custGeom>
            <a:avLst/>
            <a:gdLst>
              <a:gd name="T0" fmla="*/ 1030 w 1030"/>
              <a:gd name="T1" fmla="*/ 605 h 605"/>
              <a:gd name="T2" fmla="*/ 1030 w 1030"/>
              <a:gd name="T3" fmla="*/ 0 h 605"/>
              <a:gd name="T4" fmla="*/ 181 w 1030"/>
              <a:gd name="T5" fmla="*/ 0 h 605"/>
              <a:gd name="T6" fmla="*/ 181 w 1030"/>
              <a:gd name="T7" fmla="*/ 237 h 605"/>
              <a:gd name="T8" fmla="*/ 152 w 1030"/>
              <a:gd name="T9" fmla="*/ 265 h 605"/>
              <a:gd name="T10" fmla="*/ 122 w 1030"/>
              <a:gd name="T11" fmla="*/ 245 h 605"/>
              <a:gd name="T12" fmla="*/ 122 w 1030"/>
              <a:gd name="T13" fmla="*/ 245 h 605"/>
              <a:gd name="T14" fmla="*/ 68 w 1030"/>
              <a:gd name="T15" fmla="*/ 210 h 605"/>
              <a:gd name="T16" fmla="*/ 0 w 1030"/>
              <a:gd name="T17" fmla="*/ 302 h 605"/>
              <a:gd name="T18" fmla="*/ 68 w 1030"/>
              <a:gd name="T19" fmla="*/ 395 h 605"/>
              <a:gd name="T20" fmla="*/ 122 w 1030"/>
              <a:gd name="T21" fmla="*/ 360 h 605"/>
              <a:gd name="T22" fmla="*/ 122 w 1030"/>
              <a:gd name="T23" fmla="*/ 359 h 605"/>
              <a:gd name="T24" fmla="*/ 152 w 1030"/>
              <a:gd name="T25" fmla="*/ 340 h 605"/>
              <a:gd name="T26" fmla="*/ 181 w 1030"/>
              <a:gd name="T27" fmla="*/ 368 h 605"/>
              <a:gd name="T28" fmla="*/ 181 w 1030"/>
              <a:gd name="T29" fmla="*/ 605 h 605"/>
              <a:gd name="T30" fmla="*/ 540 w 1030"/>
              <a:gd name="T31" fmla="*/ 605 h 605"/>
              <a:gd name="T32" fmla="*/ 568 w 1030"/>
              <a:gd name="T33" fmla="*/ 576 h 605"/>
              <a:gd name="T34" fmla="*/ 548 w 1030"/>
              <a:gd name="T35" fmla="*/ 546 h 605"/>
              <a:gd name="T36" fmla="*/ 548 w 1030"/>
              <a:gd name="T37" fmla="*/ 546 h 605"/>
              <a:gd name="T38" fmla="*/ 513 w 1030"/>
              <a:gd name="T39" fmla="*/ 492 h 605"/>
              <a:gd name="T40" fmla="*/ 605 w 1030"/>
              <a:gd name="T41" fmla="*/ 424 h 605"/>
              <a:gd name="T42" fmla="*/ 698 w 1030"/>
              <a:gd name="T43" fmla="*/ 492 h 605"/>
              <a:gd name="T44" fmla="*/ 663 w 1030"/>
              <a:gd name="T45" fmla="*/ 546 h 605"/>
              <a:gd name="T46" fmla="*/ 662 w 1030"/>
              <a:gd name="T47" fmla="*/ 546 h 605"/>
              <a:gd name="T48" fmla="*/ 643 w 1030"/>
              <a:gd name="T49" fmla="*/ 576 h 605"/>
              <a:gd name="T50" fmla="*/ 671 w 1030"/>
              <a:gd name="T51" fmla="*/ 605 h 605"/>
              <a:gd name="T52" fmla="*/ 1030 w 1030"/>
              <a:gd name="T53" fmla="*/ 605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30" h="605">
                <a:moveTo>
                  <a:pt x="1030" y="605"/>
                </a:moveTo>
                <a:cubicBezTo>
                  <a:pt x="1030" y="0"/>
                  <a:pt x="1030" y="0"/>
                  <a:pt x="1030" y="0"/>
                </a:cubicBezTo>
                <a:cubicBezTo>
                  <a:pt x="181" y="0"/>
                  <a:pt x="181" y="0"/>
                  <a:pt x="181" y="0"/>
                </a:cubicBezTo>
                <a:cubicBezTo>
                  <a:pt x="181" y="237"/>
                  <a:pt x="181" y="237"/>
                  <a:pt x="181" y="237"/>
                </a:cubicBezTo>
                <a:cubicBezTo>
                  <a:pt x="181" y="237"/>
                  <a:pt x="164" y="265"/>
                  <a:pt x="152" y="265"/>
                </a:cubicBezTo>
                <a:cubicBezTo>
                  <a:pt x="141" y="265"/>
                  <a:pt x="128" y="262"/>
                  <a:pt x="122" y="245"/>
                </a:cubicBezTo>
                <a:cubicBezTo>
                  <a:pt x="122" y="245"/>
                  <a:pt x="122" y="245"/>
                  <a:pt x="122" y="245"/>
                </a:cubicBezTo>
                <a:cubicBezTo>
                  <a:pt x="109" y="223"/>
                  <a:pt x="90" y="210"/>
                  <a:pt x="68" y="210"/>
                </a:cubicBezTo>
                <a:cubicBezTo>
                  <a:pt x="30" y="210"/>
                  <a:pt x="0" y="251"/>
                  <a:pt x="0" y="302"/>
                </a:cubicBezTo>
                <a:cubicBezTo>
                  <a:pt x="0" y="354"/>
                  <a:pt x="30" y="395"/>
                  <a:pt x="68" y="395"/>
                </a:cubicBezTo>
                <a:cubicBezTo>
                  <a:pt x="90" y="395"/>
                  <a:pt x="109" y="381"/>
                  <a:pt x="122" y="360"/>
                </a:cubicBezTo>
                <a:cubicBezTo>
                  <a:pt x="122" y="359"/>
                  <a:pt x="122" y="359"/>
                  <a:pt x="122" y="359"/>
                </a:cubicBezTo>
                <a:cubicBezTo>
                  <a:pt x="129" y="343"/>
                  <a:pt x="141" y="340"/>
                  <a:pt x="152" y="340"/>
                </a:cubicBezTo>
                <a:cubicBezTo>
                  <a:pt x="164" y="340"/>
                  <a:pt x="181" y="368"/>
                  <a:pt x="181" y="368"/>
                </a:cubicBezTo>
                <a:cubicBezTo>
                  <a:pt x="181" y="605"/>
                  <a:pt x="181" y="605"/>
                  <a:pt x="181" y="605"/>
                </a:cubicBezTo>
                <a:cubicBezTo>
                  <a:pt x="540" y="605"/>
                  <a:pt x="540" y="605"/>
                  <a:pt x="540" y="605"/>
                </a:cubicBezTo>
                <a:cubicBezTo>
                  <a:pt x="540" y="605"/>
                  <a:pt x="568" y="588"/>
                  <a:pt x="568" y="576"/>
                </a:cubicBezTo>
                <a:cubicBezTo>
                  <a:pt x="568" y="565"/>
                  <a:pt x="565" y="552"/>
                  <a:pt x="548" y="546"/>
                </a:cubicBezTo>
                <a:cubicBezTo>
                  <a:pt x="548" y="546"/>
                  <a:pt x="548" y="546"/>
                  <a:pt x="548" y="546"/>
                </a:cubicBezTo>
                <a:cubicBezTo>
                  <a:pt x="526" y="533"/>
                  <a:pt x="513" y="514"/>
                  <a:pt x="513" y="492"/>
                </a:cubicBezTo>
                <a:cubicBezTo>
                  <a:pt x="513" y="455"/>
                  <a:pt x="554" y="424"/>
                  <a:pt x="605" y="424"/>
                </a:cubicBezTo>
                <a:cubicBezTo>
                  <a:pt x="657" y="424"/>
                  <a:pt x="698" y="455"/>
                  <a:pt x="698" y="492"/>
                </a:cubicBezTo>
                <a:cubicBezTo>
                  <a:pt x="698" y="514"/>
                  <a:pt x="684" y="533"/>
                  <a:pt x="663" y="546"/>
                </a:cubicBezTo>
                <a:cubicBezTo>
                  <a:pt x="662" y="546"/>
                  <a:pt x="662" y="546"/>
                  <a:pt x="662" y="546"/>
                </a:cubicBezTo>
                <a:cubicBezTo>
                  <a:pt x="646" y="553"/>
                  <a:pt x="643" y="565"/>
                  <a:pt x="643" y="576"/>
                </a:cubicBezTo>
                <a:cubicBezTo>
                  <a:pt x="643" y="588"/>
                  <a:pt x="671" y="605"/>
                  <a:pt x="671" y="605"/>
                </a:cubicBezTo>
                <a:lnTo>
                  <a:pt x="1030" y="60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47984" tIns="71998" rIns="107997" bIns="647984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500" dirty="0">
              <a:solidFill>
                <a:schemeClr val="bg1"/>
              </a:solidFill>
            </a:endParaRPr>
          </a:p>
        </p:txBody>
      </p:sp>
      <p:sp>
        <p:nvSpPr>
          <p:cNvPr id="75" name="Freeform 13"/>
          <p:cNvSpPr>
            <a:spLocks noChangeAspect="1"/>
          </p:cNvSpPr>
          <p:nvPr/>
        </p:nvSpPr>
        <p:spPr bwMode="auto">
          <a:xfrm>
            <a:off x="2926039" y="1494754"/>
            <a:ext cx="2109912" cy="1505881"/>
          </a:xfrm>
          <a:custGeom>
            <a:avLst/>
            <a:gdLst>
              <a:gd name="T0" fmla="*/ 668 w 849"/>
              <a:gd name="T1" fmla="*/ 302 h 605"/>
              <a:gd name="T2" fmla="*/ 736 w 849"/>
              <a:gd name="T3" fmla="*/ 210 h 605"/>
              <a:gd name="T4" fmla="*/ 790 w 849"/>
              <a:gd name="T5" fmla="*/ 245 h 605"/>
              <a:gd name="T6" fmla="*/ 790 w 849"/>
              <a:gd name="T7" fmla="*/ 245 h 605"/>
              <a:gd name="T8" fmla="*/ 820 w 849"/>
              <a:gd name="T9" fmla="*/ 265 h 605"/>
              <a:gd name="T10" fmla="*/ 849 w 849"/>
              <a:gd name="T11" fmla="*/ 237 h 605"/>
              <a:gd name="T12" fmla="*/ 849 w 849"/>
              <a:gd name="T13" fmla="*/ 0 h 605"/>
              <a:gd name="T14" fmla="*/ 0 w 849"/>
              <a:gd name="T15" fmla="*/ 0 h 605"/>
              <a:gd name="T16" fmla="*/ 0 w 849"/>
              <a:gd name="T17" fmla="*/ 605 h 605"/>
              <a:gd name="T18" fmla="*/ 359 w 849"/>
              <a:gd name="T19" fmla="*/ 605 h 605"/>
              <a:gd name="T20" fmla="*/ 387 w 849"/>
              <a:gd name="T21" fmla="*/ 576 h 605"/>
              <a:gd name="T22" fmla="*/ 368 w 849"/>
              <a:gd name="T23" fmla="*/ 546 h 605"/>
              <a:gd name="T24" fmla="*/ 367 w 849"/>
              <a:gd name="T25" fmla="*/ 546 h 605"/>
              <a:gd name="T26" fmla="*/ 332 w 849"/>
              <a:gd name="T27" fmla="*/ 492 h 605"/>
              <a:gd name="T28" fmla="*/ 424 w 849"/>
              <a:gd name="T29" fmla="*/ 424 h 605"/>
              <a:gd name="T30" fmla="*/ 517 w 849"/>
              <a:gd name="T31" fmla="*/ 492 h 605"/>
              <a:gd name="T32" fmla="*/ 482 w 849"/>
              <a:gd name="T33" fmla="*/ 546 h 605"/>
              <a:gd name="T34" fmla="*/ 482 w 849"/>
              <a:gd name="T35" fmla="*/ 546 h 605"/>
              <a:gd name="T36" fmla="*/ 462 w 849"/>
              <a:gd name="T37" fmla="*/ 576 h 605"/>
              <a:gd name="T38" fmla="*/ 490 w 849"/>
              <a:gd name="T39" fmla="*/ 605 h 605"/>
              <a:gd name="T40" fmla="*/ 849 w 849"/>
              <a:gd name="T41" fmla="*/ 605 h 605"/>
              <a:gd name="T42" fmla="*/ 849 w 849"/>
              <a:gd name="T43" fmla="*/ 368 h 605"/>
              <a:gd name="T44" fmla="*/ 820 w 849"/>
              <a:gd name="T45" fmla="*/ 340 h 605"/>
              <a:gd name="T46" fmla="*/ 790 w 849"/>
              <a:gd name="T47" fmla="*/ 359 h 605"/>
              <a:gd name="T48" fmla="*/ 790 w 849"/>
              <a:gd name="T49" fmla="*/ 360 h 605"/>
              <a:gd name="T50" fmla="*/ 736 w 849"/>
              <a:gd name="T51" fmla="*/ 395 h 605"/>
              <a:gd name="T52" fmla="*/ 668 w 849"/>
              <a:gd name="T53" fmla="*/ 302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49" h="605">
                <a:moveTo>
                  <a:pt x="668" y="302"/>
                </a:moveTo>
                <a:cubicBezTo>
                  <a:pt x="668" y="251"/>
                  <a:pt x="699" y="210"/>
                  <a:pt x="736" y="210"/>
                </a:cubicBezTo>
                <a:cubicBezTo>
                  <a:pt x="758" y="210"/>
                  <a:pt x="777" y="223"/>
                  <a:pt x="790" y="245"/>
                </a:cubicBezTo>
                <a:cubicBezTo>
                  <a:pt x="790" y="245"/>
                  <a:pt x="790" y="245"/>
                  <a:pt x="790" y="245"/>
                </a:cubicBezTo>
                <a:cubicBezTo>
                  <a:pt x="796" y="262"/>
                  <a:pt x="809" y="265"/>
                  <a:pt x="820" y="265"/>
                </a:cubicBezTo>
                <a:cubicBezTo>
                  <a:pt x="832" y="265"/>
                  <a:pt x="849" y="237"/>
                  <a:pt x="849" y="237"/>
                </a:cubicBezTo>
                <a:cubicBezTo>
                  <a:pt x="849" y="0"/>
                  <a:pt x="849" y="0"/>
                  <a:pt x="84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05"/>
                  <a:pt x="0" y="605"/>
                  <a:pt x="0" y="605"/>
                </a:cubicBezTo>
                <a:cubicBezTo>
                  <a:pt x="359" y="605"/>
                  <a:pt x="359" y="605"/>
                  <a:pt x="359" y="605"/>
                </a:cubicBezTo>
                <a:cubicBezTo>
                  <a:pt x="359" y="605"/>
                  <a:pt x="387" y="588"/>
                  <a:pt x="387" y="576"/>
                </a:cubicBezTo>
                <a:cubicBezTo>
                  <a:pt x="387" y="565"/>
                  <a:pt x="384" y="553"/>
                  <a:pt x="368" y="546"/>
                </a:cubicBezTo>
                <a:cubicBezTo>
                  <a:pt x="367" y="546"/>
                  <a:pt x="367" y="546"/>
                  <a:pt x="367" y="546"/>
                </a:cubicBezTo>
                <a:cubicBezTo>
                  <a:pt x="346" y="533"/>
                  <a:pt x="332" y="514"/>
                  <a:pt x="332" y="492"/>
                </a:cubicBezTo>
                <a:cubicBezTo>
                  <a:pt x="332" y="455"/>
                  <a:pt x="373" y="424"/>
                  <a:pt x="424" y="424"/>
                </a:cubicBezTo>
                <a:cubicBezTo>
                  <a:pt x="476" y="424"/>
                  <a:pt x="517" y="455"/>
                  <a:pt x="517" y="492"/>
                </a:cubicBezTo>
                <a:cubicBezTo>
                  <a:pt x="517" y="514"/>
                  <a:pt x="504" y="533"/>
                  <a:pt x="482" y="546"/>
                </a:cubicBezTo>
                <a:cubicBezTo>
                  <a:pt x="482" y="546"/>
                  <a:pt x="482" y="546"/>
                  <a:pt x="482" y="546"/>
                </a:cubicBezTo>
                <a:cubicBezTo>
                  <a:pt x="465" y="552"/>
                  <a:pt x="462" y="565"/>
                  <a:pt x="462" y="576"/>
                </a:cubicBezTo>
                <a:cubicBezTo>
                  <a:pt x="462" y="588"/>
                  <a:pt x="490" y="605"/>
                  <a:pt x="490" y="605"/>
                </a:cubicBezTo>
                <a:cubicBezTo>
                  <a:pt x="849" y="605"/>
                  <a:pt x="849" y="605"/>
                  <a:pt x="849" y="605"/>
                </a:cubicBezTo>
                <a:cubicBezTo>
                  <a:pt x="849" y="368"/>
                  <a:pt x="849" y="368"/>
                  <a:pt x="849" y="368"/>
                </a:cubicBezTo>
                <a:cubicBezTo>
                  <a:pt x="849" y="368"/>
                  <a:pt x="832" y="340"/>
                  <a:pt x="820" y="340"/>
                </a:cubicBezTo>
                <a:cubicBezTo>
                  <a:pt x="809" y="340"/>
                  <a:pt x="797" y="343"/>
                  <a:pt x="790" y="359"/>
                </a:cubicBezTo>
                <a:cubicBezTo>
                  <a:pt x="790" y="360"/>
                  <a:pt x="790" y="360"/>
                  <a:pt x="790" y="360"/>
                </a:cubicBezTo>
                <a:cubicBezTo>
                  <a:pt x="777" y="381"/>
                  <a:pt x="758" y="395"/>
                  <a:pt x="736" y="395"/>
                </a:cubicBezTo>
                <a:cubicBezTo>
                  <a:pt x="699" y="395"/>
                  <a:pt x="668" y="354"/>
                  <a:pt x="668" y="30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107997" tIns="71998" rIns="647984" bIns="647984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500" dirty="0">
              <a:solidFill>
                <a:schemeClr val="bg1"/>
              </a:solidFill>
            </a:endParaRPr>
          </a:p>
        </p:txBody>
      </p:sp>
      <p:sp>
        <p:nvSpPr>
          <p:cNvPr id="76" name="Freeform 17"/>
          <p:cNvSpPr>
            <a:spLocks noChangeAspect="1"/>
          </p:cNvSpPr>
          <p:nvPr/>
        </p:nvSpPr>
        <p:spPr bwMode="auto">
          <a:xfrm>
            <a:off x="2926039" y="4050150"/>
            <a:ext cx="2561572" cy="1956873"/>
          </a:xfrm>
          <a:custGeom>
            <a:avLst/>
            <a:gdLst>
              <a:gd name="T0" fmla="*/ 1030 w 1030"/>
              <a:gd name="T1" fmla="*/ 483 h 786"/>
              <a:gd name="T2" fmla="*/ 962 w 1030"/>
              <a:gd name="T3" fmla="*/ 391 h 786"/>
              <a:gd name="T4" fmla="*/ 908 w 1030"/>
              <a:gd name="T5" fmla="*/ 426 h 786"/>
              <a:gd name="T6" fmla="*/ 908 w 1030"/>
              <a:gd name="T7" fmla="*/ 426 h 786"/>
              <a:gd name="T8" fmla="*/ 878 w 1030"/>
              <a:gd name="T9" fmla="*/ 446 h 786"/>
              <a:gd name="T10" fmla="*/ 849 w 1030"/>
              <a:gd name="T11" fmla="*/ 418 h 786"/>
              <a:gd name="T12" fmla="*/ 849 w 1030"/>
              <a:gd name="T13" fmla="*/ 181 h 786"/>
              <a:gd name="T14" fmla="*/ 490 w 1030"/>
              <a:gd name="T15" fmla="*/ 181 h 786"/>
              <a:gd name="T16" fmla="*/ 462 w 1030"/>
              <a:gd name="T17" fmla="*/ 152 h 786"/>
              <a:gd name="T18" fmla="*/ 482 w 1030"/>
              <a:gd name="T19" fmla="*/ 122 h 786"/>
              <a:gd name="T20" fmla="*/ 482 w 1030"/>
              <a:gd name="T21" fmla="*/ 122 h 786"/>
              <a:gd name="T22" fmla="*/ 517 w 1030"/>
              <a:gd name="T23" fmla="*/ 68 h 786"/>
              <a:gd name="T24" fmla="*/ 424 w 1030"/>
              <a:gd name="T25" fmla="*/ 0 h 786"/>
              <a:gd name="T26" fmla="*/ 332 w 1030"/>
              <a:gd name="T27" fmla="*/ 68 h 786"/>
              <a:gd name="T28" fmla="*/ 367 w 1030"/>
              <a:gd name="T29" fmla="*/ 122 h 786"/>
              <a:gd name="T30" fmla="*/ 368 w 1030"/>
              <a:gd name="T31" fmla="*/ 122 h 786"/>
              <a:gd name="T32" fmla="*/ 387 w 1030"/>
              <a:gd name="T33" fmla="*/ 152 h 786"/>
              <a:gd name="T34" fmla="*/ 359 w 1030"/>
              <a:gd name="T35" fmla="*/ 181 h 786"/>
              <a:gd name="T36" fmla="*/ 0 w 1030"/>
              <a:gd name="T37" fmla="*/ 181 h 786"/>
              <a:gd name="T38" fmla="*/ 0 w 1030"/>
              <a:gd name="T39" fmla="*/ 786 h 786"/>
              <a:gd name="T40" fmla="*/ 849 w 1030"/>
              <a:gd name="T41" fmla="*/ 786 h 786"/>
              <a:gd name="T42" fmla="*/ 849 w 1030"/>
              <a:gd name="T43" fmla="*/ 549 h 786"/>
              <a:gd name="T44" fmla="*/ 878 w 1030"/>
              <a:gd name="T45" fmla="*/ 521 h 786"/>
              <a:gd name="T46" fmla="*/ 908 w 1030"/>
              <a:gd name="T47" fmla="*/ 540 h 786"/>
              <a:gd name="T48" fmla="*/ 908 w 1030"/>
              <a:gd name="T49" fmla="*/ 541 h 786"/>
              <a:gd name="T50" fmla="*/ 962 w 1030"/>
              <a:gd name="T51" fmla="*/ 576 h 786"/>
              <a:gd name="T52" fmla="*/ 1030 w 1030"/>
              <a:gd name="T53" fmla="*/ 483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30" h="786">
                <a:moveTo>
                  <a:pt x="1030" y="483"/>
                </a:moveTo>
                <a:cubicBezTo>
                  <a:pt x="1030" y="432"/>
                  <a:pt x="999" y="391"/>
                  <a:pt x="962" y="391"/>
                </a:cubicBezTo>
                <a:cubicBezTo>
                  <a:pt x="940" y="391"/>
                  <a:pt x="921" y="404"/>
                  <a:pt x="908" y="426"/>
                </a:cubicBezTo>
                <a:cubicBezTo>
                  <a:pt x="908" y="426"/>
                  <a:pt x="908" y="426"/>
                  <a:pt x="908" y="426"/>
                </a:cubicBezTo>
                <a:cubicBezTo>
                  <a:pt x="902" y="443"/>
                  <a:pt x="889" y="446"/>
                  <a:pt x="878" y="446"/>
                </a:cubicBezTo>
                <a:cubicBezTo>
                  <a:pt x="866" y="446"/>
                  <a:pt x="849" y="418"/>
                  <a:pt x="849" y="418"/>
                </a:cubicBezTo>
                <a:cubicBezTo>
                  <a:pt x="849" y="181"/>
                  <a:pt x="849" y="181"/>
                  <a:pt x="849" y="181"/>
                </a:cubicBezTo>
                <a:cubicBezTo>
                  <a:pt x="490" y="181"/>
                  <a:pt x="490" y="181"/>
                  <a:pt x="490" y="181"/>
                </a:cubicBezTo>
                <a:cubicBezTo>
                  <a:pt x="490" y="181"/>
                  <a:pt x="462" y="164"/>
                  <a:pt x="462" y="152"/>
                </a:cubicBezTo>
                <a:cubicBezTo>
                  <a:pt x="462" y="141"/>
                  <a:pt x="465" y="128"/>
                  <a:pt x="482" y="122"/>
                </a:cubicBezTo>
                <a:cubicBezTo>
                  <a:pt x="482" y="122"/>
                  <a:pt x="482" y="122"/>
                  <a:pt x="482" y="122"/>
                </a:cubicBezTo>
                <a:cubicBezTo>
                  <a:pt x="504" y="109"/>
                  <a:pt x="517" y="90"/>
                  <a:pt x="517" y="68"/>
                </a:cubicBezTo>
                <a:cubicBezTo>
                  <a:pt x="517" y="30"/>
                  <a:pt x="476" y="0"/>
                  <a:pt x="424" y="0"/>
                </a:cubicBezTo>
                <a:cubicBezTo>
                  <a:pt x="373" y="0"/>
                  <a:pt x="332" y="30"/>
                  <a:pt x="332" y="68"/>
                </a:cubicBezTo>
                <a:cubicBezTo>
                  <a:pt x="332" y="90"/>
                  <a:pt x="346" y="109"/>
                  <a:pt x="367" y="122"/>
                </a:cubicBezTo>
                <a:cubicBezTo>
                  <a:pt x="368" y="122"/>
                  <a:pt x="368" y="122"/>
                  <a:pt x="368" y="122"/>
                </a:cubicBezTo>
                <a:cubicBezTo>
                  <a:pt x="384" y="129"/>
                  <a:pt x="387" y="141"/>
                  <a:pt x="387" y="152"/>
                </a:cubicBezTo>
                <a:cubicBezTo>
                  <a:pt x="387" y="164"/>
                  <a:pt x="359" y="181"/>
                  <a:pt x="359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786"/>
                  <a:pt x="0" y="786"/>
                  <a:pt x="0" y="786"/>
                </a:cubicBezTo>
                <a:cubicBezTo>
                  <a:pt x="849" y="786"/>
                  <a:pt x="849" y="786"/>
                  <a:pt x="849" y="786"/>
                </a:cubicBezTo>
                <a:cubicBezTo>
                  <a:pt x="849" y="549"/>
                  <a:pt x="849" y="549"/>
                  <a:pt x="849" y="549"/>
                </a:cubicBezTo>
                <a:cubicBezTo>
                  <a:pt x="849" y="549"/>
                  <a:pt x="866" y="521"/>
                  <a:pt x="878" y="521"/>
                </a:cubicBezTo>
                <a:cubicBezTo>
                  <a:pt x="889" y="521"/>
                  <a:pt x="901" y="524"/>
                  <a:pt x="908" y="540"/>
                </a:cubicBezTo>
                <a:cubicBezTo>
                  <a:pt x="908" y="541"/>
                  <a:pt x="908" y="541"/>
                  <a:pt x="908" y="541"/>
                </a:cubicBezTo>
                <a:cubicBezTo>
                  <a:pt x="921" y="562"/>
                  <a:pt x="940" y="576"/>
                  <a:pt x="962" y="576"/>
                </a:cubicBezTo>
                <a:cubicBezTo>
                  <a:pt x="999" y="576"/>
                  <a:pt x="1030" y="535"/>
                  <a:pt x="1030" y="48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07997" tIns="647984" rIns="647984" bIns="71998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500" dirty="0">
              <a:solidFill>
                <a:schemeClr val="tx2"/>
              </a:solidFill>
            </a:endParaRPr>
          </a:p>
        </p:txBody>
      </p:sp>
      <p:sp>
        <p:nvSpPr>
          <p:cNvPr id="77" name="Freeform 5"/>
          <p:cNvSpPr>
            <a:spLocks/>
          </p:cNvSpPr>
          <p:nvPr/>
        </p:nvSpPr>
        <p:spPr bwMode="auto">
          <a:xfrm>
            <a:off x="4589743" y="1494753"/>
            <a:ext cx="2561572" cy="1505881"/>
          </a:xfrm>
          <a:custGeom>
            <a:avLst/>
            <a:gdLst>
              <a:gd name="T0" fmla="*/ 849 w 1030"/>
              <a:gd name="T1" fmla="*/ 302 h 605"/>
              <a:gd name="T2" fmla="*/ 917 w 1030"/>
              <a:gd name="T3" fmla="*/ 210 h 605"/>
              <a:gd name="T4" fmla="*/ 971 w 1030"/>
              <a:gd name="T5" fmla="*/ 245 h 605"/>
              <a:gd name="T6" fmla="*/ 971 w 1030"/>
              <a:gd name="T7" fmla="*/ 245 h 605"/>
              <a:gd name="T8" fmla="*/ 1001 w 1030"/>
              <a:gd name="T9" fmla="*/ 265 h 605"/>
              <a:gd name="T10" fmla="*/ 1030 w 1030"/>
              <a:gd name="T11" fmla="*/ 237 h 605"/>
              <a:gd name="T12" fmla="*/ 1030 w 1030"/>
              <a:gd name="T13" fmla="*/ 0 h 605"/>
              <a:gd name="T14" fmla="*/ 181 w 1030"/>
              <a:gd name="T15" fmla="*/ 0 h 605"/>
              <a:gd name="T16" fmla="*/ 181 w 1030"/>
              <a:gd name="T17" fmla="*/ 237 h 605"/>
              <a:gd name="T18" fmla="*/ 152 w 1030"/>
              <a:gd name="T19" fmla="*/ 265 h 605"/>
              <a:gd name="T20" fmla="*/ 122 w 1030"/>
              <a:gd name="T21" fmla="*/ 245 h 605"/>
              <a:gd name="T22" fmla="*/ 122 w 1030"/>
              <a:gd name="T23" fmla="*/ 245 h 605"/>
              <a:gd name="T24" fmla="*/ 68 w 1030"/>
              <a:gd name="T25" fmla="*/ 210 h 605"/>
              <a:gd name="T26" fmla="*/ 0 w 1030"/>
              <a:gd name="T27" fmla="*/ 302 h 605"/>
              <a:gd name="T28" fmla="*/ 68 w 1030"/>
              <a:gd name="T29" fmla="*/ 395 h 605"/>
              <a:gd name="T30" fmla="*/ 122 w 1030"/>
              <a:gd name="T31" fmla="*/ 360 h 605"/>
              <a:gd name="T32" fmla="*/ 122 w 1030"/>
              <a:gd name="T33" fmla="*/ 359 h 605"/>
              <a:gd name="T34" fmla="*/ 152 w 1030"/>
              <a:gd name="T35" fmla="*/ 340 h 605"/>
              <a:gd name="T36" fmla="*/ 181 w 1030"/>
              <a:gd name="T37" fmla="*/ 368 h 605"/>
              <a:gd name="T38" fmla="*/ 181 w 1030"/>
              <a:gd name="T39" fmla="*/ 605 h 605"/>
              <a:gd name="T40" fmla="*/ 540 w 1030"/>
              <a:gd name="T41" fmla="*/ 605 h 605"/>
              <a:gd name="T42" fmla="*/ 568 w 1030"/>
              <a:gd name="T43" fmla="*/ 576 h 605"/>
              <a:gd name="T44" fmla="*/ 548 w 1030"/>
              <a:gd name="T45" fmla="*/ 546 h 605"/>
              <a:gd name="T46" fmla="*/ 548 w 1030"/>
              <a:gd name="T47" fmla="*/ 546 h 605"/>
              <a:gd name="T48" fmla="*/ 512 w 1030"/>
              <a:gd name="T49" fmla="*/ 492 h 605"/>
              <a:gd name="T50" fmla="*/ 605 w 1030"/>
              <a:gd name="T51" fmla="*/ 424 h 605"/>
              <a:gd name="T52" fmla="*/ 698 w 1030"/>
              <a:gd name="T53" fmla="*/ 492 h 605"/>
              <a:gd name="T54" fmla="*/ 662 w 1030"/>
              <a:gd name="T55" fmla="*/ 546 h 605"/>
              <a:gd name="T56" fmla="*/ 662 w 1030"/>
              <a:gd name="T57" fmla="*/ 546 h 605"/>
              <a:gd name="T58" fmla="*/ 643 w 1030"/>
              <a:gd name="T59" fmla="*/ 576 h 605"/>
              <a:gd name="T60" fmla="*/ 671 w 1030"/>
              <a:gd name="T61" fmla="*/ 605 h 605"/>
              <a:gd name="T62" fmla="*/ 1030 w 1030"/>
              <a:gd name="T63" fmla="*/ 605 h 605"/>
              <a:gd name="T64" fmla="*/ 1030 w 1030"/>
              <a:gd name="T65" fmla="*/ 368 h 605"/>
              <a:gd name="T66" fmla="*/ 1001 w 1030"/>
              <a:gd name="T67" fmla="*/ 340 h 605"/>
              <a:gd name="T68" fmla="*/ 971 w 1030"/>
              <a:gd name="T69" fmla="*/ 359 h 605"/>
              <a:gd name="T70" fmla="*/ 971 w 1030"/>
              <a:gd name="T71" fmla="*/ 360 h 605"/>
              <a:gd name="T72" fmla="*/ 917 w 1030"/>
              <a:gd name="T73" fmla="*/ 395 h 605"/>
              <a:gd name="T74" fmla="*/ 849 w 1030"/>
              <a:gd name="T75" fmla="*/ 302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30" h="605">
                <a:moveTo>
                  <a:pt x="849" y="302"/>
                </a:moveTo>
                <a:cubicBezTo>
                  <a:pt x="849" y="251"/>
                  <a:pt x="879" y="210"/>
                  <a:pt x="917" y="210"/>
                </a:cubicBezTo>
                <a:cubicBezTo>
                  <a:pt x="939" y="210"/>
                  <a:pt x="958" y="223"/>
                  <a:pt x="971" y="245"/>
                </a:cubicBezTo>
                <a:cubicBezTo>
                  <a:pt x="971" y="245"/>
                  <a:pt x="971" y="245"/>
                  <a:pt x="971" y="245"/>
                </a:cubicBezTo>
                <a:cubicBezTo>
                  <a:pt x="977" y="262"/>
                  <a:pt x="990" y="265"/>
                  <a:pt x="1001" y="265"/>
                </a:cubicBezTo>
                <a:cubicBezTo>
                  <a:pt x="1013" y="265"/>
                  <a:pt x="1030" y="237"/>
                  <a:pt x="1030" y="237"/>
                </a:cubicBezTo>
                <a:cubicBezTo>
                  <a:pt x="1030" y="0"/>
                  <a:pt x="1030" y="0"/>
                  <a:pt x="1030" y="0"/>
                </a:cubicBezTo>
                <a:cubicBezTo>
                  <a:pt x="181" y="0"/>
                  <a:pt x="181" y="0"/>
                  <a:pt x="181" y="0"/>
                </a:cubicBezTo>
                <a:cubicBezTo>
                  <a:pt x="181" y="237"/>
                  <a:pt x="181" y="237"/>
                  <a:pt x="181" y="237"/>
                </a:cubicBezTo>
                <a:cubicBezTo>
                  <a:pt x="181" y="237"/>
                  <a:pt x="164" y="265"/>
                  <a:pt x="152" y="265"/>
                </a:cubicBezTo>
                <a:cubicBezTo>
                  <a:pt x="141" y="265"/>
                  <a:pt x="128" y="262"/>
                  <a:pt x="122" y="245"/>
                </a:cubicBezTo>
                <a:cubicBezTo>
                  <a:pt x="122" y="245"/>
                  <a:pt x="122" y="245"/>
                  <a:pt x="122" y="245"/>
                </a:cubicBezTo>
                <a:cubicBezTo>
                  <a:pt x="109" y="223"/>
                  <a:pt x="90" y="210"/>
                  <a:pt x="68" y="210"/>
                </a:cubicBezTo>
                <a:cubicBezTo>
                  <a:pt x="30" y="210"/>
                  <a:pt x="0" y="251"/>
                  <a:pt x="0" y="302"/>
                </a:cubicBezTo>
                <a:cubicBezTo>
                  <a:pt x="0" y="354"/>
                  <a:pt x="30" y="395"/>
                  <a:pt x="68" y="395"/>
                </a:cubicBezTo>
                <a:cubicBezTo>
                  <a:pt x="90" y="395"/>
                  <a:pt x="109" y="381"/>
                  <a:pt x="122" y="360"/>
                </a:cubicBezTo>
                <a:cubicBezTo>
                  <a:pt x="122" y="359"/>
                  <a:pt x="122" y="359"/>
                  <a:pt x="122" y="359"/>
                </a:cubicBezTo>
                <a:cubicBezTo>
                  <a:pt x="129" y="343"/>
                  <a:pt x="141" y="340"/>
                  <a:pt x="152" y="340"/>
                </a:cubicBezTo>
                <a:cubicBezTo>
                  <a:pt x="164" y="340"/>
                  <a:pt x="181" y="368"/>
                  <a:pt x="181" y="368"/>
                </a:cubicBezTo>
                <a:cubicBezTo>
                  <a:pt x="181" y="605"/>
                  <a:pt x="181" y="605"/>
                  <a:pt x="181" y="605"/>
                </a:cubicBezTo>
                <a:cubicBezTo>
                  <a:pt x="540" y="605"/>
                  <a:pt x="540" y="605"/>
                  <a:pt x="540" y="605"/>
                </a:cubicBezTo>
                <a:cubicBezTo>
                  <a:pt x="540" y="605"/>
                  <a:pt x="568" y="588"/>
                  <a:pt x="568" y="576"/>
                </a:cubicBezTo>
                <a:cubicBezTo>
                  <a:pt x="568" y="565"/>
                  <a:pt x="564" y="552"/>
                  <a:pt x="548" y="546"/>
                </a:cubicBezTo>
                <a:cubicBezTo>
                  <a:pt x="548" y="546"/>
                  <a:pt x="548" y="546"/>
                  <a:pt x="548" y="546"/>
                </a:cubicBezTo>
                <a:cubicBezTo>
                  <a:pt x="526" y="533"/>
                  <a:pt x="512" y="514"/>
                  <a:pt x="512" y="492"/>
                </a:cubicBezTo>
                <a:cubicBezTo>
                  <a:pt x="512" y="455"/>
                  <a:pt x="554" y="424"/>
                  <a:pt x="605" y="424"/>
                </a:cubicBezTo>
                <a:cubicBezTo>
                  <a:pt x="657" y="424"/>
                  <a:pt x="698" y="455"/>
                  <a:pt x="698" y="492"/>
                </a:cubicBezTo>
                <a:cubicBezTo>
                  <a:pt x="698" y="514"/>
                  <a:pt x="684" y="533"/>
                  <a:pt x="662" y="546"/>
                </a:cubicBezTo>
                <a:cubicBezTo>
                  <a:pt x="662" y="546"/>
                  <a:pt x="662" y="546"/>
                  <a:pt x="662" y="546"/>
                </a:cubicBezTo>
                <a:cubicBezTo>
                  <a:pt x="645" y="553"/>
                  <a:pt x="643" y="565"/>
                  <a:pt x="643" y="576"/>
                </a:cubicBezTo>
                <a:cubicBezTo>
                  <a:pt x="643" y="588"/>
                  <a:pt x="671" y="605"/>
                  <a:pt x="671" y="605"/>
                </a:cubicBezTo>
                <a:cubicBezTo>
                  <a:pt x="1030" y="605"/>
                  <a:pt x="1030" y="605"/>
                  <a:pt x="1030" y="605"/>
                </a:cubicBezTo>
                <a:cubicBezTo>
                  <a:pt x="1030" y="368"/>
                  <a:pt x="1030" y="368"/>
                  <a:pt x="1030" y="368"/>
                </a:cubicBezTo>
                <a:cubicBezTo>
                  <a:pt x="1030" y="368"/>
                  <a:pt x="1013" y="340"/>
                  <a:pt x="1001" y="340"/>
                </a:cubicBezTo>
                <a:cubicBezTo>
                  <a:pt x="990" y="340"/>
                  <a:pt x="978" y="343"/>
                  <a:pt x="971" y="359"/>
                </a:cubicBezTo>
                <a:cubicBezTo>
                  <a:pt x="971" y="360"/>
                  <a:pt x="971" y="360"/>
                  <a:pt x="971" y="360"/>
                </a:cubicBezTo>
                <a:cubicBezTo>
                  <a:pt x="958" y="381"/>
                  <a:pt x="939" y="395"/>
                  <a:pt x="917" y="395"/>
                </a:cubicBezTo>
                <a:cubicBezTo>
                  <a:pt x="879" y="395"/>
                  <a:pt x="849" y="354"/>
                  <a:pt x="849" y="302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47984" tIns="71998" rIns="647984" bIns="647984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500" dirty="0">
              <a:solidFill>
                <a:schemeClr val="tx2"/>
              </a:solidFill>
            </a:endParaRPr>
          </a:p>
        </p:txBody>
      </p:sp>
      <p:sp>
        <p:nvSpPr>
          <p:cNvPr id="78" name="Freeform 5"/>
          <p:cNvSpPr>
            <a:spLocks/>
          </p:cNvSpPr>
          <p:nvPr/>
        </p:nvSpPr>
        <p:spPr bwMode="auto">
          <a:xfrm>
            <a:off x="7138419" y="2556970"/>
            <a:ext cx="2114845" cy="1958255"/>
          </a:xfrm>
          <a:custGeom>
            <a:avLst/>
            <a:gdLst>
              <a:gd name="T0" fmla="*/ 488 w 849"/>
              <a:gd name="T1" fmla="*/ 786 h 786"/>
              <a:gd name="T2" fmla="*/ 849 w 849"/>
              <a:gd name="T3" fmla="*/ 786 h 786"/>
              <a:gd name="T4" fmla="*/ 849 w 849"/>
              <a:gd name="T5" fmla="*/ 181 h 786"/>
              <a:gd name="T6" fmla="*/ 490 w 849"/>
              <a:gd name="T7" fmla="*/ 181 h 786"/>
              <a:gd name="T8" fmla="*/ 462 w 849"/>
              <a:gd name="T9" fmla="*/ 152 h 786"/>
              <a:gd name="T10" fmla="*/ 482 w 849"/>
              <a:gd name="T11" fmla="*/ 122 h 786"/>
              <a:gd name="T12" fmla="*/ 482 w 849"/>
              <a:gd name="T13" fmla="*/ 122 h 786"/>
              <a:gd name="T14" fmla="*/ 517 w 849"/>
              <a:gd name="T15" fmla="*/ 68 h 786"/>
              <a:gd name="T16" fmla="*/ 424 w 849"/>
              <a:gd name="T17" fmla="*/ 0 h 786"/>
              <a:gd name="T18" fmla="*/ 332 w 849"/>
              <a:gd name="T19" fmla="*/ 68 h 786"/>
              <a:gd name="T20" fmla="*/ 367 w 849"/>
              <a:gd name="T21" fmla="*/ 122 h 786"/>
              <a:gd name="T22" fmla="*/ 368 w 849"/>
              <a:gd name="T23" fmla="*/ 122 h 786"/>
              <a:gd name="T24" fmla="*/ 387 w 849"/>
              <a:gd name="T25" fmla="*/ 152 h 786"/>
              <a:gd name="T26" fmla="*/ 359 w 849"/>
              <a:gd name="T27" fmla="*/ 181 h 786"/>
              <a:gd name="T28" fmla="*/ 0 w 849"/>
              <a:gd name="T29" fmla="*/ 181 h 786"/>
              <a:gd name="T30" fmla="*/ 0 w 849"/>
              <a:gd name="T31" fmla="*/ 418 h 786"/>
              <a:gd name="T32" fmla="*/ 29 w 849"/>
              <a:gd name="T33" fmla="*/ 446 h 786"/>
              <a:gd name="T34" fmla="*/ 59 w 849"/>
              <a:gd name="T35" fmla="*/ 426 h 786"/>
              <a:gd name="T36" fmla="*/ 59 w 849"/>
              <a:gd name="T37" fmla="*/ 426 h 786"/>
              <a:gd name="T38" fmla="*/ 113 w 849"/>
              <a:gd name="T39" fmla="*/ 391 h 786"/>
              <a:gd name="T40" fmla="*/ 181 w 849"/>
              <a:gd name="T41" fmla="*/ 483 h 786"/>
              <a:gd name="T42" fmla="*/ 113 w 849"/>
              <a:gd name="T43" fmla="*/ 576 h 786"/>
              <a:gd name="T44" fmla="*/ 59 w 849"/>
              <a:gd name="T45" fmla="*/ 541 h 786"/>
              <a:gd name="T46" fmla="*/ 59 w 849"/>
              <a:gd name="T47" fmla="*/ 540 h 786"/>
              <a:gd name="T48" fmla="*/ 29 w 849"/>
              <a:gd name="T49" fmla="*/ 521 h 786"/>
              <a:gd name="T50" fmla="*/ 0 w 849"/>
              <a:gd name="T51" fmla="*/ 549 h 786"/>
              <a:gd name="T52" fmla="*/ 0 w 849"/>
              <a:gd name="T53" fmla="*/ 786 h 786"/>
              <a:gd name="T54" fmla="*/ 361 w 849"/>
              <a:gd name="T55" fmla="*/ 786 h 786"/>
              <a:gd name="T56" fmla="*/ 387 w 849"/>
              <a:gd name="T57" fmla="*/ 759 h 786"/>
              <a:gd name="T58" fmla="*/ 368 w 849"/>
              <a:gd name="T59" fmla="*/ 728 h 786"/>
              <a:gd name="T60" fmla="*/ 367 w 849"/>
              <a:gd name="T61" fmla="*/ 728 h 786"/>
              <a:gd name="T62" fmla="*/ 332 w 849"/>
              <a:gd name="T63" fmla="*/ 674 h 786"/>
              <a:gd name="T64" fmla="*/ 424 w 849"/>
              <a:gd name="T65" fmla="*/ 606 h 786"/>
              <a:gd name="T66" fmla="*/ 517 w 849"/>
              <a:gd name="T67" fmla="*/ 674 h 786"/>
              <a:gd name="T68" fmla="*/ 482 w 849"/>
              <a:gd name="T69" fmla="*/ 728 h 786"/>
              <a:gd name="T70" fmla="*/ 482 w 849"/>
              <a:gd name="T71" fmla="*/ 728 h 786"/>
              <a:gd name="T72" fmla="*/ 462 w 849"/>
              <a:gd name="T73" fmla="*/ 759 h 786"/>
              <a:gd name="T74" fmla="*/ 488 w 849"/>
              <a:gd name="T75" fmla="*/ 786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49" h="786">
                <a:moveTo>
                  <a:pt x="488" y="786"/>
                </a:moveTo>
                <a:cubicBezTo>
                  <a:pt x="849" y="786"/>
                  <a:pt x="849" y="786"/>
                  <a:pt x="849" y="786"/>
                </a:cubicBezTo>
                <a:cubicBezTo>
                  <a:pt x="849" y="181"/>
                  <a:pt x="849" y="181"/>
                  <a:pt x="849" y="181"/>
                </a:cubicBezTo>
                <a:cubicBezTo>
                  <a:pt x="490" y="181"/>
                  <a:pt x="490" y="181"/>
                  <a:pt x="490" y="181"/>
                </a:cubicBezTo>
                <a:cubicBezTo>
                  <a:pt x="490" y="181"/>
                  <a:pt x="462" y="164"/>
                  <a:pt x="462" y="152"/>
                </a:cubicBezTo>
                <a:cubicBezTo>
                  <a:pt x="462" y="141"/>
                  <a:pt x="465" y="128"/>
                  <a:pt x="482" y="122"/>
                </a:cubicBezTo>
                <a:cubicBezTo>
                  <a:pt x="482" y="122"/>
                  <a:pt x="482" y="122"/>
                  <a:pt x="482" y="122"/>
                </a:cubicBezTo>
                <a:cubicBezTo>
                  <a:pt x="504" y="109"/>
                  <a:pt x="517" y="90"/>
                  <a:pt x="517" y="68"/>
                </a:cubicBezTo>
                <a:cubicBezTo>
                  <a:pt x="517" y="30"/>
                  <a:pt x="476" y="0"/>
                  <a:pt x="424" y="0"/>
                </a:cubicBezTo>
                <a:cubicBezTo>
                  <a:pt x="373" y="0"/>
                  <a:pt x="332" y="30"/>
                  <a:pt x="332" y="68"/>
                </a:cubicBezTo>
                <a:cubicBezTo>
                  <a:pt x="332" y="90"/>
                  <a:pt x="346" y="109"/>
                  <a:pt x="367" y="122"/>
                </a:cubicBezTo>
                <a:cubicBezTo>
                  <a:pt x="368" y="122"/>
                  <a:pt x="368" y="122"/>
                  <a:pt x="368" y="122"/>
                </a:cubicBezTo>
                <a:cubicBezTo>
                  <a:pt x="384" y="129"/>
                  <a:pt x="387" y="141"/>
                  <a:pt x="387" y="152"/>
                </a:cubicBezTo>
                <a:cubicBezTo>
                  <a:pt x="387" y="164"/>
                  <a:pt x="359" y="181"/>
                  <a:pt x="359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418"/>
                  <a:pt x="0" y="418"/>
                  <a:pt x="0" y="418"/>
                </a:cubicBezTo>
                <a:cubicBezTo>
                  <a:pt x="0" y="418"/>
                  <a:pt x="17" y="446"/>
                  <a:pt x="29" y="446"/>
                </a:cubicBezTo>
                <a:cubicBezTo>
                  <a:pt x="40" y="446"/>
                  <a:pt x="53" y="443"/>
                  <a:pt x="59" y="426"/>
                </a:cubicBezTo>
                <a:cubicBezTo>
                  <a:pt x="59" y="426"/>
                  <a:pt x="59" y="426"/>
                  <a:pt x="59" y="426"/>
                </a:cubicBezTo>
                <a:cubicBezTo>
                  <a:pt x="72" y="404"/>
                  <a:pt x="91" y="391"/>
                  <a:pt x="113" y="391"/>
                </a:cubicBezTo>
                <a:cubicBezTo>
                  <a:pt x="150" y="391"/>
                  <a:pt x="181" y="432"/>
                  <a:pt x="181" y="483"/>
                </a:cubicBezTo>
                <a:cubicBezTo>
                  <a:pt x="181" y="535"/>
                  <a:pt x="150" y="576"/>
                  <a:pt x="113" y="576"/>
                </a:cubicBezTo>
                <a:cubicBezTo>
                  <a:pt x="91" y="576"/>
                  <a:pt x="72" y="562"/>
                  <a:pt x="59" y="541"/>
                </a:cubicBezTo>
                <a:cubicBezTo>
                  <a:pt x="59" y="540"/>
                  <a:pt x="59" y="540"/>
                  <a:pt x="59" y="540"/>
                </a:cubicBezTo>
                <a:cubicBezTo>
                  <a:pt x="52" y="524"/>
                  <a:pt x="40" y="521"/>
                  <a:pt x="29" y="521"/>
                </a:cubicBezTo>
                <a:cubicBezTo>
                  <a:pt x="17" y="521"/>
                  <a:pt x="0" y="549"/>
                  <a:pt x="0" y="549"/>
                </a:cubicBezTo>
                <a:cubicBezTo>
                  <a:pt x="0" y="786"/>
                  <a:pt x="0" y="786"/>
                  <a:pt x="0" y="786"/>
                </a:cubicBezTo>
                <a:cubicBezTo>
                  <a:pt x="361" y="786"/>
                  <a:pt x="361" y="786"/>
                  <a:pt x="361" y="786"/>
                </a:cubicBezTo>
                <a:cubicBezTo>
                  <a:pt x="367" y="782"/>
                  <a:pt x="387" y="768"/>
                  <a:pt x="387" y="759"/>
                </a:cubicBezTo>
                <a:cubicBezTo>
                  <a:pt x="387" y="747"/>
                  <a:pt x="384" y="736"/>
                  <a:pt x="368" y="728"/>
                </a:cubicBezTo>
                <a:cubicBezTo>
                  <a:pt x="367" y="728"/>
                  <a:pt x="367" y="728"/>
                  <a:pt x="367" y="728"/>
                </a:cubicBezTo>
                <a:cubicBezTo>
                  <a:pt x="346" y="715"/>
                  <a:pt x="332" y="696"/>
                  <a:pt x="332" y="674"/>
                </a:cubicBezTo>
                <a:cubicBezTo>
                  <a:pt x="332" y="637"/>
                  <a:pt x="373" y="606"/>
                  <a:pt x="424" y="606"/>
                </a:cubicBezTo>
                <a:cubicBezTo>
                  <a:pt x="476" y="606"/>
                  <a:pt x="517" y="637"/>
                  <a:pt x="517" y="674"/>
                </a:cubicBezTo>
                <a:cubicBezTo>
                  <a:pt x="517" y="696"/>
                  <a:pt x="504" y="716"/>
                  <a:pt x="482" y="728"/>
                </a:cubicBezTo>
                <a:cubicBezTo>
                  <a:pt x="482" y="728"/>
                  <a:pt x="482" y="728"/>
                  <a:pt x="482" y="728"/>
                </a:cubicBezTo>
                <a:cubicBezTo>
                  <a:pt x="465" y="734"/>
                  <a:pt x="462" y="747"/>
                  <a:pt x="462" y="759"/>
                </a:cubicBezTo>
                <a:cubicBezTo>
                  <a:pt x="462" y="768"/>
                  <a:pt x="482" y="782"/>
                  <a:pt x="488" y="786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47984" tIns="647984" rIns="107997" bIns="647984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500" dirty="0">
              <a:solidFill>
                <a:schemeClr val="bg1"/>
              </a:solidFill>
            </a:endParaRPr>
          </a:p>
        </p:txBody>
      </p:sp>
      <p:sp>
        <p:nvSpPr>
          <p:cNvPr id="79" name="Freeform 9"/>
          <p:cNvSpPr>
            <a:spLocks/>
          </p:cNvSpPr>
          <p:nvPr/>
        </p:nvSpPr>
        <p:spPr bwMode="auto">
          <a:xfrm rot="20580116">
            <a:off x="5042954" y="2549151"/>
            <a:ext cx="2561743" cy="1958255"/>
          </a:xfrm>
          <a:custGeom>
            <a:avLst/>
            <a:gdLst>
              <a:gd name="T0" fmla="*/ 1029 w 1029"/>
              <a:gd name="T1" fmla="*/ 483 h 786"/>
              <a:gd name="T2" fmla="*/ 961 w 1029"/>
              <a:gd name="T3" fmla="*/ 391 h 786"/>
              <a:gd name="T4" fmla="*/ 908 w 1029"/>
              <a:gd name="T5" fmla="*/ 426 h 786"/>
              <a:gd name="T6" fmla="*/ 907 w 1029"/>
              <a:gd name="T7" fmla="*/ 426 h 786"/>
              <a:gd name="T8" fmla="*/ 877 w 1029"/>
              <a:gd name="T9" fmla="*/ 446 h 786"/>
              <a:gd name="T10" fmla="*/ 849 w 1029"/>
              <a:gd name="T11" fmla="*/ 419 h 786"/>
              <a:gd name="T12" fmla="*/ 849 w 1029"/>
              <a:gd name="T13" fmla="*/ 181 h 786"/>
              <a:gd name="T14" fmla="*/ 490 w 1029"/>
              <a:gd name="T15" fmla="*/ 181 h 786"/>
              <a:gd name="T16" fmla="*/ 462 w 1029"/>
              <a:gd name="T17" fmla="*/ 152 h 786"/>
              <a:gd name="T18" fmla="*/ 482 w 1029"/>
              <a:gd name="T19" fmla="*/ 122 h 786"/>
              <a:gd name="T20" fmla="*/ 482 w 1029"/>
              <a:gd name="T21" fmla="*/ 122 h 786"/>
              <a:gd name="T22" fmla="*/ 518 w 1029"/>
              <a:gd name="T23" fmla="*/ 68 h 786"/>
              <a:gd name="T24" fmla="*/ 425 w 1029"/>
              <a:gd name="T25" fmla="*/ 0 h 786"/>
              <a:gd name="T26" fmla="*/ 332 w 1029"/>
              <a:gd name="T27" fmla="*/ 68 h 786"/>
              <a:gd name="T28" fmla="*/ 367 w 1029"/>
              <a:gd name="T29" fmla="*/ 122 h 786"/>
              <a:gd name="T30" fmla="*/ 368 w 1029"/>
              <a:gd name="T31" fmla="*/ 122 h 786"/>
              <a:gd name="T32" fmla="*/ 387 w 1029"/>
              <a:gd name="T33" fmla="*/ 152 h 786"/>
              <a:gd name="T34" fmla="*/ 359 w 1029"/>
              <a:gd name="T35" fmla="*/ 181 h 786"/>
              <a:gd name="T36" fmla="*/ 0 w 1029"/>
              <a:gd name="T37" fmla="*/ 181 h 786"/>
              <a:gd name="T38" fmla="*/ 0 w 1029"/>
              <a:gd name="T39" fmla="*/ 418 h 786"/>
              <a:gd name="T40" fmla="*/ 29 w 1029"/>
              <a:gd name="T41" fmla="*/ 446 h 786"/>
              <a:gd name="T42" fmla="*/ 59 w 1029"/>
              <a:gd name="T43" fmla="*/ 427 h 786"/>
              <a:gd name="T44" fmla="*/ 59 w 1029"/>
              <a:gd name="T45" fmla="*/ 426 h 786"/>
              <a:gd name="T46" fmla="*/ 113 w 1029"/>
              <a:gd name="T47" fmla="*/ 391 h 786"/>
              <a:gd name="T48" fmla="*/ 181 w 1029"/>
              <a:gd name="T49" fmla="*/ 483 h 786"/>
              <a:gd name="T50" fmla="*/ 113 w 1029"/>
              <a:gd name="T51" fmla="*/ 576 h 786"/>
              <a:gd name="T52" fmla="*/ 59 w 1029"/>
              <a:gd name="T53" fmla="*/ 541 h 786"/>
              <a:gd name="T54" fmla="*/ 59 w 1029"/>
              <a:gd name="T55" fmla="*/ 541 h 786"/>
              <a:gd name="T56" fmla="*/ 29 w 1029"/>
              <a:gd name="T57" fmla="*/ 521 h 786"/>
              <a:gd name="T58" fmla="*/ 0 w 1029"/>
              <a:gd name="T59" fmla="*/ 549 h 786"/>
              <a:gd name="T60" fmla="*/ 0 w 1029"/>
              <a:gd name="T61" fmla="*/ 786 h 786"/>
              <a:gd name="T62" fmla="*/ 361 w 1029"/>
              <a:gd name="T63" fmla="*/ 786 h 786"/>
              <a:gd name="T64" fmla="*/ 387 w 1029"/>
              <a:gd name="T65" fmla="*/ 759 h 786"/>
              <a:gd name="T66" fmla="*/ 368 w 1029"/>
              <a:gd name="T67" fmla="*/ 728 h 786"/>
              <a:gd name="T68" fmla="*/ 367 w 1029"/>
              <a:gd name="T69" fmla="*/ 728 h 786"/>
              <a:gd name="T70" fmla="*/ 332 w 1029"/>
              <a:gd name="T71" fmla="*/ 674 h 786"/>
              <a:gd name="T72" fmla="*/ 425 w 1029"/>
              <a:gd name="T73" fmla="*/ 606 h 786"/>
              <a:gd name="T74" fmla="*/ 518 w 1029"/>
              <a:gd name="T75" fmla="*/ 674 h 786"/>
              <a:gd name="T76" fmla="*/ 482 w 1029"/>
              <a:gd name="T77" fmla="*/ 728 h 786"/>
              <a:gd name="T78" fmla="*/ 482 w 1029"/>
              <a:gd name="T79" fmla="*/ 728 h 786"/>
              <a:gd name="T80" fmla="*/ 462 w 1029"/>
              <a:gd name="T81" fmla="*/ 759 h 786"/>
              <a:gd name="T82" fmla="*/ 488 w 1029"/>
              <a:gd name="T83" fmla="*/ 786 h 786"/>
              <a:gd name="T84" fmla="*/ 849 w 1029"/>
              <a:gd name="T85" fmla="*/ 786 h 786"/>
              <a:gd name="T86" fmla="*/ 849 w 1029"/>
              <a:gd name="T87" fmla="*/ 548 h 786"/>
              <a:gd name="T88" fmla="*/ 877 w 1029"/>
              <a:gd name="T89" fmla="*/ 521 h 786"/>
              <a:gd name="T90" fmla="*/ 907 w 1029"/>
              <a:gd name="T91" fmla="*/ 540 h 786"/>
              <a:gd name="T92" fmla="*/ 908 w 1029"/>
              <a:gd name="T93" fmla="*/ 541 h 786"/>
              <a:gd name="T94" fmla="*/ 961 w 1029"/>
              <a:gd name="T95" fmla="*/ 576 h 786"/>
              <a:gd name="T96" fmla="*/ 1029 w 1029"/>
              <a:gd name="T97" fmla="*/ 483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29" h="786">
                <a:moveTo>
                  <a:pt x="1029" y="483"/>
                </a:moveTo>
                <a:cubicBezTo>
                  <a:pt x="1029" y="432"/>
                  <a:pt x="999" y="391"/>
                  <a:pt x="961" y="391"/>
                </a:cubicBezTo>
                <a:cubicBezTo>
                  <a:pt x="939" y="391"/>
                  <a:pt x="920" y="404"/>
                  <a:pt x="908" y="426"/>
                </a:cubicBezTo>
                <a:cubicBezTo>
                  <a:pt x="907" y="426"/>
                  <a:pt x="907" y="426"/>
                  <a:pt x="907" y="426"/>
                </a:cubicBezTo>
                <a:cubicBezTo>
                  <a:pt x="901" y="443"/>
                  <a:pt x="888" y="446"/>
                  <a:pt x="877" y="446"/>
                </a:cubicBezTo>
                <a:cubicBezTo>
                  <a:pt x="867" y="446"/>
                  <a:pt x="852" y="424"/>
                  <a:pt x="849" y="419"/>
                </a:cubicBezTo>
                <a:cubicBezTo>
                  <a:pt x="849" y="181"/>
                  <a:pt x="849" y="181"/>
                  <a:pt x="849" y="181"/>
                </a:cubicBezTo>
                <a:cubicBezTo>
                  <a:pt x="490" y="181"/>
                  <a:pt x="490" y="181"/>
                  <a:pt x="490" y="181"/>
                </a:cubicBezTo>
                <a:cubicBezTo>
                  <a:pt x="490" y="181"/>
                  <a:pt x="462" y="164"/>
                  <a:pt x="462" y="152"/>
                </a:cubicBezTo>
                <a:cubicBezTo>
                  <a:pt x="462" y="141"/>
                  <a:pt x="466" y="128"/>
                  <a:pt x="482" y="122"/>
                </a:cubicBezTo>
                <a:cubicBezTo>
                  <a:pt x="482" y="122"/>
                  <a:pt x="482" y="122"/>
                  <a:pt x="482" y="122"/>
                </a:cubicBezTo>
                <a:cubicBezTo>
                  <a:pt x="504" y="109"/>
                  <a:pt x="518" y="90"/>
                  <a:pt x="518" y="68"/>
                </a:cubicBezTo>
                <a:cubicBezTo>
                  <a:pt x="518" y="30"/>
                  <a:pt x="476" y="0"/>
                  <a:pt x="425" y="0"/>
                </a:cubicBezTo>
                <a:cubicBezTo>
                  <a:pt x="373" y="0"/>
                  <a:pt x="332" y="30"/>
                  <a:pt x="332" y="68"/>
                </a:cubicBezTo>
                <a:cubicBezTo>
                  <a:pt x="332" y="90"/>
                  <a:pt x="346" y="109"/>
                  <a:pt x="367" y="122"/>
                </a:cubicBezTo>
                <a:cubicBezTo>
                  <a:pt x="368" y="122"/>
                  <a:pt x="368" y="122"/>
                  <a:pt x="368" y="122"/>
                </a:cubicBezTo>
                <a:cubicBezTo>
                  <a:pt x="385" y="129"/>
                  <a:pt x="387" y="141"/>
                  <a:pt x="387" y="152"/>
                </a:cubicBezTo>
                <a:cubicBezTo>
                  <a:pt x="387" y="164"/>
                  <a:pt x="359" y="181"/>
                  <a:pt x="359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418"/>
                  <a:pt x="0" y="418"/>
                  <a:pt x="0" y="418"/>
                </a:cubicBezTo>
                <a:cubicBezTo>
                  <a:pt x="0" y="418"/>
                  <a:pt x="17" y="446"/>
                  <a:pt x="29" y="446"/>
                </a:cubicBezTo>
                <a:cubicBezTo>
                  <a:pt x="40" y="446"/>
                  <a:pt x="52" y="443"/>
                  <a:pt x="59" y="427"/>
                </a:cubicBezTo>
                <a:cubicBezTo>
                  <a:pt x="59" y="426"/>
                  <a:pt x="59" y="426"/>
                  <a:pt x="59" y="426"/>
                </a:cubicBezTo>
                <a:cubicBezTo>
                  <a:pt x="72" y="405"/>
                  <a:pt x="91" y="391"/>
                  <a:pt x="113" y="391"/>
                </a:cubicBezTo>
                <a:cubicBezTo>
                  <a:pt x="150" y="391"/>
                  <a:pt x="181" y="432"/>
                  <a:pt x="181" y="483"/>
                </a:cubicBezTo>
                <a:cubicBezTo>
                  <a:pt x="181" y="535"/>
                  <a:pt x="150" y="576"/>
                  <a:pt x="113" y="576"/>
                </a:cubicBezTo>
                <a:cubicBezTo>
                  <a:pt x="91" y="576"/>
                  <a:pt x="72" y="563"/>
                  <a:pt x="59" y="541"/>
                </a:cubicBezTo>
                <a:cubicBezTo>
                  <a:pt x="59" y="541"/>
                  <a:pt x="59" y="541"/>
                  <a:pt x="59" y="541"/>
                </a:cubicBezTo>
                <a:cubicBezTo>
                  <a:pt x="53" y="524"/>
                  <a:pt x="40" y="521"/>
                  <a:pt x="29" y="521"/>
                </a:cubicBezTo>
                <a:cubicBezTo>
                  <a:pt x="17" y="521"/>
                  <a:pt x="0" y="549"/>
                  <a:pt x="0" y="549"/>
                </a:cubicBezTo>
                <a:cubicBezTo>
                  <a:pt x="0" y="786"/>
                  <a:pt x="0" y="786"/>
                  <a:pt x="0" y="786"/>
                </a:cubicBezTo>
                <a:cubicBezTo>
                  <a:pt x="361" y="786"/>
                  <a:pt x="361" y="786"/>
                  <a:pt x="361" y="786"/>
                </a:cubicBezTo>
                <a:cubicBezTo>
                  <a:pt x="368" y="782"/>
                  <a:pt x="387" y="768"/>
                  <a:pt x="387" y="759"/>
                </a:cubicBezTo>
                <a:cubicBezTo>
                  <a:pt x="387" y="747"/>
                  <a:pt x="385" y="736"/>
                  <a:pt x="368" y="728"/>
                </a:cubicBezTo>
                <a:cubicBezTo>
                  <a:pt x="367" y="728"/>
                  <a:pt x="367" y="728"/>
                  <a:pt x="367" y="728"/>
                </a:cubicBezTo>
                <a:cubicBezTo>
                  <a:pt x="346" y="715"/>
                  <a:pt x="332" y="696"/>
                  <a:pt x="332" y="674"/>
                </a:cubicBezTo>
                <a:cubicBezTo>
                  <a:pt x="332" y="637"/>
                  <a:pt x="373" y="606"/>
                  <a:pt x="425" y="606"/>
                </a:cubicBezTo>
                <a:cubicBezTo>
                  <a:pt x="476" y="606"/>
                  <a:pt x="518" y="637"/>
                  <a:pt x="518" y="674"/>
                </a:cubicBezTo>
                <a:cubicBezTo>
                  <a:pt x="518" y="696"/>
                  <a:pt x="504" y="716"/>
                  <a:pt x="482" y="728"/>
                </a:cubicBezTo>
                <a:cubicBezTo>
                  <a:pt x="482" y="728"/>
                  <a:pt x="482" y="728"/>
                  <a:pt x="482" y="728"/>
                </a:cubicBezTo>
                <a:cubicBezTo>
                  <a:pt x="466" y="734"/>
                  <a:pt x="462" y="747"/>
                  <a:pt x="462" y="759"/>
                </a:cubicBezTo>
                <a:cubicBezTo>
                  <a:pt x="462" y="768"/>
                  <a:pt x="482" y="782"/>
                  <a:pt x="488" y="786"/>
                </a:cubicBezTo>
                <a:cubicBezTo>
                  <a:pt x="849" y="786"/>
                  <a:pt x="849" y="786"/>
                  <a:pt x="849" y="786"/>
                </a:cubicBezTo>
                <a:cubicBezTo>
                  <a:pt x="849" y="548"/>
                  <a:pt x="849" y="548"/>
                  <a:pt x="849" y="548"/>
                </a:cubicBezTo>
                <a:cubicBezTo>
                  <a:pt x="852" y="543"/>
                  <a:pt x="867" y="521"/>
                  <a:pt x="877" y="521"/>
                </a:cubicBezTo>
                <a:cubicBezTo>
                  <a:pt x="888" y="521"/>
                  <a:pt x="900" y="524"/>
                  <a:pt x="907" y="540"/>
                </a:cubicBezTo>
                <a:cubicBezTo>
                  <a:pt x="908" y="541"/>
                  <a:pt x="908" y="541"/>
                  <a:pt x="908" y="541"/>
                </a:cubicBezTo>
                <a:cubicBezTo>
                  <a:pt x="920" y="562"/>
                  <a:pt x="939" y="576"/>
                  <a:pt x="961" y="576"/>
                </a:cubicBezTo>
                <a:cubicBezTo>
                  <a:pt x="999" y="576"/>
                  <a:pt x="1029" y="535"/>
                  <a:pt x="1029" y="483"/>
                </a:cubicBezTo>
              </a:path>
            </a:pathLst>
          </a:custGeom>
          <a:solidFill>
            <a:srgbClr val="CD6937"/>
          </a:solidFill>
          <a:ln>
            <a:noFill/>
          </a:ln>
        </p:spPr>
        <p:txBody>
          <a:bodyPr vert="horz" wrap="square" lIns="647984" tIns="647984" rIns="647984" bIns="647984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500" dirty="0">
              <a:solidFill>
                <a:schemeClr val="bg1"/>
              </a:solidFill>
            </a:endParaRPr>
          </a:p>
        </p:txBody>
      </p:sp>
      <p:sp>
        <p:nvSpPr>
          <p:cNvPr id="80" name="Freeform 13"/>
          <p:cNvSpPr>
            <a:spLocks/>
          </p:cNvSpPr>
          <p:nvPr/>
        </p:nvSpPr>
        <p:spPr bwMode="auto">
          <a:xfrm>
            <a:off x="2926039" y="2556970"/>
            <a:ext cx="2558224" cy="1952977"/>
          </a:xfrm>
          <a:custGeom>
            <a:avLst/>
            <a:gdLst>
              <a:gd name="T0" fmla="*/ 1030 w 1030"/>
              <a:gd name="T1" fmla="*/ 483 h 786"/>
              <a:gd name="T2" fmla="*/ 962 w 1030"/>
              <a:gd name="T3" fmla="*/ 391 h 786"/>
              <a:gd name="T4" fmla="*/ 908 w 1030"/>
              <a:gd name="T5" fmla="*/ 426 h 786"/>
              <a:gd name="T6" fmla="*/ 908 w 1030"/>
              <a:gd name="T7" fmla="*/ 426 h 786"/>
              <a:gd name="T8" fmla="*/ 878 w 1030"/>
              <a:gd name="T9" fmla="*/ 446 h 786"/>
              <a:gd name="T10" fmla="*/ 849 w 1030"/>
              <a:gd name="T11" fmla="*/ 418 h 786"/>
              <a:gd name="T12" fmla="*/ 849 w 1030"/>
              <a:gd name="T13" fmla="*/ 181 h 786"/>
              <a:gd name="T14" fmla="*/ 490 w 1030"/>
              <a:gd name="T15" fmla="*/ 181 h 786"/>
              <a:gd name="T16" fmla="*/ 462 w 1030"/>
              <a:gd name="T17" fmla="*/ 152 h 786"/>
              <a:gd name="T18" fmla="*/ 482 w 1030"/>
              <a:gd name="T19" fmla="*/ 122 h 786"/>
              <a:gd name="T20" fmla="*/ 482 w 1030"/>
              <a:gd name="T21" fmla="*/ 122 h 786"/>
              <a:gd name="T22" fmla="*/ 517 w 1030"/>
              <a:gd name="T23" fmla="*/ 68 h 786"/>
              <a:gd name="T24" fmla="*/ 424 w 1030"/>
              <a:gd name="T25" fmla="*/ 0 h 786"/>
              <a:gd name="T26" fmla="*/ 332 w 1030"/>
              <a:gd name="T27" fmla="*/ 68 h 786"/>
              <a:gd name="T28" fmla="*/ 367 w 1030"/>
              <a:gd name="T29" fmla="*/ 122 h 786"/>
              <a:gd name="T30" fmla="*/ 368 w 1030"/>
              <a:gd name="T31" fmla="*/ 122 h 786"/>
              <a:gd name="T32" fmla="*/ 387 w 1030"/>
              <a:gd name="T33" fmla="*/ 152 h 786"/>
              <a:gd name="T34" fmla="*/ 359 w 1030"/>
              <a:gd name="T35" fmla="*/ 181 h 786"/>
              <a:gd name="T36" fmla="*/ 0 w 1030"/>
              <a:gd name="T37" fmla="*/ 181 h 786"/>
              <a:gd name="T38" fmla="*/ 0 w 1030"/>
              <a:gd name="T39" fmla="*/ 786 h 786"/>
              <a:gd name="T40" fmla="*/ 361 w 1030"/>
              <a:gd name="T41" fmla="*/ 786 h 786"/>
              <a:gd name="T42" fmla="*/ 387 w 1030"/>
              <a:gd name="T43" fmla="*/ 759 h 786"/>
              <a:gd name="T44" fmla="*/ 368 w 1030"/>
              <a:gd name="T45" fmla="*/ 728 h 786"/>
              <a:gd name="T46" fmla="*/ 367 w 1030"/>
              <a:gd name="T47" fmla="*/ 728 h 786"/>
              <a:gd name="T48" fmla="*/ 332 w 1030"/>
              <a:gd name="T49" fmla="*/ 674 h 786"/>
              <a:gd name="T50" fmla="*/ 424 w 1030"/>
              <a:gd name="T51" fmla="*/ 606 h 786"/>
              <a:gd name="T52" fmla="*/ 517 w 1030"/>
              <a:gd name="T53" fmla="*/ 674 h 786"/>
              <a:gd name="T54" fmla="*/ 482 w 1030"/>
              <a:gd name="T55" fmla="*/ 728 h 786"/>
              <a:gd name="T56" fmla="*/ 482 w 1030"/>
              <a:gd name="T57" fmla="*/ 728 h 786"/>
              <a:gd name="T58" fmla="*/ 462 w 1030"/>
              <a:gd name="T59" fmla="*/ 759 h 786"/>
              <a:gd name="T60" fmla="*/ 488 w 1030"/>
              <a:gd name="T61" fmla="*/ 786 h 786"/>
              <a:gd name="T62" fmla="*/ 849 w 1030"/>
              <a:gd name="T63" fmla="*/ 786 h 786"/>
              <a:gd name="T64" fmla="*/ 849 w 1030"/>
              <a:gd name="T65" fmla="*/ 549 h 786"/>
              <a:gd name="T66" fmla="*/ 878 w 1030"/>
              <a:gd name="T67" fmla="*/ 521 h 786"/>
              <a:gd name="T68" fmla="*/ 908 w 1030"/>
              <a:gd name="T69" fmla="*/ 540 h 786"/>
              <a:gd name="T70" fmla="*/ 908 w 1030"/>
              <a:gd name="T71" fmla="*/ 541 h 786"/>
              <a:gd name="T72" fmla="*/ 962 w 1030"/>
              <a:gd name="T73" fmla="*/ 576 h 786"/>
              <a:gd name="T74" fmla="*/ 1030 w 1030"/>
              <a:gd name="T75" fmla="*/ 483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30" h="786">
                <a:moveTo>
                  <a:pt x="1030" y="483"/>
                </a:moveTo>
                <a:cubicBezTo>
                  <a:pt x="1030" y="432"/>
                  <a:pt x="999" y="391"/>
                  <a:pt x="962" y="391"/>
                </a:cubicBezTo>
                <a:cubicBezTo>
                  <a:pt x="940" y="391"/>
                  <a:pt x="921" y="404"/>
                  <a:pt x="908" y="426"/>
                </a:cubicBezTo>
                <a:cubicBezTo>
                  <a:pt x="908" y="426"/>
                  <a:pt x="908" y="426"/>
                  <a:pt x="908" y="426"/>
                </a:cubicBezTo>
                <a:cubicBezTo>
                  <a:pt x="902" y="443"/>
                  <a:pt x="889" y="446"/>
                  <a:pt x="878" y="446"/>
                </a:cubicBezTo>
                <a:cubicBezTo>
                  <a:pt x="866" y="446"/>
                  <a:pt x="849" y="418"/>
                  <a:pt x="849" y="418"/>
                </a:cubicBezTo>
                <a:cubicBezTo>
                  <a:pt x="849" y="181"/>
                  <a:pt x="849" y="181"/>
                  <a:pt x="849" y="181"/>
                </a:cubicBezTo>
                <a:cubicBezTo>
                  <a:pt x="490" y="181"/>
                  <a:pt x="490" y="181"/>
                  <a:pt x="490" y="181"/>
                </a:cubicBezTo>
                <a:cubicBezTo>
                  <a:pt x="490" y="181"/>
                  <a:pt x="462" y="164"/>
                  <a:pt x="462" y="152"/>
                </a:cubicBezTo>
                <a:cubicBezTo>
                  <a:pt x="462" y="141"/>
                  <a:pt x="465" y="128"/>
                  <a:pt x="482" y="122"/>
                </a:cubicBezTo>
                <a:cubicBezTo>
                  <a:pt x="482" y="122"/>
                  <a:pt x="482" y="122"/>
                  <a:pt x="482" y="122"/>
                </a:cubicBezTo>
                <a:cubicBezTo>
                  <a:pt x="504" y="109"/>
                  <a:pt x="517" y="90"/>
                  <a:pt x="517" y="68"/>
                </a:cubicBezTo>
                <a:cubicBezTo>
                  <a:pt x="517" y="30"/>
                  <a:pt x="476" y="0"/>
                  <a:pt x="424" y="0"/>
                </a:cubicBezTo>
                <a:cubicBezTo>
                  <a:pt x="373" y="0"/>
                  <a:pt x="332" y="30"/>
                  <a:pt x="332" y="68"/>
                </a:cubicBezTo>
                <a:cubicBezTo>
                  <a:pt x="332" y="90"/>
                  <a:pt x="346" y="109"/>
                  <a:pt x="367" y="122"/>
                </a:cubicBezTo>
                <a:cubicBezTo>
                  <a:pt x="368" y="122"/>
                  <a:pt x="368" y="122"/>
                  <a:pt x="368" y="122"/>
                </a:cubicBezTo>
                <a:cubicBezTo>
                  <a:pt x="384" y="129"/>
                  <a:pt x="387" y="141"/>
                  <a:pt x="387" y="152"/>
                </a:cubicBezTo>
                <a:cubicBezTo>
                  <a:pt x="387" y="164"/>
                  <a:pt x="359" y="181"/>
                  <a:pt x="359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786"/>
                  <a:pt x="0" y="786"/>
                  <a:pt x="0" y="786"/>
                </a:cubicBezTo>
                <a:cubicBezTo>
                  <a:pt x="361" y="786"/>
                  <a:pt x="361" y="786"/>
                  <a:pt x="361" y="786"/>
                </a:cubicBezTo>
                <a:cubicBezTo>
                  <a:pt x="367" y="782"/>
                  <a:pt x="387" y="768"/>
                  <a:pt x="387" y="759"/>
                </a:cubicBezTo>
                <a:cubicBezTo>
                  <a:pt x="387" y="747"/>
                  <a:pt x="384" y="736"/>
                  <a:pt x="368" y="728"/>
                </a:cubicBezTo>
                <a:cubicBezTo>
                  <a:pt x="367" y="728"/>
                  <a:pt x="367" y="728"/>
                  <a:pt x="367" y="728"/>
                </a:cubicBezTo>
                <a:cubicBezTo>
                  <a:pt x="346" y="715"/>
                  <a:pt x="332" y="696"/>
                  <a:pt x="332" y="674"/>
                </a:cubicBezTo>
                <a:cubicBezTo>
                  <a:pt x="332" y="637"/>
                  <a:pt x="373" y="606"/>
                  <a:pt x="424" y="606"/>
                </a:cubicBezTo>
                <a:cubicBezTo>
                  <a:pt x="476" y="606"/>
                  <a:pt x="517" y="637"/>
                  <a:pt x="517" y="674"/>
                </a:cubicBezTo>
                <a:cubicBezTo>
                  <a:pt x="517" y="696"/>
                  <a:pt x="504" y="716"/>
                  <a:pt x="482" y="728"/>
                </a:cubicBezTo>
                <a:cubicBezTo>
                  <a:pt x="482" y="728"/>
                  <a:pt x="482" y="728"/>
                  <a:pt x="482" y="728"/>
                </a:cubicBezTo>
                <a:cubicBezTo>
                  <a:pt x="465" y="734"/>
                  <a:pt x="462" y="747"/>
                  <a:pt x="462" y="759"/>
                </a:cubicBezTo>
                <a:cubicBezTo>
                  <a:pt x="462" y="768"/>
                  <a:pt x="482" y="782"/>
                  <a:pt x="488" y="786"/>
                </a:cubicBezTo>
                <a:cubicBezTo>
                  <a:pt x="849" y="786"/>
                  <a:pt x="849" y="786"/>
                  <a:pt x="849" y="786"/>
                </a:cubicBezTo>
                <a:cubicBezTo>
                  <a:pt x="849" y="549"/>
                  <a:pt x="849" y="549"/>
                  <a:pt x="849" y="549"/>
                </a:cubicBezTo>
                <a:cubicBezTo>
                  <a:pt x="849" y="549"/>
                  <a:pt x="866" y="521"/>
                  <a:pt x="878" y="521"/>
                </a:cubicBezTo>
                <a:cubicBezTo>
                  <a:pt x="889" y="521"/>
                  <a:pt x="901" y="524"/>
                  <a:pt x="908" y="540"/>
                </a:cubicBezTo>
                <a:cubicBezTo>
                  <a:pt x="908" y="541"/>
                  <a:pt x="908" y="541"/>
                  <a:pt x="908" y="541"/>
                </a:cubicBezTo>
                <a:cubicBezTo>
                  <a:pt x="921" y="562"/>
                  <a:pt x="940" y="576"/>
                  <a:pt x="962" y="576"/>
                </a:cubicBezTo>
                <a:cubicBezTo>
                  <a:pt x="999" y="576"/>
                  <a:pt x="1030" y="535"/>
                  <a:pt x="1030" y="483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07997" tIns="647984" rIns="647984" bIns="647984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500" dirty="0">
              <a:solidFill>
                <a:schemeClr val="tx2"/>
              </a:solidFill>
            </a:endParaRPr>
          </a:p>
        </p:txBody>
      </p:sp>
      <p:sp>
        <p:nvSpPr>
          <p:cNvPr id="81" name="Freeform 17"/>
          <p:cNvSpPr>
            <a:spLocks/>
          </p:cNvSpPr>
          <p:nvPr/>
        </p:nvSpPr>
        <p:spPr bwMode="auto">
          <a:xfrm>
            <a:off x="5035949" y="4048765"/>
            <a:ext cx="2561743" cy="1958256"/>
          </a:xfrm>
          <a:custGeom>
            <a:avLst/>
            <a:gdLst>
              <a:gd name="T0" fmla="*/ 1029 w 1029"/>
              <a:gd name="T1" fmla="*/ 483 h 786"/>
              <a:gd name="T2" fmla="*/ 961 w 1029"/>
              <a:gd name="T3" fmla="*/ 391 h 786"/>
              <a:gd name="T4" fmla="*/ 908 w 1029"/>
              <a:gd name="T5" fmla="*/ 426 h 786"/>
              <a:gd name="T6" fmla="*/ 907 w 1029"/>
              <a:gd name="T7" fmla="*/ 426 h 786"/>
              <a:gd name="T8" fmla="*/ 877 w 1029"/>
              <a:gd name="T9" fmla="*/ 446 h 786"/>
              <a:gd name="T10" fmla="*/ 849 w 1029"/>
              <a:gd name="T11" fmla="*/ 419 h 786"/>
              <a:gd name="T12" fmla="*/ 849 w 1029"/>
              <a:gd name="T13" fmla="*/ 181 h 786"/>
              <a:gd name="T14" fmla="*/ 490 w 1029"/>
              <a:gd name="T15" fmla="*/ 181 h 786"/>
              <a:gd name="T16" fmla="*/ 462 w 1029"/>
              <a:gd name="T17" fmla="*/ 152 h 786"/>
              <a:gd name="T18" fmla="*/ 482 w 1029"/>
              <a:gd name="T19" fmla="*/ 122 h 786"/>
              <a:gd name="T20" fmla="*/ 482 w 1029"/>
              <a:gd name="T21" fmla="*/ 122 h 786"/>
              <a:gd name="T22" fmla="*/ 518 w 1029"/>
              <a:gd name="T23" fmla="*/ 68 h 786"/>
              <a:gd name="T24" fmla="*/ 425 w 1029"/>
              <a:gd name="T25" fmla="*/ 0 h 786"/>
              <a:gd name="T26" fmla="*/ 332 w 1029"/>
              <a:gd name="T27" fmla="*/ 68 h 786"/>
              <a:gd name="T28" fmla="*/ 367 w 1029"/>
              <a:gd name="T29" fmla="*/ 122 h 786"/>
              <a:gd name="T30" fmla="*/ 368 w 1029"/>
              <a:gd name="T31" fmla="*/ 122 h 786"/>
              <a:gd name="T32" fmla="*/ 387 w 1029"/>
              <a:gd name="T33" fmla="*/ 152 h 786"/>
              <a:gd name="T34" fmla="*/ 359 w 1029"/>
              <a:gd name="T35" fmla="*/ 181 h 786"/>
              <a:gd name="T36" fmla="*/ 0 w 1029"/>
              <a:gd name="T37" fmla="*/ 181 h 786"/>
              <a:gd name="T38" fmla="*/ 0 w 1029"/>
              <a:gd name="T39" fmla="*/ 418 h 786"/>
              <a:gd name="T40" fmla="*/ 29 w 1029"/>
              <a:gd name="T41" fmla="*/ 446 h 786"/>
              <a:gd name="T42" fmla="*/ 59 w 1029"/>
              <a:gd name="T43" fmla="*/ 427 h 786"/>
              <a:gd name="T44" fmla="*/ 59 w 1029"/>
              <a:gd name="T45" fmla="*/ 426 h 786"/>
              <a:gd name="T46" fmla="*/ 113 w 1029"/>
              <a:gd name="T47" fmla="*/ 391 h 786"/>
              <a:gd name="T48" fmla="*/ 181 w 1029"/>
              <a:gd name="T49" fmla="*/ 483 h 786"/>
              <a:gd name="T50" fmla="*/ 113 w 1029"/>
              <a:gd name="T51" fmla="*/ 576 h 786"/>
              <a:gd name="T52" fmla="*/ 59 w 1029"/>
              <a:gd name="T53" fmla="*/ 541 h 786"/>
              <a:gd name="T54" fmla="*/ 59 w 1029"/>
              <a:gd name="T55" fmla="*/ 541 h 786"/>
              <a:gd name="T56" fmla="*/ 29 w 1029"/>
              <a:gd name="T57" fmla="*/ 521 h 786"/>
              <a:gd name="T58" fmla="*/ 0 w 1029"/>
              <a:gd name="T59" fmla="*/ 549 h 786"/>
              <a:gd name="T60" fmla="*/ 0 w 1029"/>
              <a:gd name="T61" fmla="*/ 786 h 786"/>
              <a:gd name="T62" fmla="*/ 849 w 1029"/>
              <a:gd name="T63" fmla="*/ 786 h 786"/>
              <a:gd name="T64" fmla="*/ 849 w 1029"/>
              <a:gd name="T65" fmla="*/ 548 h 786"/>
              <a:gd name="T66" fmla="*/ 877 w 1029"/>
              <a:gd name="T67" fmla="*/ 521 h 786"/>
              <a:gd name="T68" fmla="*/ 907 w 1029"/>
              <a:gd name="T69" fmla="*/ 540 h 786"/>
              <a:gd name="T70" fmla="*/ 908 w 1029"/>
              <a:gd name="T71" fmla="*/ 541 h 786"/>
              <a:gd name="T72" fmla="*/ 961 w 1029"/>
              <a:gd name="T73" fmla="*/ 576 h 786"/>
              <a:gd name="T74" fmla="*/ 1029 w 1029"/>
              <a:gd name="T75" fmla="*/ 483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29" h="786">
                <a:moveTo>
                  <a:pt x="1029" y="483"/>
                </a:moveTo>
                <a:cubicBezTo>
                  <a:pt x="1029" y="432"/>
                  <a:pt x="999" y="391"/>
                  <a:pt x="961" y="391"/>
                </a:cubicBezTo>
                <a:cubicBezTo>
                  <a:pt x="939" y="391"/>
                  <a:pt x="920" y="404"/>
                  <a:pt x="908" y="426"/>
                </a:cubicBezTo>
                <a:cubicBezTo>
                  <a:pt x="907" y="426"/>
                  <a:pt x="907" y="426"/>
                  <a:pt x="907" y="426"/>
                </a:cubicBezTo>
                <a:cubicBezTo>
                  <a:pt x="901" y="443"/>
                  <a:pt x="888" y="446"/>
                  <a:pt x="877" y="446"/>
                </a:cubicBezTo>
                <a:cubicBezTo>
                  <a:pt x="867" y="446"/>
                  <a:pt x="852" y="424"/>
                  <a:pt x="849" y="419"/>
                </a:cubicBezTo>
                <a:cubicBezTo>
                  <a:pt x="849" y="181"/>
                  <a:pt x="849" y="181"/>
                  <a:pt x="849" y="181"/>
                </a:cubicBezTo>
                <a:cubicBezTo>
                  <a:pt x="490" y="181"/>
                  <a:pt x="490" y="181"/>
                  <a:pt x="490" y="181"/>
                </a:cubicBezTo>
                <a:cubicBezTo>
                  <a:pt x="490" y="181"/>
                  <a:pt x="462" y="164"/>
                  <a:pt x="462" y="152"/>
                </a:cubicBezTo>
                <a:cubicBezTo>
                  <a:pt x="462" y="141"/>
                  <a:pt x="466" y="128"/>
                  <a:pt x="482" y="122"/>
                </a:cubicBezTo>
                <a:cubicBezTo>
                  <a:pt x="482" y="122"/>
                  <a:pt x="482" y="122"/>
                  <a:pt x="482" y="122"/>
                </a:cubicBezTo>
                <a:cubicBezTo>
                  <a:pt x="504" y="109"/>
                  <a:pt x="518" y="90"/>
                  <a:pt x="518" y="68"/>
                </a:cubicBezTo>
                <a:cubicBezTo>
                  <a:pt x="518" y="30"/>
                  <a:pt x="476" y="0"/>
                  <a:pt x="425" y="0"/>
                </a:cubicBezTo>
                <a:cubicBezTo>
                  <a:pt x="373" y="0"/>
                  <a:pt x="332" y="30"/>
                  <a:pt x="332" y="68"/>
                </a:cubicBezTo>
                <a:cubicBezTo>
                  <a:pt x="332" y="90"/>
                  <a:pt x="346" y="109"/>
                  <a:pt x="367" y="122"/>
                </a:cubicBezTo>
                <a:cubicBezTo>
                  <a:pt x="368" y="122"/>
                  <a:pt x="368" y="122"/>
                  <a:pt x="368" y="122"/>
                </a:cubicBezTo>
                <a:cubicBezTo>
                  <a:pt x="385" y="129"/>
                  <a:pt x="387" y="141"/>
                  <a:pt x="387" y="152"/>
                </a:cubicBezTo>
                <a:cubicBezTo>
                  <a:pt x="387" y="164"/>
                  <a:pt x="359" y="181"/>
                  <a:pt x="359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418"/>
                  <a:pt x="0" y="418"/>
                  <a:pt x="0" y="418"/>
                </a:cubicBezTo>
                <a:cubicBezTo>
                  <a:pt x="0" y="418"/>
                  <a:pt x="17" y="446"/>
                  <a:pt x="29" y="446"/>
                </a:cubicBezTo>
                <a:cubicBezTo>
                  <a:pt x="40" y="446"/>
                  <a:pt x="52" y="443"/>
                  <a:pt x="59" y="427"/>
                </a:cubicBezTo>
                <a:cubicBezTo>
                  <a:pt x="59" y="426"/>
                  <a:pt x="59" y="426"/>
                  <a:pt x="59" y="426"/>
                </a:cubicBezTo>
                <a:cubicBezTo>
                  <a:pt x="72" y="405"/>
                  <a:pt x="91" y="391"/>
                  <a:pt x="113" y="391"/>
                </a:cubicBezTo>
                <a:cubicBezTo>
                  <a:pt x="150" y="391"/>
                  <a:pt x="181" y="432"/>
                  <a:pt x="181" y="483"/>
                </a:cubicBezTo>
                <a:cubicBezTo>
                  <a:pt x="181" y="535"/>
                  <a:pt x="150" y="576"/>
                  <a:pt x="113" y="576"/>
                </a:cubicBezTo>
                <a:cubicBezTo>
                  <a:pt x="91" y="576"/>
                  <a:pt x="72" y="563"/>
                  <a:pt x="59" y="541"/>
                </a:cubicBezTo>
                <a:cubicBezTo>
                  <a:pt x="59" y="541"/>
                  <a:pt x="59" y="541"/>
                  <a:pt x="59" y="541"/>
                </a:cubicBezTo>
                <a:cubicBezTo>
                  <a:pt x="53" y="524"/>
                  <a:pt x="40" y="521"/>
                  <a:pt x="29" y="521"/>
                </a:cubicBezTo>
                <a:cubicBezTo>
                  <a:pt x="17" y="521"/>
                  <a:pt x="0" y="549"/>
                  <a:pt x="0" y="549"/>
                </a:cubicBezTo>
                <a:cubicBezTo>
                  <a:pt x="0" y="786"/>
                  <a:pt x="0" y="786"/>
                  <a:pt x="0" y="786"/>
                </a:cubicBezTo>
                <a:cubicBezTo>
                  <a:pt x="849" y="786"/>
                  <a:pt x="849" y="786"/>
                  <a:pt x="849" y="786"/>
                </a:cubicBezTo>
                <a:cubicBezTo>
                  <a:pt x="849" y="548"/>
                  <a:pt x="849" y="548"/>
                  <a:pt x="849" y="548"/>
                </a:cubicBezTo>
                <a:cubicBezTo>
                  <a:pt x="852" y="543"/>
                  <a:pt x="867" y="521"/>
                  <a:pt x="877" y="521"/>
                </a:cubicBezTo>
                <a:cubicBezTo>
                  <a:pt x="888" y="521"/>
                  <a:pt x="900" y="524"/>
                  <a:pt x="907" y="540"/>
                </a:cubicBezTo>
                <a:cubicBezTo>
                  <a:pt x="908" y="541"/>
                  <a:pt x="908" y="541"/>
                  <a:pt x="908" y="541"/>
                </a:cubicBezTo>
                <a:cubicBezTo>
                  <a:pt x="920" y="562"/>
                  <a:pt x="939" y="576"/>
                  <a:pt x="961" y="576"/>
                </a:cubicBezTo>
                <a:cubicBezTo>
                  <a:pt x="999" y="576"/>
                  <a:pt x="1029" y="535"/>
                  <a:pt x="1029" y="483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47984" tIns="647984" rIns="647984" bIns="71998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500" dirty="0">
              <a:solidFill>
                <a:schemeClr val="bg1"/>
              </a:solidFill>
            </a:endParaRPr>
          </a:p>
        </p:txBody>
      </p:sp>
      <p:sp>
        <p:nvSpPr>
          <p:cNvPr id="82" name="Freeform 21"/>
          <p:cNvSpPr>
            <a:spLocks/>
          </p:cNvSpPr>
          <p:nvPr/>
        </p:nvSpPr>
        <p:spPr bwMode="auto">
          <a:xfrm>
            <a:off x="7138419" y="4048767"/>
            <a:ext cx="2114845" cy="1958255"/>
          </a:xfrm>
          <a:custGeom>
            <a:avLst/>
            <a:gdLst>
              <a:gd name="T0" fmla="*/ 462 w 849"/>
              <a:gd name="T1" fmla="*/ 152 h 786"/>
              <a:gd name="T2" fmla="*/ 482 w 849"/>
              <a:gd name="T3" fmla="*/ 122 h 786"/>
              <a:gd name="T4" fmla="*/ 482 w 849"/>
              <a:gd name="T5" fmla="*/ 122 h 786"/>
              <a:gd name="T6" fmla="*/ 517 w 849"/>
              <a:gd name="T7" fmla="*/ 68 h 786"/>
              <a:gd name="T8" fmla="*/ 424 w 849"/>
              <a:gd name="T9" fmla="*/ 0 h 786"/>
              <a:gd name="T10" fmla="*/ 332 w 849"/>
              <a:gd name="T11" fmla="*/ 68 h 786"/>
              <a:gd name="T12" fmla="*/ 367 w 849"/>
              <a:gd name="T13" fmla="*/ 122 h 786"/>
              <a:gd name="T14" fmla="*/ 368 w 849"/>
              <a:gd name="T15" fmla="*/ 122 h 786"/>
              <a:gd name="T16" fmla="*/ 387 w 849"/>
              <a:gd name="T17" fmla="*/ 152 h 786"/>
              <a:gd name="T18" fmla="*/ 359 w 849"/>
              <a:gd name="T19" fmla="*/ 181 h 786"/>
              <a:gd name="T20" fmla="*/ 0 w 849"/>
              <a:gd name="T21" fmla="*/ 181 h 786"/>
              <a:gd name="T22" fmla="*/ 0 w 849"/>
              <a:gd name="T23" fmla="*/ 418 h 786"/>
              <a:gd name="T24" fmla="*/ 29 w 849"/>
              <a:gd name="T25" fmla="*/ 446 h 786"/>
              <a:gd name="T26" fmla="*/ 59 w 849"/>
              <a:gd name="T27" fmla="*/ 426 h 786"/>
              <a:gd name="T28" fmla="*/ 59 w 849"/>
              <a:gd name="T29" fmla="*/ 426 h 786"/>
              <a:gd name="T30" fmla="*/ 113 w 849"/>
              <a:gd name="T31" fmla="*/ 391 h 786"/>
              <a:gd name="T32" fmla="*/ 181 w 849"/>
              <a:gd name="T33" fmla="*/ 483 h 786"/>
              <a:gd name="T34" fmla="*/ 113 w 849"/>
              <a:gd name="T35" fmla="*/ 576 h 786"/>
              <a:gd name="T36" fmla="*/ 59 w 849"/>
              <a:gd name="T37" fmla="*/ 541 h 786"/>
              <a:gd name="T38" fmla="*/ 59 w 849"/>
              <a:gd name="T39" fmla="*/ 540 h 786"/>
              <a:gd name="T40" fmla="*/ 29 w 849"/>
              <a:gd name="T41" fmla="*/ 521 h 786"/>
              <a:gd name="T42" fmla="*/ 0 w 849"/>
              <a:gd name="T43" fmla="*/ 549 h 786"/>
              <a:gd name="T44" fmla="*/ 0 w 849"/>
              <a:gd name="T45" fmla="*/ 786 h 786"/>
              <a:gd name="T46" fmla="*/ 849 w 849"/>
              <a:gd name="T47" fmla="*/ 786 h 786"/>
              <a:gd name="T48" fmla="*/ 849 w 849"/>
              <a:gd name="T49" fmla="*/ 181 h 786"/>
              <a:gd name="T50" fmla="*/ 490 w 849"/>
              <a:gd name="T51" fmla="*/ 181 h 786"/>
              <a:gd name="T52" fmla="*/ 462 w 849"/>
              <a:gd name="T53" fmla="*/ 152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49" h="786">
                <a:moveTo>
                  <a:pt x="462" y="152"/>
                </a:moveTo>
                <a:cubicBezTo>
                  <a:pt x="462" y="141"/>
                  <a:pt x="465" y="128"/>
                  <a:pt x="482" y="122"/>
                </a:cubicBezTo>
                <a:cubicBezTo>
                  <a:pt x="482" y="122"/>
                  <a:pt x="482" y="122"/>
                  <a:pt x="482" y="122"/>
                </a:cubicBezTo>
                <a:cubicBezTo>
                  <a:pt x="504" y="109"/>
                  <a:pt x="517" y="90"/>
                  <a:pt x="517" y="68"/>
                </a:cubicBezTo>
                <a:cubicBezTo>
                  <a:pt x="517" y="30"/>
                  <a:pt x="476" y="0"/>
                  <a:pt x="424" y="0"/>
                </a:cubicBezTo>
                <a:cubicBezTo>
                  <a:pt x="373" y="0"/>
                  <a:pt x="332" y="30"/>
                  <a:pt x="332" y="68"/>
                </a:cubicBezTo>
                <a:cubicBezTo>
                  <a:pt x="332" y="90"/>
                  <a:pt x="346" y="109"/>
                  <a:pt x="367" y="122"/>
                </a:cubicBezTo>
                <a:cubicBezTo>
                  <a:pt x="368" y="122"/>
                  <a:pt x="368" y="122"/>
                  <a:pt x="368" y="122"/>
                </a:cubicBezTo>
                <a:cubicBezTo>
                  <a:pt x="384" y="129"/>
                  <a:pt x="387" y="141"/>
                  <a:pt x="387" y="152"/>
                </a:cubicBezTo>
                <a:cubicBezTo>
                  <a:pt x="387" y="164"/>
                  <a:pt x="359" y="181"/>
                  <a:pt x="359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418"/>
                  <a:pt x="0" y="418"/>
                  <a:pt x="0" y="418"/>
                </a:cubicBezTo>
                <a:cubicBezTo>
                  <a:pt x="0" y="418"/>
                  <a:pt x="17" y="446"/>
                  <a:pt x="29" y="446"/>
                </a:cubicBezTo>
                <a:cubicBezTo>
                  <a:pt x="40" y="446"/>
                  <a:pt x="53" y="443"/>
                  <a:pt x="59" y="426"/>
                </a:cubicBezTo>
                <a:cubicBezTo>
                  <a:pt x="59" y="426"/>
                  <a:pt x="59" y="426"/>
                  <a:pt x="59" y="426"/>
                </a:cubicBezTo>
                <a:cubicBezTo>
                  <a:pt x="72" y="404"/>
                  <a:pt x="91" y="391"/>
                  <a:pt x="113" y="391"/>
                </a:cubicBezTo>
                <a:cubicBezTo>
                  <a:pt x="150" y="391"/>
                  <a:pt x="181" y="432"/>
                  <a:pt x="181" y="483"/>
                </a:cubicBezTo>
                <a:cubicBezTo>
                  <a:pt x="181" y="535"/>
                  <a:pt x="150" y="576"/>
                  <a:pt x="113" y="576"/>
                </a:cubicBezTo>
                <a:cubicBezTo>
                  <a:pt x="91" y="576"/>
                  <a:pt x="72" y="562"/>
                  <a:pt x="59" y="541"/>
                </a:cubicBezTo>
                <a:cubicBezTo>
                  <a:pt x="59" y="540"/>
                  <a:pt x="59" y="540"/>
                  <a:pt x="59" y="540"/>
                </a:cubicBezTo>
                <a:cubicBezTo>
                  <a:pt x="52" y="524"/>
                  <a:pt x="40" y="521"/>
                  <a:pt x="29" y="521"/>
                </a:cubicBezTo>
                <a:cubicBezTo>
                  <a:pt x="17" y="521"/>
                  <a:pt x="0" y="549"/>
                  <a:pt x="0" y="549"/>
                </a:cubicBezTo>
                <a:cubicBezTo>
                  <a:pt x="0" y="786"/>
                  <a:pt x="0" y="786"/>
                  <a:pt x="0" y="786"/>
                </a:cubicBezTo>
                <a:cubicBezTo>
                  <a:pt x="849" y="786"/>
                  <a:pt x="849" y="786"/>
                  <a:pt x="849" y="786"/>
                </a:cubicBezTo>
                <a:cubicBezTo>
                  <a:pt x="849" y="181"/>
                  <a:pt x="849" y="181"/>
                  <a:pt x="849" y="181"/>
                </a:cubicBezTo>
                <a:cubicBezTo>
                  <a:pt x="490" y="181"/>
                  <a:pt x="490" y="181"/>
                  <a:pt x="490" y="181"/>
                </a:cubicBezTo>
                <a:cubicBezTo>
                  <a:pt x="490" y="181"/>
                  <a:pt x="462" y="164"/>
                  <a:pt x="462" y="152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47984" tIns="647984" rIns="107997" bIns="71998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500" dirty="0">
              <a:solidFill>
                <a:schemeClr val="tx2"/>
              </a:solidFill>
            </a:endParaRPr>
          </a:p>
        </p:txBody>
      </p:sp>
      <p:sp>
        <p:nvSpPr>
          <p:cNvPr id="83" name="TextBox 9">
            <a:extLst>
              <a:ext uri="{FF2B5EF4-FFF2-40B4-BE49-F238E27FC236}">
                <a16:creationId xmlns:a16="http://schemas.microsoft.com/office/drawing/2014/main" id="{A92080EA-D4C2-4CA1-9A89-3AB4BFF21500}"/>
              </a:ext>
            </a:extLst>
          </p:cNvPr>
          <p:cNvSpPr txBox="1">
            <a:spLocks/>
          </p:cNvSpPr>
          <p:nvPr/>
        </p:nvSpPr>
        <p:spPr>
          <a:xfrm>
            <a:off x="7203406" y="1594606"/>
            <a:ext cx="1940596" cy="954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107997" tIns="71998" rIns="107997" bIns="71998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/>
              <a:t>Boni</a:t>
            </a:r>
          </a:p>
        </p:txBody>
      </p:sp>
      <p:sp>
        <p:nvSpPr>
          <p:cNvPr id="84" name="TextBox 9">
            <a:extLst>
              <a:ext uri="{FF2B5EF4-FFF2-40B4-BE49-F238E27FC236}">
                <a16:creationId xmlns:a16="http://schemas.microsoft.com/office/drawing/2014/main" id="{60B1CC96-E1FF-49BC-9BDA-944B01947989}"/>
              </a:ext>
            </a:extLst>
          </p:cNvPr>
          <p:cNvSpPr txBox="1">
            <a:spLocks/>
          </p:cNvSpPr>
          <p:nvPr/>
        </p:nvSpPr>
        <p:spPr>
          <a:xfrm>
            <a:off x="3035302" y="4593004"/>
            <a:ext cx="1892300" cy="1298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107997" tIns="71998" rIns="107997" bIns="71998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err="1">
                <a:solidFill>
                  <a:schemeClr val="bg1"/>
                </a:solidFill>
              </a:rPr>
              <a:t>Zusatzleistungen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5" name="TextBox 6">
            <a:extLst>
              <a:ext uri="{FF2B5EF4-FFF2-40B4-BE49-F238E27FC236}">
                <a16:creationId xmlns:a16="http://schemas.microsoft.com/office/drawing/2014/main" id="{4D9C38A9-4F1C-4932-9879-5558D5231AF7}"/>
              </a:ext>
            </a:extLst>
          </p:cNvPr>
          <p:cNvSpPr txBox="1">
            <a:spLocks/>
          </p:cNvSpPr>
          <p:nvPr/>
        </p:nvSpPr>
        <p:spPr>
          <a:xfrm>
            <a:off x="3035301" y="1556895"/>
            <a:ext cx="1502352" cy="91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107997" tIns="71998" rIns="107997" bIns="71998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err="1">
                <a:solidFill>
                  <a:schemeClr val="bg1"/>
                </a:solidFill>
              </a:rPr>
              <a:t>Grund-vergütung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6" name="TextBox 6">
            <a:extLst>
              <a:ext uri="{FF2B5EF4-FFF2-40B4-BE49-F238E27FC236}">
                <a16:creationId xmlns:a16="http://schemas.microsoft.com/office/drawing/2014/main" id="{116789E0-9CC8-4F51-A198-397D714BF32C}"/>
              </a:ext>
            </a:extLst>
          </p:cNvPr>
          <p:cNvSpPr txBox="1">
            <a:spLocks/>
          </p:cNvSpPr>
          <p:nvPr/>
        </p:nvSpPr>
        <p:spPr>
          <a:xfrm>
            <a:off x="5557371" y="3069771"/>
            <a:ext cx="1593944" cy="91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107997" tIns="71998" rIns="107997" bIns="71998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b="1" dirty="0">
                <a:solidFill>
                  <a:schemeClr val="bg1"/>
                </a:solidFill>
              </a:rPr>
              <a:t>Firmen-Gesundheits-schutz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87" name="TextBox 6">
            <a:extLst>
              <a:ext uri="{FF2B5EF4-FFF2-40B4-BE49-F238E27FC236}">
                <a16:creationId xmlns:a16="http://schemas.microsoft.com/office/drawing/2014/main" id="{07BFEB0B-7FE4-4472-BFC0-6AF7D58720F7}"/>
              </a:ext>
            </a:extLst>
          </p:cNvPr>
          <p:cNvSpPr txBox="1">
            <a:spLocks/>
          </p:cNvSpPr>
          <p:nvPr/>
        </p:nvSpPr>
        <p:spPr>
          <a:xfrm>
            <a:off x="7706039" y="4593004"/>
            <a:ext cx="1502352" cy="1298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107997" tIns="71998" rIns="107997" bIns="71998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88" name="TextBox 6">
            <a:extLst>
              <a:ext uri="{FF2B5EF4-FFF2-40B4-BE49-F238E27FC236}">
                <a16:creationId xmlns:a16="http://schemas.microsoft.com/office/drawing/2014/main" id="{98C7B67C-A5BE-4078-8E39-5827B4548EC3}"/>
              </a:ext>
            </a:extLst>
          </p:cNvPr>
          <p:cNvSpPr txBox="1">
            <a:spLocks/>
          </p:cNvSpPr>
          <p:nvPr/>
        </p:nvSpPr>
        <p:spPr>
          <a:xfrm>
            <a:off x="7706039" y="3069771"/>
            <a:ext cx="1502352" cy="91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107997" tIns="71998" rIns="107997" bIns="71998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err="1">
                <a:solidFill>
                  <a:schemeClr val="bg1"/>
                </a:solidFill>
              </a:rPr>
              <a:t>Aktien-optionen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9" name="TextBox 9">
            <a:extLst>
              <a:ext uri="{FF2B5EF4-FFF2-40B4-BE49-F238E27FC236}">
                <a16:creationId xmlns:a16="http://schemas.microsoft.com/office/drawing/2014/main" id="{5D539531-7C81-46CA-B1BB-8EF41FD989A1}"/>
              </a:ext>
            </a:extLst>
          </p:cNvPr>
          <p:cNvSpPr txBox="1">
            <a:spLocks/>
          </p:cNvSpPr>
          <p:nvPr/>
        </p:nvSpPr>
        <p:spPr>
          <a:xfrm>
            <a:off x="5514584" y="4565849"/>
            <a:ext cx="1545139" cy="132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107997" tIns="71998" rIns="107997" bIns="71998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/>
              <a:t>Dienstwagen</a:t>
            </a:r>
          </a:p>
        </p:txBody>
      </p:sp>
      <p:sp>
        <p:nvSpPr>
          <p:cNvPr id="90" name="TextBox 9">
            <a:extLst>
              <a:ext uri="{FF2B5EF4-FFF2-40B4-BE49-F238E27FC236}">
                <a16:creationId xmlns:a16="http://schemas.microsoft.com/office/drawing/2014/main" id="{886352E2-83AC-43EE-A72A-8B03E78254E1}"/>
              </a:ext>
            </a:extLst>
          </p:cNvPr>
          <p:cNvSpPr txBox="1">
            <a:spLocks/>
          </p:cNvSpPr>
          <p:nvPr/>
        </p:nvSpPr>
        <p:spPr>
          <a:xfrm>
            <a:off x="2983609" y="3056286"/>
            <a:ext cx="1973643" cy="992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107997" tIns="71998" rIns="107997" bIns="71998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 err="1"/>
              <a:t>bAV</a:t>
            </a:r>
            <a:endParaRPr lang="de-DE" dirty="0"/>
          </a:p>
        </p:txBody>
      </p:sp>
      <p:sp>
        <p:nvSpPr>
          <p:cNvPr id="91" name="TextBox 6">
            <a:extLst>
              <a:ext uri="{FF2B5EF4-FFF2-40B4-BE49-F238E27FC236}">
                <a16:creationId xmlns:a16="http://schemas.microsoft.com/office/drawing/2014/main" id="{932811D3-5112-4226-90BD-74DAA3081118}"/>
              </a:ext>
            </a:extLst>
          </p:cNvPr>
          <p:cNvSpPr txBox="1">
            <a:spLocks/>
          </p:cNvSpPr>
          <p:nvPr/>
        </p:nvSpPr>
        <p:spPr>
          <a:xfrm>
            <a:off x="5130775" y="1570463"/>
            <a:ext cx="1553912" cy="870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107997" tIns="71998" rIns="107997" bIns="71998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err="1">
                <a:solidFill>
                  <a:schemeClr val="bg1"/>
                </a:solidFill>
              </a:rPr>
              <a:t>Prämien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603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Kompakttarif - Universale Komplett-Lösung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der betrieblichen Krankenversicherung </a:t>
            </a:r>
          </a:p>
        </p:txBody>
      </p:sp>
      <p:sp>
        <p:nvSpPr>
          <p:cNvPr id="15" name="TextBox 6">
            <a:extLst>
              <a:ext uri="{FF2B5EF4-FFF2-40B4-BE49-F238E27FC236}">
                <a16:creationId xmlns:a16="http://schemas.microsoft.com/office/drawing/2014/main" id="{6C899032-FFAC-49B1-B4FB-6001E26F6220}"/>
              </a:ext>
            </a:extLst>
          </p:cNvPr>
          <p:cNvSpPr txBox="1">
            <a:spLocks/>
          </p:cNvSpPr>
          <p:nvPr/>
        </p:nvSpPr>
        <p:spPr>
          <a:xfrm>
            <a:off x="285006" y="1919905"/>
            <a:ext cx="4649092" cy="32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2000" b="1" dirty="0">
                <a:solidFill>
                  <a:schemeClr val="tx2"/>
                </a:solidFill>
              </a:rPr>
              <a:t>Gesündere Mitarbeiter durch Vorsorge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de-DE" dirty="0"/>
              <a:t>Umfassende Vorsorgeleistungen, Primärprävention, Aufklärung, Stressbewältigung</a:t>
            </a:r>
          </a:p>
          <a:p>
            <a:pPr algn="r"/>
            <a:endParaRPr lang="de-DE" sz="2000" dirty="0">
              <a:solidFill>
                <a:schemeClr val="tx2"/>
              </a:solidFill>
            </a:endParaRPr>
          </a:p>
        </p:txBody>
      </p:sp>
      <p:sp>
        <p:nvSpPr>
          <p:cNvPr id="16" name="TextBox 6">
            <a:extLst>
              <a:ext uri="{FF2B5EF4-FFF2-40B4-BE49-F238E27FC236}">
                <a16:creationId xmlns:a16="http://schemas.microsoft.com/office/drawing/2014/main" id="{D1CF8B73-C2BF-409F-9E89-F9983532AC48}"/>
              </a:ext>
            </a:extLst>
          </p:cNvPr>
          <p:cNvSpPr txBox="1">
            <a:spLocks/>
          </p:cNvSpPr>
          <p:nvPr/>
        </p:nvSpPr>
        <p:spPr>
          <a:xfrm>
            <a:off x="4025002" y="5693134"/>
            <a:ext cx="4162056" cy="45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>
                <a:solidFill>
                  <a:srgbClr val="00A075"/>
                </a:solidFill>
              </a:rPr>
              <a:t>Medikamente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de-DE" sz="1200" dirty="0">
                <a:solidFill>
                  <a:prstClr val="black"/>
                </a:solidFill>
              </a:rPr>
              <a:t>Bis zu 120,- EUR jährlich für verordnete Medikamente</a:t>
            </a:r>
            <a:endParaRPr lang="de-DE" dirty="0">
              <a:solidFill>
                <a:srgbClr val="00A075"/>
              </a:solidFill>
            </a:endParaRPr>
          </a:p>
        </p:txBody>
      </p:sp>
      <p:sp>
        <p:nvSpPr>
          <p:cNvPr id="17" name="TextBox 6">
            <a:extLst>
              <a:ext uri="{FF2B5EF4-FFF2-40B4-BE49-F238E27FC236}">
                <a16:creationId xmlns:a16="http://schemas.microsoft.com/office/drawing/2014/main" id="{7C9DE722-D54B-4223-8574-DEB8EF3E68BB}"/>
              </a:ext>
            </a:extLst>
          </p:cNvPr>
          <p:cNvSpPr txBox="1">
            <a:spLocks/>
          </p:cNvSpPr>
          <p:nvPr/>
        </p:nvSpPr>
        <p:spPr>
          <a:xfrm>
            <a:off x="671049" y="4834558"/>
            <a:ext cx="3625848" cy="32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dirty="0">
                <a:solidFill>
                  <a:srgbClr val="00A075"/>
                </a:solidFill>
              </a:rPr>
              <a:t>Kostenentlastung beim Optiker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de-DE" sz="1200" dirty="0">
                <a:solidFill>
                  <a:prstClr val="black"/>
                </a:solidFill>
              </a:rPr>
              <a:t>Bis zu 200,- EUR alle 24 Monate für </a:t>
            </a:r>
            <a:br>
              <a:rPr lang="de-DE" sz="1200" dirty="0">
                <a:solidFill>
                  <a:prstClr val="black"/>
                </a:solidFill>
              </a:rPr>
            </a:br>
            <a:r>
              <a:rPr lang="de-DE" sz="1200" dirty="0">
                <a:solidFill>
                  <a:prstClr val="black"/>
                </a:solidFill>
              </a:rPr>
              <a:t>Brillen oder Kontaktlinsen</a:t>
            </a:r>
          </a:p>
          <a:p>
            <a:pPr algn="r"/>
            <a:endParaRPr lang="de-DE" dirty="0">
              <a:solidFill>
                <a:srgbClr val="00A075"/>
              </a:solidFill>
            </a:endParaRPr>
          </a:p>
        </p:txBody>
      </p:sp>
      <p:grpSp>
        <p:nvGrpSpPr>
          <p:cNvPr id="7" name="Gruppieren 6"/>
          <p:cNvGrpSpPr>
            <a:grpSpLocks noChangeAspect="1"/>
          </p:cNvGrpSpPr>
          <p:nvPr/>
        </p:nvGrpSpPr>
        <p:grpSpPr>
          <a:xfrm>
            <a:off x="4324747" y="1786792"/>
            <a:ext cx="3546047" cy="3546068"/>
            <a:chOff x="179894" y="3028755"/>
            <a:chExt cx="1629155" cy="1629166"/>
          </a:xfrm>
          <a:solidFill>
            <a:schemeClr val="bg2"/>
          </a:solidFill>
        </p:grpSpPr>
        <p:sp>
          <p:nvSpPr>
            <p:cNvPr id="50" name="Oval 161"/>
            <p:cNvSpPr>
              <a:spLocks noChangeArrowheads="1"/>
            </p:cNvSpPr>
            <p:nvPr/>
          </p:nvSpPr>
          <p:spPr bwMode="auto">
            <a:xfrm>
              <a:off x="754226" y="3604952"/>
              <a:ext cx="482366" cy="48441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51" name="Freeform 162"/>
            <p:cNvSpPr>
              <a:spLocks/>
            </p:cNvSpPr>
            <p:nvPr/>
          </p:nvSpPr>
          <p:spPr bwMode="auto">
            <a:xfrm>
              <a:off x="369461" y="3028755"/>
              <a:ext cx="609996" cy="632286"/>
            </a:xfrm>
            <a:custGeom>
              <a:avLst/>
              <a:gdLst/>
              <a:ahLst/>
              <a:cxnLst>
                <a:cxn ang="0">
                  <a:pos x="605" y="628"/>
                </a:cxn>
                <a:cxn ang="0">
                  <a:pos x="845" y="548"/>
                </a:cxn>
                <a:cxn ang="0">
                  <a:pos x="845" y="0"/>
                </a:cxn>
                <a:cxn ang="0">
                  <a:pos x="0" y="298"/>
                </a:cxn>
                <a:cxn ang="0">
                  <a:pos x="586" y="643"/>
                </a:cxn>
                <a:cxn ang="0">
                  <a:pos x="605" y="628"/>
                </a:cxn>
              </a:cxnLst>
              <a:rect l="0" t="0" r="r" b="b"/>
              <a:pathLst>
                <a:path w="845" h="643">
                  <a:moveTo>
                    <a:pt x="605" y="628"/>
                  </a:moveTo>
                  <a:cubicBezTo>
                    <a:pt x="670" y="579"/>
                    <a:pt x="755" y="551"/>
                    <a:pt x="845" y="548"/>
                  </a:cubicBezTo>
                  <a:cubicBezTo>
                    <a:pt x="845" y="0"/>
                    <a:pt x="845" y="0"/>
                    <a:pt x="845" y="0"/>
                  </a:cubicBezTo>
                  <a:cubicBezTo>
                    <a:pt x="505" y="4"/>
                    <a:pt x="203" y="119"/>
                    <a:pt x="0" y="298"/>
                  </a:cubicBezTo>
                  <a:cubicBezTo>
                    <a:pt x="586" y="643"/>
                    <a:pt x="586" y="643"/>
                    <a:pt x="586" y="643"/>
                  </a:cubicBezTo>
                  <a:cubicBezTo>
                    <a:pt x="592" y="638"/>
                    <a:pt x="598" y="633"/>
                    <a:pt x="605" y="6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52" name="Freeform 163"/>
            <p:cNvSpPr>
              <a:spLocks/>
            </p:cNvSpPr>
            <p:nvPr/>
          </p:nvSpPr>
          <p:spPr bwMode="auto">
            <a:xfrm>
              <a:off x="1217822" y="3349998"/>
              <a:ext cx="591227" cy="657781"/>
            </a:xfrm>
            <a:custGeom>
              <a:avLst/>
              <a:gdLst/>
              <a:ahLst/>
              <a:cxnLst>
                <a:cxn ang="0">
                  <a:pos x="587" y="0"/>
                </a:cxn>
                <a:cxn ang="0">
                  <a:pos x="0" y="346"/>
                </a:cxn>
                <a:cxn ang="0">
                  <a:pos x="65" y="508"/>
                </a:cxn>
                <a:cxn ang="0">
                  <a:pos x="62" y="547"/>
                </a:cxn>
                <a:cxn ang="0">
                  <a:pos x="797" y="671"/>
                </a:cxn>
                <a:cxn ang="0">
                  <a:pos x="820" y="505"/>
                </a:cxn>
                <a:cxn ang="0">
                  <a:pos x="587" y="0"/>
                </a:cxn>
              </a:cxnLst>
              <a:rect l="0" t="0" r="r" b="b"/>
              <a:pathLst>
                <a:path w="820" h="671">
                  <a:moveTo>
                    <a:pt x="587" y="0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43" y="393"/>
                    <a:pt x="65" y="449"/>
                    <a:pt x="65" y="508"/>
                  </a:cubicBezTo>
                  <a:cubicBezTo>
                    <a:pt x="65" y="521"/>
                    <a:pt x="64" y="534"/>
                    <a:pt x="62" y="547"/>
                  </a:cubicBezTo>
                  <a:cubicBezTo>
                    <a:pt x="797" y="671"/>
                    <a:pt x="797" y="671"/>
                    <a:pt x="797" y="671"/>
                  </a:cubicBezTo>
                  <a:cubicBezTo>
                    <a:pt x="812" y="617"/>
                    <a:pt x="820" y="562"/>
                    <a:pt x="820" y="505"/>
                  </a:cubicBezTo>
                  <a:cubicBezTo>
                    <a:pt x="820" y="315"/>
                    <a:pt x="733" y="140"/>
                    <a:pt x="58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53" name="Freeform 164"/>
            <p:cNvSpPr>
              <a:spLocks/>
            </p:cNvSpPr>
            <p:nvPr/>
          </p:nvSpPr>
          <p:spPr bwMode="auto">
            <a:xfrm>
              <a:off x="1009484" y="3028755"/>
              <a:ext cx="609996" cy="632286"/>
            </a:xfrm>
            <a:custGeom>
              <a:avLst/>
              <a:gdLst/>
              <a:ahLst/>
              <a:cxnLst>
                <a:cxn ang="0">
                  <a:pos x="259" y="643"/>
                </a:cxn>
                <a:cxn ang="0">
                  <a:pos x="845" y="298"/>
                </a:cxn>
                <a:cxn ang="0">
                  <a:pos x="0" y="0"/>
                </a:cxn>
                <a:cxn ang="0">
                  <a:pos x="0" y="548"/>
                </a:cxn>
                <a:cxn ang="0">
                  <a:pos x="239" y="628"/>
                </a:cxn>
                <a:cxn ang="0">
                  <a:pos x="259" y="643"/>
                </a:cxn>
              </a:cxnLst>
              <a:rect l="0" t="0" r="r" b="b"/>
              <a:pathLst>
                <a:path w="845" h="643">
                  <a:moveTo>
                    <a:pt x="259" y="643"/>
                  </a:moveTo>
                  <a:cubicBezTo>
                    <a:pt x="845" y="298"/>
                    <a:pt x="845" y="298"/>
                    <a:pt x="845" y="298"/>
                  </a:cubicBezTo>
                  <a:cubicBezTo>
                    <a:pt x="642" y="119"/>
                    <a:pt x="339" y="4"/>
                    <a:pt x="0" y="0"/>
                  </a:cubicBezTo>
                  <a:cubicBezTo>
                    <a:pt x="0" y="548"/>
                    <a:pt x="0" y="548"/>
                    <a:pt x="0" y="548"/>
                  </a:cubicBezTo>
                  <a:cubicBezTo>
                    <a:pt x="90" y="551"/>
                    <a:pt x="174" y="579"/>
                    <a:pt x="239" y="628"/>
                  </a:cubicBezTo>
                  <a:cubicBezTo>
                    <a:pt x="246" y="633"/>
                    <a:pt x="253" y="638"/>
                    <a:pt x="259" y="6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54" name="Freeform 165"/>
            <p:cNvSpPr>
              <a:spLocks/>
            </p:cNvSpPr>
            <p:nvPr/>
          </p:nvSpPr>
          <p:spPr bwMode="auto">
            <a:xfrm>
              <a:off x="204292" y="3923645"/>
              <a:ext cx="655041" cy="650133"/>
            </a:xfrm>
            <a:custGeom>
              <a:avLst/>
              <a:gdLst/>
              <a:ahLst/>
              <a:cxnLst>
                <a:cxn ang="0">
                  <a:pos x="834" y="129"/>
                </a:cxn>
                <a:cxn ang="0">
                  <a:pos x="734" y="0"/>
                </a:cxn>
                <a:cxn ang="0">
                  <a:pos x="0" y="124"/>
                </a:cxn>
                <a:cxn ang="0">
                  <a:pos x="587" y="662"/>
                </a:cxn>
                <a:cxn ang="0">
                  <a:pos x="906" y="171"/>
                </a:cxn>
                <a:cxn ang="0">
                  <a:pos x="834" y="129"/>
                </a:cxn>
              </a:cxnLst>
              <a:rect l="0" t="0" r="r" b="b"/>
              <a:pathLst>
                <a:path w="906" h="662">
                  <a:moveTo>
                    <a:pt x="834" y="129"/>
                  </a:moveTo>
                  <a:cubicBezTo>
                    <a:pt x="785" y="93"/>
                    <a:pt x="751" y="49"/>
                    <a:pt x="734" y="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81" y="360"/>
                    <a:pt x="299" y="555"/>
                    <a:pt x="587" y="662"/>
                  </a:cubicBezTo>
                  <a:cubicBezTo>
                    <a:pt x="906" y="171"/>
                    <a:pt x="906" y="171"/>
                    <a:pt x="906" y="171"/>
                  </a:cubicBezTo>
                  <a:cubicBezTo>
                    <a:pt x="880" y="160"/>
                    <a:pt x="856" y="146"/>
                    <a:pt x="834" y="1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55" name="Freeform 166"/>
            <p:cNvSpPr>
              <a:spLocks/>
            </p:cNvSpPr>
            <p:nvPr/>
          </p:nvSpPr>
          <p:spPr bwMode="auto">
            <a:xfrm>
              <a:off x="179894" y="3349997"/>
              <a:ext cx="591227" cy="657781"/>
            </a:xfrm>
            <a:custGeom>
              <a:avLst/>
              <a:gdLst/>
              <a:ahLst/>
              <a:cxnLst>
                <a:cxn ang="0">
                  <a:pos x="754" y="508"/>
                </a:cxn>
                <a:cxn ang="0">
                  <a:pos x="819" y="346"/>
                </a:cxn>
                <a:cxn ang="0">
                  <a:pos x="232" y="0"/>
                </a:cxn>
                <a:cxn ang="0">
                  <a:pos x="0" y="505"/>
                </a:cxn>
                <a:cxn ang="0">
                  <a:pos x="22" y="671"/>
                </a:cxn>
                <a:cxn ang="0">
                  <a:pos x="758" y="547"/>
                </a:cxn>
                <a:cxn ang="0">
                  <a:pos x="754" y="508"/>
                </a:cxn>
              </a:cxnLst>
              <a:rect l="0" t="0" r="r" b="b"/>
              <a:pathLst>
                <a:path w="819" h="671">
                  <a:moveTo>
                    <a:pt x="754" y="508"/>
                  </a:moveTo>
                  <a:cubicBezTo>
                    <a:pt x="754" y="449"/>
                    <a:pt x="777" y="393"/>
                    <a:pt x="819" y="346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86" y="140"/>
                    <a:pt x="0" y="315"/>
                    <a:pt x="0" y="505"/>
                  </a:cubicBezTo>
                  <a:cubicBezTo>
                    <a:pt x="0" y="562"/>
                    <a:pt x="8" y="617"/>
                    <a:pt x="22" y="671"/>
                  </a:cubicBezTo>
                  <a:cubicBezTo>
                    <a:pt x="758" y="547"/>
                    <a:pt x="758" y="547"/>
                    <a:pt x="758" y="547"/>
                  </a:cubicBezTo>
                  <a:cubicBezTo>
                    <a:pt x="755" y="534"/>
                    <a:pt x="754" y="521"/>
                    <a:pt x="754" y="50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56" name="Freeform 167"/>
            <p:cNvSpPr>
              <a:spLocks/>
            </p:cNvSpPr>
            <p:nvPr/>
          </p:nvSpPr>
          <p:spPr bwMode="auto">
            <a:xfrm>
              <a:off x="1129608" y="3923648"/>
              <a:ext cx="655041" cy="650133"/>
            </a:xfrm>
            <a:custGeom>
              <a:avLst/>
              <a:gdLst/>
              <a:ahLst/>
              <a:cxnLst>
                <a:cxn ang="0">
                  <a:pos x="72" y="129"/>
                </a:cxn>
                <a:cxn ang="0">
                  <a:pos x="0" y="171"/>
                </a:cxn>
                <a:cxn ang="0">
                  <a:pos x="320" y="662"/>
                </a:cxn>
                <a:cxn ang="0">
                  <a:pos x="906" y="124"/>
                </a:cxn>
                <a:cxn ang="0">
                  <a:pos x="173" y="0"/>
                </a:cxn>
                <a:cxn ang="0">
                  <a:pos x="72" y="129"/>
                </a:cxn>
              </a:cxnLst>
              <a:rect l="0" t="0" r="r" b="b"/>
              <a:pathLst>
                <a:path w="906" h="662">
                  <a:moveTo>
                    <a:pt x="72" y="129"/>
                  </a:moveTo>
                  <a:cubicBezTo>
                    <a:pt x="50" y="146"/>
                    <a:pt x="26" y="160"/>
                    <a:pt x="0" y="171"/>
                  </a:cubicBezTo>
                  <a:cubicBezTo>
                    <a:pt x="320" y="662"/>
                    <a:pt x="320" y="662"/>
                    <a:pt x="320" y="662"/>
                  </a:cubicBezTo>
                  <a:cubicBezTo>
                    <a:pt x="608" y="555"/>
                    <a:pt x="825" y="360"/>
                    <a:pt x="906" y="124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55" y="49"/>
                    <a:pt x="121" y="93"/>
                    <a:pt x="72" y="1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57" name="Freeform 168"/>
            <p:cNvSpPr>
              <a:spLocks/>
            </p:cNvSpPr>
            <p:nvPr/>
          </p:nvSpPr>
          <p:spPr bwMode="auto">
            <a:xfrm>
              <a:off x="656631" y="4104669"/>
              <a:ext cx="675687" cy="553252"/>
            </a:xfrm>
            <a:custGeom>
              <a:avLst/>
              <a:gdLst/>
              <a:ahLst/>
              <a:cxnLst>
                <a:cxn ang="0">
                  <a:pos x="469" y="24"/>
                </a:cxn>
                <a:cxn ang="0">
                  <a:pos x="319" y="0"/>
                </a:cxn>
                <a:cxn ang="0">
                  <a:pos x="0" y="489"/>
                </a:cxn>
                <a:cxn ang="0">
                  <a:pos x="469" y="564"/>
                </a:cxn>
                <a:cxn ang="0">
                  <a:pos x="937" y="489"/>
                </a:cxn>
                <a:cxn ang="0">
                  <a:pos x="618" y="0"/>
                </a:cxn>
                <a:cxn ang="0">
                  <a:pos x="469" y="24"/>
                </a:cxn>
              </a:cxnLst>
              <a:rect l="0" t="0" r="r" b="b"/>
              <a:pathLst>
                <a:path w="937" h="564">
                  <a:moveTo>
                    <a:pt x="469" y="24"/>
                  </a:moveTo>
                  <a:cubicBezTo>
                    <a:pt x="416" y="24"/>
                    <a:pt x="366" y="15"/>
                    <a:pt x="319" y="0"/>
                  </a:cubicBezTo>
                  <a:cubicBezTo>
                    <a:pt x="0" y="489"/>
                    <a:pt x="0" y="489"/>
                    <a:pt x="0" y="489"/>
                  </a:cubicBezTo>
                  <a:cubicBezTo>
                    <a:pt x="143" y="537"/>
                    <a:pt x="302" y="564"/>
                    <a:pt x="469" y="564"/>
                  </a:cubicBezTo>
                  <a:cubicBezTo>
                    <a:pt x="636" y="564"/>
                    <a:pt x="795" y="537"/>
                    <a:pt x="937" y="489"/>
                  </a:cubicBezTo>
                  <a:cubicBezTo>
                    <a:pt x="618" y="0"/>
                    <a:pt x="618" y="0"/>
                    <a:pt x="618" y="0"/>
                  </a:cubicBezTo>
                  <a:cubicBezTo>
                    <a:pt x="572" y="15"/>
                    <a:pt x="521" y="24"/>
                    <a:pt x="469" y="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6686563" y="1623827"/>
            <a:ext cx="504493" cy="504493"/>
            <a:chOff x="5789806" y="1897986"/>
            <a:chExt cx="447675" cy="447675"/>
          </a:xfrm>
        </p:grpSpPr>
        <p:sp>
          <p:nvSpPr>
            <p:cNvPr id="46" name="Ellipse 45"/>
            <p:cNvSpPr/>
            <p:nvPr/>
          </p:nvSpPr>
          <p:spPr>
            <a:xfrm>
              <a:off x="5789806" y="1897986"/>
              <a:ext cx="447675" cy="447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B9B9B5A4-0C4C-44EF-AEA0-13133453802E}"/>
                </a:ext>
              </a:extLst>
            </p:cNvPr>
            <p:cNvGrpSpPr/>
            <p:nvPr/>
          </p:nvGrpSpPr>
          <p:grpSpPr>
            <a:xfrm>
              <a:off x="5823236" y="1931416"/>
              <a:ext cx="380814" cy="380814"/>
              <a:chOff x="2018823" y="3902504"/>
              <a:chExt cx="720000" cy="720000"/>
            </a:xfrm>
          </p:grpSpPr>
          <p:sp>
            <p:nvSpPr>
              <p:cNvPr id="48" name="Freihandform: Form 45">
                <a:extLst>
                  <a:ext uri="{FF2B5EF4-FFF2-40B4-BE49-F238E27FC236}">
                    <a16:creationId xmlns:a16="http://schemas.microsoft.com/office/drawing/2014/main" id="{161F6120-C789-4937-AD32-85506B474DA1}"/>
                  </a:ext>
                </a:extLst>
              </p:cNvPr>
              <p:cNvSpPr/>
              <p:nvPr/>
            </p:nvSpPr>
            <p:spPr>
              <a:xfrm>
                <a:off x="2091948" y="4013286"/>
                <a:ext cx="579238" cy="486271"/>
              </a:xfrm>
              <a:custGeom>
                <a:avLst/>
                <a:gdLst>
                  <a:gd name="connsiteX0" fmla="*/ 545840 w 579238"/>
                  <a:gd name="connsiteY0" fmla="*/ 0 h 486272"/>
                  <a:gd name="connsiteX1" fmla="*/ 579238 w 579238"/>
                  <a:gd name="connsiteY1" fmla="*/ 40477 h 486272"/>
                  <a:gd name="connsiteX2" fmla="*/ 335027 w 579238"/>
                  <a:gd name="connsiteY2" fmla="*/ 461579 h 486272"/>
                  <a:gd name="connsiteX3" fmla="*/ 281026 w 579238"/>
                  <a:gd name="connsiteY3" fmla="*/ 475406 h 486272"/>
                  <a:gd name="connsiteX4" fmla="*/ 3636 w 579238"/>
                  <a:gd name="connsiteY4" fmla="*/ 198017 h 486272"/>
                  <a:gd name="connsiteX5" fmla="*/ 3637 w 579238"/>
                  <a:gd name="connsiteY5" fmla="*/ 180458 h 486272"/>
                  <a:gd name="connsiteX6" fmla="*/ 20864 w 579238"/>
                  <a:gd name="connsiteY6" fmla="*/ 163230 h 486272"/>
                  <a:gd name="connsiteX7" fmla="*/ 38423 w 579238"/>
                  <a:gd name="connsiteY7" fmla="*/ 163230 h 486272"/>
                  <a:gd name="connsiteX8" fmla="*/ 299652 w 579238"/>
                  <a:gd name="connsiteY8" fmla="*/ 424460 h 486272"/>
                  <a:gd name="connsiteX9" fmla="*/ 545840 w 579238"/>
                  <a:gd name="connsiteY9" fmla="*/ 0 h 48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9238" h="486272">
                    <a:moveTo>
                      <a:pt x="545840" y="0"/>
                    </a:moveTo>
                    <a:lnTo>
                      <a:pt x="579238" y="40477"/>
                    </a:lnTo>
                    <a:lnTo>
                      <a:pt x="335027" y="461579"/>
                    </a:lnTo>
                    <a:cubicBezTo>
                      <a:pt x="314546" y="495332"/>
                      <a:pt x="299026" y="488780"/>
                      <a:pt x="281026" y="475406"/>
                    </a:cubicBezTo>
                    <a:lnTo>
                      <a:pt x="3636" y="198017"/>
                    </a:lnTo>
                    <a:cubicBezTo>
                      <a:pt x="-1212" y="193168"/>
                      <a:pt x="-1212" y="185306"/>
                      <a:pt x="3637" y="180458"/>
                    </a:cubicBezTo>
                    <a:lnTo>
                      <a:pt x="20864" y="163230"/>
                    </a:lnTo>
                    <a:cubicBezTo>
                      <a:pt x="25712" y="158381"/>
                      <a:pt x="33574" y="158381"/>
                      <a:pt x="38423" y="163230"/>
                    </a:cubicBezTo>
                    <a:lnTo>
                      <a:pt x="299652" y="424460"/>
                    </a:lnTo>
                    <a:lnTo>
                      <a:pt x="54584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Freihandform: Form 46">
                <a:extLst>
                  <a:ext uri="{FF2B5EF4-FFF2-40B4-BE49-F238E27FC236}">
                    <a16:creationId xmlns:a16="http://schemas.microsoft.com/office/drawing/2014/main" id="{E4257AD0-16BC-4060-9E48-E3AA9D783DAB}"/>
                  </a:ext>
                </a:extLst>
              </p:cNvPr>
              <p:cNvSpPr/>
              <p:nvPr/>
            </p:nvSpPr>
            <p:spPr>
              <a:xfrm>
                <a:off x="2018823" y="3902504"/>
                <a:ext cx="720000" cy="720000"/>
              </a:xfrm>
              <a:custGeom>
                <a:avLst/>
                <a:gdLst>
                  <a:gd name="connsiteX0" fmla="*/ 360000 w 720000"/>
                  <a:gd name="connsiteY0" fmla="*/ 0 h 720000"/>
                  <a:gd name="connsiteX1" fmla="*/ 614559 w 720000"/>
                  <a:gd name="connsiteY1" fmla="*/ 105441 h 720000"/>
                  <a:gd name="connsiteX2" fmla="*/ 618965 w 720000"/>
                  <a:gd name="connsiteY2" fmla="*/ 110782 h 720000"/>
                  <a:gd name="connsiteX3" fmla="*/ 372777 w 720000"/>
                  <a:gd name="connsiteY3" fmla="*/ 535242 h 720000"/>
                  <a:gd name="connsiteX4" fmla="*/ 111548 w 720000"/>
                  <a:gd name="connsiteY4" fmla="*/ 274012 h 720000"/>
                  <a:gd name="connsiteX5" fmla="*/ 93989 w 720000"/>
                  <a:gd name="connsiteY5" fmla="*/ 274012 h 720000"/>
                  <a:gd name="connsiteX6" fmla="*/ 76762 w 720000"/>
                  <a:gd name="connsiteY6" fmla="*/ 291240 h 720000"/>
                  <a:gd name="connsiteX7" fmla="*/ 76761 w 720000"/>
                  <a:gd name="connsiteY7" fmla="*/ 308799 h 720000"/>
                  <a:gd name="connsiteX8" fmla="*/ 354151 w 720000"/>
                  <a:gd name="connsiteY8" fmla="*/ 586188 h 720000"/>
                  <a:gd name="connsiteX9" fmla="*/ 408152 w 720000"/>
                  <a:gd name="connsiteY9" fmla="*/ 572361 h 720000"/>
                  <a:gd name="connsiteX10" fmla="*/ 652363 w 720000"/>
                  <a:gd name="connsiteY10" fmla="*/ 151259 h 720000"/>
                  <a:gd name="connsiteX11" fmla="*/ 658518 w 720000"/>
                  <a:gd name="connsiteY11" fmla="*/ 158720 h 720000"/>
                  <a:gd name="connsiteX12" fmla="*/ 720000 w 720000"/>
                  <a:gd name="connsiteY12" fmla="*/ 360000 h 720000"/>
                  <a:gd name="connsiteX13" fmla="*/ 360000 w 720000"/>
                  <a:gd name="connsiteY13" fmla="*/ 720000 h 720000"/>
                  <a:gd name="connsiteX14" fmla="*/ 0 w 720000"/>
                  <a:gd name="connsiteY14" fmla="*/ 360000 h 720000"/>
                  <a:gd name="connsiteX15" fmla="*/ 360000 w 720000"/>
                  <a:gd name="connsiteY15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20000" h="720000">
                    <a:moveTo>
                      <a:pt x="360000" y="0"/>
                    </a:moveTo>
                    <a:cubicBezTo>
                      <a:pt x="459412" y="0"/>
                      <a:pt x="549412" y="40294"/>
                      <a:pt x="614559" y="105441"/>
                    </a:cubicBezTo>
                    <a:lnTo>
                      <a:pt x="618965" y="110782"/>
                    </a:lnTo>
                    <a:lnTo>
                      <a:pt x="372777" y="535242"/>
                    </a:lnTo>
                    <a:lnTo>
                      <a:pt x="111548" y="274012"/>
                    </a:lnTo>
                    <a:cubicBezTo>
                      <a:pt x="106699" y="269163"/>
                      <a:pt x="98837" y="269163"/>
                      <a:pt x="93989" y="274012"/>
                    </a:cubicBezTo>
                    <a:lnTo>
                      <a:pt x="76762" y="291240"/>
                    </a:lnTo>
                    <a:cubicBezTo>
                      <a:pt x="71913" y="296088"/>
                      <a:pt x="71913" y="303950"/>
                      <a:pt x="76761" y="308799"/>
                    </a:cubicBezTo>
                    <a:lnTo>
                      <a:pt x="354151" y="586188"/>
                    </a:lnTo>
                    <a:cubicBezTo>
                      <a:pt x="372151" y="599562"/>
                      <a:pt x="387671" y="606114"/>
                      <a:pt x="408152" y="572361"/>
                    </a:cubicBezTo>
                    <a:lnTo>
                      <a:pt x="652363" y="151259"/>
                    </a:lnTo>
                    <a:lnTo>
                      <a:pt x="658518" y="158720"/>
                    </a:lnTo>
                    <a:cubicBezTo>
                      <a:pt x="697335" y="216177"/>
                      <a:pt x="720000" y="285442"/>
                      <a:pt x="720000" y="360000"/>
                    </a:cubicBezTo>
                    <a:cubicBezTo>
                      <a:pt x="720000" y="558823"/>
                      <a:pt x="558823" y="720000"/>
                      <a:pt x="360000" y="720000"/>
                    </a:cubicBezTo>
                    <a:cubicBezTo>
                      <a:pt x="161177" y="720000"/>
                      <a:pt x="0" y="558823"/>
                      <a:pt x="0" y="360000"/>
                    </a:cubicBezTo>
                    <a:cubicBezTo>
                      <a:pt x="0" y="161177"/>
                      <a:pt x="161177" y="0"/>
                      <a:pt x="36000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" name="Gruppieren 8"/>
          <p:cNvGrpSpPr/>
          <p:nvPr/>
        </p:nvGrpSpPr>
        <p:grpSpPr>
          <a:xfrm>
            <a:off x="7681980" y="2853699"/>
            <a:ext cx="504493" cy="504493"/>
            <a:chOff x="5789806" y="1897986"/>
            <a:chExt cx="447675" cy="447675"/>
          </a:xfrm>
        </p:grpSpPr>
        <p:sp>
          <p:nvSpPr>
            <p:cNvPr id="42" name="Ellipse 41"/>
            <p:cNvSpPr/>
            <p:nvPr/>
          </p:nvSpPr>
          <p:spPr>
            <a:xfrm>
              <a:off x="5789806" y="1897986"/>
              <a:ext cx="447675" cy="447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43" name="Gruppieren 42">
              <a:extLst>
                <a:ext uri="{FF2B5EF4-FFF2-40B4-BE49-F238E27FC236}">
                  <a16:creationId xmlns:a16="http://schemas.microsoft.com/office/drawing/2014/main" id="{B9B9B5A4-0C4C-44EF-AEA0-13133453802E}"/>
                </a:ext>
              </a:extLst>
            </p:cNvPr>
            <p:cNvGrpSpPr/>
            <p:nvPr/>
          </p:nvGrpSpPr>
          <p:grpSpPr>
            <a:xfrm>
              <a:off x="5823236" y="1931416"/>
              <a:ext cx="380814" cy="380814"/>
              <a:chOff x="2018823" y="3902504"/>
              <a:chExt cx="720000" cy="720000"/>
            </a:xfrm>
          </p:grpSpPr>
          <p:sp>
            <p:nvSpPr>
              <p:cNvPr id="44" name="Freihandform: Form 45">
                <a:extLst>
                  <a:ext uri="{FF2B5EF4-FFF2-40B4-BE49-F238E27FC236}">
                    <a16:creationId xmlns:a16="http://schemas.microsoft.com/office/drawing/2014/main" id="{161F6120-C789-4937-AD32-85506B474DA1}"/>
                  </a:ext>
                </a:extLst>
              </p:cNvPr>
              <p:cNvSpPr/>
              <p:nvPr/>
            </p:nvSpPr>
            <p:spPr>
              <a:xfrm>
                <a:off x="2091948" y="4013286"/>
                <a:ext cx="579238" cy="486271"/>
              </a:xfrm>
              <a:custGeom>
                <a:avLst/>
                <a:gdLst>
                  <a:gd name="connsiteX0" fmla="*/ 545840 w 579238"/>
                  <a:gd name="connsiteY0" fmla="*/ 0 h 486272"/>
                  <a:gd name="connsiteX1" fmla="*/ 579238 w 579238"/>
                  <a:gd name="connsiteY1" fmla="*/ 40477 h 486272"/>
                  <a:gd name="connsiteX2" fmla="*/ 335027 w 579238"/>
                  <a:gd name="connsiteY2" fmla="*/ 461579 h 486272"/>
                  <a:gd name="connsiteX3" fmla="*/ 281026 w 579238"/>
                  <a:gd name="connsiteY3" fmla="*/ 475406 h 486272"/>
                  <a:gd name="connsiteX4" fmla="*/ 3636 w 579238"/>
                  <a:gd name="connsiteY4" fmla="*/ 198017 h 486272"/>
                  <a:gd name="connsiteX5" fmla="*/ 3637 w 579238"/>
                  <a:gd name="connsiteY5" fmla="*/ 180458 h 486272"/>
                  <a:gd name="connsiteX6" fmla="*/ 20864 w 579238"/>
                  <a:gd name="connsiteY6" fmla="*/ 163230 h 486272"/>
                  <a:gd name="connsiteX7" fmla="*/ 38423 w 579238"/>
                  <a:gd name="connsiteY7" fmla="*/ 163230 h 486272"/>
                  <a:gd name="connsiteX8" fmla="*/ 299652 w 579238"/>
                  <a:gd name="connsiteY8" fmla="*/ 424460 h 486272"/>
                  <a:gd name="connsiteX9" fmla="*/ 545840 w 579238"/>
                  <a:gd name="connsiteY9" fmla="*/ 0 h 48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9238" h="486272">
                    <a:moveTo>
                      <a:pt x="545840" y="0"/>
                    </a:moveTo>
                    <a:lnTo>
                      <a:pt x="579238" y="40477"/>
                    </a:lnTo>
                    <a:lnTo>
                      <a:pt x="335027" y="461579"/>
                    </a:lnTo>
                    <a:cubicBezTo>
                      <a:pt x="314546" y="495332"/>
                      <a:pt x="299026" y="488780"/>
                      <a:pt x="281026" y="475406"/>
                    </a:cubicBezTo>
                    <a:lnTo>
                      <a:pt x="3636" y="198017"/>
                    </a:lnTo>
                    <a:cubicBezTo>
                      <a:pt x="-1212" y="193168"/>
                      <a:pt x="-1212" y="185306"/>
                      <a:pt x="3637" y="180458"/>
                    </a:cubicBezTo>
                    <a:lnTo>
                      <a:pt x="20864" y="163230"/>
                    </a:lnTo>
                    <a:cubicBezTo>
                      <a:pt x="25712" y="158381"/>
                      <a:pt x="33574" y="158381"/>
                      <a:pt x="38423" y="163230"/>
                    </a:cubicBezTo>
                    <a:lnTo>
                      <a:pt x="299652" y="424460"/>
                    </a:lnTo>
                    <a:lnTo>
                      <a:pt x="54584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Freihandform: Form 46">
                <a:extLst>
                  <a:ext uri="{FF2B5EF4-FFF2-40B4-BE49-F238E27FC236}">
                    <a16:creationId xmlns:a16="http://schemas.microsoft.com/office/drawing/2014/main" id="{E4257AD0-16BC-4060-9E48-E3AA9D783DAB}"/>
                  </a:ext>
                </a:extLst>
              </p:cNvPr>
              <p:cNvSpPr/>
              <p:nvPr/>
            </p:nvSpPr>
            <p:spPr>
              <a:xfrm>
                <a:off x="2018823" y="3902504"/>
                <a:ext cx="720000" cy="720000"/>
              </a:xfrm>
              <a:custGeom>
                <a:avLst/>
                <a:gdLst>
                  <a:gd name="connsiteX0" fmla="*/ 360000 w 720000"/>
                  <a:gd name="connsiteY0" fmla="*/ 0 h 720000"/>
                  <a:gd name="connsiteX1" fmla="*/ 614559 w 720000"/>
                  <a:gd name="connsiteY1" fmla="*/ 105441 h 720000"/>
                  <a:gd name="connsiteX2" fmla="*/ 618965 w 720000"/>
                  <a:gd name="connsiteY2" fmla="*/ 110782 h 720000"/>
                  <a:gd name="connsiteX3" fmla="*/ 372777 w 720000"/>
                  <a:gd name="connsiteY3" fmla="*/ 535242 h 720000"/>
                  <a:gd name="connsiteX4" fmla="*/ 111548 w 720000"/>
                  <a:gd name="connsiteY4" fmla="*/ 274012 h 720000"/>
                  <a:gd name="connsiteX5" fmla="*/ 93989 w 720000"/>
                  <a:gd name="connsiteY5" fmla="*/ 274012 h 720000"/>
                  <a:gd name="connsiteX6" fmla="*/ 76762 w 720000"/>
                  <a:gd name="connsiteY6" fmla="*/ 291240 h 720000"/>
                  <a:gd name="connsiteX7" fmla="*/ 76761 w 720000"/>
                  <a:gd name="connsiteY7" fmla="*/ 308799 h 720000"/>
                  <a:gd name="connsiteX8" fmla="*/ 354151 w 720000"/>
                  <a:gd name="connsiteY8" fmla="*/ 586188 h 720000"/>
                  <a:gd name="connsiteX9" fmla="*/ 408152 w 720000"/>
                  <a:gd name="connsiteY9" fmla="*/ 572361 h 720000"/>
                  <a:gd name="connsiteX10" fmla="*/ 652363 w 720000"/>
                  <a:gd name="connsiteY10" fmla="*/ 151259 h 720000"/>
                  <a:gd name="connsiteX11" fmla="*/ 658518 w 720000"/>
                  <a:gd name="connsiteY11" fmla="*/ 158720 h 720000"/>
                  <a:gd name="connsiteX12" fmla="*/ 720000 w 720000"/>
                  <a:gd name="connsiteY12" fmla="*/ 360000 h 720000"/>
                  <a:gd name="connsiteX13" fmla="*/ 360000 w 720000"/>
                  <a:gd name="connsiteY13" fmla="*/ 720000 h 720000"/>
                  <a:gd name="connsiteX14" fmla="*/ 0 w 720000"/>
                  <a:gd name="connsiteY14" fmla="*/ 360000 h 720000"/>
                  <a:gd name="connsiteX15" fmla="*/ 360000 w 720000"/>
                  <a:gd name="connsiteY15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20000" h="720000">
                    <a:moveTo>
                      <a:pt x="360000" y="0"/>
                    </a:moveTo>
                    <a:cubicBezTo>
                      <a:pt x="459412" y="0"/>
                      <a:pt x="549412" y="40294"/>
                      <a:pt x="614559" y="105441"/>
                    </a:cubicBezTo>
                    <a:lnTo>
                      <a:pt x="618965" y="110782"/>
                    </a:lnTo>
                    <a:lnTo>
                      <a:pt x="372777" y="535242"/>
                    </a:lnTo>
                    <a:lnTo>
                      <a:pt x="111548" y="274012"/>
                    </a:lnTo>
                    <a:cubicBezTo>
                      <a:pt x="106699" y="269163"/>
                      <a:pt x="98837" y="269163"/>
                      <a:pt x="93989" y="274012"/>
                    </a:cubicBezTo>
                    <a:lnTo>
                      <a:pt x="76762" y="291240"/>
                    </a:lnTo>
                    <a:cubicBezTo>
                      <a:pt x="71913" y="296088"/>
                      <a:pt x="71913" y="303950"/>
                      <a:pt x="76761" y="308799"/>
                    </a:cubicBezTo>
                    <a:lnTo>
                      <a:pt x="354151" y="586188"/>
                    </a:lnTo>
                    <a:cubicBezTo>
                      <a:pt x="372151" y="599562"/>
                      <a:pt x="387671" y="606114"/>
                      <a:pt x="408152" y="572361"/>
                    </a:cubicBezTo>
                    <a:lnTo>
                      <a:pt x="652363" y="151259"/>
                    </a:lnTo>
                    <a:lnTo>
                      <a:pt x="658518" y="158720"/>
                    </a:lnTo>
                    <a:cubicBezTo>
                      <a:pt x="697335" y="216177"/>
                      <a:pt x="720000" y="285442"/>
                      <a:pt x="720000" y="360000"/>
                    </a:cubicBezTo>
                    <a:cubicBezTo>
                      <a:pt x="720000" y="558823"/>
                      <a:pt x="558823" y="720000"/>
                      <a:pt x="360000" y="720000"/>
                    </a:cubicBezTo>
                    <a:cubicBezTo>
                      <a:pt x="161177" y="720000"/>
                      <a:pt x="0" y="558823"/>
                      <a:pt x="0" y="360000"/>
                    </a:cubicBezTo>
                    <a:cubicBezTo>
                      <a:pt x="0" y="161177"/>
                      <a:pt x="161177" y="0"/>
                      <a:pt x="36000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" name="Gruppieren 9"/>
          <p:cNvGrpSpPr/>
          <p:nvPr/>
        </p:nvGrpSpPr>
        <p:grpSpPr>
          <a:xfrm>
            <a:off x="7339745" y="4488886"/>
            <a:ext cx="504493" cy="504493"/>
            <a:chOff x="5789806" y="1897986"/>
            <a:chExt cx="447675" cy="447675"/>
          </a:xfrm>
        </p:grpSpPr>
        <p:sp>
          <p:nvSpPr>
            <p:cNvPr id="38" name="Ellipse 37"/>
            <p:cNvSpPr/>
            <p:nvPr/>
          </p:nvSpPr>
          <p:spPr>
            <a:xfrm>
              <a:off x="5789806" y="1897986"/>
              <a:ext cx="447675" cy="447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39" name="Gruppieren 38">
              <a:extLst>
                <a:ext uri="{FF2B5EF4-FFF2-40B4-BE49-F238E27FC236}">
                  <a16:creationId xmlns:a16="http://schemas.microsoft.com/office/drawing/2014/main" id="{B9B9B5A4-0C4C-44EF-AEA0-13133453802E}"/>
                </a:ext>
              </a:extLst>
            </p:cNvPr>
            <p:cNvGrpSpPr/>
            <p:nvPr/>
          </p:nvGrpSpPr>
          <p:grpSpPr>
            <a:xfrm>
              <a:off x="5823236" y="1931416"/>
              <a:ext cx="380814" cy="380814"/>
              <a:chOff x="2018823" y="3902504"/>
              <a:chExt cx="720000" cy="720000"/>
            </a:xfrm>
          </p:grpSpPr>
          <p:sp>
            <p:nvSpPr>
              <p:cNvPr id="40" name="Freihandform: Form 45">
                <a:extLst>
                  <a:ext uri="{FF2B5EF4-FFF2-40B4-BE49-F238E27FC236}">
                    <a16:creationId xmlns:a16="http://schemas.microsoft.com/office/drawing/2014/main" id="{161F6120-C789-4937-AD32-85506B474DA1}"/>
                  </a:ext>
                </a:extLst>
              </p:cNvPr>
              <p:cNvSpPr/>
              <p:nvPr/>
            </p:nvSpPr>
            <p:spPr>
              <a:xfrm>
                <a:off x="2091948" y="4013286"/>
                <a:ext cx="579238" cy="486271"/>
              </a:xfrm>
              <a:custGeom>
                <a:avLst/>
                <a:gdLst>
                  <a:gd name="connsiteX0" fmla="*/ 545840 w 579238"/>
                  <a:gd name="connsiteY0" fmla="*/ 0 h 486272"/>
                  <a:gd name="connsiteX1" fmla="*/ 579238 w 579238"/>
                  <a:gd name="connsiteY1" fmla="*/ 40477 h 486272"/>
                  <a:gd name="connsiteX2" fmla="*/ 335027 w 579238"/>
                  <a:gd name="connsiteY2" fmla="*/ 461579 h 486272"/>
                  <a:gd name="connsiteX3" fmla="*/ 281026 w 579238"/>
                  <a:gd name="connsiteY3" fmla="*/ 475406 h 486272"/>
                  <a:gd name="connsiteX4" fmla="*/ 3636 w 579238"/>
                  <a:gd name="connsiteY4" fmla="*/ 198017 h 486272"/>
                  <a:gd name="connsiteX5" fmla="*/ 3637 w 579238"/>
                  <a:gd name="connsiteY5" fmla="*/ 180458 h 486272"/>
                  <a:gd name="connsiteX6" fmla="*/ 20864 w 579238"/>
                  <a:gd name="connsiteY6" fmla="*/ 163230 h 486272"/>
                  <a:gd name="connsiteX7" fmla="*/ 38423 w 579238"/>
                  <a:gd name="connsiteY7" fmla="*/ 163230 h 486272"/>
                  <a:gd name="connsiteX8" fmla="*/ 299652 w 579238"/>
                  <a:gd name="connsiteY8" fmla="*/ 424460 h 486272"/>
                  <a:gd name="connsiteX9" fmla="*/ 545840 w 579238"/>
                  <a:gd name="connsiteY9" fmla="*/ 0 h 48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9238" h="486272">
                    <a:moveTo>
                      <a:pt x="545840" y="0"/>
                    </a:moveTo>
                    <a:lnTo>
                      <a:pt x="579238" y="40477"/>
                    </a:lnTo>
                    <a:lnTo>
                      <a:pt x="335027" y="461579"/>
                    </a:lnTo>
                    <a:cubicBezTo>
                      <a:pt x="314546" y="495332"/>
                      <a:pt x="299026" y="488780"/>
                      <a:pt x="281026" y="475406"/>
                    </a:cubicBezTo>
                    <a:lnTo>
                      <a:pt x="3636" y="198017"/>
                    </a:lnTo>
                    <a:cubicBezTo>
                      <a:pt x="-1212" y="193168"/>
                      <a:pt x="-1212" y="185306"/>
                      <a:pt x="3637" y="180458"/>
                    </a:cubicBezTo>
                    <a:lnTo>
                      <a:pt x="20864" y="163230"/>
                    </a:lnTo>
                    <a:cubicBezTo>
                      <a:pt x="25712" y="158381"/>
                      <a:pt x="33574" y="158381"/>
                      <a:pt x="38423" y="163230"/>
                    </a:cubicBezTo>
                    <a:lnTo>
                      <a:pt x="299652" y="424460"/>
                    </a:lnTo>
                    <a:lnTo>
                      <a:pt x="54584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Freihandform: Form 46">
                <a:extLst>
                  <a:ext uri="{FF2B5EF4-FFF2-40B4-BE49-F238E27FC236}">
                    <a16:creationId xmlns:a16="http://schemas.microsoft.com/office/drawing/2014/main" id="{E4257AD0-16BC-4060-9E48-E3AA9D783DAB}"/>
                  </a:ext>
                </a:extLst>
              </p:cNvPr>
              <p:cNvSpPr/>
              <p:nvPr/>
            </p:nvSpPr>
            <p:spPr>
              <a:xfrm>
                <a:off x="2018823" y="3902504"/>
                <a:ext cx="720000" cy="720000"/>
              </a:xfrm>
              <a:custGeom>
                <a:avLst/>
                <a:gdLst>
                  <a:gd name="connsiteX0" fmla="*/ 360000 w 720000"/>
                  <a:gd name="connsiteY0" fmla="*/ 0 h 720000"/>
                  <a:gd name="connsiteX1" fmla="*/ 614559 w 720000"/>
                  <a:gd name="connsiteY1" fmla="*/ 105441 h 720000"/>
                  <a:gd name="connsiteX2" fmla="*/ 618965 w 720000"/>
                  <a:gd name="connsiteY2" fmla="*/ 110782 h 720000"/>
                  <a:gd name="connsiteX3" fmla="*/ 372777 w 720000"/>
                  <a:gd name="connsiteY3" fmla="*/ 535242 h 720000"/>
                  <a:gd name="connsiteX4" fmla="*/ 111548 w 720000"/>
                  <a:gd name="connsiteY4" fmla="*/ 274012 h 720000"/>
                  <a:gd name="connsiteX5" fmla="*/ 93989 w 720000"/>
                  <a:gd name="connsiteY5" fmla="*/ 274012 h 720000"/>
                  <a:gd name="connsiteX6" fmla="*/ 76762 w 720000"/>
                  <a:gd name="connsiteY6" fmla="*/ 291240 h 720000"/>
                  <a:gd name="connsiteX7" fmla="*/ 76761 w 720000"/>
                  <a:gd name="connsiteY7" fmla="*/ 308799 h 720000"/>
                  <a:gd name="connsiteX8" fmla="*/ 354151 w 720000"/>
                  <a:gd name="connsiteY8" fmla="*/ 586188 h 720000"/>
                  <a:gd name="connsiteX9" fmla="*/ 408152 w 720000"/>
                  <a:gd name="connsiteY9" fmla="*/ 572361 h 720000"/>
                  <a:gd name="connsiteX10" fmla="*/ 652363 w 720000"/>
                  <a:gd name="connsiteY10" fmla="*/ 151259 h 720000"/>
                  <a:gd name="connsiteX11" fmla="*/ 658518 w 720000"/>
                  <a:gd name="connsiteY11" fmla="*/ 158720 h 720000"/>
                  <a:gd name="connsiteX12" fmla="*/ 720000 w 720000"/>
                  <a:gd name="connsiteY12" fmla="*/ 360000 h 720000"/>
                  <a:gd name="connsiteX13" fmla="*/ 360000 w 720000"/>
                  <a:gd name="connsiteY13" fmla="*/ 720000 h 720000"/>
                  <a:gd name="connsiteX14" fmla="*/ 0 w 720000"/>
                  <a:gd name="connsiteY14" fmla="*/ 360000 h 720000"/>
                  <a:gd name="connsiteX15" fmla="*/ 360000 w 720000"/>
                  <a:gd name="connsiteY15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20000" h="720000">
                    <a:moveTo>
                      <a:pt x="360000" y="0"/>
                    </a:moveTo>
                    <a:cubicBezTo>
                      <a:pt x="459412" y="0"/>
                      <a:pt x="549412" y="40294"/>
                      <a:pt x="614559" y="105441"/>
                    </a:cubicBezTo>
                    <a:lnTo>
                      <a:pt x="618965" y="110782"/>
                    </a:lnTo>
                    <a:lnTo>
                      <a:pt x="372777" y="535242"/>
                    </a:lnTo>
                    <a:lnTo>
                      <a:pt x="111548" y="274012"/>
                    </a:lnTo>
                    <a:cubicBezTo>
                      <a:pt x="106699" y="269163"/>
                      <a:pt x="98837" y="269163"/>
                      <a:pt x="93989" y="274012"/>
                    </a:cubicBezTo>
                    <a:lnTo>
                      <a:pt x="76762" y="291240"/>
                    </a:lnTo>
                    <a:cubicBezTo>
                      <a:pt x="71913" y="296088"/>
                      <a:pt x="71913" y="303950"/>
                      <a:pt x="76761" y="308799"/>
                    </a:cubicBezTo>
                    <a:lnTo>
                      <a:pt x="354151" y="586188"/>
                    </a:lnTo>
                    <a:cubicBezTo>
                      <a:pt x="372151" y="599562"/>
                      <a:pt x="387671" y="606114"/>
                      <a:pt x="408152" y="572361"/>
                    </a:cubicBezTo>
                    <a:lnTo>
                      <a:pt x="652363" y="151259"/>
                    </a:lnTo>
                    <a:lnTo>
                      <a:pt x="658518" y="158720"/>
                    </a:lnTo>
                    <a:cubicBezTo>
                      <a:pt x="697335" y="216177"/>
                      <a:pt x="720000" y="285442"/>
                      <a:pt x="720000" y="360000"/>
                    </a:cubicBezTo>
                    <a:cubicBezTo>
                      <a:pt x="720000" y="558823"/>
                      <a:pt x="558823" y="720000"/>
                      <a:pt x="360000" y="720000"/>
                    </a:cubicBezTo>
                    <a:cubicBezTo>
                      <a:pt x="161177" y="720000"/>
                      <a:pt x="0" y="558823"/>
                      <a:pt x="0" y="360000"/>
                    </a:cubicBezTo>
                    <a:cubicBezTo>
                      <a:pt x="0" y="161177"/>
                      <a:pt x="161177" y="0"/>
                      <a:pt x="36000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1" name="Gruppieren 10"/>
          <p:cNvGrpSpPr/>
          <p:nvPr/>
        </p:nvGrpSpPr>
        <p:grpSpPr>
          <a:xfrm>
            <a:off x="5856729" y="5173996"/>
            <a:ext cx="504493" cy="504493"/>
            <a:chOff x="5789806" y="1897986"/>
            <a:chExt cx="447675" cy="447675"/>
          </a:xfrm>
        </p:grpSpPr>
        <p:sp>
          <p:nvSpPr>
            <p:cNvPr id="34" name="Ellipse 33"/>
            <p:cNvSpPr/>
            <p:nvPr/>
          </p:nvSpPr>
          <p:spPr>
            <a:xfrm>
              <a:off x="5789806" y="1897986"/>
              <a:ext cx="447675" cy="447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35" name="Gruppieren 34">
              <a:extLst>
                <a:ext uri="{FF2B5EF4-FFF2-40B4-BE49-F238E27FC236}">
                  <a16:creationId xmlns:a16="http://schemas.microsoft.com/office/drawing/2014/main" id="{B9B9B5A4-0C4C-44EF-AEA0-13133453802E}"/>
                </a:ext>
              </a:extLst>
            </p:cNvPr>
            <p:cNvGrpSpPr/>
            <p:nvPr/>
          </p:nvGrpSpPr>
          <p:grpSpPr>
            <a:xfrm>
              <a:off x="5823236" y="1931416"/>
              <a:ext cx="380814" cy="380814"/>
              <a:chOff x="2018823" y="3902504"/>
              <a:chExt cx="720000" cy="720000"/>
            </a:xfrm>
          </p:grpSpPr>
          <p:sp>
            <p:nvSpPr>
              <p:cNvPr id="36" name="Freihandform: Form 45">
                <a:extLst>
                  <a:ext uri="{FF2B5EF4-FFF2-40B4-BE49-F238E27FC236}">
                    <a16:creationId xmlns:a16="http://schemas.microsoft.com/office/drawing/2014/main" id="{161F6120-C789-4937-AD32-85506B474DA1}"/>
                  </a:ext>
                </a:extLst>
              </p:cNvPr>
              <p:cNvSpPr/>
              <p:nvPr/>
            </p:nvSpPr>
            <p:spPr>
              <a:xfrm>
                <a:off x="2091948" y="4013286"/>
                <a:ext cx="579238" cy="486271"/>
              </a:xfrm>
              <a:custGeom>
                <a:avLst/>
                <a:gdLst>
                  <a:gd name="connsiteX0" fmla="*/ 545840 w 579238"/>
                  <a:gd name="connsiteY0" fmla="*/ 0 h 486272"/>
                  <a:gd name="connsiteX1" fmla="*/ 579238 w 579238"/>
                  <a:gd name="connsiteY1" fmla="*/ 40477 h 486272"/>
                  <a:gd name="connsiteX2" fmla="*/ 335027 w 579238"/>
                  <a:gd name="connsiteY2" fmla="*/ 461579 h 486272"/>
                  <a:gd name="connsiteX3" fmla="*/ 281026 w 579238"/>
                  <a:gd name="connsiteY3" fmla="*/ 475406 h 486272"/>
                  <a:gd name="connsiteX4" fmla="*/ 3636 w 579238"/>
                  <a:gd name="connsiteY4" fmla="*/ 198017 h 486272"/>
                  <a:gd name="connsiteX5" fmla="*/ 3637 w 579238"/>
                  <a:gd name="connsiteY5" fmla="*/ 180458 h 486272"/>
                  <a:gd name="connsiteX6" fmla="*/ 20864 w 579238"/>
                  <a:gd name="connsiteY6" fmla="*/ 163230 h 486272"/>
                  <a:gd name="connsiteX7" fmla="*/ 38423 w 579238"/>
                  <a:gd name="connsiteY7" fmla="*/ 163230 h 486272"/>
                  <a:gd name="connsiteX8" fmla="*/ 299652 w 579238"/>
                  <a:gd name="connsiteY8" fmla="*/ 424460 h 486272"/>
                  <a:gd name="connsiteX9" fmla="*/ 545840 w 579238"/>
                  <a:gd name="connsiteY9" fmla="*/ 0 h 48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9238" h="486272">
                    <a:moveTo>
                      <a:pt x="545840" y="0"/>
                    </a:moveTo>
                    <a:lnTo>
                      <a:pt x="579238" y="40477"/>
                    </a:lnTo>
                    <a:lnTo>
                      <a:pt x="335027" y="461579"/>
                    </a:lnTo>
                    <a:cubicBezTo>
                      <a:pt x="314546" y="495332"/>
                      <a:pt x="299026" y="488780"/>
                      <a:pt x="281026" y="475406"/>
                    </a:cubicBezTo>
                    <a:lnTo>
                      <a:pt x="3636" y="198017"/>
                    </a:lnTo>
                    <a:cubicBezTo>
                      <a:pt x="-1212" y="193168"/>
                      <a:pt x="-1212" y="185306"/>
                      <a:pt x="3637" y="180458"/>
                    </a:cubicBezTo>
                    <a:lnTo>
                      <a:pt x="20864" y="163230"/>
                    </a:lnTo>
                    <a:cubicBezTo>
                      <a:pt x="25712" y="158381"/>
                      <a:pt x="33574" y="158381"/>
                      <a:pt x="38423" y="163230"/>
                    </a:cubicBezTo>
                    <a:lnTo>
                      <a:pt x="299652" y="424460"/>
                    </a:lnTo>
                    <a:lnTo>
                      <a:pt x="54584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Freihandform: Form 46">
                <a:extLst>
                  <a:ext uri="{FF2B5EF4-FFF2-40B4-BE49-F238E27FC236}">
                    <a16:creationId xmlns:a16="http://schemas.microsoft.com/office/drawing/2014/main" id="{E4257AD0-16BC-4060-9E48-E3AA9D783DAB}"/>
                  </a:ext>
                </a:extLst>
              </p:cNvPr>
              <p:cNvSpPr/>
              <p:nvPr/>
            </p:nvSpPr>
            <p:spPr>
              <a:xfrm>
                <a:off x="2018823" y="3902504"/>
                <a:ext cx="720000" cy="720000"/>
              </a:xfrm>
              <a:custGeom>
                <a:avLst/>
                <a:gdLst>
                  <a:gd name="connsiteX0" fmla="*/ 360000 w 720000"/>
                  <a:gd name="connsiteY0" fmla="*/ 0 h 720000"/>
                  <a:gd name="connsiteX1" fmla="*/ 614559 w 720000"/>
                  <a:gd name="connsiteY1" fmla="*/ 105441 h 720000"/>
                  <a:gd name="connsiteX2" fmla="*/ 618965 w 720000"/>
                  <a:gd name="connsiteY2" fmla="*/ 110782 h 720000"/>
                  <a:gd name="connsiteX3" fmla="*/ 372777 w 720000"/>
                  <a:gd name="connsiteY3" fmla="*/ 535242 h 720000"/>
                  <a:gd name="connsiteX4" fmla="*/ 111548 w 720000"/>
                  <a:gd name="connsiteY4" fmla="*/ 274012 h 720000"/>
                  <a:gd name="connsiteX5" fmla="*/ 93989 w 720000"/>
                  <a:gd name="connsiteY5" fmla="*/ 274012 h 720000"/>
                  <a:gd name="connsiteX6" fmla="*/ 76762 w 720000"/>
                  <a:gd name="connsiteY6" fmla="*/ 291240 h 720000"/>
                  <a:gd name="connsiteX7" fmla="*/ 76761 w 720000"/>
                  <a:gd name="connsiteY7" fmla="*/ 308799 h 720000"/>
                  <a:gd name="connsiteX8" fmla="*/ 354151 w 720000"/>
                  <a:gd name="connsiteY8" fmla="*/ 586188 h 720000"/>
                  <a:gd name="connsiteX9" fmla="*/ 408152 w 720000"/>
                  <a:gd name="connsiteY9" fmla="*/ 572361 h 720000"/>
                  <a:gd name="connsiteX10" fmla="*/ 652363 w 720000"/>
                  <a:gd name="connsiteY10" fmla="*/ 151259 h 720000"/>
                  <a:gd name="connsiteX11" fmla="*/ 658518 w 720000"/>
                  <a:gd name="connsiteY11" fmla="*/ 158720 h 720000"/>
                  <a:gd name="connsiteX12" fmla="*/ 720000 w 720000"/>
                  <a:gd name="connsiteY12" fmla="*/ 360000 h 720000"/>
                  <a:gd name="connsiteX13" fmla="*/ 360000 w 720000"/>
                  <a:gd name="connsiteY13" fmla="*/ 720000 h 720000"/>
                  <a:gd name="connsiteX14" fmla="*/ 0 w 720000"/>
                  <a:gd name="connsiteY14" fmla="*/ 360000 h 720000"/>
                  <a:gd name="connsiteX15" fmla="*/ 360000 w 720000"/>
                  <a:gd name="connsiteY15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20000" h="720000">
                    <a:moveTo>
                      <a:pt x="360000" y="0"/>
                    </a:moveTo>
                    <a:cubicBezTo>
                      <a:pt x="459412" y="0"/>
                      <a:pt x="549412" y="40294"/>
                      <a:pt x="614559" y="105441"/>
                    </a:cubicBezTo>
                    <a:lnTo>
                      <a:pt x="618965" y="110782"/>
                    </a:lnTo>
                    <a:lnTo>
                      <a:pt x="372777" y="535242"/>
                    </a:lnTo>
                    <a:lnTo>
                      <a:pt x="111548" y="274012"/>
                    </a:lnTo>
                    <a:cubicBezTo>
                      <a:pt x="106699" y="269163"/>
                      <a:pt x="98837" y="269163"/>
                      <a:pt x="93989" y="274012"/>
                    </a:cubicBezTo>
                    <a:lnTo>
                      <a:pt x="76762" y="291240"/>
                    </a:lnTo>
                    <a:cubicBezTo>
                      <a:pt x="71913" y="296088"/>
                      <a:pt x="71913" y="303950"/>
                      <a:pt x="76761" y="308799"/>
                    </a:cubicBezTo>
                    <a:lnTo>
                      <a:pt x="354151" y="586188"/>
                    </a:lnTo>
                    <a:cubicBezTo>
                      <a:pt x="372151" y="599562"/>
                      <a:pt x="387671" y="606114"/>
                      <a:pt x="408152" y="572361"/>
                    </a:cubicBezTo>
                    <a:lnTo>
                      <a:pt x="652363" y="151259"/>
                    </a:lnTo>
                    <a:lnTo>
                      <a:pt x="658518" y="158720"/>
                    </a:lnTo>
                    <a:cubicBezTo>
                      <a:pt x="697335" y="216177"/>
                      <a:pt x="720000" y="285442"/>
                      <a:pt x="720000" y="360000"/>
                    </a:cubicBezTo>
                    <a:cubicBezTo>
                      <a:pt x="720000" y="558823"/>
                      <a:pt x="558823" y="720000"/>
                      <a:pt x="360000" y="720000"/>
                    </a:cubicBezTo>
                    <a:cubicBezTo>
                      <a:pt x="161177" y="720000"/>
                      <a:pt x="0" y="558823"/>
                      <a:pt x="0" y="360000"/>
                    </a:cubicBezTo>
                    <a:cubicBezTo>
                      <a:pt x="0" y="161177"/>
                      <a:pt x="161177" y="0"/>
                      <a:pt x="36000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2" name="Gruppieren 11"/>
          <p:cNvGrpSpPr/>
          <p:nvPr/>
        </p:nvGrpSpPr>
        <p:grpSpPr>
          <a:xfrm>
            <a:off x="4392277" y="4488886"/>
            <a:ext cx="504493" cy="504493"/>
            <a:chOff x="5789806" y="1897986"/>
            <a:chExt cx="447675" cy="447675"/>
          </a:xfrm>
        </p:grpSpPr>
        <p:sp>
          <p:nvSpPr>
            <p:cNvPr id="30" name="Ellipse 29"/>
            <p:cNvSpPr/>
            <p:nvPr/>
          </p:nvSpPr>
          <p:spPr>
            <a:xfrm>
              <a:off x="5789806" y="1897986"/>
              <a:ext cx="447675" cy="447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31" name="Gruppieren 30">
              <a:extLst>
                <a:ext uri="{FF2B5EF4-FFF2-40B4-BE49-F238E27FC236}">
                  <a16:creationId xmlns:a16="http://schemas.microsoft.com/office/drawing/2014/main" id="{B9B9B5A4-0C4C-44EF-AEA0-13133453802E}"/>
                </a:ext>
              </a:extLst>
            </p:cNvPr>
            <p:cNvGrpSpPr/>
            <p:nvPr/>
          </p:nvGrpSpPr>
          <p:grpSpPr>
            <a:xfrm>
              <a:off x="5823236" y="1931416"/>
              <a:ext cx="380814" cy="380814"/>
              <a:chOff x="2018823" y="3902504"/>
              <a:chExt cx="720000" cy="720000"/>
            </a:xfrm>
          </p:grpSpPr>
          <p:sp>
            <p:nvSpPr>
              <p:cNvPr id="32" name="Freihandform: Form 45">
                <a:extLst>
                  <a:ext uri="{FF2B5EF4-FFF2-40B4-BE49-F238E27FC236}">
                    <a16:creationId xmlns:a16="http://schemas.microsoft.com/office/drawing/2014/main" id="{161F6120-C789-4937-AD32-85506B474DA1}"/>
                  </a:ext>
                </a:extLst>
              </p:cNvPr>
              <p:cNvSpPr/>
              <p:nvPr/>
            </p:nvSpPr>
            <p:spPr>
              <a:xfrm>
                <a:off x="2091948" y="4013286"/>
                <a:ext cx="579238" cy="486271"/>
              </a:xfrm>
              <a:custGeom>
                <a:avLst/>
                <a:gdLst>
                  <a:gd name="connsiteX0" fmla="*/ 545840 w 579238"/>
                  <a:gd name="connsiteY0" fmla="*/ 0 h 486272"/>
                  <a:gd name="connsiteX1" fmla="*/ 579238 w 579238"/>
                  <a:gd name="connsiteY1" fmla="*/ 40477 h 486272"/>
                  <a:gd name="connsiteX2" fmla="*/ 335027 w 579238"/>
                  <a:gd name="connsiteY2" fmla="*/ 461579 h 486272"/>
                  <a:gd name="connsiteX3" fmla="*/ 281026 w 579238"/>
                  <a:gd name="connsiteY3" fmla="*/ 475406 h 486272"/>
                  <a:gd name="connsiteX4" fmla="*/ 3636 w 579238"/>
                  <a:gd name="connsiteY4" fmla="*/ 198017 h 486272"/>
                  <a:gd name="connsiteX5" fmla="*/ 3637 w 579238"/>
                  <a:gd name="connsiteY5" fmla="*/ 180458 h 486272"/>
                  <a:gd name="connsiteX6" fmla="*/ 20864 w 579238"/>
                  <a:gd name="connsiteY6" fmla="*/ 163230 h 486272"/>
                  <a:gd name="connsiteX7" fmla="*/ 38423 w 579238"/>
                  <a:gd name="connsiteY7" fmla="*/ 163230 h 486272"/>
                  <a:gd name="connsiteX8" fmla="*/ 299652 w 579238"/>
                  <a:gd name="connsiteY8" fmla="*/ 424460 h 486272"/>
                  <a:gd name="connsiteX9" fmla="*/ 545840 w 579238"/>
                  <a:gd name="connsiteY9" fmla="*/ 0 h 48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9238" h="486272">
                    <a:moveTo>
                      <a:pt x="545840" y="0"/>
                    </a:moveTo>
                    <a:lnTo>
                      <a:pt x="579238" y="40477"/>
                    </a:lnTo>
                    <a:lnTo>
                      <a:pt x="335027" y="461579"/>
                    </a:lnTo>
                    <a:cubicBezTo>
                      <a:pt x="314546" y="495332"/>
                      <a:pt x="299026" y="488780"/>
                      <a:pt x="281026" y="475406"/>
                    </a:cubicBezTo>
                    <a:lnTo>
                      <a:pt x="3636" y="198017"/>
                    </a:lnTo>
                    <a:cubicBezTo>
                      <a:pt x="-1212" y="193168"/>
                      <a:pt x="-1212" y="185306"/>
                      <a:pt x="3637" y="180458"/>
                    </a:cubicBezTo>
                    <a:lnTo>
                      <a:pt x="20864" y="163230"/>
                    </a:lnTo>
                    <a:cubicBezTo>
                      <a:pt x="25712" y="158381"/>
                      <a:pt x="33574" y="158381"/>
                      <a:pt x="38423" y="163230"/>
                    </a:cubicBezTo>
                    <a:lnTo>
                      <a:pt x="299652" y="424460"/>
                    </a:lnTo>
                    <a:lnTo>
                      <a:pt x="54584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Freihandform: Form 46">
                <a:extLst>
                  <a:ext uri="{FF2B5EF4-FFF2-40B4-BE49-F238E27FC236}">
                    <a16:creationId xmlns:a16="http://schemas.microsoft.com/office/drawing/2014/main" id="{E4257AD0-16BC-4060-9E48-E3AA9D783DAB}"/>
                  </a:ext>
                </a:extLst>
              </p:cNvPr>
              <p:cNvSpPr/>
              <p:nvPr/>
            </p:nvSpPr>
            <p:spPr>
              <a:xfrm>
                <a:off x="2018823" y="3902504"/>
                <a:ext cx="720000" cy="720000"/>
              </a:xfrm>
              <a:custGeom>
                <a:avLst/>
                <a:gdLst>
                  <a:gd name="connsiteX0" fmla="*/ 360000 w 720000"/>
                  <a:gd name="connsiteY0" fmla="*/ 0 h 720000"/>
                  <a:gd name="connsiteX1" fmla="*/ 614559 w 720000"/>
                  <a:gd name="connsiteY1" fmla="*/ 105441 h 720000"/>
                  <a:gd name="connsiteX2" fmla="*/ 618965 w 720000"/>
                  <a:gd name="connsiteY2" fmla="*/ 110782 h 720000"/>
                  <a:gd name="connsiteX3" fmla="*/ 372777 w 720000"/>
                  <a:gd name="connsiteY3" fmla="*/ 535242 h 720000"/>
                  <a:gd name="connsiteX4" fmla="*/ 111548 w 720000"/>
                  <a:gd name="connsiteY4" fmla="*/ 274012 h 720000"/>
                  <a:gd name="connsiteX5" fmla="*/ 93989 w 720000"/>
                  <a:gd name="connsiteY5" fmla="*/ 274012 h 720000"/>
                  <a:gd name="connsiteX6" fmla="*/ 76762 w 720000"/>
                  <a:gd name="connsiteY6" fmla="*/ 291240 h 720000"/>
                  <a:gd name="connsiteX7" fmla="*/ 76761 w 720000"/>
                  <a:gd name="connsiteY7" fmla="*/ 308799 h 720000"/>
                  <a:gd name="connsiteX8" fmla="*/ 354151 w 720000"/>
                  <a:gd name="connsiteY8" fmla="*/ 586188 h 720000"/>
                  <a:gd name="connsiteX9" fmla="*/ 408152 w 720000"/>
                  <a:gd name="connsiteY9" fmla="*/ 572361 h 720000"/>
                  <a:gd name="connsiteX10" fmla="*/ 652363 w 720000"/>
                  <a:gd name="connsiteY10" fmla="*/ 151259 h 720000"/>
                  <a:gd name="connsiteX11" fmla="*/ 658518 w 720000"/>
                  <a:gd name="connsiteY11" fmla="*/ 158720 h 720000"/>
                  <a:gd name="connsiteX12" fmla="*/ 720000 w 720000"/>
                  <a:gd name="connsiteY12" fmla="*/ 360000 h 720000"/>
                  <a:gd name="connsiteX13" fmla="*/ 360000 w 720000"/>
                  <a:gd name="connsiteY13" fmla="*/ 720000 h 720000"/>
                  <a:gd name="connsiteX14" fmla="*/ 0 w 720000"/>
                  <a:gd name="connsiteY14" fmla="*/ 360000 h 720000"/>
                  <a:gd name="connsiteX15" fmla="*/ 360000 w 720000"/>
                  <a:gd name="connsiteY15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20000" h="720000">
                    <a:moveTo>
                      <a:pt x="360000" y="0"/>
                    </a:moveTo>
                    <a:cubicBezTo>
                      <a:pt x="459412" y="0"/>
                      <a:pt x="549412" y="40294"/>
                      <a:pt x="614559" y="105441"/>
                    </a:cubicBezTo>
                    <a:lnTo>
                      <a:pt x="618965" y="110782"/>
                    </a:lnTo>
                    <a:lnTo>
                      <a:pt x="372777" y="535242"/>
                    </a:lnTo>
                    <a:lnTo>
                      <a:pt x="111548" y="274012"/>
                    </a:lnTo>
                    <a:cubicBezTo>
                      <a:pt x="106699" y="269163"/>
                      <a:pt x="98837" y="269163"/>
                      <a:pt x="93989" y="274012"/>
                    </a:cubicBezTo>
                    <a:lnTo>
                      <a:pt x="76762" y="291240"/>
                    </a:lnTo>
                    <a:cubicBezTo>
                      <a:pt x="71913" y="296088"/>
                      <a:pt x="71913" y="303950"/>
                      <a:pt x="76761" y="308799"/>
                    </a:cubicBezTo>
                    <a:lnTo>
                      <a:pt x="354151" y="586188"/>
                    </a:lnTo>
                    <a:cubicBezTo>
                      <a:pt x="372151" y="599562"/>
                      <a:pt x="387671" y="606114"/>
                      <a:pt x="408152" y="572361"/>
                    </a:cubicBezTo>
                    <a:lnTo>
                      <a:pt x="652363" y="151259"/>
                    </a:lnTo>
                    <a:lnTo>
                      <a:pt x="658518" y="158720"/>
                    </a:lnTo>
                    <a:cubicBezTo>
                      <a:pt x="697335" y="216177"/>
                      <a:pt x="720000" y="285442"/>
                      <a:pt x="720000" y="360000"/>
                    </a:cubicBezTo>
                    <a:cubicBezTo>
                      <a:pt x="720000" y="558823"/>
                      <a:pt x="558823" y="720000"/>
                      <a:pt x="360000" y="720000"/>
                    </a:cubicBezTo>
                    <a:cubicBezTo>
                      <a:pt x="161177" y="720000"/>
                      <a:pt x="0" y="558823"/>
                      <a:pt x="0" y="360000"/>
                    </a:cubicBezTo>
                    <a:cubicBezTo>
                      <a:pt x="0" y="161177"/>
                      <a:pt x="161177" y="0"/>
                      <a:pt x="36000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3" name="Gruppieren 12"/>
          <p:cNvGrpSpPr/>
          <p:nvPr/>
        </p:nvGrpSpPr>
        <p:grpSpPr>
          <a:xfrm>
            <a:off x="3982022" y="2853699"/>
            <a:ext cx="504493" cy="504493"/>
            <a:chOff x="5789806" y="1897986"/>
            <a:chExt cx="447675" cy="447675"/>
          </a:xfrm>
        </p:grpSpPr>
        <p:sp>
          <p:nvSpPr>
            <p:cNvPr id="26" name="Ellipse 25"/>
            <p:cNvSpPr/>
            <p:nvPr/>
          </p:nvSpPr>
          <p:spPr>
            <a:xfrm>
              <a:off x="5789806" y="1897986"/>
              <a:ext cx="447675" cy="447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27" name="Gruppieren 26">
              <a:extLst>
                <a:ext uri="{FF2B5EF4-FFF2-40B4-BE49-F238E27FC236}">
                  <a16:creationId xmlns:a16="http://schemas.microsoft.com/office/drawing/2014/main" id="{B9B9B5A4-0C4C-44EF-AEA0-13133453802E}"/>
                </a:ext>
              </a:extLst>
            </p:cNvPr>
            <p:cNvGrpSpPr/>
            <p:nvPr/>
          </p:nvGrpSpPr>
          <p:grpSpPr>
            <a:xfrm>
              <a:off x="5823236" y="1931416"/>
              <a:ext cx="380814" cy="380814"/>
              <a:chOff x="2018823" y="3902504"/>
              <a:chExt cx="720000" cy="720000"/>
            </a:xfrm>
          </p:grpSpPr>
          <p:sp>
            <p:nvSpPr>
              <p:cNvPr id="28" name="Freihandform: Form 45">
                <a:extLst>
                  <a:ext uri="{FF2B5EF4-FFF2-40B4-BE49-F238E27FC236}">
                    <a16:creationId xmlns:a16="http://schemas.microsoft.com/office/drawing/2014/main" id="{161F6120-C789-4937-AD32-85506B474DA1}"/>
                  </a:ext>
                </a:extLst>
              </p:cNvPr>
              <p:cNvSpPr/>
              <p:nvPr/>
            </p:nvSpPr>
            <p:spPr>
              <a:xfrm>
                <a:off x="2091948" y="4013286"/>
                <a:ext cx="579238" cy="486271"/>
              </a:xfrm>
              <a:custGeom>
                <a:avLst/>
                <a:gdLst>
                  <a:gd name="connsiteX0" fmla="*/ 545840 w 579238"/>
                  <a:gd name="connsiteY0" fmla="*/ 0 h 486272"/>
                  <a:gd name="connsiteX1" fmla="*/ 579238 w 579238"/>
                  <a:gd name="connsiteY1" fmla="*/ 40477 h 486272"/>
                  <a:gd name="connsiteX2" fmla="*/ 335027 w 579238"/>
                  <a:gd name="connsiteY2" fmla="*/ 461579 h 486272"/>
                  <a:gd name="connsiteX3" fmla="*/ 281026 w 579238"/>
                  <a:gd name="connsiteY3" fmla="*/ 475406 h 486272"/>
                  <a:gd name="connsiteX4" fmla="*/ 3636 w 579238"/>
                  <a:gd name="connsiteY4" fmla="*/ 198017 h 486272"/>
                  <a:gd name="connsiteX5" fmla="*/ 3637 w 579238"/>
                  <a:gd name="connsiteY5" fmla="*/ 180458 h 486272"/>
                  <a:gd name="connsiteX6" fmla="*/ 20864 w 579238"/>
                  <a:gd name="connsiteY6" fmla="*/ 163230 h 486272"/>
                  <a:gd name="connsiteX7" fmla="*/ 38423 w 579238"/>
                  <a:gd name="connsiteY7" fmla="*/ 163230 h 486272"/>
                  <a:gd name="connsiteX8" fmla="*/ 299652 w 579238"/>
                  <a:gd name="connsiteY8" fmla="*/ 424460 h 486272"/>
                  <a:gd name="connsiteX9" fmla="*/ 545840 w 579238"/>
                  <a:gd name="connsiteY9" fmla="*/ 0 h 48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9238" h="486272">
                    <a:moveTo>
                      <a:pt x="545840" y="0"/>
                    </a:moveTo>
                    <a:lnTo>
                      <a:pt x="579238" y="40477"/>
                    </a:lnTo>
                    <a:lnTo>
                      <a:pt x="335027" y="461579"/>
                    </a:lnTo>
                    <a:cubicBezTo>
                      <a:pt x="314546" y="495332"/>
                      <a:pt x="299026" y="488780"/>
                      <a:pt x="281026" y="475406"/>
                    </a:cubicBezTo>
                    <a:lnTo>
                      <a:pt x="3636" y="198017"/>
                    </a:lnTo>
                    <a:cubicBezTo>
                      <a:pt x="-1212" y="193168"/>
                      <a:pt x="-1212" y="185306"/>
                      <a:pt x="3637" y="180458"/>
                    </a:cubicBezTo>
                    <a:lnTo>
                      <a:pt x="20864" y="163230"/>
                    </a:lnTo>
                    <a:cubicBezTo>
                      <a:pt x="25712" y="158381"/>
                      <a:pt x="33574" y="158381"/>
                      <a:pt x="38423" y="163230"/>
                    </a:cubicBezTo>
                    <a:lnTo>
                      <a:pt x="299652" y="424460"/>
                    </a:lnTo>
                    <a:lnTo>
                      <a:pt x="54584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Freihandform: Form 46">
                <a:extLst>
                  <a:ext uri="{FF2B5EF4-FFF2-40B4-BE49-F238E27FC236}">
                    <a16:creationId xmlns:a16="http://schemas.microsoft.com/office/drawing/2014/main" id="{E4257AD0-16BC-4060-9E48-E3AA9D783DAB}"/>
                  </a:ext>
                </a:extLst>
              </p:cNvPr>
              <p:cNvSpPr/>
              <p:nvPr/>
            </p:nvSpPr>
            <p:spPr>
              <a:xfrm>
                <a:off x="2018823" y="3902504"/>
                <a:ext cx="720000" cy="720000"/>
              </a:xfrm>
              <a:custGeom>
                <a:avLst/>
                <a:gdLst>
                  <a:gd name="connsiteX0" fmla="*/ 360000 w 720000"/>
                  <a:gd name="connsiteY0" fmla="*/ 0 h 720000"/>
                  <a:gd name="connsiteX1" fmla="*/ 614559 w 720000"/>
                  <a:gd name="connsiteY1" fmla="*/ 105441 h 720000"/>
                  <a:gd name="connsiteX2" fmla="*/ 618965 w 720000"/>
                  <a:gd name="connsiteY2" fmla="*/ 110782 h 720000"/>
                  <a:gd name="connsiteX3" fmla="*/ 372777 w 720000"/>
                  <a:gd name="connsiteY3" fmla="*/ 535242 h 720000"/>
                  <a:gd name="connsiteX4" fmla="*/ 111548 w 720000"/>
                  <a:gd name="connsiteY4" fmla="*/ 274012 h 720000"/>
                  <a:gd name="connsiteX5" fmla="*/ 93989 w 720000"/>
                  <a:gd name="connsiteY5" fmla="*/ 274012 h 720000"/>
                  <a:gd name="connsiteX6" fmla="*/ 76762 w 720000"/>
                  <a:gd name="connsiteY6" fmla="*/ 291240 h 720000"/>
                  <a:gd name="connsiteX7" fmla="*/ 76761 w 720000"/>
                  <a:gd name="connsiteY7" fmla="*/ 308799 h 720000"/>
                  <a:gd name="connsiteX8" fmla="*/ 354151 w 720000"/>
                  <a:gd name="connsiteY8" fmla="*/ 586188 h 720000"/>
                  <a:gd name="connsiteX9" fmla="*/ 408152 w 720000"/>
                  <a:gd name="connsiteY9" fmla="*/ 572361 h 720000"/>
                  <a:gd name="connsiteX10" fmla="*/ 652363 w 720000"/>
                  <a:gd name="connsiteY10" fmla="*/ 151259 h 720000"/>
                  <a:gd name="connsiteX11" fmla="*/ 658518 w 720000"/>
                  <a:gd name="connsiteY11" fmla="*/ 158720 h 720000"/>
                  <a:gd name="connsiteX12" fmla="*/ 720000 w 720000"/>
                  <a:gd name="connsiteY12" fmla="*/ 360000 h 720000"/>
                  <a:gd name="connsiteX13" fmla="*/ 360000 w 720000"/>
                  <a:gd name="connsiteY13" fmla="*/ 720000 h 720000"/>
                  <a:gd name="connsiteX14" fmla="*/ 0 w 720000"/>
                  <a:gd name="connsiteY14" fmla="*/ 360000 h 720000"/>
                  <a:gd name="connsiteX15" fmla="*/ 360000 w 720000"/>
                  <a:gd name="connsiteY15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20000" h="720000">
                    <a:moveTo>
                      <a:pt x="360000" y="0"/>
                    </a:moveTo>
                    <a:cubicBezTo>
                      <a:pt x="459412" y="0"/>
                      <a:pt x="549412" y="40294"/>
                      <a:pt x="614559" y="105441"/>
                    </a:cubicBezTo>
                    <a:lnTo>
                      <a:pt x="618965" y="110782"/>
                    </a:lnTo>
                    <a:lnTo>
                      <a:pt x="372777" y="535242"/>
                    </a:lnTo>
                    <a:lnTo>
                      <a:pt x="111548" y="274012"/>
                    </a:lnTo>
                    <a:cubicBezTo>
                      <a:pt x="106699" y="269163"/>
                      <a:pt x="98837" y="269163"/>
                      <a:pt x="93989" y="274012"/>
                    </a:cubicBezTo>
                    <a:lnTo>
                      <a:pt x="76762" y="291240"/>
                    </a:lnTo>
                    <a:cubicBezTo>
                      <a:pt x="71913" y="296088"/>
                      <a:pt x="71913" y="303950"/>
                      <a:pt x="76761" y="308799"/>
                    </a:cubicBezTo>
                    <a:lnTo>
                      <a:pt x="354151" y="586188"/>
                    </a:lnTo>
                    <a:cubicBezTo>
                      <a:pt x="372151" y="599562"/>
                      <a:pt x="387671" y="606114"/>
                      <a:pt x="408152" y="572361"/>
                    </a:cubicBezTo>
                    <a:lnTo>
                      <a:pt x="652363" y="151259"/>
                    </a:lnTo>
                    <a:lnTo>
                      <a:pt x="658518" y="158720"/>
                    </a:lnTo>
                    <a:cubicBezTo>
                      <a:pt x="697335" y="216177"/>
                      <a:pt x="720000" y="285442"/>
                      <a:pt x="720000" y="360000"/>
                    </a:cubicBezTo>
                    <a:cubicBezTo>
                      <a:pt x="720000" y="558823"/>
                      <a:pt x="558823" y="720000"/>
                      <a:pt x="360000" y="720000"/>
                    </a:cubicBezTo>
                    <a:cubicBezTo>
                      <a:pt x="161177" y="720000"/>
                      <a:pt x="0" y="558823"/>
                      <a:pt x="0" y="360000"/>
                    </a:cubicBezTo>
                    <a:cubicBezTo>
                      <a:pt x="0" y="161177"/>
                      <a:pt x="161177" y="0"/>
                      <a:pt x="36000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4" name="Gruppieren 13"/>
          <p:cNvGrpSpPr/>
          <p:nvPr/>
        </p:nvGrpSpPr>
        <p:grpSpPr>
          <a:xfrm>
            <a:off x="5024565" y="1623827"/>
            <a:ext cx="504493" cy="504493"/>
            <a:chOff x="5789806" y="1897986"/>
            <a:chExt cx="447675" cy="447675"/>
          </a:xfrm>
        </p:grpSpPr>
        <p:sp>
          <p:nvSpPr>
            <p:cNvPr id="22" name="Ellipse 21"/>
            <p:cNvSpPr/>
            <p:nvPr/>
          </p:nvSpPr>
          <p:spPr>
            <a:xfrm>
              <a:off x="5789806" y="1897986"/>
              <a:ext cx="447675" cy="447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B9B9B5A4-0C4C-44EF-AEA0-13133453802E}"/>
                </a:ext>
              </a:extLst>
            </p:cNvPr>
            <p:cNvGrpSpPr/>
            <p:nvPr/>
          </p:nvGrpSpPr>
          <p:grpSpPr>
            <a:xfrm>
              <a:off x="5823236" y="1931416"/>
              <a:ext cx="380814" cy="380814"/>
              <a:chOff x="2018823" y="3902504"/>
              <a:chExt cx="720000" cy="720000"/>
            </a:xfrm>
          </p:grpSpPr>
          <p:sp>
            <p:nvSpPr>
              <p:cNvPr id="24" name="Freihandform: Form 45">
                <a:extLst>
                  <a:ext uri="{FF2B5EF4-FFF2-40B4-BE49-F238E27FC236}">
                    <a16:creationId xmlns:a16="http://schemas.microsoft.com/office/drawing/2014/main" id="{161F6120-C789-4937-AD32-85506B474DA1}"/>
                  </a:ext>
                </a:extLst>
              </p:cNvPr>
              <p:cNvSpPr/>
              <p:nvPr/>
            </p:nvSpPr>
            <p:spPr>
              <a:xfrm>
                <a:off x="2091948" y="4013286"/>
                <a:ext cx="579238" cy="486271"/>
              </a:xfrm>
              <a:custGeom>
                <a:avLst/>
                <a:gdLst>
                  <a:gd name="connsiteX0" fmla="*/ 545840 w 579238"/>
                  <a:gd name="connsiteY0" fmla="*/ 0 h 486272"/>
                  <a:gd name="connsiteX1" fmla="*/ 579238 w 579238"/>
                  <a:gd name="connsiteY1" fmla="*/ 40477 h 486272"/>
                  <a:gd name="connsiteX2" fmla="*/ 335027 w 579238"/>
                  <a:gd name="connsiteY2" fmla="*/ 461579 h 486272"/>
                  <a:gd name="connsiteX3" fmla="*/ 281026 w 579238"/>
                  <a:gd name="connsiteY3" fmla="*/ 475406 h 486272"/>
                  <a:gd name="connsiteX4" fmla="*/ 3636 w 579238"/>
                  <a:gd name="connsiteY4" fmla="*/ 198017 h 486272"/>
                  <a:gd name="connsiteX5" fmla="*/ 3637 w 579238"/>
                  <a:gd name="connsiteY5" fmla="*/ 180458 h 486272"/>
                  <a:gd name="connsiteX6" fmla="*/ 20864 w 579238"/>
                  <a:gd name="connsiteY6" fmla="*/ 163230 h 486272"/>
                  <a:gd name="connsiteX7" fmla="*/ 38423 w 579238"/>
                  <a:gd name="connsiteY7" fmla="*/ 163230 h 486272"/>
                  <a:gd name="connsiteX8" fmla="*/ 299652 w 579238"/>
                  <a:gd name="connsiteY8" fmla="*/ 424460 h 486272"/>
                  <a:gd name="connsiteX9" fmla="*/ 545840 w 579238"/>
                  <a:gd name="connsiteY9" fmla="*/ 0 h 48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9238" h="486272">
                    <a:moveTo>
                      <a:pt x="545840" y="0"/>
                    </a:moveTo>
                    <a:lnTo>
                      <a:pt x="579238" y="40477"/>
                    </a:lnTo>
                    <a:lnTo>
                      <a:pt x="335027" y="461579"/>
                    </a:lnTo>
                    <a:cubicBezTo>
                      <a:pt x="314546" y="495332"/>
                      <a:pt x="299026" y="488780"/>
                      <a:pt x="281026" y="475406"/>
                    </a:cubicBezTo>
                    <a:lnTo>
                      <a:pt x="3636" y="198017"/>
                    </a:lnTo>
                    <a:cubicBezTo>
                      <a:pt x="-1212" y="193168"/>
                      <a:pt x="-1212" y="185306"/>
                      <a:pt x="3637" y="180458"/>
                    </a:cubicBezTo>
                    <a:lnTo>
                      <a:pt x="20864" y="163230"/>
                    </a:lnTo>
                    <a:cubicBezTo>
                      <a:pt x="25712" y="158381"/>
                      <a:pt x="33574" y="158381"/>
                      <a:pt x="38423" y="163230"/>
                    </a:cubicBezTo>
                    <a:lnTo>
                      <a:pt x="299652" y="424460"/>
                    </a:lnTo>
                    <a:lnTo>
                      <a:pt x="54584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Freihandform: Form 46">
                <a:extLst>
                  <a:ext uri="{FF2B5EF4-FFF2-40B4-BE49-F238E27FC236}">
                    <a16:creationId xmlns:a16="http://schemas.microsoft.com/office/drawing/2014/main" id="{E4257AD0-16BC-4060-9E48-E3AA9D783DAB}"/>
                  </a:ext>
                </a:extLst>
              </p:cNvPr>
              <p:cNvSpPr/>
              <p:nvPr/>
            </p:nvSpPr>
            <p:spPr>
              <a:xfrm>
                <a:off x="2018823" y="3902504"/>
                <a:ext cx="720000" cy="720000"/>
              </a:xfrm>
              <a:custGeom>
                <a:avLst/>
                <a:gdLst>
                  <a:gd name="connsiteX0" fmla="*/ 360000 w 720000"/>
                  <a:gd name="connsiteY0" fmla="*/ 0 h 720000"/>
                  <a:gd name="connsiteX1" fmla="*/ 614559 w 720000"/>
                  <a:gd name="connsiteY1" fmla="*/ 105441 h 720000"/>
                  <a:gd name="connsiteX2" fmla="*/ 618965 w 720000"/>
                  <a:gd name="connsiteY2" fmla="*/ 110782 h 720000"/>
                  <a:gd name="connsiteX3" fmla="*/ 372777 w 720000"/>
                  <a:gd name="connsiteY3" fmla="*/ 535242 h 720000"/>
                  <a:gd name="connsiteX4" fmla="*/ 111548 w 720000"/>
                  <a:gd name="connsiteY4" fmla="*/ 274012 h 720000"/>
                  <a:gd name="connsiteX5" fmla="*/ 93989 w 720000"/>
                  <a:gd name="connsiteY5" fmla="*/ 274012 h 720000"/>
                  <a:gd name="connsiteX6" fmla="*/ 76762 w 720000"/>
                  <a:gd name="connsiteY6" fmla="*/ 291240 h 720000"/>
                  <a:gd name="connsiteX7" fmla="*/ 76761 w 720000"/>
                  <a:gd name="connsiteY7" fmla="*/ 308799 h 720000"/>
                  <a:gd name="connsiteX8" fmla="*/ 354151 w 720000"/>
                  <a:gd name="connsiteY8" fmla="*/ 586188 h 720000"/>
                  <a:gd name="connsiteX9" fmla="*/ 408152 w 720000"/>
                  <a:gd name="connsiteY9" fmla="*/ 572361 h 720000"/>
                  <a:gd name="connsiteX10" fmla="*/ 652363 w 720000"/>
                  <a:gd name="connsiteY10" fmla="*/ 151259 h 720000"/>
                  <a:gd name="connsiteX11" fmla="*/ 658518 w 720000"/>
                  <a:gd name="connsiteY11" fmla="*/ 158720 h 720000"/>
                  <a:gd name="connsiteX12" fmla="*/ 720000 w 720000"/>
                  <a:gd name="connsiteY12" fmla="*/ 360000 h 720000"/>
                  <a:gd name="connsiteX13" fmla="*/ 360000 w 720000"/>
                  <a:gd name="connsiteY13" fmla="*/ 720000 h 720000"/>
                  <a:gd name="connsiteX14" fmla="*/ 0 w 720000"/>
                  <a:gd name="connsiteY14" fmla="*/ 360000 h 720000"/>
                  <a:gd name="connsiteX15" fmla="*/ 360000 w 720000"/>
                  <a:gd name="connsiteY15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20000" h="720000">
                    <a:moveTo>
                      <a:pt x="360000" y="0"/>
                    </a:moveTo>
                    <a:cubicBezTo>
                      <a:pt x="459412" y="0"/>
                      <a:pt x="549412" y="40294"/>
                      <a:pt x="614559" y="105441"/>
                    </a:cubicBezTo>
                    <a:lnTo>
                      <a:pt x="618965" y="110782"/>
                    </a:lnTo>
                    <a:lnTo>
                      <a:pt x="372777" y="535242"/>
                    </a:lnTo>
                    <a:lnTo>
                      <a:pt x="111548" y="274012"/>
                    </a:lnTo>
                    <a:cubicBezTo>
                      <a:pt x="106699" y="269163"/>
                      <a:pt x="98837" y="269163"/>
                      <a:pt x="93989" y="274012"/>
                    </a:cubicBezTo>
                    <a:lnTo>
                      <a:pt x="76762" y="291240"/>
                    </a:lnTo>
                    <a:cubicBezTo>
                      <a:pt x="71913" y="296088"/>
                      <a:pt x="71913" y="303950"/>
                      <a:pt x="76761" y="308799"/>
                    </a:cubicBezTo>
                    <a:lnTo>
                      <a:pt x="354151" y="586188"/>
                    </a:lnTo>
                    <a:cubicBezTo>
                      <a:pt x="372151" y="599562"/>
                      <a:pt x="387671" y="606114"/>
                      <a:pt x="408152" y="572361"/>
                    </a:cubicBezTo>
                    <a:lnTo>
                      <a:pt x="652363" y="151259"/>
                    </a:lnTo>
                    <a:lnTo>
                      <a:pt x="658518" y="158720"/>
                    </a:lnTo>
                    <a:cubicBezTo>
                      <a:pt x="697335" y="216177"/>
                      <a:pt x="720000" y="285442"/>
                      <a:pt x="720000" y="360000"/>
                    </a:cubicBezTo>
                    <a:cubicBezTo>
                      <a:pt x="720000" y="558823"/>
                      <a:pt x="558823" y="720000"/>
                      <a:pt x="360000" y="720000"/>
                    </a:cubicBezTo>
                    <a:cubicBezTo>
                      <a:pt x="161177" y="720000"/>
                      <a:pt x="0" y="558823"/>
                      <a:pt x="0" y="360000"/>
                    </a:cubicBezTo>
                    <a:cubicBezTo>
                      <a:pt x="0" y="161177"/>
                      <a:pt x="161177" y="0"/>
                      <a:pt x="36000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0" name="Ellipse 19"/>
          <p:cNvSpPr/>
          <p:nvPr/>
        </p:nvSpPr>
        <p:spPr>
          <a:xfrm>
            <a:off x="4625268" y="2087326"/>
            <a:ext cx="2945314" cy="29453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847" y="2850464"/>
            <a:ext cx="2078157" cy="1209131"/>
          </a:xfrm>
          <a:prstGeom prst="rect">
            <a:avLst/>
          </a:prstGeom>
        </p:spPr>
      </p:pic>
      <p:sp>
        <p:nvSpPr>
          <p:cNvPr id="59" name="TextBox 6">
            <a:extLst>
              <a:ext uri="{FF2B5EF4-FFF2-40B4-BE49-F238E27FC236}">
                <a16:creationId xmlns:a16="http://schemas.microsoft.com/office/drawing/2014/main" id="{6C899032-FFAC-49B1-B4FB-6001E26F6220}"/>
              </a:ext>
            </a:extLst>
          </p:cNvPr>
          <p:cNvSpPr txBox="1">
            <a:spLocks/>
          </p:cNvSpPr>
          <p:nvPr/>
        </p:nvSpPr>
        <p:spPr>
          <a:xfrm>
            <a:off x="415418" y="2941094"/>
            <a:ext cx="3444684" cy="32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dirty="0">
                <a:solidFill>
                  <a:schemeClr val="tx2"/>
                </a:solidFill>
              </a:rPr>
              <a:t>Schutzimpfungen und Auslandsreisekrankenversicherung </a:t>
            </a:r>
          </a:p>
        </p:txBody>
      </p:sp>
      <p:sp>
        <p:nvSpPr>
          <p:cNvPr id="60" name="TextBox 6">
            <a:extLst>
              <a:ext uri="{FF2B5EF4-FFF2-40B4-BE49-F238E27FC236}">
                <a16:creationId xmlns:a16="http://schemas.microsoft.com/office/drawing/2014/main" id="{6C899032-FFAC-49B1-B4FB-6001E26F6220}"/>
              </a:ext>
            </a:extLst>
          </p:cNvPr>
          <p:cNvSpPr txBox="1">
            <a:spLocks/>
          </p:cNvSpPr>
          <p:nvPr/>
        </p:nvSpPr>
        <p:spPr>
          <a:xfrm>
            <a:off x="7346798" y="1986726"/>
            <a:ext cx="3625848" cy="32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rgbClr val="00A075"/>
                </a:solidFill>
              </a:rPr>
              <a:t>Zuschuss für Zahnvorsorge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de-DE" sz="1200" dirty="0">
                <a:solidFill>
                  <a:prstClr val="black"/>
                </a:solidFill>
              </a:rPr>
              <a:t>2 x 60,- EUR jährlicher Zuschuss zur </a:t>
            </a:r>
            <a:br>
              <a:rPr lang="de-DE" sz="1200" dirty="0">
                <a:solidFill>
                  <a:prstClr val="black"/>
                </a:solidFill>
              </a:rPr>
            </a:br>
            <a:r>
              <a:rPr lang="de-DE" sz="1200" dirty="0">
                <a:solidFill>
                  <a:prstClr val="black"/>
                </a:solidFill>
              </a:rPr>
              <a:t>professionellen Zahnreinigung</a:t>
            </a:r>
          </a:p>
          <a:p>
            <a:endParaRPr lang="de-DE" dirty="0">
              <a:solidFill>
                <a:srgbClr val="00A075"/>
              </a:solidFill>
            </a:endParaRPr>
          </a:p>
          <a:p>
            <a:endParaRPr lang="de-DE" dirty="0">
              <a:solidFill>
                <a:srgbClr val="00A075"/>
              </a:solidFill>
            </a:endParaRPr>
          </a:p>
        </p:txBody>
      </p:sp>
      <p:sp>
        <p:nvSpPr>
          <p:cNvPr id="61" name="TextBox 6">
            <a:extLst>
              <a:ext uri="{FF2B5EF4-FFF2-40B4-BE49-F238E27FC236}">
                <a16:creationId xmlns:a16="http://schemas.microsoft.com/office/drawing/2014/main" id="{6C899032-FFAC-49B1-B4FB-6001E26F6220}"/>
              </a:ext>
            </a:extLst>
          </p:cNvPr>
          <p:cNvSpPr txBox="1">
            <a:spLocks/>
          </p:cNvSpPr>
          <p:nvPr/>
        </p:nvSpPr>
        <p:spPr>
          <a:xfrm>
            <a:off x="8310183" y="3091569"/>
            <a:ext cx="3444684" cy="32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rgbClr val="00A075"/>
                </a:solidFill>
              </a:rPr>
              <a:t>Privatärztliche Alternativmedizin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200" dirty="0">
                <a:solidFill>
                  <a:prstClr val="black"/>
                </a:solidFill>
              </a:rPr>
              <a:t>80% bis zu 500,- EUR jährlich </a:t>
            </a:r>
          </a:p>
          <a:p>
            <a:endParaRPr lang="de-DE" dirty="0">
              <a:solidFill>
                <a:srgbClr val="00A075"/>
              </a:solidFill>
            </a:endParaRPr>
          </a:p>
        </p:txBody>
      </p:sp>
      <p:sp>
        <p:nvSpPr>
          <p:cNvPr id="62" name="TextBox 6">
            <a:extLst>
              <a:ext uri="{FF2B5EF4-FFF2-40B4-BE49-F238E27FC236}">
                <a16:creationId xmlns:a16="http://schemas.microsoft.com/office/drawing/2014/main" id="{7C9DE722-D54B-4223-8574-DEB8EF3E68BB}"/>
              </a:ext>
            </a:extLst>
          </p:cNvPr>
          <p:cNvSpPr txBox="1">
            <a:spLocks/>
          </p:cNvSpPr>
          <p:nvPr/>
        </p:nvSpPr>
        <p:spPr>
          <a:xfrm>
            <a:off x="7960246" y="5008183"/>
            <a:ext cx="3625848" cy="32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rgbClr val="00A075"/>
                </a:solidFill>
              </a:rPr>
              <a:t>Hörhilfen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200" dirty="0">
                <a:solidFill>
                  <a:prstClr val="black"/>
                </a:solidFill>
              </a:rPr>
              <a:t>Bis zu 400,- EUR alle 4 Jahre für Hörhilfen</a:t>
            </a:r>
            <a:br>
              <a:rPr lang="de-DE" sz="1200" dirty="0">
                <a:solidFill>
                  <a:prstClr val="black"/>
                </a:solidFill>
              </a:rPr>
            </a:br>
            <a:r>
              <a:rPr lang="de-DE" sz="1200" dirty="0">
                <a:solidFill>
                  <a:prstClr val="black"/>
                </a:solidFill>
              </a:rPr>
              <a:t>inkl. Reparatur und Wartung  </a:t>
            </a:r>
          </a:p>
          <a:p>
            <a:endParaRPr lang="de-DE" dirty="0">
              <a:solidFill>
                <a:srgbClr val="00A075"/>
              </a:solidFill>
            </a:endParaRPr>
          </a:p>
          <a:p>
            <a:endParaRPr lang="de-DE" dirty="0">
              <a:solidFill>
                <a:srgbClr val="00A075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 </a:t>
            </a:r>
            <a:r>
              <a:rPr lang="de-DE" dirty="0" err="1"/>
              <a:t>FirmenGesundheitsschutz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91668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bgerundetes Rechteck 28"/>
          <p:cNvSpPr/>
          <p:nvPr/>
        </p:nvSpPr>
        <p:spPr>
          <a:xfrm>
            <a:off x="6240462" y="3882511"/>
            <a:ext cx="5409900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0" name="Abgerundetes Rechteck 29"/>
          <p:cNvSpPr/>
          <p:nvPr/>
        </p:nvSpPr>
        <p:spPr>
          <a:xfrm>
            <a:off x="6240462" y="1444109"/>
            <a:ext cx="5409899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1" name="Abgerundetes Rechteck 30"/>
          <p:cNvSpPr/>
          <p:nvPr/>
        </p:nvSpPr>
        <p:spPr>
          <a:xfrm>
            <a:off x="538163" y="1444108"/>
            <a:ext cx="5413375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7" name="Abgerundetes Rechteck 26"/>
          <p:cNvSpPr/>
          <p:nvPr/>
        </p:nvSpPr>
        <p:spPr>
          <a:xfrm>
            <a:off x="538162" y="3882510"/>
            <a:ext cx="5413375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Individuelle Leistungsbausteine – Zahnbehandlung und Zahnersatz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 err="1"/>
              <a:t>FirmenGesundheitsschutz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der betrieblichen Krankenversicherung 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20"/>
          </p:nvPr>
        </p:nvSpPr>
        <p:spPr>
          <a:xfrm>
            <a:off x="407988" y="4051226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00A075"/>
                </a:solidFill>
              </a:rPr>
              <a:t>Entlastung bei Zahnbehandlungen</a:t>
            </a:r>
          </a:p>
          <a:p>
            <a:pPr marL="0" lvl="1" indent="0" algn="ctr">
              <a:buClr>
                <a:prstClr val="black"/>
              </a:buClr>
              <a:buNone/>
            </a:pPr>
            <a:r>
              <a:rPr lang="de-DE" dirty="0">
                <a:solidFill>
                  <a:prstClr val="black"/>
                </a:solidFill>
              </a:rPr>
              <a:t>Kostenerstattung für </a:t>
            </a:r>
          </a:p>
          <a:p>
            <a:pPr marL="0" lvl="1" algn="ctr">
              <a:buClr>
                <a:prstClr val="black"/>
              </a:buClr>
            </a:pPr>
            <a:r>
              <a:rPr lang="de-DE" dirty="0">
                <a:solidFill>
                  <a:prstClr val="black"/>
                </a:solidFill>
              </a:rPr>
              <a:t>besondere Füllungen </a:t>
            </a:r>
          </a:p>
          <a:p>
            <a:pPr marL="0" lvl="1" algn="ctr">
              <a:buClr>
                <a:prstClr val="black"/>
              </a:buClr>
            </a:pPr>
            <a:r>
              <a:rPr lang="de-DE" dirty="0" err="1">
                <a:solidFill>
                  <a:prstClr val="black"/>
                </a:solidFill>
              </a:rPr>
              <a:t>Parodontosebehandlungen</a:t>
            </a:r>
            <a:endParaRPr lang="de-DE" dirty="0">
              <a:solidFill>
                <a:prstClr val="black"/>
              </a:solidFill>
            </a:endParaRPr>
          </a:p>
          <a:p>
            <a:pPr marL="0" lvl="1" algn="ctr">
              <a:buClr>
                <a:prstClr val="black"/>
              </a:buClr>
            </a:pPr>
            <a:r>
              <a:rPr lang="de-DE" dirty="0">
                <a:solidFill>
                  <a:prstClr val="black"/>
                </a:solidFill>
              </a:rPr>
              <a:t>Wurzelbehandlungen</a:t>
            </a:r>
          </a:p>
          <a:p>
            <a:pPr marL="0" lvl="1" algn="ctr">
              <a:buClr>
                <a:prstClr val="black"/>
              </a:buClr>
            </a:pPr>
            <a:endParaRPr lang="de-DE" dirty="0">
              <a:solidFill>
                <a:prstClr val="black"/>
              </a:solidFill>
            </a:endParaRPr>
          </a:p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21"/>
          </p:nvPr>
        </p:nvSpPr>
        <p:spPr>
          <a:xfrm>
            <a:off x="6240464" y="4051226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00A075"/>
                </a:solidFill>
              </a:rPr>
              <a:t>Zuschuss für Zahnvorsorge</a:t>
            </a:r>
          </a:p>
          <a:p>
            <a:pPr marL="0" lvl="1" algn="ctr">
              <a:buClr>
                <a:prstClr val="black"/>
              </a:buClr>
            </a:pPr>
            <a:r>
              <a:rPr lang="de-DE" dirty="0">
                <a:solidFill>
                  <a:prstClr val="black"/>
                </a:solidFill>
              </a:rPr>
              <a:t>2 x 60,- Euro jährlicher Zuschuss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zur professionellen Zahnreinigung</a:t>
            </a:r>
          </a:p>
          <a:p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18"/>
          </p:nvPr>
        </p:nvSpPr>
        <p:spPr>
          <a:xfrm>
            <a:off x="407988" y="1646789"/>
            <a:ext cx="5543550" cy="18073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984" tIns="71992" rIns="107984" bIns="71992" rtlCol="0"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800"/>
              </a:spcBef>
            </a:pPr>
            <a:r>
              <a:rPr lang="de-DE" sz="1600" dirty="0">
                <a:solidFill>
                  <a:srgbClr val="00A075"/>
                </a:solidFill>
              </a:rPr>
              <a:t>Entlastung bei Zahnersatz</a:t>
            </a:r>
          </a:p>
          <a:p>
            <a:pPr marL="0" lvl="1" algn="ctr">
              <a:lnSpc>
                <a:spcPct val="110000"/>
              </a:lnSpc>
              <a:spcBef>
                <a:spcPts val="800"/>
              </a:spcBef>
              <a:buClr>
                <a:prstClr val="black"/>
              </a:buClr>
            </a:pPr>
            <a:r>
              <a:rPr lang="de-DE" sz="1600" dirty="0">
                <a:solidFill>
                  <a:prstClr val="black"/>
                </a:solidFill>
              </a:rPr>
              <a:t>10% - 90% Kostenerstattung </a:t>
            </a:r>
            <a:br>
              <a:rPr lang="de-DE" sz="1600" dirty="0">
                <a:solidFill>
                  <a:prstClr val="black"/>
                </a:solidFill>
              </a:rPr>
            </a:br>
            <a:r>
              <a:rPr lang="de-DE" sz="1600" dirty="0">
                <a:solidFill>
                  <a:prstClr val="black"/>
                </a:solidFill>
              </a:rPr>
              <a:t>für Zahnersatz inkl. Inlays und Implantaten  </a:t>
            </a:r>
          </a:p>
          <a:p>
            <a:pPr marL="0" lvl="1" algn="ctr">
              <a:lnSpc>
                <a:spcPct val="110000"/>
              </a:lnSpc>
              <a:spcBef>
                <a:spcPts val="800"/>
              </a:spcBef>
              <a:buClr>
                <a:prstClr val="black"/>
              </a:buClr>
            </a:pPr>
            <a:endParaRPr lang="de-DE" dirty="0">
              <a:solidFill>
                <a:prstClr val="black"/>
              </a:solidFill>
            </a:endParaRPr>
          </a:p>
          <a:p>
            <a:pPr marL="0" lvl="1" algn="ctr">
              <a:lnSpc>
                <a:spcPct val="110000"/>
              </a:lnSpc>
              <a:spcBef>
                <a:spcPts val="800"/>
              </a:spcBef>
              <a:buClr>
                <a:prstClr val="black"/>
              </a:buClr>
            </a:pPr>
            <a:endParaRPr lang="de-DE" sz="1600" dirty="0">
              <a:solidFill>
                <a:prstClr val="black"/>
              </a:solidFill>
            </a:endParaRP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9"/>
          </p:nvPr>
        </p:nvSpPr>
        <p:spPr>
          <a:xfrm>
            <a:off x="6240463" y="1646789"/>
            <a:ext cx="5543550" cy="18073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984" tIns="71992" rIns="107984" bIns="71992" rtlCol="0"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800"/>
              </a:spcBef>
            </a:pPr>
            <a:r>
              <a:rPr lang="de-DE" sz="1600" dirty="0">
                <a:solidFill>
                  <a:srgbClr val="00A075"/>
                </a:solidFill>
              </a:rPr>
              <a:t>Entlastung bei Zahnersatz TOP</a:t>
            </a:r>
          </a:p>
          <a:p>
            <a:pPr marL="0" lvl="1" algn="ctr">
              <a:lnSpc>
                <a:spcPct val="110000"/>
              </a:lnSpc>
              <a:spcBef>
                <a:spcPts val="800"/>
              </a:spcBef>
              <a:buClr>
                <a:prstClr val="black"/>
              </a:buClr>
            </a:pPr>
            <a:r>
              <a:rPr lang="de-DE" sz="1600" dirty="0">
                <a:solidFill>
                  <a:prstClr val="black"/>
                </a:solidFill>
              </a:rPr>
              <a:t>10% - 50% Kostenerstattung </a:t>
            </a:r>
            <a:br>
              <a:rPr lang="de-DE" sz="1600" dirty="0">
                <a:solidFill>
                  <a:prstClr val="black"/>
                </a:solidFill>
              </a:rPr>
            </a:br>
            <a:r>
              <a:rPr lang="de-DE" sz="1600" dirty="0">
                <a:solidFill>
                  <a:prstClr val="black"/>
                </a:solidFill>
              </a:rPr>
              <a:t>für Zahnersatz inkl. Inlays und Implantaten</a:t>
            </a:r>
          </a:p>
          <a:p>
            <a:pPr marL="0" lvl="1" algn="ctr">
              <a:lnSpc>
                <a:spcPct val="110000"/>
              </a:lnSpc>
              <a:spcBef>
                <a:spcPts val="800"/>
              </a:spcBef>
              <a:buClr>
                <a:prstClr val="black"/>
              </a:buClr>
            </a:pPr>
            <a:r>
              <a:rPr lang="de-DE" dirty="0">
                <a:solidFill>
                  <a:prstClr val="black"/>
                </a:solidFill>
              </a:rPr>
              <a:t>Keine Begrenzung in den ersten Versicherungsjahren </a:t>
            </a:r>
          </a:p>
          <a:p>
            <a:pPr marL="0" lvl="1" algn="ctr">
              <a:lnSpc>
                <a:spcPct val="110000"/>
              </a:lnSpc>
              <a:spcBef>
                <a:spcPts val="800"/>
              </a:spcBef>
              <a:buClr>
                <a:prstClr val="black"/>
              </a:buClr>
            </a:pPr>
            <a:r>
              <a:rPr lang="de-DE" sz="1600" dirty="0">
                <a:solidFill>
                  <a:prstClr val="black"/>
                </a:solidFill>
              </a:rPr>
              <a:t>über GOZ-Höchstsatz hinaus </a:t>
            </a:r>
          </a:p>
        </p:txBody>
      </p:sp>
      <p:grpSp>
        <p:nvGrpSpPr>
          <p:cNvPr id="12" name="Group 94"/>
          <p:cNvGrpSpPr>
            <a:grpSpLocks noChangeAspect="1"/>
          </p:cNvGrpSpPr>
          <p:nvPr/>
        </p:nvGrpSpPr>
        <p:grpSpPr bwMode="auto">
          <a:xfrm>
            <a:off x="688754" y="1650135"/>
            <a:ext cx="421960" cy="415755"/>
            <a:chOff x="6138" y="2731"/>
            <a:chExt cx="884" cy="871"/>
          </a:xfrm>
        </p:grpSpPr>
        <p:sp>
          <p:nvSpPr>
            <p:cNvPr id="13" name="Freeform 95"/>
            <p:cNvSpPr>
              <a:spLocks/>
            </p:cNvSpPr>
            <p:nvPr/>
          </p:nvSpPr>
          <p:spPr bwMode="auto">
            <a:xfrm>
              <a:off x="6531" y="2731"/>
              <a:ext cx="491" cy="490"/>
            </a:xfrm>
            <a:custGeom>
              <a:avLst/>
              <a:gdLst>
                <a:gd name="T0" fmla="*/ 170 w 491"/>
                <a:gd name="T1" fmla="*/ 318 h 490"/>
                <a:gd name="T2" fmla="*/ 0 w 491"/>
                <a:gd name="T3" fmla="*/ 318 h 490"/>
                <a:gd name="T4" fmla="*/ 0 w 491"/>
                <a:gd name="T5" fmla="*/ 171 h 490"/>
                <a:gd name="T6" fmla="*/ 172 w 491"/>
                <a:gd name="T7" fmla="*/ 171 h 490"/>
                <a:gd name="T8" fmla="*/ 172 w 491"/>
                <a:gd name="T9" fmla="*/ 0 h 490"/>
                <a:gd name="T10" fmla="*/ 319 w 491"/>
                <a:gd name="T11" fmla="*/ 0 h 490"/>
                <a:gd name="T12" fmla="*/ 319 w 491"/>
                <a:gd name="T13" fmla="*/ 171 h 490"/>
                <a:gd name="T14" fmla="*/ 491 w 491"/>
                <a:gd name="T15" fmla="*/ 171 h 490"/>
                <a:gd name="T16" fmla="*/ 491 w 491"/>
                <a:gd name="T17" fmla="*/ 318 h 490"/>
                <a:gd name="T18" fmla="*/ 319 w 491"/>
                <a:gd name="T19" fmla="*/ 318 h 490"/>
                <a:gd name="T20" fmla="*/ 319 w 491"/>
                <a:gd name="T21" fmla="*/ 490 h 490"/>
                <a:gd name="T22" fmla="*/ 170 w 491"/>
                <a:gd name="T23" fmla="*/ 490 h 490"/>
                <a:gd name="T24" fmla="*/ 170 w 491"/>
                <a:gd name="T25" fmla="*/ 318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1" h="490">
                  <a:moveTo>
                    <a:pt x="170" y="318"/>
                  </a:moveTo>
                  <a:lnTo>
                    <a:pt x="0" y="318"/>
                  </a:lnTo>
                  <a:lnTo>
                    <a:pt x="0" y="171"/>
                  </a:lnTo>
                  <a:lnTo>
                    <a:pt x="172" y="171"/>
                  </a:lnTo>
                  <a:lnTo>
                    <a:pt x="172" y="0"/>
                  </a:lnTo>
                  <a:lnTo>
                    <a:pt x="319" y="0"/>
                  </a:lnTo>
                  <a:lnTo>
                    <a:pt x="319" y="171"/>
                  </a:lnTo>
                  <a:lnTo>
                    <a:pt x="491" y="171"/>
                  </a:lnTo>
                  <a:lnTo>
                    <a:pt x="491" y="318"/>
                  </a:lnTo>
                  <a:lnTo>
                    <a:pt x="319" y="318"/>
                  </a:lnTo>
                  <a:lnTo>
                    <a:pt x="319" y="490"/>
                  </a:lnTo>
                  <a:lnTo>
                    <a:pt x="170" y="490"/>
                  </a:lnTo>
                  <a:lnTo>
                    <a:pt x="170" y="318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96"/>
            <p:cNvSpPr>
              <a:spLocks/>
            </p:cNvSpPr>
            <p:nvPr/>
          </p:nvSpPr>
          <p:spPr bwMode="auto">
            <a:xfrm>
              <a:off x="6138" y="2918"/>
              <a:ext cx="657" cy="684"/>
            </a:xfrm>
            <a:custGeom>
              <a:avLst/>
              <a:gdLst>
                <a:gd name="T0" fmla="*/ 23969 w 25954"/>
                <a:gd name="T1" fmla="*/ 13947 h 27106"/>
                <a:gd name="T2" fmla="*/ 22196 w 25954"/>
                <a:gd name="T3" fmla="*/ 20353 h 27106"/>
                <a:gd name="T4" fmla="*/ 20326 w 25954"/>
                <a:gd name="T5" fmla="*/ 24194 h 27106"/>
                <a:gd name="T6" fmla="*/ 19423 w 25954"/>
                <a:gd name="T7" fmla="*/ 25052 h 27106"/>
                <a:gd name="T8" fmla="*/ 19314 w 25954"/>
                <a:gd name="T9" fmla="*/ 25015 h 27106"/>
                <a:gd name="T10" fmla="*/ 19253 w 25954"/>
                <a:gd name="T11" fmla="*/ 25020 h 27106"/>
                <a:gd name="T12" fmla="*/ 18877 w 25954"/>
                <a:gd name="T13" fmla="*/ 23875 h 27106"/>
                <a:gd name="T14" fmla="*/ 18794 w 25954"/>
                <a:gd name="T15" fmla="*/ 22927 h 27106"/>
                <a:gd name="T16" fmla="*/ 13832 w 25954"/>
                <a:gd name="T17" fmla="*/ 15804 h 27106"/>
                <a:gd name="T18" fmla="*/ 8870 w 25954"/>
                <a:gd name="T19" fmla="*/ 22929 h 27106"/>
                <a:gd name="T20" fmla="*/ 8787 w 25954"/>
                <a:gd name="T21" fmla="*/ 23875 h 27106"/>
                <a:gd name="T22" fmla="*/ 8411 w 25954"/>
                <a:gd name="T23" fmla="*/ 25020 h 27106"/>
                <a:gd name="T24" fmla="*/ 8351 w 25954"/>
                <a:gd name="T25" fmla="*/ 25015 h 27106"/>
                <a:gd name="T26" fmla="*/ 8242 w 25954"/>
                <a:gd name="T27" fmla="*/ 25052 h 27106"/>
                <a:gd name="T28" fmla="*/ 7339 w 25954"/>
                <a:gd name="T29" fmla="*/ 24194 h 27106"/>
                <a:gd name="T30" fmla="*/ 5482 w 25954"/>
                <a:gd name="T31" fmla="*/ 20388 h 27106"/>
                <a:gd name="T32" fmla="*/ 3046 w 25954"/>
                <a:gd name="T33" fmla="*/ 5513 h 27106"/>
                <a:gd name="T34" fmla="*/ 4709 w 25954"/>
                <a:gd name="T35" fmla="*/ 2718 h 27106"/>
                <a:gd name="T36" fmla="*/ 6987 w 25954"/>
                <a:gd name="T37" fmla="*/ 2483 h 27106"/>
                <a:gd name="T38" fmla="*/ 13472 w 25954"/>
                <a:gd name="T39" fmla="*/ 4348 h 27106"/>
                <a:gd name="T40" fmla="*/ 13472 w 25954"/>
                <a:gd name="T41" fmla="*/ 2103 h 27106"/>
                <a:gd name="T42" fmla="*/ 7497 w 25954"/>
                <a:gd name="T43" fmla="*/ 612 h 27106"/>
                <a:gd name="T44" fmla="*/ 3757 w 25954"/>
                <a:gd name="T45" fmla="*/ 1026 h 27106"/>
                <a:gd name="T46" fmla="*/ 1150 w 25954"/>
                <a:gd name="T47" fmla="*/ 5098 h 27106"/>
                <a:gd name="T48" fmla="*/ 3659 w 25954"/>
                <a:gd name="T49" fmla="*/ 21056 h 27106"/>
                <a:gd name="T50" fmla="*/ 5701 w 25954"/>
                <a:gd name="T51" fmla="*/ 25236 h 27106"/>
                <a:gd name="T52" fmla="*/ 8637 w 25954"/>
                <a:gd name="T53" fmla="*/ 26956 h 27106"/>
                <a:gd name="T54" fmla="*/ 10714 w 25954"/>
                <a:gd name="T55" fmla="*/ 24111 h 27106"/>
                <a:gd name="T56" fmla="*/ 10806 w 25954"/>
                <a:gd name="T57" fmla="*/ 23073 h 27106"/>
                <a:gd name="T58" fmla="*/ 13832 w 25954"/>
                <a:gd name="T59" fmla="*/ 17745 h 27106"/>
                <a:gd name="T60" fmla="*/ 16858 w 25954"/>
                <a:gd name="T61" fmla="*/ 23072 h 27106"/>
                <a:gd name="T62" fmla="*/ 16950 w 25954"/>
                <a:gd name="T63" fmla="*/ 24111 h 27106"/>
                <a:gd name="T64" fmla="*/ 19027 w 25954"/>
                <a:gd name="T65" fmla="*/ 26956 h 27106"/>
                <a:gd name="T66" fmla="*/ 19401 w 25954"/>
                <a:gd name="T67" fmla="*/ 26993 h 27106"/>
                <a:gd name="T68" fmla="*/ 21964 w 25954"/>
                <a:gd name="T69" fmla="*/ 25236 h 27106"/>
                <a:gd name="T70" fmla="*/ 24018 w 25954"/>
                <a:gd name="T71" fmla="*/ 21021 h 27106"/>
                <a:gd name="T72" fmla="*/ 25954 w 25954"/>
                <a:gd name="T73" fmla="*/ 13947 h 27106"/>
                <a:gd name="T74" fmla="*/ 23969 w 25954"/>
                <a:gd name="T75" fmla="*/ 13947 h 27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954" h="27106">
                  <a:moveTo>
                    <a:pt x="23969" y="13947"/>
                  </a:moveTo>
                  <a:cubicBezTo>
                    <a:pt x="23208" y="17401"/>
                    <a:pt x="22195" y="20353"/>
                    <a:pt x="22196" y="20353"/>
                  </a:cubicBezTo>
                  <a:cubicBezTo>
                    <a:pt x="22187" y="20376"/>
                    <a:pt x="21284" y="22688"/>
                    <a:pt x="20326" y="24194"/>
                  </a:cubicBezTo>
                  <a:cubicBezTo>
                    <a:pt x="19903" y="24860"/>
                    <a:pt x="19552" y="25034"/>
                    <a:pt x="19423" y="25052"/>
                  </a:cubicBezTo>
                  <a:cubicBezTo>
                    <a:pt x="19314" y="25015"/>
                    <a:pt x="19314" y="25015"/>
                    <a:pt x="19314" y="25015"/>
                  </a:cubicBezTo>
                  <a:cubicBezTo>
                    <a:pt x="19253" y="25020"/>
                    <a:pt x="19253" y="25020"/>
                    <a:pt x="19253" y="25020"/>
                  </a:cubicBezTo>
                  <a:cubicBezTo>
                    <a:pt x="19159" y="24927"/>
                    <a:pt x="18967" y="24606"/>
                    <a:pt x="18877" y="23875"/>
                  </a:cubicBezTo>
                  <a:cubicBezTo>
                    <a:pt x="18844" y="23606"/>
                    <a:pt x="18821" y="23283"/>
                    <a:pt x="18794" y="22927"/>
                  </a:cubicBezTo>
                  <a:cubicBezTo>
                    <a:pt x="18621" y="20615"/>
                    <a:pt x="18262" y="15804"/>
                    <a:pt x="13832" y="15804"/>
                  </a:cubicBezTo>
                  <a:cubicBezTo>
                    <a:pt x="9401" y="15804"/>
                    <a:pt x="9043" y="20616"/>
                    <a:pt x="8870" y="22929"/>
                  </a:cubicBezTo>
                  <a:cubicBezTo>
                    <a:pt x="8844" y="23284"/>
                    <a:pt x="8820" y="23606"/>
                    <a:pt x="8787" y="23875"/>
                  </a:cubicBezTo>
                  <a:cubicBezTo>
                    <a:pt x="8698" y="24606"/>
                    <a:pt x="8505" y="24927"/>
                    <a:pt x="8411" y="25020"/>
                  </a:cubicBezTo>
                  <a:cubicBezTo>
                    <a:pt x="8351" y="25015"/>
                    <a:pt x="8351" y="25015"/>
                    <a:pt x="8351" y="25015"/>
                  </a:cubicBezTo>
                  <a:cubicBezTo>
                    <a:pt x="8242" y="25052"/>
                    <a:pt x="8242" y="25052"/>
                    <a:pt x="8242" y="25052"/>
                  </a:cubicBezTo>
                  <a:cubicBezTo>
                    <a:pt x="8112" y="25034"/>
                    <a:pt x="7762" y="24859"/>
                    <a:pt x="7339" y="24194"/>
                  </a:cubicBezTo>
                  <a:cubicBezTo>
                    <a:pt x="6385" y="22695"/>
                    <a:pt x="5482" y="20388"/>
                    <a:pt x="5482" y="20388"/>
                  </a:cubicBezTo>
                  <a:cubicBezTo>
                    <a:pt x="5446" y="20287"/>
                    <a:pt x="2011" y="10245"/>
                    <a:pt x="3046" y="5513"/>
                  </a:cubicBezTo>
                  <a:cubicBezTo>
                    <a:pt x="3349" y="4128"/>
                    <a:pt x="3909" y="3187"/>
                    <a:pt x="4709" y="2718"/>
                  </a:cubicBezTo>
                  <a:cubicBezTo>
                    <a:pt x="5736" y="2116"/>
                    <a:pt x="6899" y="2459"/>
                    <a:pt x="6987" y="2483"/>
                  </a:cubicBezTo>
                  <a:cubicBezTo>
                    <a:pt x="7013" y="2489"/>
                    <a:pt x="11559" y="3088"/>
                    <a:pt x="13472" y="4348"/>
                  </a:cubicBezTo>
                  <a:cubicBezTo>
                    <a:pt x="13472" y="2103"/>
                    <a:pt x="13472" y="2103"/>
                    <a:pt x="13472" y="2103"/>
                  </a:cubicBezTo>
                  <a:cubicBezTo>
                    <a:pt x="11510" y="1084"/>
                    <a:pt x="7532" y="616"/>
                    <a:pt x="7497" y="612"/>
                  </a:cubicBezTo>
                  <a:cubicBezTo>
                    <a:pt x="7416" y="586"/>
                    <a:pt x="5537" y="0"/>
                    <a:pt x="3757" y="1026"/>
                  </a:cubicBezTo>
                  <a:cubicBezTo>
                    <a:pt x="2454" y="1776"/>
                    <a:pt x="1577" y="3146"/>
                    <a:pt x="1150" y="5098"/>
                  </a:cubicBezTo>
                  <a:cubicBezTo>
                    <a:pt x="0" y="10357"/>
                    <a:pt x="3497" y="20589"/>
                    <a:pt x="3659" y="21056"/>
                  </a:cubicBezTo>
                  <a:cubicBezTo>
                    <a:pt x="3699" y="21158"/>
                    <a:pt x="4641" y="23570"/>
                    <a:pt x="5701" y="25236"/>
                  </a:cubicBezTo>
                  <a:cubicBezTo>
                    <a:pt x="6890" y="27106"/>
                    <a:pt x="8182" y="27049"/>
                    <a:pt x="8637" y="26956"/>
                  </a:cubicBezTo>
                  <a:cubicBezTo>
                    <a:pt x="9169" y="26893"/>
                    <a:pt x="10423" y="26488"/>
                    <a:pt x="10714" y="24111"/>
                  </a:cubicBezTo>
                  <a:cubicBezTo>
                    <a:pt x="10750" y="23816"/>
                    <a:pt x="10777" y="23463"/>
                    <a:pt x="10806" y="23073"/>
                  </a:cubicBezTo>
                  <a:cubicBezTo>
                    <a:pt x="11064" y="19618"/>
                    <a:pt x="11622" y="17745"/>
                    <a:pt x="13832" y="17745"/>
                  </a:cubicBezTo>
                  <a:cubicBezTo>
                    <a:pt x="16042" y="17745"/>
                    <a:pt x="16601" y="19617"/>
                    <a:pt x="16858" y="23072"/>
                  </a:cubicBezTo>
                  <a:cubicBezTo>
                    <a:pt x="16887" y="23462"/>
                    <a:pt x="16914" y="23815"/>
                    <a:pt x="16950" y="24111"/>
                  </a:cubicBezTo>
                  <a:cubicBezTo>
                    <a:pt x="17241" y="26488"/>
                    <a:pt x="18495" y="26893"/>
                    <a:pt x="19027" y="26956"/>
                  </a:cubicBezTo>
                  <a:cubicBezTo>
                    <a:pt x="19120" y="26975"/>
                    <a:pt x="19247" y="26993"/>
                    <a:pt x="19401" y="26993"/>
                  </a:cubicBezTo>
                  <a:cubicBezTo>
                    <a:pt x="20003" y="26993"/>
                    <a:pt x="21015" y="26727"/>
                    <a:pt x="21964" y="25236"/>
                  </a:cubicBezTo>
                  <a:cubicBezTo>
                    <a:pt x="23023" y="23570"/>
                    <a:pt x="23965" y="21158"/>
                    <a:pt x="24018" y="21021"/>
                  </a:cubicBezTo>
                  <a:cubicBezTo>
                    <a:pt x="24065" y="20884"/>
                    <a:pt x="25160" y="17689"/>
                    <a:pt x="25954" y="13947"/>
                  </a:cubicBezTo>
                  <a:lnTo>
                    <a:pt x="23969" y="13947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5" name="Group 94"/>
          <p:cNvGrpSpPr>
            <a:grpSpLocks noChangeAspect="1"/>
          </p:cNvGrpSpPr>
          <p:nvPr/>
        </p:nvGrpSpPr>
        <p:grpSpPr bwMode="auto">
          <a:xfrm>
            <a:off x="6538188" y="1641899"/>
            <a:ext cx="421960" cy="415755"/>
            <a:chOff x="6138" y="2731"/>
            <a:chExt cx="884" cy="871"/>
          </a:xfrm>
        </p:grpSpPr>
        <p:sp>
          <p:nvSpPr>
            <p:cNvPr id="16" name="Freeform 95"/>
            <p:cNvSpPr>
              <a:spLocks/>
            </p:cNvSpPr>
            <p:nvPr/>
          </p:nvSpPr>
          <p:spPr bwMode="auto">
            <a:xfrm>
              <a:off x="6531" y="2731"/>
              <a:ext cx="491" cy="490"/>
            </a:xfrm>
            <a:custGeom>
              <a:avLst/>
              <a:gdLst>
                <a:gd name="T0" fmla="*/ 170 w 491"/>
                <a:gd name="T1" fmla="*/ 318 h 490"/>
                <a:gd name="T2" fmla="*/ 0 w 491"/>
                <a:gd name="T3" fmla="*/ 318 h 490"/>
                <a:gd name="T4" fmla="*/ 0 w 491"/>
                <a:gd name="T5" fmla="*/ 171 h 490"/>
                <a:gd name="T6" fmla="*/ 172 w 491"/>
                <a:gd name="T7" fmla="*/ 171 h 490"/>
                <a:gd name="T8" fmla="*/ 172 w 491"/>
                <a:gd name="T9" fmla="*/ 0 h 490"/>
                <a:gd name="T10" fmla="*/ 319 w 491"/>
                <a:gd name="T11" fmla="*/ 0 h 490"/>
                <a:gd name="T12" fmla="*/ 319 w 491"/>
                <a:gd name="T13" fmla="*/ 171 h 490"/>
                <a:gd name="T14" fmla="*/ 491 w 491"/>
                <a:gd name="T15" fmla="*/ 171 h 490"/>
                <a:gd name="T16" fmla="*/ 491 w 491"/>
                <a:gd name="T17" fmla="*/ 318 h 490"/>
                <a:gd name="T18" fmla="*/ 319 w 491"/>
                <a:gd name="T19" fmla="*/ 318 h 490"/>
                <a:gd name="T20" fmla="*/ 319 w 491"/>
                <a:gd name="T21" fmla="*/ 490 h 490"/>
                <a:gd name="T22" fmla="*/ 170 w 491"/>
                <a:gd name="T23" fmla="*/ 490 h 490"/>
                <a:gd name="T24" fmla="*/ 170 w 491"/>
                <a:gd name="T25" fmla="*/ 318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1" h="490">
                  <a:moveTo>
                    <a:pt x="170" y="318"/>
                  </a:moveTo>
                  <a:lnTo>
                    <a:pt x="0" y="318"/>
                  </a:lnTo>
                  <a:lnTo>
                    <a:pt x="0" y="171"/>
                  </a:lnTo>
                  <a:lnTo>
                    <a:pt x="172" y="171"/>
                  </a:lnTo>
                  <a:lnTo>
                    <a:pt x="172" y="0"/>
                  </a:lnTo>
                  <a:lnTo>
                    <a:pt x="319" y="0"/>
                  </a:lnTo>
                  <a:lnTo>
                    <a:pt x="319" y="171"/>
                  </a:lnTo>
                  <a:lnTo>
                    <a:pt x="491" y="171"/>
                  </a:lnTo>
                  <a:lnTo>
                    <a:pt x="491" y="318"/>
                  </a:lnTo>
                  <a:lnTo>
                    <a:pt x="319" y="318"/>
                  </a:lnTo>
                  <a:lnTo>
                    <a:pt x="319" y="490"/>
                  </a:lnTo>
                  <a:lnTo>
                    <a:pt x="170" y="490"/>
                  </a:lnTo>
                  <a:lnTo>
                    <a:pt x="170" y="318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96"/>
            <p:cNvSpPr>
              <a:spLocks/>
            </p:cNvSpPr>
            <p:nvPr/>
          </p:nvSpPr>
          <p:spPr bwMode="auto">
            <a:xfrm>
              <a:off x="6138" y="2918"/>
              <a:ext cx="657" cy="684"/>
            </a:xfrm>
            <a:custGeom>
              <a:avLst/>
              <a:gdLst>
                <a:gd name="T0" fmla="*/ 23969 w 25954"/>
                <a:gd name="T1" fmla="*/ 13947 h 27106"/>
                <a:gd name="T2" fmla="*/ 22196 w 25954"/>
                <a:gd name="T3" fmla="*/ 20353 h 27106"/>
                <a:gd name="T4" fmla="*/ 20326 w 25954"/>
                <a:gd name="T5" fmla="*/ 24194 h 27106"/>
                <a:gd name="T6" fmla="*/ 19423 w 25954"/>
                <a:gd name="T7" fmla="*/ 25052 h 27106"/>
                <a:gd name="T8" fmla="*/ 19314 w 25954"/>
                <a:gd name="T9" fmla="*/ 25015 h 27106"/>
                <a:gd name="T10" fmla="*/ 19253 w 25954"/>
                <a:gd name="T11" fmla="*/ 25020 h 27106"/>
                <a:gd name="T12" fmla="*/ 18877 w 25954"/>
                <a:gd name="T13" fmla="*/ 23875 h 27106"/>
                <a:gd name="T14" fmla="*/ 18794 w 25954"/>
                <a:gd name="T15" fmla="*/ 22927 h 27106"/>
                <a:gd name="T16" fmla="*/ 13832 w 25954"/>
                <a:gd name="T17" fmla="*/ 15804 h 27106"/>
                <a:gd name="T18" fmla="*/ 8870 w 25954"/>
                <a:gd name="T19" fmla="*/ 22929 h 27106"/>
                <a:gd name="T20" fmla="*/ 8787 w 25954"/>
                <a:gd name="T21" fmla="*/ 23875 h 27106"/>
                <a:gd name="T22" fmla="*/ 8411 w 25954"/>
                <a:gd name="T23" fmla="*/ 25020 h 27106"/>
                <a:gd name="T24" fmla="*/ 8351 w 25954"/>
                <a:gd name="T25" fmla="*/ 25015 h 27106"/>
                <a:gd name="T26" fmla="*/ 8242 w 25954"/>
                <a:gd name="T27" fmla="*/ 25052 h 27106"/>
                <a:gd name="T28" fmla="*/ 7339 w 25954"/>
                <a:gd name="T29" fmla="*/ 24194 h 27106"/>
                <a:gd name="T30" fmla="*/ 5482 w 25954"/>
                <a:gd name="T31" fmla="*/ 20388 h 27106"/>
                <a:gd name="T32" fmla="*/ 3046 w 25954"/>
                <a:gd name="T33" fmla="*/ 5513 h 27106"/>
                <a:gd name="T34" fmla="*/ 4709 w 25954"/>
                <a:gd name="T35" fmla="*/ 2718 h 27106"/>
                <a:gd name="T36" fmla="*/ 6987 w 25954"/>
                <a:gd name="T37" fmla="*/ 2483 h 27106"/>
                <a:gd name="T38" fmla="*/ 13472 w 25954"/>
                <a:gd name="T39" fmla="*/ 4348 h 27106"/>
                <a:gd name="T40" fmla="*/ 13472 w 25954"/>
                <a:gd name="T41" fmla="*/ 2103 h 27106"/>
                <a:gd name="T42" fmla="*/ 7497 w 25954"/>
                <a:gd name="T43" fmla="*/ 612 h 27106"/>
                <a:gd name="T44" fmla="*/ 3757 w 25954"/>
                <a:gd name="T45" fmla="*/ 1026 h 27106"/>
                <a:gd name="T46" fmla="*/ 1150 w 25954"/>
                <a:gd name="T47" fmla="*/ 5098 h 27106"/>
                <a:gd name="T48" fmla="*/ 3659 w 25954"/>
                <a:gd name="T49" fmla="*/ 21056 h 27106"/>
                <a:gd name="T50" fmla="*/ 5701 w 25954"/>
                <a:gd name="T51" fmla="*/ 25236 h 27106"/>
                <a:gd name="T52" fmla="*/ 8637 w 25954"/>
                <a:gd name="T53" fmla="*/ 26956 h 27106"/>
                <a:gd name="T54" fmla="*/ 10714 w 25954"/>
                <a:gd name="T55" fmla="*/ 24111 h 27106"/>
                <a:gd name="T56" fmla="*/ 10806 w 25954"/>
                <a:gd name="T57" fmla="*/ 23073 h 27106"/>
                <a:gd name="T58" fmla="*/ 13832 w 25954"/>
                <a:gd name="T59" fmla="*/ 17745 h 27106"/>
                <a:gd name="T60" fmla="*/ 16858 w 25954"/>
                <a:gd name="T61" fmla="*/ 23072 h 27106"/>
                <a:gd name="T62" fmla="*/ 16950 w 25954"/>
                <a:gd name="T63" fmla="*/ 24111 h 27106"/>
                <a:gd name="T64" fmla="*/ 19027 w 25954"/>
                <a:gd name="T65" fmla="*/ 26956 h 27106"/>
                <a:gd name="T66" fmla="*/ 19401 w 25954"/>
                <a:gd name="T67" fmla="*/ 26993 h 27106"/>
                <a:gd name="T68" fmla="*/ 21964 w 25954"/>
                <a:gd name="T69" fmla="*/ 25236 h 27106"/>
                <a:gd name="T70" fmla="*/ 24018 w 25954"/>
                <a:gd name="T71" fmla="*/ 21021 h 27106"/>
                <a:gd name="T72" fmla="*/ 25954 w 25954"/>
                <a:gd name="T73" fmla="*/ 13947 h 27106"/>
                <a:gd name="T74" fmla="*/ 23969 w 25954"/>
                <a:gd name="T75" fmla="*/ 13947 h 27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954" h="27106">
                  <a:moveTo>
                    <a:pt x="23969" y="13947"/>
                  </a:moveTo>
                  <a:cubicBezTo>
                    <a:pt x="23208" y="17401"/>
                    <a:pt x="22195" y="20353"/>
                    <a:pt x="22196" y="20353"/>
                  </a:cubicBezTo>
                  <a:cubicBezTo>
                    <a:pt x="22187" y="20376"/>
                    <a:pt x="21284" y="22688"/>
                    <a:pt x="20326" y="24194"/>
                  </a:cubicBezTo>
                  <a:cubicBezTo>
                    <a:pt x="19903" y="24860"/>
                    <a:pt x="19552" y="25034"/>
                    <a:pt x="19423" y="25052"/>
                  </a:cubicBezTo>
                  <a:cubicBezTo>
                    <a:pt x="19314" y="25015"/>
                    <a:pt x="19314" y="25015"/>
                    <a:pt x="19314" y="25015"/>
                  </a:cubicBezTo>
                  <a:cubicBezTo>
                    <a:pt x="19253" y="25020"/>
                    <a:pt x="19253" y="25020"/>
                    <a:pt x="19253" y="25020"/>
                  </a:cubicBezTo>
                  <a:cubicBezTo>
                    <a:pt x="19159" y="24927"/>
                    <a:pt x="18967" y="24606"/>
                    <a:pt x="18877" y="23875"/>
                  </a:cubicBezTo>
                  <a:cubicBezTo>
                    <a:pt x="18844" y="23606"/>
                    <a:pt x="18821" y="23283"/>
                    <a:pt x="18794" y="22927"/>
                  </a:cubicBezTo>
                  <a:cubicBezTo>
                    <a:pt x="18621" y="20615"/>
                    <a:pt x="18262" y="15804"/>
                    <a:pt x="13832" y="15804"/>
                  </a:cubicBezTo>
                  <a:cubicBezTo>
                    <a:pt x="9401" y="15804"/>
                    <a:pt x="9043" y="20616"/>
                    <a:pt x="8870" y="22929"/>
                  </a:cubicBezTo>
                  <a:cubicBezTo>
                    <a:pt x="8844" y="23284"/>
                    <a:pt x="8820" y="23606"/>
                    <a:pt x="8787" y="23875"/>
                  </a:cubicBezTo>
                  <a:cubicBezTo>
                    <a:pt x="8698" y="24606"/>
                    <a:pt x="8505" y="24927"/>
                    <a:pt x="8411" y="25020"/>
                  </a:cubicBezTo>
                  <a:cubicBezTo>
                    <a:pt x="8351" y="25015"/>
                    <a:pt x="8351" y="25015"/>
                    <a:pt x="8351" y="25015"/>
                  </a:cubicBezTo>
                  <a:cubicBezTo>
                    <a:pt x="8242" y="25052"/>
                    <a:pt x="8242" y="25052"/>
                    <a:pt x="8242" y="25052"/>
                  </a:cubicBezTo>
                  <a:cubicBezTo>
                    <a:pt x="8112" y="25034"/>
                    <a:pt x="7762" y="24859"/>
                    <a:pt x="7339" y="24194"/>
                  </a:cubicBezTo>
                  <a:cubicBezTo>
                    <a:pt x="6385" y="22695"/>
                    <a:pt x="5482" y="20388"/>
                    <a:pt x="5482" y="20388"/>
                  </a:cubicBezTo>
                  <a:cubicBezTo>
                    <a:pt x="5446" y="20287"/>
                    <a:pt x="2011" y="10245"/>
                    <a:pt x="3046" y="5513"/>
                  </a:cubicBezTo>
                  <a:cubicBezTo>
                    <a:pt x="3349" y="4128"/>
                    <a:pt x="3909" y="3187"/>
                    <a:pt x="4709" y="2718"/>
                  </a:cubicBezTo>
                  <a:cubicBezTo>
                    <a:pt x="5736" y="2116"/>
                    <a:pt x="6899" y="2459"/>
                    <a:pt x="6987" y="2483"/>
                  </a:cubicBezTo>
                  <a:cubicBezTo>
                    <a:pt x="7013" y="2489"/>
                    <a:pt x="11559" y="3088"/>
                    <a:pt x="13472" y="4348"/>
                  </a:cubicBezTo>
                  <a:cubicBezTo>
                    <a:pt x="13472" y="2103"/>
                    <a:pt x="13472" y="2103"/>
                    <a:pt x="13472" y="2103"/>
                  </a:cubicBezTo>
                  <a:cubicBezTo>
                    <a:pt x="11510" y="1084"/>
                    <a:pt x="7532" y="616"/>
                    <a:pt x="7497" y="612"/>
                  </a:cubicBezTo>
                  <a:cubicBezTo>
                    <a:pt x="7416" y="586"/>
                    <a:pt x="5537" y="0"/>
                    <a:pt x="3757" y="1026"/>
                  </a:cubicBezTo>
                  <a:cubicBezTo>
                    <a:pt x="2454" y="1776"/>
                    <a:pt x="1577" y="3146"/>
                    <a:pt x="1150" y="5098"/>
                  </a:cubicBezTo>
                  <a:cubicBezTo>
                    <a:pt x="0" y="10357"/>
                    <a:pt x="3497" y="20589"/>
                    <a:pt x="3659" y="21056"/>
                  </a:cubicBezTo>
                  <a:cubicBezTo>
                    <a:pt x="3699" y="21158"/>
                    <a:pt x="4641" y="23570"/>
                    <a:pt x="5701" y="25236"/>
                  </a:cubicBezTo>
                  <a:cubicBezTo>
                    <a:pt x="6890" y="27106"/>
                    <a:pt x="8182" y="27049"/>
                    <a:pt x="8637" y="26956"/>
                  </a:cubicBezTo>
                  <a:cubicBezTo>
                    <a:pt x="9169" y="26893"/>
                    <a:pt x="10423" y="26488"/>
                    <a:pt x="10714" y="24111"/>
                  </a:cubicBezTo>
                  <a:cubicBezTo>
                    <a:pt x="10750" y="23816"/>
                    <a:pt x="10777" y="23463"/>
                    <a:pt x="10806" y="23073"/>
                  </a:cubicBezTo>
                  <a:cubicBezTo>
                    <a:pt x="11064" y="19618"/>
                    <a:pt x="11622" y="17745"/>
                    <a:pt x="13832" y="17745"/>
                  </a:cubicBezTo>
                  <a:cubicBezTo>
                    <a:pt x="16042" y="17745"/>
                    <a:pt x="16601" y="19617"/>
                    <a:pt x="16858" y="23072"/>
                  </a:cubicBezTo>
                  <a:cubicBezTo>
                    <a:pt x="16887" y="23462"/>
                    <a:pt x="16914" y="23815"/>
                    <a:pt x="16950" y="24111"/>
                  </a:cubicBezTo>
                  <a:cubicBezTo>
                    <a:pt x="17241" y="26488"/>
                    <a:pt x="18495" y="26893"/>
                    <a:pt x="19027" y="26956"/>
                  </a:cubicBezTo>
                  <a:cubicBezTo>
                    <a:pt x="19120" y="26975"/>
                    <a:pt x="19247" y="26993"/>
                    <a:pt x="19401" y="26993"/>
                  </a:cubicBezTo>
                  <a:cubicBezTo>
                    <a:pt x="20003" y="26993"/>
                    <a:pt x="21015" y="26727"/>
                    <a:pt x="21964" y="25236"/>
                  </a:cubicBezTo>
                  <a:cubicBezTo>
                    <a:pt x="23023" y="23570"/>
                    <a:pt x="23965" y="21158"/>
                    <a:pt x="24018" y="21021"/>
                  </a:cubicBezTo>
                  <a:cubicBezTo>
                    <a:pt x="24065" y="20884"/>
                    <a:pt x="25160" y="17689"/>
                    <a:pt x="25954" y="13947"/>
                  </a:cubicBezTo>
                  <a:lnTo>
                    <a:pt x="23969" y="13947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8" name="Group 81"/>
          <p:cNvGrpSpPr>
            <a:grpSpLocks noChangeAspect="1"/>
          </p:cNvGrpSpPr>
          <p:nvPr/>
        </p:nvGrpSpPr>
        <p:grpSpPr bwMode="auto">
          <a:xfrm>
            <a:off x="6464215" y="4042626"/>
            <a:ext cx="411151" cy="415755"/>
            <a:chOff x="1752" y="1570"/>
            <a:chExt cx="2679" cy="2709"/>
          </a:xfrm>
        </p:grpSpPr>
        <p:sp>
          <p:nvSpPr>
            <p:cNvPr id="19" name="Freeform 82"/>
            <p:cNvSpPr>
              <a:spLocks/>
            </p:cNvSpPr>
            <p:nvPr/>
          </p:nvSpPr>
          <p:spPr bwMode="auto">
            <a:xfrm>
              <a:off x="2234" y="2512"/>
              <a:ext cx="1741" cy="1767"/>
            </a:xfrm>
            <a:custGeom>
              <a:avLst/>
              <a:gdLst>
                <a:gd name="T0" fmla="*/ 8265 w 16552"/>
                <a:gd name="T1" fmla="*/ 10664 h 16824"/>
                <a:gd name="T2" fmla="*/ 10900 w 16552"/>
                <a:gd name="T3" fmla="*/ 15323 h 16824"/>
                <a:gd name="T4" fmla="*/ 11723 w 16552"/>
                <a:gd name="T5" fmla="*/ 16617 h 16824"/>
                <a:gd name="T6" fmla="*/ 12985 w 16552"/>
                <a:gd name="T7" fmla="*/ 15789 h 16824"/>
                <a:gd name="T8" fmla="*/ 14247 w 16552"/>
                <a:gd name="T9" fmla="*/ 13200 h 16824"/>
                <a:gd name="T10" fmla="*/ 15839 w 16552"/>
                <a:gd name="T11" fmla="*/ 3262 h 16824"/>
                <a:gd name="T12" fmla="*/ 12546 w 16552"/>
                <a:gd name="T13" fmla="*/ 828 h 16824"/>
                <a:gd name="T14" fmla="*/ 9308 w 16552"/>
                <a:gd name="T15" fmla="*/ 2184 h 16824"/>
                <a:gd name="T16" fmla="*/ 8267 w 16552"/>
                <a:gd name="T17" fmla="*/ 2508 h 16824"/>
                <a:gd name="T18" fmla="*/ 8285 w 16552"/>
                <a:gd name="T19" fmla="*/ 2508 h 16824"/>
                <a:gd name="T20" fmla="*/ 7244 w 16552"/>
                <a:gd name="T21" fmla="*/ 2184 h 16824"/>
                <a:gd name="T22" fmla="*/ 4006 w 16552"/>
                <a:gd name="T23" fmla="*/ 828 h 16824"/>
                <a:gd name="T24" fmla="*/ 713 w 16552"/>
                <a:gd name="T25" fmla="*/ 3262 h 16824"/>
                <a:gd name="T26" fmla="*/ 2305 w 16552"/>
                <a:gd name="T27" fmla="*/ 13200 h 16824"/>
                <a:gd name="T28" fmla="*/ 3567 w 16552"/>
                <a:gd name="T29" fmla="*/ 15789 h 16824"/>
                <a:gd name="T30" fmla="*/ 4829 w 16552"/>
                <a:gd name="T31" fmla="*/ 16617 h 16824"/>
                <a:gd name="T32" fmla="*/ 5652 w 16552"/>
                <a:gd name="T33" fmla="*/ 15323 h 16824"/>
                <a:gd name="T34" fmla="*/ 8287 w 16552"/>
                <a:gd name="T35" fmla="*/ 10664 h 16824"/>
                <a:gd name="T36" fmla="*/ 8265 w 16552"/>
                <a:gd name="T37" fmla="*/ 10664 h 16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552" h="16824">
                  <a:moveTo>
                    <a:pt x="8265" y="10664"/>
                  </a:moveTo>
                  <a:cubicBezTo>
                    <a:pt x="10900" y="10664"/>
                    <a:pt x="10735" y="13977"/>
                    <a:pt x="10900" y="15323"/>
                  </a:cubicBezTo>
                  <a:cubicBezTo>
                    <a:pt x="11064" y="16669"/>
                    <a:pt x="11723" y="16617"/>
                    <a:pt x="11723" y="16617"/>
                  </a:cubicBezTo>
                  <a:cubicBezTo>
                    <a:pt x="11723" y="16617"/>
                    <a:pt x="12327" y="16824"/>
                    <a:pt x="12985" y="15789"/>
                  </a:cubicBezTo>
                  <a:cubicBezTo>
                    <a:pt x="13644" y="14753"/>
                    <a:pt x="14247" y="13200"/>
                    <a:pt x="14247" y="13200"/>
                  </a:cubicBezTo>
                  <a:cubicBezTo>
                    <a:pt x="14247" y="13200"/>
                    <a:pt x="16552" y="6523"/>
                    <a:pt x="15839" y="3262"/>
                  </a:cubicBezTo>
                  <a:cubicBezTo>
                    <a:pt x="15125" y="0"/>
                    <a:pt x="12546" y="828"/>
                    <a:pt x="12546" y="828"/>
                  </a:cubicBezTo>
                  <a:cubicBezTo>
                    <a:pt x="12546" y="828"/>
                    <a:pt x="10663" y="1252"/>
                    <a:pt x="9308" y="2184"/>
                  </a:cubicBezTo>
                  <a:cubicBezTo>
                    <a:pt x="9090" y="2334"/>
                    <a:pt x="8727" y="2508"/>
                    <a:pt x="8267" y="2508"/>
                  </a:cubicBezTo>
                  <a:cubicBezTo>
                    <a:pt x="8285" y="2508"/>
                    <a:pt x="8285" y="2508"/>
                    <a:pt x="8285" y="2508"/>
                  </a:cubicBezTo>
                  <a:cubicBezTo>
                    <a:pt x="7825" y="2508"/>
                    <a:pt x="7462" y="2334"/>
                    <a:pt x="7244" y="2184"/>
                  </a:cubicBezTo>
                  <a:cubicBezTo>
                    <a:pt x="5889" y="1252"/>
                    <a:pt x="4006" y="828"/>
                    <a:pt x="4006" y="828"/>
                  </a:cubicBezTo>
                  <a:cubicBezTo>
                    <a:pt x="4006" y="828"/>
                    <a:pt x="1427" y="0"/>
                    <a:pt x="713" y="3262"/>
                  </a:cubicBezTo>
                  <a:cubicBezTo>
                    <a:pt x="0" y="6523"/>
                    <a:pt x="2305" y="13200"/>
                    <a:pt x="2305" y="13200"/>
                  </a:cubicBezTo>
                  <a:cubicBezTo>
                    <a:pt x="2305" y="13200"/>
                    <a:pt x="2908" y="14753"/>
                    <a:pt x="3567" y="15789"/>
                  </a:cubicBezTo>
                  <a:cubicBezTo>
                    <a:pt x="4226" y="16824"/>
                    <a:pt x="4829" y="16617"/>
                    <a:pt x="4829" y="16617"/>
                  </a:cubicBezTo>
                  <a:cubicBezTo>
                    <a:pt x="4829" y="16617"/>
                    <a:pt x="5488" y="16669"/>
                    <a:pt x="5652" y="15323"/>
                  </a:cubicBezTo>
                  <a:cubicBezTo>
                    <a:pt x="5817" y="13977"/>
                    <a:pt x="5652" y="10664"/>
                    <a:pt x="8287" y="10664"/>
                  </a:cubicBezTo>
                  <a:lnTo>
                    <a:pt x="8265" y="10664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83"/>
            <p:cNvSpPr>
              <a:spLocks/>
            </p:cNvSpPr>
            <p:nvPr/>
          </p:nvSpPr>
          <p:spPr bwMode="auto">
            <a:xfrm>
              <a:off x="1752" y="1570"/>
              <a:ext cx="2679" cy="1337"/>
            </a:xfrm>
            <a:custGeom>
              <a:avLst/>
              <a:gdLst>
                <a:gd name="T0" fmla="*/ 25473 w 25473"/>
                <a:gd name="T1" fmla="*/ 12736 h 12736"/>
                <a:gd name="T2" fmla="*/ 23884 w 25473"/>
                <a:gd name="T3" fmla="*/ 12736 h 12736"/>
                <a:gd name="T4" fmla="*/ 12737 w 25473"/>
                <a:gd name="T5" fmla="*/ 1589 h 12736"/>
                <a:gd name="T6" fmla="*/ 1589 w 25473"/>
                <a:gd name="T7" fmla="*/ 12736 h 12736"/>
                <a:gd name="T8" fmla="*/ 0 w 25473"/>
                <a:gd name="T9" fmla="*/ 12736 h 12736"/>
                <a:gd name="T10" fmla="*/ 12737 w 25473"/>
                <a:gd name="T11" fmla="*/ 0 h 12736"/>
                <a:gd name="T12" fmla="*/ 25473 w 25473"/>
                <a:gd name="T13" fmla="*/ 12736 h 12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473" h="12736">
                  <a:moveTo>
                    <a:pt x="25473" y="12736"/>
                  </a:moveTo>
                  <a:cubicBezTo>
                    <a:pt x="23884" y="12736"/>
                    <a:pt x="23884" y="12736"/>
                    <a:pt x="23884" y="12736"/>
                  </a:cubicBezTo>
                  <a:cubicBezTo>
                    <a:pt x="23884" y="6590"/>
                    <a:pt x="18884" y="1589"/>
                    <a:pt x="12737" y="1589"/>
                  </a:cubicBezTo>
                  <a:cubicBezTo>
                    <a:pt x="6590" y="1589"/>
                    <a:pt x="1589" y="6590"/>
                    <a:pt x="1589" y="12736"/>
                  </a:cubicBezTo>
                  <a:cubicBezTo>
                    <a:pt x="0" y="12736"/>
                    <a:pt x="0" y="12736"/>
                    <a:pt x="0" y="12736"/>
                  </a:cubicBezTo>
                  <a:cubicBezTo>
                    <a:pt x="0" y="5714"/>
                    <a:pt x="5714" y="0"/>
                    <a:pt x="12737" y="0"/>
                  </a:cubicBezTo>
                  <a:cubicBezTo>
                    <a:pt x="19759" y="0"/>
                    <a:pt x="25473" y="5714"/>
                    <a:pt x="25473" y="12736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21" name="Group 81"/>
          <p:cNvGrpSpPr>
            <a:grpSpLocks noChangeAspect="1"/>
          </p:cNvGrpSpPr>
          <p:nvPr/>
        </p:nvGrpSpPr>
        <p:grpSpPr bwMode="auto">
          <a:xfrm>
            <a:off x="734788" y="4028217"/>
            <a:ext cx="411151" cy="415755"/>
            <a:chOff x="1752" y="1570"/>
            <a:chExt cx="2679" cy="2709"/>
          </a:xfrm>
        </p:grpSpPr>
        <p:sp>
          <p:nvSpPr>
            <p:cNvPr id="22" name="Freeform 82"/>
            <p:cNvSpPr>
              <a:spLocks/>
            </p:cNvSpPr>
            <p:nvPr/>
          </p:nvSpPr>
          <p:spPr bwMode="auto">
            <a:xfrm>
              <a:off x="2234" y="2512"/>
              <a:ext cx="1741" cy="1767"/>
            </a:xfrm>
            <a:custGeom>
              <a:avLst/>
              <a:gdLst>
                <a:gd name="T0" fmla="*/ 8265 w 16552"/>
                <a:gd name="T1" fmla="*/ 10664 h 16824"/>
                <a:gd name="T2" fmla="*/ 10900 w 16552"/>
                <a:gd name="T3" fmla="*/ 15323 h 16824"/>
                <a:gd name="T4" fmla="*/ 11723 w 16552"/>
                <a:gd name="T5" fmla="*/ 16617 h 16824"/>
                <a:gd name="T6" fmla="*/ 12985 w 16552"/>
                <a:gd name="T7" fmla="*/ 15789 h 16824"/>
                <a:gd name="T8" fmla="*/ 14247 w 16552"/>
                <a:gd name="T9" fmla="*/ 13200 h 16824"/>
                <a:gd name="T10" fmla="*/ 15839 w 16552"/>
                <a:gd name="T11" fmla="*/ 3262 h 16824"/>
                <a:gd name="T12" fmla="*/ 12546 w 16552"/>
                <a:gd name="T13" fmla="*/ 828 h 16824"/>
                <a:gd name="T14" fmla="*/ 9308 w 16552"/>
                <a:gd name="T15" fmla="*/ 2184 h 16824"/>
                <a:gd name="T16" fmla="*/ 8267 w 16552"/>
                <a:gd name="T17" fmla="*/ 2508 h 16824"/>
                <a:gd name="T18" fmla="*/ 8285 w 16552"/>
                <a:gd name="T19" fmla="*/ 2508 h 16824"/>
                <a:gd name="T20" fmla="*/ 7244 w 16552"/>
                <a:gd name="T21" fmla="*/ 2184 h 16824"/>
                <a:gd name="T22" fmla="*/ 4006 w 16552"/>
                <a:gd name="T23" fmla="*/ 828 h 16824"/>
                <a:gd name="T24" fmla="*/ 713 w 16552"/>
                <a:gd name="T25" fmla="*/ 3262 h 16824"/>
                <a:gd name="T26" fmla="*/ 2305 w 16552"/>
                <a:gd name="T27" fmla="*/ 13200 h 16824"/>
                <a:gd name="T28" fmla="*/ 3567 w 16552"/>
                <a:gd name="T29" fmla="*/ 15789 h 16824"/>
                <a:gd name="T30" fmla="*/ 4829 w 16552"/>
                <a:gd name="T31" fmla="*/ 16617 h 16824"/>
                <a:gd name="T32" fmla="*/ 5652 w 16552"/>
                <a:gd name="T33" fmla="*/ 15323 h 16824"/>
                <a:gd name="T34" fmla="*/ 8287 w 16552"/>
                <a:gd name="T35" fmla="*/ 10664 h 16824"/>
                <a:gd name="T36" fmla="*/ 8265 w 16552"/>
                <a:gd name="T37" fmla="*/ 10664 h 16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552" h="16824">
                  <a:moveTo>
                    <a:pt x="8265" y="10664"/>
                  </a:moveTo>
                  <a:cubicBezTo>
                    <a:pt x="10900" y="10664"/>
                    <a:pt x="10735" y="13977"/>
                    <a:pt x="10900" y="15323"/>
                  </a:cubicBezTo>
                  <a:cubicBezTo>
                    <a:pt x="11064" y="16669"/>
                    <a:pt x="11723" y="16617"/>
                    <a:pt x="11723" y="16617"/>
                  </a:cubicBezTo>
                  <a:cubicBezTo>
                    <a:pt x="11723" y="16617"/>
                    <a:pt x="12327" y="16824"/>
                    <a:pt x="12985" y="15789"/>
                  </a:cubicBezTo>
                  <a:cubicBezTo>
                    <a:pt x="13644" y="14753"/>
                    <a:pt x="14247" y="13200"/>
                    <a:pt x="14247" y="13200"/>
                  </a:cubicBezTo>
                  <a:cubicBezTo>
                    <a:pt x="14247" y="13200"/>
                    <a:pt x="16552" y="6523"/>
                    <a:pt x="15839" y="3262"/>
                  </a:cubicBezTo>
                  <a:cubicBezTo>
                    <a:pt x="15125" y="0"/>
                    <a:pt x="12546" y="828"/>
                    <a:pt x="12546" y="828"/>
                  </a:cubicBezTo>
                  <a:cubicBezTo>
                    <a:pt x="12546" y="828"/>
                    <a:pt x="10663" y="1252"/>
                    <a:pt x="9308" y="2184"/>
                  </a:cubicBezTo>
                  <a:cubicBezTo>
                    <a:pt x="9090" y="2334"/>
                    <a:pt x="8727" y="2508"/>
                    <a:pt x="8267" y="2508"/>
                  </a:cubicBezTo>
                  <a:cubicBezTo>
                    <a:pt x="8285" y="2508"/>
                    <a:pt x="8285" y="2508"/>
                    <a:pt x="8285" y="2508"/>
                  </a:cubicBezTo>
                  <a:cubicBezTo>
                    <a:pt x="7825" y="2508"/>
                    <a:pt x="7462" y="2334"/>
                    <a:pt x="7244" y="2184"/>
                  </a:cubicBezTo>
                  <a:cubicBezTo>
                    <a:pt x="5889" y="1252"/>
                    <a:pt x="4006" y="828"/>
                    <a:pt x="4006" y="828"/>
                  </a:cubicBezTo>
                  <a:cubicBezTo>
                    <a:pt x="4006" y="828"/>
                    <a:pt x="1427" y="0"/>
                    <a:pt x="713" y="3262"/>
                  </a:cubicBezTo>
                  <a:cubicBezTo>
                    <a:pt x="0" y="6523"/>
                    <a:pt x="2305" y="13200"/>
                    <a:pt x="2305" y="13200"/>
                  </a:cubicBezTo>
                  <a:cubicBezTo>
                    <a:pt x="2305" y="13200"/>
                    <a:pt x="2908" y="14753"/>
                    <a:pt x="3567" y="15789"/>
                  </a:cubicBezTo>
                  <a:cubicBezTo>
                    <a:pt x="4226" y="16824"/>
                    <a:pt x="4829" y="16617"/>
                    <a:pt x="4829" y="16617"/>
                  </a:cubicBezTo>
                  <a:cubicBezTo>
                    <a:pt x="4829" y="16617"/>
                    <a:pt x="5488" y="16669"/>
                    <a:pt x="5652" y="15323"/>
                  </a:cubicBezTo>
                  <a:cubicBezTo>
                    <a:pt x="5817" y="13977"/>
                    <a:pt x="5652" y="10664"/>
                    <a:pt x="8287" y="10664"/>
                  </a:cubicBezTo>
                  <a:lnTo>
                    <a:pt x="8265" y="10664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83"/>
            <p:cNvSpPr>
              <a:spLocks/>
            </p:cNvSpPr>
            <p:nvPr/>
          </p:nvSpPr>
          <p:spPr bwMode="auto">
            <a:xfrm>
              <a:off x="1752" y="1570"/>
              <a:ext cx="2679" cy="1337"/>
            </a:xfrm>
            <a:custGeom>
              <a:avLst/>
              <a:gdLst>
                <a:gd name="T0" fmla="*/ 25473 w 25473"/>
                <a:gd name="T1" fmla="*/ 12736 h 12736"/>
                <a:gd name="T2" fmla="*/ 23884 w 25473"/>
                <a:gd name="T3" fmla="*/ 12736 h 12736"/>
                <a:gd name="T4" fmla="*/ 12737 w 25473"/>
                <a:gd name="T5" fmla="*/ 1589 h 12736"/>
                <a:gd name="T6" fmla="*/ 1589 w 25473"/>
                <a:gd name="T7" fmla="*/ 12736 h 12736"/>
                <a:gd name="T8" fmla="*/ 0 w 25473"/>
                <a:gd name="T9" fmla="*/ 12736 h 12736"/>
                <a:gd name="T10" fmla="*/ 12737 w 25473"/>
                <a:gd name="T11" fmla="*/ 0 h 12736"/>
                <a:gd name="T12" fmla="*/ 25473 w 25473"/>
                <a:gd name="T13" fmla="*/ 12736 h 12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473" h="12736">
                  <a:moveTo>
                    <a:pt x="25473" y="12736"/>
                  </a:moveTo>
                  <a:cubicBezTo>
                    <a:pt x="23884" y="12736"/>
                    <a:pt x="23884" y="12736"/>
                    <a:pt x="23884" y="12736"/>
                  </a:cubicBezTo>
                  <a:cubicBezTo>
                    <a:pt x="23884" y="6590"/>
                    <a:pt x="18884" y="1589"/>
                    <a:pt x="12737" y="1589"/>
                  </a:cubicBezTo>
                  <a:cubicBezTo>
                    <a:pt x="6590" y="1589"/>
                    <a:pt x="1589" y="6590"/>
                    <a:pt x="1589" y="12736"/>
                  </a:cubicBezTo>
                  <a:cubicBezTo>
                    <a:pt x="0" y="12736"/>
                    <a:pt x="0" y="12736"/>
                    <a:pt x="0" y="12736"/>
                  </a:cubicBezTo>
                  <a:cubicBezTo>
                    <a:pt x="0" y="5714"/>
                    <a:pt x="5714" y="0"/>
                    <a:pt x="12737" y="0"/>
                  </a:cubicBezTo>
                  <a:cubicBezTo>
                    <a:pt x="19759" y="0"/>
                    <a:pt x="25473" y="5714"/>
                    <a:pt x="25473" y="12736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311294478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Master_16zu9">
  <a:themeElements>
    <a:clrScheme name="HanseMerkur">
      <a:dk1>
        <a:sysClr val="windowText" lastClr="000000"/>
      </a:dk1>
      <a:lt1>
        <a:sysClr val="window" lastClr="FFFFFF"/>
      </a:lt1>
      <a:dk2>
        <a:srgbClr val="00A075"/>
      </a:dk2>
      <a:lt2>
        <a:srgbClr val="E0F0E8"/>
      </a:lt2>
      <a:accent1>
        <a:srgbClr val="00A075"/>
      </a:accent1>
      <a:accent2>
        <a:srgbClr val="7DBF68"/>
      </a:accent2>
      <a:accent3>
        <a:srgbClr val="005E52"/>
      </a:accent3>
      <a:accent4>
        <a:srgbClr val="CBC3BB"/>
      </a:accent4>
      <a:accent5>
        <a:srgbClr val="918A87"/>
      </a:accent5>
      <a:accent6>
        <a:srgbClr val="54565A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lIns="108000" tIns="72000" rIns="108000" bIns="72000" rtlCol="0" anchor="ctr"/>
      <a:lstStyle>
        <a:defPPr algn="ctr">
          <a:lnSpc>
            <a:spcPct val="110000"/>
          </a:lnSpc>
          <a:spcBef>
            <a:spcPts val="600"/>
          </a:spcBef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vert="horz" wrap="square" lIns="0" tIns="0" rIns="0" bIns="0" rtlCol="0">
        <a:noAutofit/>
      </a:bodyPr>
      <a:lstStyle>
        <a:defPPr algn="l">
          <a:defRPr sz="1600" dirty="0" err="1" smtClean="0"/>
        </a:defPPr>
      </a:lstStyle>
    </a:txDef>
  </a:objectDefaults>
  <a:extraClrSchemeLst/>
  <a:custClrLst>
    <a:custClr>
      <a:srgbClr val="641937"/>
    </a:custClr>
    <a:custClr>
      <a:srgbClr val="C68C2D"/>
    </a:custClr>
    <a:custClr>
      <a:srgbClr val="EBCD23"/>
    </a:custClr>
    <a:custClr>
      <a:srgbClr val="AAD0DC"/>
    </a:custClr>
    <a:custClr>
      <a:srgbClr val="918A87"/>
    </a:custClr>
    <a:custClr>
      <a:srgbClr val="324187"/>
    </a:custClr>
    <a:custClr>
      <a:srgbClr val="CD6937"/>
    </a:custClr>
    <a:custClr>
      <a:srgbClr val="825FAA"/>
    </a:custClr>
    <a:custClr>
      <a:srgbClr val="E4E4E4"/>
    </a:custClr>
    <a:custClr>
      <a:srgbClr val="FFFFFF"/>
    </a:custClr>
    <a:custClr>
      <a:srgbClr val="00A075"/>
    </a:custClr>
    <a:custClr>
      <a:srgbClr val="EBCD23"/>
    </a:custClr>
    <a:custClr>
      <a:srgbClr val="D4280A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HanseMerkur_PowerPoint-Template_16zu9_.potx" id="{6340E609-5DA7-44AF-B955-3C30BCBE9443}" vid="{DAB8C097-4057-4465-8757-1FAF63AFEFAB}"/>
    </a:ext>
  </a:extLst>
</a:theme>
</file>

<file path=ppt/theme/theme2.xml><?xml version="1.0" encoding="utf-8"?>
<a:theme xmlns:a="http://schemas.openxmlformats.org/drawingml/2006/main" name="Office">
  <a:themeElements>
    <a:clrScheme name="HanseMerkur">
      <a:dk1>
        <a:sysClr val="windowText" lastClr="000000"/>
      </a:dk1>
      <a:lt1>
        <a:sysClr val="window" lastClr="FFFFFF"/>
      </a:lt1>
      <a:dk2>
        <a:srgbClr val="00A075"/>
      </a:dk2>
      <a:lt2>
        <a:srgbClr val="E0F0E8"/>
      </a:lt2>
      <a:accent1>
        <a:srgbClr val="00A075"/>
      </a:accent1>
      <a:accent2>
        <a:srgbClr val="7DBF68"/>
      </a:accent2>
      <a:accent3>
        <a:srgbClr val="005E52"/>
      </a:accent3>
      <a:accent4>
        <a:srgbClr val="CBC3BB"/>
      </a:accent4>
      <a:accent5>
        <a:srgbClr val="918A87"/>
      </a:accent5>
      <a:accent6>
        <a:srgbClr val="54565A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HanseMerkur">
      <a:dk1>
        <a:sysClr val="windowText" lastClr="000000"/>
      </a:dk1>
      <a:lt1>
        <a:sysClr val="window" lastClr="FFFFFF"/>
      </a:lt1>
      <a:dk2>
        <a:srgbClr val="00A075"/>
      </a:dk2>
      <a:lt2>
        <a:srgbClr val="E0F0E8"/>
      </a:lt2>
      <a:accent1>
        <a:srgbClr val="00A075"/>
      </a:accent1>
      <a:accent2>
        <a:srgbClr val="7DBF68"/>
      </a:accent2>
      <a:accent3>
        <a:srgbClr val="005E52"/>
      </a:accent3>
      <a:accent4>
        <a:srgbClr val="CBC3BB"/>
      </a:accent4>
      <a:accent5>
        <a:srgbClr val="918A87"/>
      </a:accent5>
      <a:accent6>
        <a:srgbClr val="54565A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PowerPoint-Master_16zu9</Template>
  <TotalTime>0</TotalTime>
  <Words>2442</Words>
  <Application>Microsoft Office PowerPoint</Application>
  <PresentationFormat>Breitbild</PresentationFormat>
  <Paragraphs>529</Paragraphs>
  <Slides>27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30" baseType="lpstr">
      <vt:lpstr>Arial</vt:lpstr>
      <vt:lpstr>Wingdings</vt:lpstr>
      <vt:lpstr>PowerPoint-Master_16zu9</vt:lpstr>
      <vt:lpstr>FirmenGesundheitsschutz</vt:lpstr>
      <vt:lpstr>Agenda</vt:lpstr>
      <vt:lpstr>Tradition und Wachstum</vt:lpstr>
      <vt:lpstr>Personalpolitische Herausforderungen für Arbeitgeber   Stimmen aus dem Markt</vt:lpstr>
      <vt:lpstr>Situation für Mitarbeiter</vt:lpstr>
      <vt:lpstr>Wir haben Lösungen…</vt:lpstr>
      <vt:lpstr>Instrument für Mitarbeitermotivation und -bindung</vt:lpstr>
      <vt:lpstr>Kompakttarif - Universale Komplett-Lösung</vt:lpstr>
      <vt:lpstr>Individuelle Leistungsbausteine – Zahnbehandlung und Zahnersatz</vt:lpstr>
      <vt:lpstr>Individuelle Leistungsbausteine – ambulante Behandlung</vt:lpstr>
      <vt:lpstr>Individuelle Leistungsbausteine – stationäre Behandlung, Krankentage - und Pflegemonatsgeld</vt:lpstr>
      <vt:lpstr>Erlebbare Mitarbeiteridentifikation</vt:lpstr>
      <vt:lpstr>Exklusive Vorteile im FirmenGesundheitsschutz</vt:lpstr>
      <vt:lpstr>Einfache Verwaltung </vt:lpstr>
      <vt:lpstr>Kompakttarif BKA </vt:lpstr>
      <vt:lpstr>Zahnersatztarife </vt:lpstr>
      <vt:lpstr>Tarif BKZ – Leistungsstaffeln 1.- 4. Versicherungsjahr</vt:lpstr>
      <vt:lpstr>Zahnbehandlung </vt:lpstr>
      <vt:lpstr>Ambulante Vorsorge</vt:lpstr>
      <vt:lpstr>Ambulante Vorsorge Premium</vt:lpstr>
      <vt:lpstr>Sehhilfen, Zahnprophylaxe, Naturheilkunde, Pflegemonatsgeld</vt:lpstr>
      <vt:lpstr>Verdienstausfall</vt:lpstr>
      <vt:lpstr>Krankenhaus, Krankenhaus bei Unfall</vt:lpstr>
      <vt:lpstr>Beitragsfreistellung </vt:lpstr>
      <vt:lpstr>PowerPoint-Präsentation</vt:lpstr>
      <vt:lpstr>Steuerliche Behandlung</vt:lpstr>
      <vt:lpstr>Steuerliche Behandlung</vt:lpstr>
    </vt:vector>
  </TitlesOfParts>
  <Company>HanseMerkur Versicherungsgruppe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FirmenGesundheitsschutz</dc:title>
  <dc:creator>Matscheroth, Laura</dc:creator>
  <cp:lastModifiedBy>Garwels, Ralf-Dieter</cp:lastModifiedBy>
  <cp:revision>90</cp:revision>
  <cp:lastPrinted>2020-05-04T11:33:56Z</cp:lastPrinted>
  <dcterms:created xsi:type="dcterms:W3CDTF">2019-04-25T10:07:04Z</dcterms:created>
  <dcterms:modified xsi:type="dcterms:W3CDTF">2021-11-23T13:03:22Z</dcterms:modified>
</cp:coreProperties>
</file>