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34" r:id="rId3"/>
    <p:sldId id="335" r:id="rId4"/>
    <p:sldId id="336" r:id="rId5"/>
    <p:sldId id="337" r:id="rId6"/>
    <p:sldId id="319" r:id="rId7"/>
    <p:sldId id="320" r:id="rId8"/>
    <p:sldId id="321" r:id="rId9"/>
    <p:sldId id="322" r:id="rId10"/>
    <p:sldId id="324" r:id="rId11"/>
    <p:sldId id="325" r:id="rId12"/>
    <p:sldId id="323" r:id="rId13"/>
    <p:sldId id="326" r:id="rId14"/>
    <p:sldId id="329" r:id="rId15"/>
    <p:sldId id="327" r:id="rId16"/>
    <p:sldId id="328" r:id="rId17"/>
    <p:sldId id="330" r:id="rId18"/>
    <p:sldId id="331" r:id="rId19"/>
    <p:sldId id="332" r:id="rId20"/>
    <p:sldId id="333" r:id="rId21"/>
    <p:sldId id="313" r:id="rId2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7" pos="2706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2" orient="horz" pos="2273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55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7440" autoAdjust="0"/>
  </p:normalViewPr>
  <p:slideViewPr>
    <p:cSldViewPr snapToGrid="0" showGuides="1">
      <p:cViewPr varScale="1">
        <p:scale>
          <a:sx n="114" d="100"/>
          <a:sy n="114" d="100"/>
        </p:scale>
        <p:origin x="474" y="102"/>
      </p:cViewPr>
      <p:guideLst>
        <p:guide orient="horz" pos="935"/>
        <p:guide pos="257"/>
        <p:guide orient="horz" pos="3793"/>
        <p:guide pos="2525"/>
        <p:guide pos="2706"/>
        <p:guide pos="4974"/>
        <p:guide pos="5155"/>
        <p:guide orient="horz" pos="300"/>
        <p:guide orient="horz" pos="2273"/>
        <p:guide pos="3749"/>
        <p:guide pos="3931"/>
        <p:guide pos="7423"/>
        <p:guide orient="horz" pos="2455"/>
        <p:guide orient="horz" pos="42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3" d="100"/>
        <a:sy n="73" d="100"/>
      </p:scale>
      <p:origin x="0" y="-282"/>
    </p:cViewPr>
  </p:sorterViewPr>
  <p:notesViewPr>
    <p:cSldViewPr snapToGrid="0" showGuides="1">
      <p:cViewPr varScale="1">
        <p:scale>
          <a:sx n="87" d="100"/>
          <a:sy n="87" d="100"/>
        </p:scale>
        <p:origin x="330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1A1-4644-9A17-D255E0A8A84D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1A1-4644-9A17-D255E0A8A84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Tabelle1!$A$2:$A$5</c:f>
              <c:strCache>
                <c:ptCount val="4"/>
                <c:pt idx="0">
                  <c:v>kennen das zukünftige Rentenniveau</c:v>
                </c:pt>
                <c:pt idx="1">
                  <c:v>schätzen die gesetzliche Rente zu niedrig ein</c:v>
                </c:pt>
                <c:pt idx="2">
                  <c:v>schätzen die gesetzliche Rente zu hoch ein</c:v>
                </c:pt>
                <c:pt idx="3">
                  <c:v>haben keine Ahnung</c:v>
                </c:pt>
              </c:strCache>
            </c:strRef>
          </c:cat>
          <c:val>
            <c:numRef>
              <c:f>Tabelle1!$B$2:$B$5</c:f>
              <c:numCache>
                <c:formatCode>0%</c:formatCode>
                <c:ptCount val="4"/>
                <c:pt idx="0">
                  <c:v>0.3</c:v>
                </c:pt>
                <c:pt idx="1">
                  <c:v>0.05</c:v>
                </c:pt>
                <c:pt idx="2">
                  <c:v>0.25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A1-4644-9A17-D255E0A8A8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3974231569196218"/>
          <c:y val="0.57260995016492044"/>
          <c:w val="0.45698506825480595"/>
          <c:h val="0.4252406443350225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0.03812</cdr:x>
      <cdr:y>0.91768</cdr:y>
    </cdr:from>
    <cdr:to>
      <cdr:x>0.28185</cdr:x>
      <cdr:y>1</cdr:y>
    </cdr:to>
    <cdr:sp macro="" textlink="">
      <cdr:nvSpPr>
        <cdr:cNvPr id="2" name="Titel 2">
          <a:extLst xmlns:a="http://schemas.openxmlformats.org/drawingml/2006/main">
            <a:ext uri="{FF2B5EF4-FFF2-40B4-BE49-F238E27FC236}">
              <a16:creationId xmlns:a16="http://schemas.microsoft.com/office/drawing/2014/main" id="{8FCF060B-CF29-4925-8BD9-F0D54A515B96}"/>
            </a:ext>
          </a:extLst>
        </cdr:cNvPr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40499" y="6497715"/>
          <a:ext cx="2816352" cy="3563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0" tIns="0" rIns="0" bIns="0" rtlCol="0" anchor="t">
          <a:noAutofit/>
        </a:bodyPr>
        <a:lstStyle xmlns:a="http://schemas.openxmlformats.org/drawingml/2006/main">
          <a:defPPr>
            <a:defRPr lang="de-DE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400" dirty="0"/>
            <a:t>Quelle: RWB Finanzstudie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ACF5350-E54F-41DB-A829-7DEAF00718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C3B1B5-67EF-4D7E-87C9-AA9F0F40CC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64AFC-A6D4-45A4-8831-3839F2C03D1B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DC1999D-D60D-4FF2-895C-7181CF3699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901629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FD1D9CB-7802-49B9-8FF6-ABBDCE9F01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901629"/>
            <a:ext cx="2971800" cy="24237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7CFFE-1B91-4366-830F-0E55CFF4B75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E3938-ABA0-44E9-997C-B54296DB6513}" type="datetimeFigureOut">
              <a:rPr lang="de-DE" smtClean="0"/>
              <a:t>29.04.2024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517E9-C179-4FD6-9CC5-98C0AC9D00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5103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089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287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692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5703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576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1905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1905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1905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190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168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5805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0776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45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915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654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05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042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illesse\AppData\Local\Microsoft\Windows\INetCache\IE\S8AAWQ9Z\FO_14524004_preview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3" b="18368"/>
          <a:stretch/>
        </p:blipFill>
        <p:spPr bwMode="auto">
          <a:xfrm>
            <a:off x="194688" y="167856"/>
            <a:ext cx="11802061" cy="650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890357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7AE4B63-6DA4-4814-87E0-31E4CCFA01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E226B35-8A0D-4CFE-BB8E-9C3C6B63823A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tx2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B969523-B98A-45C7-B343-1A5682CA69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4890001" y="2910178"/>
            <a:ext cx="2411998" cy="139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0616E90-D450-43C9-B8ED-51108EA2D6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8900000" scaled="1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02474"/>
            <a:ext cx="3577388" cy="1426574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890356"/>
            <a:ext cx="3577388" cy="300643"/>
          </a:xfrm>
        </p:spPr>
        <p:txBody>
          <a:bodyPr vert="horz" lIns="0" tIns="0" rIns="0" bIns="0" rtlCol="0" anchor="t">
            <a:noAutofit/>
          </a:bodyPr>
          <a:lstStyle>
            <a:lvl1pPr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91C636A-A024-4B1C-AE6D-007879181DE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5420540" y="3128400"/>
            <a:ext cx="1350920" cy="653548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1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562475"/>
            <a:ext cx="6480000" cy="943537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78013"/>
            <a:ext cx="6480000" cy="451161"/>
          </a:xfrm>
        </p:spPr>
        <p:txBody>
          <a:bodyPr vert="horz" lIns="0" tIns="0" rIns="0" bIns="0" rtlCol="0" anchor="t">
            <a:noAutofit/>
          </a:bodyPr>
          <a:lstStyle>
            <a:lvl1pPr algn="ctr"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208999"/>
            <a:ext cx="6480000" cy="144000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59CFCD8-EDD0-41D0-9FBA-2E678701F9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5420540" y="3126759"/>
            <a:ext cx="1350920" cy="65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2951A6BF-4640-404B-98E4-9664BA75A760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0" y="1484313"/>
            <a:ext cx="5544014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0" y="1841500"/>
            <a:ext cx="5544014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58977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8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6240464" y="1484313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8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6240464" y="3896851"/>
            <a:ext cx="5543550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HanseMerkur PowerPoint Template &amp; Styleguide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A0C644-86ED-4712-94E0-358633E0AF77}"/>
              </a:ext>
            </a:extLst>
          </p:cNvPr>
          <p:cNvSpPr>
            <a:spLocks noGrp="1"/>
          </p:cNvSpPr>
          <p:nvPr>
            <p:ph sz="quarter" idx="18"/>
          </p:nvPr>
        </p:nvSpPr>
        <p:spPr bwMode="gray">
          <a:xfrm>
            <a:off x="407989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FABB8503-4ED7-49EE-B96C-ABC89BDED044}"/>
              </a:ext>
            </a:extLst>
          </p:cNvPr>
          <p:cNvSpPr>
            <a:spLocks noGrp="1"/>
          </p:cNvSpPr>
          <p:nvPr>
            <p:ph sz="quarter" idx="19"/>
          </p:nvPr>
        </p:nvSpPr>
        <p:spPr bwMode="gray">
          <a:xfrm>
            <a:off x="8184006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5E2A0392-EA81-46ED-A71F-B956853645F3}"/>
              </a:ext>
            </a:extLst>
          </p:cNvPr>
          <p:cNvSpPr>
            <a:spLocks noGrp="1"/>
          </p:cNvSpPr>
          <p:nvPr>
            <p:ph sz="quarter" idx="20"/>
          </p:nvPr>
        </p:nvSpPr>
        <p:spPr bwMode="gray">
          <a:xfrm>
            <a:off x="407989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E1D0086-5414-4B2D-AAF0-50D550D19242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8184006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3EB0E57-57F4-4D6A-B09F-B86F4B006349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4295997" y="1484313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3060001C-B3F6-42F4-A24F-4C7C6F2B20E6}"/>
              </a:ext>
            </a:extLst>
          </p:cNvPr>
          <p:cNvSpPr>
            <a:spLocks noGrp="1"/>
          </p:cNvSpPr>
          <p:nvPr>
            <p:ph sz="quarter" idx="23"/>
          </p:nvPr>
        </p:nvSpPr>
        <p:spPr bwMode="gray">
          <a:xfrm>
            <a:off x="4295997" y="3896851"/>
            <a:ext cx="3600009" cy="2124537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402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r>
              <a:rPr lang="de-DE"/>
              <a:t>HanseMerkur PowerPoint Template &amp; Styleguide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5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2BBF057-86C2-471F-8CB9-0353DA9B6246}"/>
              </a:ext>
            </a:extLst>
          </p:cNvPr>
          <p:cNvCxnSpPr/>
          <p:nvPr/>
        </p:nvCxnSpPr>
        <p:spPr bwMode="gray">
          <a:xfrm>
            <a:off x="408969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5BCBB2F-21DD-4A3B-A5FB-C7310EF6E20B}"/>
              </a:ext>
            </a:extLst>
          </p:cNvPr>
          <p:cNvCxnSpPr/>
          <p:nvPr/>
        </p:nvCxnSpPr>
        <p:spPr bwMode="gray">
          <a:xfrm>
            <a:off x="4295775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BD9FCDF-8327-4FAA-BC33-499D4A71ADD5}"/>
              </a:ext>
            </a:extLst>
          </p:cNvPr>
          <p:cNvCxnSpPr/>
          <p:nvPr/>
        </p:nvCxnSpPr>
        <p:spPr bwMode="gray">
          <a:xfrm>
            <a:off x="4008438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E6C7661C-1B42-455C-986C-25C5B19BCA95}"/>
              </a:ext>
            </a:extLst>
          </p:cNvPr>
          <p:cNvCxnSpPr/>
          <p:nvPr/>
        </p:nvCxnSpPr>
        <p:spPr bwMode="gray">
          <a:xfrm>
            <a:off x="62420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6F5594D-586C-4E5A-8F4E-268A57FFFCF4}"/>
              </a:ext>
            </a:extLst>
          </p:cNvPr>
          <p:cNvCxnSpPr/>
          <p:nvPr/>
        </p:nvCxnSpPr>
        <p:spPr bwMode="gray">
          <a:xfrm>
            <a:off x="59547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B1D243-D401-4A7A-B058-A1B9B5B5A08F}"/>
              </a:ext>
            </a:extLst>
          </p:cNvPr>
          <p:cNvCxnSpPr/>
          <p:nvPr/>
        </p:nvCxnSpPr>
        <p:spPr bwMode="gray">
          <a:xfrm>
            <a:off x="8185150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050B6D-1C2A-46A1-BECE-3208E3D3457D}"/>
              </a:ext>
            </a:extLst>
          </p:cNvPr>
          <p:cNvCxnSpPr/>
          <p:nvPr/>
        </p:nvCxnSpPr>
        <p:spPr bwMode="gray">
          <a:xfrm>
            <a:off x="7897813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4BE108C-57B5-4CDC-A83F-2452408B5ED3}"/>
              </a:ext>
            </a:extLst>
          </p:cNvPr>
          <p:cNvCxnSpPr/>
          <p:nvPr/>
        </p:nvCxnSpPr>
        <p:spPr bwMode="gray">
          <a:xfrm>
            <a:off x="11784807" y="-11430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7610554-C275-443F-86E2-74AE53250596}"/>
              </a:ext>
            </a:extLst>
          </p:cNvPr>
          <p:cNvCxnSpPr/>
          <p:nvPr/>
        </p:nvCxnSpPr>
        <p:spPr bwMode="gray">
          <a:xfrm>
            <a:off x="408969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D42BACF2-1148-48C4-8E01-9F7B38B4C025}"/>
              </a:ext>
            </a:extLst>
          </p:cNvPr>
          <p:cNvCxnSpPr/>
          <p:nvPr/>
        </p:nvCxnSpPr>
        <p:spPr bwMode="gray">
          <a:xfrm>
            <a:off x="4295775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80C760-95DC-487B-867A-F341AED92F5C}"/>
              </a:ext>
            </a:extLst>
          </p:cNvPr>
          <p:cNvCxnSpPr/>
          <p:nvPr/>
        </p:nvCxnSpPr>
        <p:spPr bwMode="gray">
          <a:xfrm>
            <a:off x="4008438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F3EBC26-864F-4463-838C-2AF9D5F0A0E3}"/>
              </a:ext>
            </a:extLst>
          </p:cNvPr>
          <p:cNvCxnSpPr/>
          <p:nvPr/>
        </p:nvCxnSpPr>
        <p:spPr bwMode="gray">
          <a:xfrm>
            <a:off x="62420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5CF2C8A-2C01-46D5-8354-B0030789DEA9}"/>
              </a:ext>
            </a:extLst>
          </p:cNvPr>
          <p:cNvCxnSpPr/>
          <p:nvPr/>
        </p:nvCxnSpPr>
        <p:spPr bwMode="gray">
          <a:xfrm>
            <a:off x="59547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C756C4AD-BA60-4AE2-A7AA-8C5A57B38793}"/>
              </a:ext>
            </a:extLst>
          </p:cNvPr>
          <p:cNvCxnSpPr/>
          <p:nvPr/>
        </p:nvCxnSpPr>
        <p:spPr bwMode="gray">
          <a:xfrm>
            <a:off x="8185150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E01C45A-A215-466F-B7C9-FB7886BB2E86}"/>
              </a:ext>
            </a:extLst>
          </p:cNvPr>
          <p:cNvCxnSpPr/>
          <p:nvPr/>
        </p:nvCxnSpPr>
        <p:spPr bwMode="gray">
          <a:xfrm>
            <a:off x="7897813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370AAC9-63B0-498B-B5BF-267685B53B89}"/>
              </a:ext>
            </a:extLst>
          </p:cNvPr>
          <p:cNvCxnSpPr/>
          <p:nvPr/>
        </p:nvCxnSpPr>
        <p:spPr bwMode="gray">
          <a:xfrm>
            <a:off x="11784807" y="6907920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CD03EF0-94AF-403E-8159-543BF735687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CF37D33-84D4-48BD-8E9E-40AEC20B64B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7C297DE-70F6-4254-A6A4-88D77E896BA8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B2303977-775D-4B5E-9F78-576BB03F628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0912BB48-BCBC-4195-9937-7FBDC27358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0028A80F-9DB9-4761-8528-7A5F2DA28216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-86331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83524D26-E9D7-4375-9407-1BD0108BBD0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44132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364F4FF4-E4F9-4C6F-B6E3-7B076C438711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1449388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r Verbinder 34">
            <a:extLst>
              <a:ext uri="{FF2B5EF4-FFF2-40B4-BE49-F238E27FC236}">
                <a16:creationId xmlns:a16="http://schemas.microsoft.com/office/drawing/2014/main" id="{52426945-77A2-44EB-83E5-281C2AC30520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571876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7D9FB618-EA0C-48B9-B5F9-85F89CB55722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3867151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F2C13E2-7590-4541-BA4E-E94E9231D2CC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5988845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6B442611-A2A2-478B-B6D3-9BFAC00C66B4}"/>
              </a:ext>
            </a:extLst>
          </p:cNvPr>
          <p:cNvCxnSpPr>
            <a:cxnSpLocks/>
          </p:cNvCxnSpPr>
          <p:nvPr/>
        </p:nvCxnSpPr>
        <p:spPr bwMode="gray">
          <a:xfrm rot="5400000">
            <a:off x="12268955" y="6634164"/>
            <a:ext cx="0" cy="72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>
            <a:extLst>
              <a:ext uri="{FF2B5EF4-FFF2-40B4-BE49-F238E27FC236}">
                <a16:creationId xmlns:a16="http://schemas.microsoft.com/office/drawing/2014/main" id="{F284B790-FF3C-48ED-A95B-70AABD01E5F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 bwMode="gray">
          <a:xfrm>
            <a:off x="5665477" y="6236022"/>
            <a:ext cx="861046" cy="41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59" r:id="rId6"/>
    <p:sldLayoutId id="2147483660" r:id="rId7"/>
    <p:sldLayoutId id="2147483674" r:id="rId8"/>
    <p:sldLayoutId id="2147483675" r:id="rId9"/>
    <p:sldLayoutId id="2147483662" r:id="rId10"/>
    <p:sldLayoutId id="2147483665" r:id="rId11"/>
    <p:sldLayoutId id="2147483667" r:id="rId12"/>
    <p:sldLayoutId id="2147483666" r:id="rId13"/>
    <p:sldLayoutId id="2147483676" r:id="rId14"/>
    <p:sldLayoutId id="2147483657" r:id="rId15"/>
    <p:sldLayoutId id="214748365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AE013-2603-4832-9108-186F80A1F2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bAV</a:t>
            </a:r>
            <a:r>
              <a:rPr lang="de-DE" dirty="0"/>
              <a:t> Care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A57361-FB4A-4C58-8C08-9927989F316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Vorsorge mit Hilfe des Arbeitgebers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FBC46A7-2EDA-4C5C-7C7B-1688C59F6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864" y="4367368"/>
            <a:ext cx="1894268" cy="162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81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58131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6123" y="1832564"/>
            <a:ext cx="760487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Die „alten“ Durchführungswege bleiben für Arbeitgeber und Arbeitnehmer weiterhin interessant: </a:t>
            </a:r>
          </a:p>
          <a:p>
            <a:pPr eaLnBrk="1" hangingPunct="1"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 err="1"/>
              <a:t>Zusagearten</a:t>
            </a:r>
            <a:r>
              <a:rPr lang="de-DE" dirty="0"/>
              <a:t> bleiben unverändert bestehen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Grundsätzlich freie Wahl der Durchführungswege (§3.63 EStG oder Sozialpartnermodell mit reiner Beitragszusage)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Die „alten“ Durchführungswege enthalten weiterhin Garantien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5047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96123" y="1832564"/>
            <a:ext cx="7604877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Vorteil des Durchführungsweg nach §3.63 EStG:</a:t>
            </a:r>
          </a:p>
          <a:p>
            <a:pPr eaLnBrk="1" hangingPunct="1"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Arbeitgeber und Arbeitnehmer profitieren weiterhin von Sicherheit und Renditechancen</a:t>
            </a:r>
          </a:p>
          <a:p>
            <a:pPr eaLnBrk="1" hangingPunct="1">
              <a:defRPr/>
            </a:pPr>
            <a:endParaRPr lang="de-DE" dirty="0"/>
          </a:p>
          <a:p>
            <a:pPr marL="1085850" lvl="1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Planbare Sicherheit durch festverzinsliche Anlage möglich</a:t>
            </a:r>
          </a:p>
          <a:p>
            <a:pPr marL="1085850" lvl="1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1085850" lvl="1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Beiträge können auch in Fonds in Kombination mit einer Beitragsgarantie angelegt werden  </a:t>
            </a:r>
          </a:p>
          <a:p>
            <a:pPr eaLnBrk="1" hangingPunct="1">
              <a:defRPr/>
            </a:pP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78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0" name="Rectangle 1027"/>
          <p:cNvSpPr>
            <a:spLocks noChangeArrowheads="1"/>
          </p:cNvSpPr>
          <p:nvPr/>
        </p:nvSpPr>
        <p:spPr bwMode="auto">
          <a:xfrm>
            <a:off x="420688" y="4867114"/>
            <a:ext cx="10577512" cy="111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41139" tIns="20569" rIns="41139" bIns="20569">
            <a:spAutoFit/>
          </a:bodyPr>
          <a:lstStyle>
            <a:lvl1pPr marL="342900" indent="-342900" defTabSz="411163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11163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11163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11163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11163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111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111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111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111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dirty="0"/>
              <a:t>Der bisherige Erhöhungsbetrag über 1.800 EUR entfällt. 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de-DE" altLang="de-DE" dirty="0"/>
              <a:t>Beiträge nach §40bEStG sowie der neue Arbeitgeberzuschuss für Entgeltumwandlungen werden in den Förderrahmen eingerechnet.  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Staatliche Förderung!</a:t>
            </a:r>
            <a:endParaRPr lang="de-DE" sz="20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9E8EB64-5A56-05FF-5C83-8A45B24AB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186" y="1494793"/>
            <a:ext cx="9774014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431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228844" y="2309819"/>
            <a:ext cx="9993312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>
              <a:lnSpc>
                <a:spcPct val="100000"/>
              </a:lnSpc>
            </a:pPr>
            <a:r>
              <a:rPr lang="de-DE" sz="2000" u="sng" dirty="0"/>
              <a:t>pauschaler Arbeitgeberzuschuss</a:t>
            </a:r>
            <a:r>
              <a:rPr lang="de-DE" sz="2000" dirty="0"/>
              <a:t>, wenn dieser durch die Entgeltumwandlung </a:t>
            </a:r>
            <a:r>
              <a:rPr lang="de-DE" sz="2000" b="1" dirty="0"/>
              <a:t>Sozialversicherungsbeiträge spart</a:t>
            </a:r>
          </a:p>
          <a:p>
            <a:pPr lvl="2">
              <a:lnSpc>
                <a:spcPct val="100000"/>
              </a:lnSpc>
            </a:pPr>
            <a:endParaRPr lang="de-DE" sz="2000" dirty="0"/>
          </a:p>
          <a:p>
            <a:pPr lvl="2">
              <a:lnSpc>
                <a:spcPct val="100000"/>
              </a:lnSpc>
            </a:pPr>
            <a:r>
              <a:rPr lang="de-DE" sz="2000" dirty="0"/>
              <a:t>der AG-Zuschuss betrifft die Durchführungswege:                               </a:t>
            </a:r>
            <a:r>
              <a:rPr lang="de-DE" sz="2000" b="1" dirty="0"/>
              <a:t>Direktversicherung, </a:t>
            </a:r>
            <a:r>
              <a:rPr lang="de-DE" sz="2000" dirty="0"/>
              <a:t>Pensionskasse</a:t>
            </a:r>
            <a:r>
              <a:rPr lang="de-DE" sz="2000" b="1" dirty="0"/>
              <a:t> </a:t>
            </a:r>
            <a:r>
              <a:rPr lang="de-DE" sz="2000" dirty="0"/>
              <a:t>und Pensionsfonds</a:t>
            </a:r>
          </a:p>
          <a:p>
            <a:pPr lvl="2">
              <a:lnSpc>
                <a:spcPct val="100000"/>
              </a:lnSpc>
            </a:pPr>
            <a:endParaRPr lang="de-DE" sz="2000" dirty="0"/>
          </a:p>
          <a:p>
            <a:pPr lvl="2">
              <a:lnSpc>
                <a:spcPct val="100000"/>
              </a:lnSpc>
            </a:pPr>
            <a:r>
              <a:rPr lang="de-DE" sz="2000" dirty="0"/>
              <a:t>braucht vom Arbeitgeber nicht gezahlt werden, wenn der </a:t>
            </a:r>
            <a:r>
              <a:rPr lang="de-DE" sz="2000" b="1" dirty="0"/>
              <a:t>jeweilige Tarifvertrag </a:t>
            </a:r>
            <a:r>
              <a:rPr lang="de-DE" sz="2000" dirty="0"/>
              <a:t>eine andere Regelung vorsieht</a:t>
            </a:r>
          </a:p>
        </p:txBody>
      </p:sp>
      <p:sp>
        <p:nvSpPr>
          <p:cNvPr id="19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07986" y="1189037"/>
            <a:ext cx="8062245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Arbeitgeber fördert die betriebliche Altersvorsorge „on top“… …pauschal mit 15%!</a:t>
            </a:r>
          </a:p>
        </p:txBody>
      </p:sp>
    </p:spTree>
    <p:extLst>
      <p:ext uri="{BB962C8B-B14F-4D97-AF65-F5344CB8AC3E}">
        <p14:creationId xmlns:p14="http://schemas.microsoft.com/office/powerpoint/2010/main" val="2470957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07986" y="1189037"/>
            <a:ext cx="8062245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Arbeitgeber fördert die betriebliche Altersvorsorge „on top“… …pauschal mit 15%!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B3BC9FC-CF7E-42E1-A72F-51E84446C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2278090"/>
            <a:ext cx="10658443" cy="345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186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A41DA9C3-A265-4F5C-85A7-189EAA1AB4E6}"/>
              </a:ext>
            </a:extLst>
          </p:cNvPr>
          <p:cNvSpPr/>
          <p:nvPr/>
        </p:nvSpPr>
        <p:spPr>
          <a:xfrm>
            <a:off x="7261412" y="2406022"/>
            <a:ext cx="4811059" cy="25061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07986" y="1189037"/>
            <a:ext cx="8062245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Grundsicherung mit höherem Freibetrag!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32636" y="2130425"/>
            <a:ext cx="7199312" cy="317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Für lebenslange Renten aus allen Durchführungswegen gilt:</a:t>
            </a:r>
          </a:p>
          <a:p>
            <a:pPr eaLnBrk="1" hangingPunct="1">
              <a:defRPr/>
            </a:pPr>
            <a:endParaRPr lang="de-DE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dirty="0"/>
              <a:t>…ein Freibetrag von 100 EUR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dirty="0"/>
              <a:t>…ein 100 EUR übersteigender Freibetrag wird zu               30% berücksichtigt.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de-DE" dirty="0"/>
              <a:t>Die Obergrenze entspricht im Jahr 2024 -  281,50 EUR                (50 % von der Regelbedarfsstufe 1 = 563 EUR)</a:t>
            </a:r>
          </a:p>
          <a:p>
            <a:pPr marL="1085850" lvl="1" indent="-342900" eaLnBrk="1" hangingPunct="1">
              <a:buFont typeface="Wingdings" panose="05000000000000000000" pitchFamily="2" charset="2"/>
              <a:buChar char="m"/>
              <a:defRPr/>
            </a:pPr>
            <a:endParaRPr lang="de-DE" dirty="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E59ECDEB-426D-4A04-97C2-2C6E757BF4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2894" y="2406022"/>
            <a:ext cx="4601881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200" b="1" dirty="0"/>
              <a:t>Berechnung des Freibetrages bei einer </a:t>
            </a:r>
            <a:r>
              <a:rPr lang="de-DE" sz="1200" b="1" dirty="0" err="1"/>
              <a:t>bAV</a:t>
            </a:r>
            <a:r>
              <a:rPr lang="de-DE" sz="1200" b="1" dirty="0"/>
              <a:t>-Rente von 160 €:</a:t>
            </a:r>
          </a:p>
          <a:p>
            <a:pPr eaLnBrk="1" hangingPunct="1">
              <a:defRPr/>
            </a:pPr>
            <a:endParaRPr lang="de-DE" sz="1200" b="1" dirty="0"/>
          </a:p>
          <a:p>
            <a:pPr eaLnBrk="1" hangingPunct="1">
              <a:defRPr/>
            </a:pPr>
            <a:r>
              <a:rPr lang="de-DE" sz="1200" dirty="0">
                <a:solidFill>
                  <a:schemeClr val="accent1">
                    <a:lumMod val="50000"/>
                  </a:schemeClr>
                </a:solidFill>
              </a:rPr>
              <a:t>Berechnung Freibetrag:</a:t>
            </a:r>
          </a:p>
          <a:p>
            <a:pPr eaLnBrk="1" hangingPunct="1">
              <a:defRPr/>
            </a:pPr>
            <a:r>
              <a:rPr lang="de-DE" sz="1200" dirty="0"/>
              <a:t>100 € (Freibetrag) + 18 € (30% der übersteigenden 60 €)</a:t>
            </a:r>
          </a:p>
          <a:p>
            <a:pPr eaLnBrk="1" hangingPunct="1">
              <a:defRPr/>
            </a:pPr>
            <a:r>
              <a:rPr lang="de-DE" sz="1200" dirty="0"/>
              <a:t>= </a:t>
            </a:r>
            <a:r>
              <a:rPr lang="de-DE" sz="1200" u="sng" dirty="0"/>
              <a:t>Gesamt 118 €</a:t>
            </a:r>
          </a:p>
          <a:p>
            <a:pPr eaLnBrk="1" hangingPunct="1">
              <a:defRPr/>
            </a:pPr>
            <a:endParaRPr lang="de-DE" sz="1200" dirty="0"/>
          </a:p>
          <a:p>
            <a:pPr eaLnBrk="1" hangingPunct="1">
              <a:defRPr/>
            </a:pPr>
            <a:r>
              <a:rPr lang="de-DE" sz="1200" dirty="0">
                <a:solidFill>
                  <a:schemeClr val="accent1">
                    <a:lumMod val="50000"/>
                  </a:schemeClr>
                </a:solidFill>
              </a:rPr>
              <a:t>Berechnung des berücksichtigten Einkommens: </a:t>
            </a:r>
          </a:p>
          <a:p>
            <a:pPr eaLnBrk="1" hangingPunct="1">
              <a:defRPr/>
            </a:pPr>
            <a:endParaRPr lang="de-DE" sz="1200" dirty="0"/>
          </a:p>
          <a:p>
            <a:pPr eaLnBrk="1" hangingPunct="1">
              <a:defRPr/>
            </a:pPr>
            <a:r>
              <a:rPr lang="de-DE" sz="1200" dirty="0"/>
              <a:t>160 € (</a:t>
            </a:r>
            <a:r>
              <a:rPr lang="de-DE" sz="1200" dirty="0" err="1"/>
              <a:t>bAV</a:t>
            </a:r>
            <a:r>
              <a:rPr lang="de-DE" sz="1200" dirty="0"/>
              <a:t>-Rente) – 118 € (errechneter Freibetrag)                             = </a:t>
            </a:r>
            <a:r>
              <a:rPr lang="de-DE" sz="1200" u="sng" dirty="0"/>
              <a:t>Gesamt 42 €</a:t>
            </a:r>
          </a:p>
          <a:p>
            <a:pPr eaLnBrk="1" hangingPunct="1">
              <a:defRPr/>
            </a:pPr>
            <a:endParaRPr lang="de-DE" sz="1200" dirty="0"/>
          </a:p>
          <a:p>
            <a:pPr eaLnBrk="1" hangingPunct="1">
              <a:defRPr/>
            </a:pPr>
            <a:r>
              <a:rPr lang="de-DE" sz="1200" dirty="0"/>
              <a:t>Als Einkommen werden bei der Berechnung der Grundsicherungsleistung nur 42 € berücksichtigt.</a:t>
            </a:r>
          </a:p>
        </p:txBody>
      </p:sp>
    </p:spTree>
    <p:extLst>
      <p:ext uri="{BB962C8B-B14F-4D97-AF65-F5344CB8AC3E}">
        <p14:creationId xmlns:p14="http://schemas.microsoft.com/office/powerpoint/2010/main" val="3289593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Vorteil als Arbeitnehmer:</a:t>
            </a:r>
            <a:endParaRPr lang="de-DE" sz="20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6123" y="1832564"/>
            <a:ext cx="7604877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Aufbau einer Altersvorsorge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Geringer Nettoaufwand durch steuerfreie Beitragszahlung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Weitere staatliche Förderung durch Sozialabgabenfreiheit der Beiträge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Pauschale Arbeitgeberförderung bei Entgeltumwandlung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Wahl zwischen Renten- oder Kapitalauszahlung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496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Vorteil als Arbeitnehmer:</a:t>
            </a:r>
            <a:endParaRPr lang="de-DE" sz="2000" dirty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6123" y="1832564"/>
            <a:ext cx="7604877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Steuerlast wird mit der Rentenleistung ins Rentenalter verlagert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Portabilität bei Beendigung des Arbeitsverhältnisses auf neuen Arbeitgeber besteht. 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Hartz IV sicher während der Ansparphase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9293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74A17BC-D9ED-201E-64F3-A859B94253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642960"/>
            <a:ext cx="5296639" cy="4963218"/>
          </a:xfrm>
          <a:prstGeom prst="rect">
            <a:avLst/>
          </a:prstGeo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Vorteil als Arbeitnehmer:</a:t>
            </a:r>
            <a:endParaRPr lang="de-DE" sz="200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5830785" y="1975068"/>
            <a:ext cx="6361215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In diesem Beispiel wird aus dem Bruttoeinkommen monatlich 200 EUR in die Altersvorsorge investiert.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Netto werden nur 98,5 EUR gezahlt. 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Die Förderquote beträgt über 50%!</a:t>
            </a:r>
          </a:p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Hinzu kommen bei der Entgeltumwandlung noch  30 EUR Arbeitgeberzuschuss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4659996" y="6096742"/>
            <a:ext cx="973776" cy="570016"/>
          </a:xfrm>
          <a:prstGeom prst="ellipse">
            <a:avLst/>
          </a:prstGeom>
          <a:noFill/>
          <a:ln>
            <a:solidFill>
              <a:srgbClr val="D4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7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Ihr Vorteil als Arbeitnehmer:</a:t>
            </a:r>
            <a:endParaRPr lang="de-DE" sz="200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20688" y="1595057"/>
            <a:ext cx="7618413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Aus dem Nettoaufwand von 98,50 EUR kann die ledige                      30 jährige Person bei gleichbleibenden Lebensverhältnissen folgende Leistungen nach Kostenabzug erhalten: </a:t>
            </a:r>
          </a:p>
          <a:p>
            <a:pPr marL="108585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Garantierte Rente: 	  245,82 EUR</a:t>
            </a:r>
          </a:p>
          <a:p>
            <a:pPr marL="108585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 err="1"/>
              <a:t>Vorauss</a:t>
            </a:r>
            <a:r>
              <a:rPr lang="de-DE" dirty="0"/>
              <a:t>. Rente: 	  441,41 EUR</a:t>
            </a:r>
          </a:p>
          <a:p>
            <a:pPr marL="108585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Garantiertes Kapital: 	  94.778 EUR</a:t>
            </a:r>
          </a:p>
          <a:p>
            <a:pPr marL="1085850" lvl="1" indent="-342900"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 err="1"/>
              <a:t>Vorauss</a:t>
            </a:r>
            <a:r>
              <a:rPr lang="de-DE" dirty="0"/>
              <a:t>. Kapital: 	135.372 EUR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49382" y="5467405"/>
            <a:ext cx="7751618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1600" dirty="0"/>
              <a:t>Weitere Berechnungsgrundlagen: Beitrag 200 € durch AN und 30 € durch AG, </a:t>
            </a:r>
            <a:r>
              <a:rPr lang="de-DE" sz="1600" dirty="0" err="1"/>
              <a:t>Rentenbeginnalter</a:t>
            </a:r>
            <a:r>
              <a:rPr lang="de-DE" sz="1600" dirty="0"/>
              <a:t> 67 Jahre,  Todesfallleistung in der Ansparphase: Beitragsrückgewähr, in der Rentenbezugszeit: RGZ 5 Jahre, teildynamische Rente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5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Die gesetzliche Rente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33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Was ist von der gesetzlichen Rente zu erwarten?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1695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chemeClr val="tx1"/>
                </a:solidFill>
              </a:rPr>
              <a:t>So schätzen Deutsche die Entwicklung des gesetzlichen Rentenniveaus ein…</a:t>
            </a:r>
          </a:p>
        </p:txBody>
      </p:sp>
      <p:graphicFrame>
        <p:nvGraphicFramePr>
          <p:cNvPr id="11" name="Inhaltsplatzhalter 3"/>
          <p:cNvGraphicFramePr>
            <a:graphicFrameLocks noGrp="1"/>
          </p:cNvGraphicFramePr>
          <p:nvPr>
            <p:ph sz="quarter" idx="18"/>
            <p:extLst>
              <p:ext uri="{D42A27DB-BD31-4B8C-83A1-F6EECF244321}">
                <p14:modId xmlns:p14="http://schemas.microsoft.com/office/powerpoint/2010/main" val="296770668"/>
              </p:ext>
            </p:extLst>
          </p:nvPr>
        </p:nvGraphicFramePr>
        <p:xfrm>
          <a:off x="382586" y="1956196"/>
          <a:ext cx="11555413" cy="4329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01684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972220"/>
            <a:ext cx="5481348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Nutzen Sie die staatlichen Förderungen und Arbeitgeberzuschüsse für eine auskömmliche Altersvorsorge!</a:t>
            </a:r>
            <a:endParaRPr lang="de-DE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134" y="966231"/>
            <a:ext cx="3799727" cy="5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53A56C7-0C22-54E1-DF3D-D68B9D1277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88" y="2567031"/>
            <a:ext cx="2832012" cy="4139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1721D06-D771-5A76-33A9-DA848C340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2073" y="2567032"/>
            <a:ext cx="3435291" cy="294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418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41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Die gesetzliche Rente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33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Was ist von der gesetzlichen Rente zu erwarten?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1695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chemeClr val="tx1"/>
                </a:solidFill>
              </a:rPr>
              <a:t>So schätzen Deutsche die Entwicklung des gesetzlichen Rentenniveaus ein…</a:t>
            </a:r>
          </a:p>
        </p:txBody>
      </p:sp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E9B8263E-5EF7-4D46-8706-C9445C38C9C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7987" y="2817813"/>
            <a:ext cx="11376025" cy="2376487"/>
          </a:xfrm>
        </p:spPr>
        <p:txBody>
          <a:bodyPr/>
          <a:lstStyle/>
          <a:p>
            <a:r>
              <a:rPr lang="de-DE" sz="2000" dirty="0"/>
              <a:t>Es gelten derzeit zwei „Haltelinien“: </a:t>
            </a:r>
          </a:p>
          <a:p>
            <a:endParaRPr lang="de-DE" sz="2000" dirty="0"/>
          </a:p>
          <a:p>
            <a:pPr marL="342900" indent="-342900">
              <a:buAutoNum type="arabicPeriod"/>
            </a:pPr>
            <a:r>
              <a:rPr lang="de-DE" sz="2000" u="sng" dirty="0"/>
              <a:t>Das Rentenniveau wird auf 48 % „Netto vor Steuern“ stabilisiert</a:t>
            </a:r>
          </a:p>
          <a:p>
            <a:pPr marL="342900" indent="-342900">
              <a:buAutoNum type="arabicPeriod"/>
            </a:pPr>
            <a:endParaRPr lang="de-DE" sz="2000" u="sng" dirty="0"/>
          </a:p>
          <a:p>
            <a:pPr marL="342900" indent="-342900">
              <a:buAutoNum type="arabicPeriod"/>
            </a:pPr>
            <a:r>
              <a:rPr lang="de-DE" sz="2000" u="sng" dirty="0"/>
              <a:t>Der Beitragssatz zur gesetzlichen Rentenversicherung wird auf max. 20% ansteigen</a:t>
            </a:r>
            <a:endParaRPr lang="de-DE" sz="2000" dirty="0"/>
          </a:p>
        </p:txBody>
      </p:sp>
      <p:pic>
        <p:nvPicPr>
          <p:cNvPr id="3074" name="Picture 2" descr="C:\Users\Gillesse\AppData\Local\Microsoft\Windows\INetCache\IE\AF6MNLNK\IST_22339549_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04200" y="2051843"/>
            <a:ext cx="3668712" cy="24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65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i="1" dirty="0"/>
              <a:t>Die gesetzliche Rente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33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Was ist von der gesetzlichen Rente zu erwarten?</a:t>
            </a:r>
          </a:p>
        </p:txBody>
      </p:sp>
      <p:sp>
        <p:nvSpPr>
          <p:cNvPr id="10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1695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>
                <a:solidFill>
                  <a:schemeClr val="tx1"/>
                </a:solidFill>
              </a:rPr>
              <a:t>„Haltelinien“ genauer betrachtet: </a:t>
            </a:r>
          </a:p>
        </p:txBody>
      </p:sp>
      <p:pic>
        <p:nvPicPr>
          <p:cNvPr id="3074" name="Picture 2" descr="C:\Users\Gillesse\AppData\Local\Microsoft\Windows\INetCache\IE\AF6MNLNK\IST_22339549_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04200" y="2051843"/>
            <a:ext cx="3668712" cy="24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E9B8263E-5EF7-4D46-8706-C9445C38C9C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07987" y="2233613"/>
            <a:ext cx="11376025" cy="4540257"/>
          </a:xfrm>
        </p:spPr>
        <p:txBody>
          <a:bodyPr/>
          <a:lstStyle/>
          <a:p>
            <a:r>
              <a:rPr lang="de-DE" dirty="0"/>
              <a:t>Die Vorgaben aus dem Rentenpaket gelten für sogenannte „Eckrentner“. </a:t>
            </a:r>
          </a:p>
          <a:p>
            <a:r>
              <a:rPr lang="de-DE" dirty="0"/>
              <a:t>Eigenschaften des „Eckrentners“ sind: 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45 Jahre Beiträge in die Rentenversicherung eingezahlt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verdient jedes Jahr das Durchschnittsgehalt aller Versicherten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 Rentenbeginn ist die Regelaltersgrenze erreicht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besitzt zum Rentenbeginn 45 Entgeltpunkte</a:t>
            </a:r>
          </a:p>
          <a:p>
            <a:endParaRPr lang="de-DE" dirty="0"/>
          </a:p>
          <a:p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A33202DC-F43C-4DF9-B4E4-5E2554B35725}"/>
              </a:ext>
            </a:extLst>
          </p:cNvPr>
          <p:cNvGrpSpPr/>
          <p:nvPr/>
        </p:nvGrpSpPr>
        <p:grpSpPr>
          <a:xfrm>
            <a:off x="8204200" y="4748001"/>
            <a:ext cx="3668712" cy="1440000"/>
            <a:chOff x="7551518" y="4347295"/>
            <a:chExt cx="3582464" cy="1440000"/>
          </a:xfrm>
        </p:grpSpPr>
        <p:sp>
          <p:nvSpPr>
            <p:cNvPr id="16" name="Rounded Rectangle 9">
              <a:extLst>
                <a:ext uri="{FF2B5EF4-FFF2-40B4-BE49-F238E27FC236}">
                  <a16:creationId xmlns:a16="http://schemas.microsoft.com/office/drawing/2014/main" id="{58BD6708-6EAA-41EA-878F-8AAEDF473DA4}"/>
                </a:ext>
              </a:extLst>
            </p:cNvPr>
            <p:cNvSpPr txBox="1">
              <a:spLocks/>
            </p:cNvSpPr>
            <p:nvPr/>
          </p:nvSpPr>
          <p:spPr>
            <a:xfrm>
              <a:off x="7551518" y="4347295"/>
              <a:ext cx="3582464" cy="1440000"/>
            </a:xfrm>
            <a:prstGeom prst="roundRect">
              <a:avLst>
                <a:gd name="adj" fmla="val 4509"/>
              </a:avLst>
            </a:prstGeom>
            <a:solidFill>
              <a:srgbClr val="CD6937"/>
            </a:solidFill>
          </p:spPr>
          <p:txBody>
            <a:bodyPr vert="horz" lIns="1152000" tIns="180000" rIns="180000" bIns="18000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Clr>
                  <a:schemeClr val="bg1"/>
                </a:buClr>
              </a:pPr>
              <a:r>
                <a:rPr lang="de-DE" dirty="0">
                  <a:solidFill>
                    <a:schemeClr val="bg1"/>
                  </a:solidFill>
                </a:rPr>
                <a:t>Der Deutsche arbeitet im Durchschnitt 38,8 Jahre. </a:t>
              </a:r>
            </a:p>
            <a:p>
              <a:pPr>
                <a:buClr>
                  <a:schemeClr val="bg1"/>
                </a:buClr>
              </a:pPr>
              <a:r>
                <a:rPr lang="de-DE" sz="1200" dirty="0">
                  <a:solidFill>
                    <a:schemeClr val="bg1"/>
                  </a:solidFill>
                </a:rPr>
                <a:t>(Quelle: www. statista.de mit Daten aus 2023)</a:t>
              </a:r>
            </a:p>
          </p:txBody>
        </p:sp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7AC88C34-8EE6-4FEB-B689-7882E2160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78682" y="4575820"/>
              <a:ext cx="544079" cy="10337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451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uster_Renteninformation_Seite_1">
            <a:extLst>
              <a:ext uri="{FF2B5EF4-FFF2-40B4-BE49-F238E27FC236}">
                <a16:creationId xmlns:a16="http://schemas.microsoft.com/office/drawing/2014/main" id="{635A0482-D236-4ED6-AB1E-C3B2088D1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66" y="1770639"/>
            <a:ext cx="3003344" cy="42497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 txBox="1">
            <a:spLocks/>
          </p:cNvSpPr>
          <p:nvPr/>
        </p:nvSpPr>
        <p:spPr bwMode="gray">
          <a:xfrm>
            <a:off x="382587" y="933450"/>
            <a:ext cx="11376025" cy="35639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Der Staat verweist auf „zusätzlichen Vorsorgebedarf“: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E9B8263E-5EF7-4D46-8706-C9445C38C9C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840287" y="1674813"/>
            <a:ext cx="6665913" cy="36845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… im Vergleich zu den Löhnen steigen die Renten in sehr viel geringerem Maße…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… dadurch wird die zu erwartende Lücke zwischen Rente und Erwerbseinkommen („Versorgungslücke“) noch größer…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…bei der ergänzenden Altersvorsorge sollte auch der Kaufkraftverlust beachtet werden…</a:t>
            </a:r>
            <a:endParaRPr lang="de-DE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5168900"/>
            <a:ext cx="521970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068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33388" y="1852613"/>
            <a:ext cx="7325949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</a:rPr>
              <a:t>Wer clever vorsorgen möchte, nutzt die                              </a:t>
            </a:r>
            <a:r>
              <a:rPr lang="de-DE" altLang="de-DE" sz="2000" b="1" dirty="0">
                <a:latin typeface="Arial" panose="020B0604020202020204" pitchFamily="34" charset="0"/>
              </a:rPr>
              <a:t>betriebliche Altersvorsorge (</a:t>
            </a:r>
            <a:r>
              <a:rPr lang="de-DE" altLang="de-DE" sz="2000" b="1" dirty="0" err="1">
                <a:latin typeface="Arial" panose="020B0604020202020204" pitchFamily="34" charset="0"/>
              </a:rPr>
              <a:t>bAV</a:t>
            </a:r>
            <a:r>
              <a:rPr lang="de-DE" altLang="de-DE" sz="2000" b="1" dirty="0">
                <a:latin typeface="Arial" panose="020B0604020202020204" pitchFamily="34" charset="0"/>
              </a:rPr>
              <a:t>). </a:t>
            </a:r>
          </a:p>
          <a:p>
            <a:r>
              <a:rPr lang="de-DE" altLang="de-DE" sz="2000" dirty="0">
                <a:latin typeface="Arial" panose="020B0604020202020204" pitchFamily="34" charset="0"/>
              </a:rPr>
              <a:t>Mit Hilfe des Arbeitgebers können somit hohe staatliche Förderungen genutzt werden. </a:t>
            </a:r>
          </a:p>
          <a:p>
            <a:r>
              <a:rPr lang="de-DE" altLang="de-DE" sz="2000" dirty="0">
                <a:latin typeface="Arial" panose="020B0604020202020204" pitchFamily="34" charset="0"/>
              </a:rPr>
              <a:t>Dies steigert die Rendite für Ihre Altersvorsorge!</a:t>
            </a:r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611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63538" y="1484313"/>
            <a:ext cx="86010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 sz="2000" b="1" dirty="0">
              <a:latin typeface="Arial" panose="020B0604020202020204" pitchFamily="34" charset="0"/>
            </a:endParaRPr>
          </a:p>
          <a:p>
            <a:pPr eaLnBrk="1" hangingPunct="1"/>
            <a:r>
              <a:rPr lang="de-DE" altLang="de-DE" sz="2000" b="1" dirty="0">
                <a:latin typeface="Arial" panose="020B0604020202020204" pitchFamily="34" charset="0"/>
              </a:rPr>
              <a:t>Seit dem 01.01.2002 besteht seitens des Arbeitnehmers ein „Rechtsanspruch auf Entgeltumwandlung“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58776" y="2970213"/>
            <a:ext cx="7680326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Einen „Rechtsanspruch auf Entgeltumwandlung“ haben:</a:t>
            </a:r>
          </a:p>
          <a:p>
            <a:pPr eaLnBrk="1" hangingPunct="1"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Arbeitnehmer, die bei dem Arbeitgeber, gegen den sich der Anspruch richtet, in der gesetzlichen Rentenversicherung pflichtversichert sind, oder die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Geringfügig beschäftigt sind und auf Sozialversicherungsfreiheit verzichtet haben, sowie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Arbeitnehmerähnliche Selbstständige, die in der gesetzlichen Rentenversicherung pflichtversichert sind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549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4056351" y="4570806"/>
            <a:ext cx="3458619" cy="155567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407987" y="4570807"/>
            <a:ext cx="3458619" cy="19214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087912" y="4570807"/>
            <a:ext cx="3919628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</a:rPr>
              <a:t>Der </a:t>
            </a:r>
            <a:r>
              <a:rPr lang="de-DE" altLang="de-DE" sz="2000" b="1" i="1" dirty="0">
                <a:latin typeface="Arial" panose="020B0604020202020204" pitchFamily="34" charset="0"/>
              </a:rPr>
              <a:t>Arbeitgeber </a:t>
            </a:r>
            <a:r>
              <a:rPr lang="de-DE" altLang="de-DE" sz="2000" dirty="0">
                <a:latin typeface="Arial" panose="020B0604020202020204" pitchFamily="34" charset="0"/>
              </a:rPr>
              <a:t>gibt vor: </a:t>
            </a:r>
          </a:p>
          <a:p>
            <a:pPr marL="342900" indent="-342900">
              <a:buFontTx/>
              <a:buChar char="-"/>
            </a:pPr>
            <a:r>
              <a:rPr lang="de-DE" altLang="de-DE" sz="2000" dirty="0">
                <a:latin typeface="Arial" panose="020B0604020202020204" pitchFamily="34" charset="0"/>
              </a:rPr>
              <a:t>Durchführungsweg</a:t>
            </a:r>
          </a:p>
          <a:p>
            <a:pPr marL="342900" indent="-342900">
              <a:buFontTx/>
              <a:buChar char="-"/>
            </a:pPr>
            <a:r>
              <a:rPr lang="de-DE" altLang="de-DE" sz="2000" dirty="0">
                <a:latin typeface="Arial" panose="020B0604020202020204" pitchFamily="34" charset="0"/>
              </a:rPr>
              <a:t>Anbieter</a:t>
            </a:r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95295" y="4570807"/>
            <a:ext cx="3919628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sz="2000" dirty="0">
                <a:latin typeface="Arial" panose="020B0604020202020204" pitchFamily="34" charset="0"/>
              </a:rPr>
              <a:t>Der </a:t>
            </a:r>
            <a:r>
              <a:rPr lang="de-DE" altLang="de-DE" sz="2000" b="1" i="1" dirty="0">
                <a:latin typeface="Arial" panose="020B0604020202020204" pitchFamily="34" charset="0"/>
              </a:rPr>
              <a:t>Arbeitnehmer</a:t>
            </a:r>
            <a:r>
              <a:rPr lang="de-DE" altLang="de-DE" sz="2000" dirty="0">
                <a:latin typeface="Arial" panose="020B0604020202020204" pitchFamily="34" charset="0"/>
              </a:rPr>
              <a:t> gibt vor:</a:t>
            </a:r>
          </a:p>
          <a:p>
            <a:pPr marL="342900" indent="-342900">
              <a:buFontTx/>
              <a:buChar char="-"/>
            </a:pPr>
            <a:r>
              <a:rPr lang="de-DE" altLang="de-DE" sz="2000" dirty="0">
                <a:latin typeface="Arial" panose="020B0604020202020204" pitchFamily="34" charset="0"/>
              </a:rPr>
              <a:t>ob und </a:t>
            </a:r>
          </a:p>
          <a:p>
            <a:pPr marL="342900" indent="-342900">
              <a:buFontTx/>
              <a:buChar char="-"/>
            </a:pPr>
            <a:r>
              <a:rPr lang="de-DE" altLang="de-DE" sz="2000" dirty="0">
                <a:latin typeface="Arial" panose="020B0604020202020204" pitchFamily="34" charset="0"/>
              </a:rPr>
              <a:t>in welcher Höhe die betriebliche Altersvorsorge durchgeführt wird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F925889-7E1C-4C59-878E-383677F25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85" y="1806596"/>
            <a:ext cx="7001852" cy="240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8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8FCF060B-CF29-4925-8BD9-F0D54A515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Clever vorsorgen mit betrieblicher Altersvorsorge!</a:t>
            </a:r>
          </a:p>
        </p:txBody>
      </p:sp>
      <p:sp>
        <p:nvSpPr>
          <p:cNvPr id="41" name="TextBox 9">
            <a:extLst>
              <a:ext uri="{FF2B5EF4-FFF2-40B4-BE49-F238E27FC236}">
                <a16:creationId xmlns:a16="http://schemas.microsoft.com/office/drawing/2014/main" id="{701BBEF5-CD74-48C5-8F33-A3B2A8A18EDB}"/>
              </a:ext>
            </a:extLst>
          </p:cNvPr>
          <p:cNvSpPr txBox="1">
            <a:spLocks/>
          </p:cNvSpPr>
          <p:nvPr/>
        </p:nvSpPr>
        <p:spPr>
          <a:xfrm>
            <a:off x="420688" y="1052513"/>
            <a:ext cx="7580312" cy="64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50000"/>
              </a:lnSpc>
              <a:buNone/>
            </a:pPr>
            <a:r>
              <a:rPr lang="de-DE" sz="2000" b="1" dirty="0"/>
              <a:t>Altersvorsorge mit Hilfe vom Arbeitgeber und Staat!</a:t>
            </a:r>
            <a:endParaRPr lang="de-DE" sz="2000" dirty="0"/>
          </a:p>
        </p:txBody>
      </p:sp>
      <p:pic>
        <p:nvPicPr>
          <p:cNvPr id="8" name="Picture 2" descr="C:\Users\gillesse\AppData\Local\Microsoft\Windows\Temporary Internet Files\Content.IE5\E54IH3QG\IST_835325972_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75" b="6285"/>
          <a:stretch/>
        </p:blipFill>
        <p:spPr bwMode="auto">
          <a:xfrm>
            <a:off x="8039101" y="134067"/>
            <a:ext cx="3911314" cy="65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394562" y="1817780"/>
            <a:ext cx="8280400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dirty="0"/>
              <a:t>Im Zuge des Betriebsrentenstärkungsgesetzes wurden die </a:t>
            </a:r>
            <a:r>
              <a:rPr lang="de-DE" dirty="0" err="1"/>
              <a:t>bAV</a:t>
            </a:r>
            <a:r>
              <a:rPr lang="de-DE" dirty="0"/>
              <a:t> Rahmenbedingungen nochmals attraktiver gestaltet:</a:t>
            </a:r>
          </a:p>
          <a:p>
            <a:pPr eaLnBrk="1" hangingPunct="1"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Höherer steuerlicher Förderrahmen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Höherer Einkommensteuerfreibetrag für zusätzliche                Altersversorgung bei Grundsicherung</a:t>
            </a:r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endParaRPr lang="de-DE" dirty="0"/>
          </a:p>
          <a:p>
            <a:pPr marL="342900" indent="-342900" eaLnBrk="1" hangingPunct="1">
              <a:buFont typeface="Wingdings" pitchFamily="2" charset="2"/>
              <a:buChar char="m"/>
              <a:defRPr/>
            </a:pPr>
            <a:r>
              <a:rPr lang="de-DE" dirty="0"/>
              <a:t>Verpflichtender Arbeitgeberzuschuss zur Entgeltumwandlung  </a:t>
            </a:r>
          </a:p>
          <a:p>
            <a:pPr eaLnBrk="1" hangingPunct="1">
              <a:defRPr/>
            </a:pPr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27805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-Master_16zu9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72000" rIns="108000" bIns="72000" rtlCol="0" anchor="ctr"/>
      <a:lstStyle>
        <a:defPPr algn="ctr">
          <a:lnSpc>
            <a:spcPct val="110000"/>
          </a:lnSpc>
          <a:spcBef>
            <a:spcPts val="600"/>
          </a:spcBef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0" tIns="0" rIns="0" bIns="0" rtlCol="0">
        <a:noAutofit/>
      </a:bodyPr>
      <a:lstStyle>
        <a:defPPr algn="l">
          <a:defRPr sz="1600" dirty="0" err="1" smtClean="0"/>
        </a:defPPr>
      </a:lstStyle>
    </a:txDef>
  </a:objectDefaults>
  <a:extraClrSchemeLst/>
  <a:custClrLst>
    <a:custClr>
      <a:srgbClr val="641937"/>
    </a:custClr>
    <a:custClr>
      <a:srgbClr val="C68C2D"/>
    </a:custClr>
    <a:custClr>
      <a:srgbClr val="EBCD23"/>
    </a:custClr>
    <a:custClr>
      <a:srgbClr val="AAD0DC"/>
    </a:custClr>
    <a:custClr>
      <a:srgbClr val="918A87"/>
    </a:custClr>
    <a:custClr>
      <a:srgbClr val="324187"/>
    </a:custClr>
    <a:custClr>
      <a:srgbClr val="CD6937"/>
    </a:custClr>
    <a:custClr>
      <a:srgbClr val="825FAA"/>
    </a:custClr>
    <a:custClr>
      <a:srgbClr val="E4E4E4"/>
    </a:custClr>
    <a:custClr>
      <a:srgbClr val="FFFFFF"/>
    </a:custClr>
    <a:custClr>
      <a:srgbClr val="00A075"/>
    </a:custClr>
    <a:custClr>
      <a:srgbClr val="EBCD23"/>
    </a:custClr>
    <a:custClr>
      <a:srgbClr val="D4280A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HanseMerkur_PowerPoint-Template_16zu9_.potx" id="{6340E609-5DA7-44AF-B955-3C30BCBE9443}" vid="{DAB8C097-4057-4465-8757-1FAF63AFEFAB}"/>
    </a:ext>
  </a:extLst>
</a:theme>
</file>

<file path=ppt/theme/theme2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">
      <a:dk1>
        <a:sysClr val="windowText" lastClr="000000"/>
      </a:dk1>
      <a:lt1>
        <a:sysClr val="window" lastClr="FFFFFF"/>
      </a:lt1>
      <a:dk2>
        <a:srgbClr val="00A075"/>
      </a:dk2>
      <a:lt2>
        <a:srgbClr val="E0F0E8"/>
      </a:lt2>
      <a:accent1>
        <a:srgbClr val="00A075"/>
      </a:accent1>
      <a:accent2>
        <a:srgbClr val="7DBF68"/>
      </a:accent2>
      <a:accent3>
        <a:srgbClr val="005E52"/>
      </a:accent3>
      <a:accent4>
        <a:srgbClr val="CBC3BB"/>
      </a:accent4>
      <a:accent5>
        <a:srgbClr val="918A87"/>
      </a:accent5>
      <a:accent6>
        <a:srgbClr val="54565A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PowerPoint-Master_16zu9</Template>
  <TotalTime>0</TotalTime>
  <Words>1012</Words>
  <Application>Microsoft Office PowerPoint</Application>
  <PresentationFormat>Breitbild</PresentationFormat>
  <Paragraphs>163</Paragraphs>
  <Slides>21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Arial</vt:lpstr>
      <vt:lpstr>Wingdings</vt:lpstr>
      <vt:lpstr>PowerPoint-Master_16zu9</vt:lpstr>
      <vt:lpstr>bAV Care</vt:lpstr>
      <vt:lpstr>Die gesetzliche Rente</vt:lpstr>
      <vt:lpstr>Die gesetzliche Rente</vt:lpstr>
      <vt:lpstr>Die gesetzliche Rente</vt:lpstr>
      <vt:lpstr>Clever vorsorgen mit betrieblicher Altersvorsorge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Clever vorsorgen mit betrieblicher Altersvorsorge!</vt:lpstr>
      <vt:lpstr>PowerPoint-Präsentation</vt:lpstr>
    </vt:vector>
  </TitlesOfParts>
  <Company>HamseMerkur Versicherungen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Gilleßen</dc:creator>
  <cp:lastModifiedBy>Gilleßen, Thomas</cp:lastModifiedBy>
  <cp:revision>124</cp:revision>
  <dcterms:created xsi:type="dcterms:W3CDTF">2019-02-04T09:17:25Z</dcterms:created>
  <dcterms:modified xsi:type="dcterms:W3CDTF">2024-04-29T09:03:13Z</dcterms:modified>
</cp:coreProperties>
</file>