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4" r:id="rId3"/>
    <p:sldId id="311" r:id="rId4"/>
    <p:sldId id="290" r:id="rId5"/>
    <p:sldId id="337" r:id="rId6"/>
    <p:sldId id="319" r:id="rId7"/>
    <p:sldId id="320" r:id="rId8"/>
    <p:sldId id="321" r:id="rId9"/>
    <p:sldId id="322" r:id="rId10"/>
    <p:sldId id="324" r:id="rId11"/>
    <p:sldId id="325" r:id="rId12"/>
    <p:sldId id="323" r:id="rId13"/>
    <p:sldId id="326" r:id="rId14"/>
    <p:sldId id="329" r:id="rId15"/>
    <p:sldId id="327" r:id="rId16"/>
    <p:sldId id="328" r:id="rId17"/>
    <p:sldId id="330" r:id="rId18"/>
    <p:sldId id="331" r:id="rId19"/>
    <p:sldId id="332" r:id="rId20"/>
    <p:sldId id="333" r:id="rId21"/>
    <p:sldId id="313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2525" userDrawn="1">
          <p15:clr>
            <a:srgbClr val="A4A3A4"/>
          </p15:clr>
        </p15:guide>
        <p15:guide id="7" pos="2706" userDrawn="1">
          <p15:clr>
            <a:srgbClr val="A4A3A4"/>
          </p15:clr>
        </p15:guide>
        <p15:guide id="8" pos="4974" userDrawn="1">
          <p15:clr>
            <a:srgbClr val="A4A3A4"/>
          </p15:clr>
        </p15:guide>
        <p15:guide id="9" pos="5155" userDrawn="1">
          <p15:clr>
            <a:srgbClr val="A4A3A4"/>
          </p15:clr>
        </p15:guide>
        <p15:guide id="10" orient="horz" pos="300" userDrawn="1">
          <p15:clr>
            <a:srgbClr val="A4A3A4"/>
          </p15:clr>
        </p15:guide>
        <p15:guide id="12" orient="horz" pos="2273" userDrawn="1">
          <p15:clr>
            <a:srgbClr val="A4A3A4"/>
          </p15:clr>
        </p15:guide>
        <p15:guide id="13" pos="3749" userDrawn="1">
          <p15:clr>
            <a:srgbClr val="A4A3A4"/>
          </p15:clr>
        </p15:guide>
        <p15:guide id="14" pos="3931" userDrawn="1">
          <p15:clr>
            <a:srgbClr val="A4A3A4"/>
          </p15:clr>
        </p15:guide>
        <p15:guide id="15" pos="7423" userDrawn="1">
          <p15:clr>
            <a:srgbClr val="A4A3A4"/>
          </p15:clr>
        </p15:guide>
        <p15:guide id="16" orient="horz" pos="2455" userDrawn="1">
          <p15:clr>
            <a:srgbClr val="A4A3A4"/>
          </p15:clr>
        </p15:guide>
        <p15:guide id="17" orient="horz" pos="4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7440" autoAdjust="0"/>
  </p:normalViewPr>
  <p:slideViewPr>
    <p:cSldViewPr snapToGrid="0" showGuides="1">
      <p:cViewPr varScale="1">
        <p:scale>
          <a:sx n="111" d="100"/>
          <a:sy n="111" d="100"/>
        </p:scale>
        <p:origin x="594" y="18"/>
      </p:cViewPr>
      <p:guideLst>
        <p:guide orient="horz" pos="935"/>
        <p:guide pos="257"/>
        <p:guide orient="horz" pos="3793"/>
        <p:guide pos="2525"/>
        <p:guide pos="2706"/>
        <p:guide pos="4974"/>
        <p:guide pos="5155"/>
        <p:guide orient="horz" pos="300"/>
        <p:guide orient="horz" pos="2273"/>
        <p:guide pos="3749"/>
        <p:guide pos="3931"/>
        <p:guide pos="7423"/>
        <p:guide orient="horz" pos="2455"/>
        <p:guide orient="horz" pos="4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-282"/>
    </p:cViewPr>
  </p:sorterViewPr>
  <p:notesViewPr>
    <p:cSldViewPr snapToGrid="0" showGuides="1">
      <p:cViewPr varScale="1">
        <p:scale>
          <a:sx n="87" d="100"/>
          <a:sy n="87" d="100"/>
        </p:scale>
        <p:origin x="330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1A1-4644-9A17-D255E0A8A84D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1A1-4644-9A17-D255E0A8A84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kennen das zukünftige Rentenniveau</c:v>
                </c:pt>
                <c:pt idx="1">
                  <c:v>schätzen die gesetzliche Rente zu niedrig ein</c:v>
                </c:pt>
                <c:pt idx="2">
                  <c:v>schätzen die gesetzliche Rente zu hoch ein</c:v>
                </c:pt>
                <c:pt idx="3">
                  <c:v>haben keine Ahnung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0.3</c:v>
                </c:pt>
                <c:pt idx="1">
                  <c:v>0.05</c:v>
                </c:pt>
                <c:pt idx="2">
                  <c:v>0.25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A1-4644-9A17-D255E0A8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3974231569196218"/>
          <c:y val="0.57260995016492044"/>
          <c:w val="0.45698506825480595"/>
          <c:h val="0.425240644335022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0.03812</cdr:x>
      <cdr:y>0.91768</cdr:y>
    </cdr:from>
    <cdr:to>
      <cdr:x>0.28185</cdr:x>
      <cdr:y>1</cdr:y>
    </cdr:to>
    <cdr:sp macro="" textlink="">
      <cdr:nvSpPr>
        <cdr:cNvPr id="2" name="Titel 2">
          <a:extLst xmlns:a="http://schemas.openxmlformats.org/drawingml/2006/main">
            <a:ext uri="{FF2B5EF4-FFF2-40B4-BE49-F238E27FC236}">
              <a16:creationId xmlns:a16="http://schemas.microsoft.com/office/drawing/2014/main" id="{8FCF060B-CF29-4925-8BD9-F0D54A515B96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40499" y="6497715"/>
          <a:ext cx="2816352" cy="356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tIns="0" rIns="0" bIns="0" rtlCol="0" anchor="t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dirty="0"/>
            <a:t>Quelle: RWB Finanzstudie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ACF5350-E54F-41DB-A829-7DEAF00718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423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C3B1B5-67EF-4D7E-87C9-AA9F0F40CC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423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64AFC-A6D4-45A4-8831-3839F2C03D1B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C1999D-D60D-4FF2-895C-7181CF3699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01629"/>
            <a:ext cx="2971800" cy="2423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D1D9CB-7802-49B9-8FF6-ABBDCE9F01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901629"/>
            <a:ext cx="2971800" cy="2423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7CFFE-1B91-4366-830F-0E55CFF4B7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841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E3938-ABA0-44E9-997C-B54296DB6513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517E9-C179-4FD6-9CC5-98C0AC9D00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60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lnSpc>
        <a:spcPct val="110000"/>
      </a:lnSpc>
      <a:spcBef>
        <a:spcPts val="600"/>
      </a:spcBef>
      <a:spcAft>
        <a:spcPts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lnSpc>
        <a:spcPct val="110000"/>
      </a:lnSpc>
      <a:spcBef>
        <a:spcPts val="600"/>
      </a:spcBef>
      <a:spcAft>
        <a:spcPts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lnSpc>
        <a:spcPct val="110000"/>
      </a:lnSpc>
      <a:spcBef>
        <a:spcPts val="600"/>
      </a:spcBef>
      <a:spcAft>
        <a:spcPts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914400" rtl="0" eaLnBrk="1" latinLnBrk="0" hangingPunct="1">
      <a:lnSpc>
        <a:spcPct val="110000"/>
      </a:lnSpc>
      <a:spcBef>
        <a:spcPts val="600"/>
      </a:spcBef>
      <a:spcAft>
        <a:spcPts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103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089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287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692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703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576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190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190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190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190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68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805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776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45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915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654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05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04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Keyvisual und grün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llesse\AppData\Local\Microsoft\Windows\INetCache\IE\S8AAWQ9Z\FO_14524004_preview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3" b="18368"/>
          <a:stretch/>
        </p:blipFill>
        <p:spPr bwMode="auto">
          <a:xfrm>
            <a:off x="194688" y="167856"/>
            <a:ext cx="11802061" cy="650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48B1841-01CE-4279-9287-D71C77AF46D6}"/>
              </a:ext>
            </a:extLst>
          </p:cNvPr>
          <p:cNvSpPr/>
          <p:nvPr userDrawn="1"/>
        </p:nvSpPr>
        <p:spPr bwMode="gray">
          <a:xfrm>
            <a:off x="5036776" y="2223000"/>
            <a:ext cx="6583774" cy="2412000"/>
          </a:xfrm>
          <a:prstGeom prst="roundRect">
            <a:avLst>
              <a:gd name="adj" fmla="val 2327"/>
            </a:avLst>
          </a:prstGeom>
          <a:gradFill flip="none" rotWithShape="1">
            <a:gsLst>
              <a:gs pos="10000">
                <a:schemeClr val="accent3">
                  <a:alpha val="95000"/>
                </a:schemeClr>
              </a:gs>
              <a:gs pos="80000">
                <a:schemeClr val="accent1">
                  <a:alpha val="9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110000"/>
              </a:lnSpc>
              <a:spcBef>
                <a:spcPts val="600"/>
              </a:spcBef>
              <a:buFontTx/>
              <a:buNone/>
            </a:pPr>
            <a:endParaRPr lang="de-DE" sz="100">
              <a:solidFill>
                <a:schemeClr val="accent3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D85246-262F-43D5-B7CF-2ADBC032F690}"/>
              </a:ext>
            </a:extLst>
          </p:cNvPr>
          <p:cNvSpPr>
            <a:spLocks noGrp="1"/>
          </p:cNvSpPr>
          <p:nvPr userDrawn="1">
            <p:ph type="ctrTitle"/>
          </p:nvPr>
        </p:nvSpPr>
        <p:spPr bwMode="gray">
          <a:xfrm>
            <a:off x="7841170" y="2402474"/>
            <a:ext cx="3577388" cy="1426574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174046-DE2F-40C3-9134-E5CB7E2B17CA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7841170" y="3890357"/>
            <a:ext cx="3577388" cy="300643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6" name="Textplatzhalter 11">
            <a:extLst>
              <a:ext uri="{FF2B5EF4-FFF2-40B4-BE49-F238E27FC236}">
                <a16:creationId xmlns:a16="http://schemas.microsoft.com/office/drawing/2014/main" id="{8A420F65-EF73-4FA3-A317-809F62D2E2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841170" y="4294474"/>
            <a:ext cx="3577388" cy="14400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Name; Datum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7AE4B63-6DA4-4814-87E0-31E4CCFA01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5420540" y="3126759"/>
            <a:ext cx="1350920" cy="6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96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E0D70-570A-46FB-B7B9-1F84EBF4756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28CD76-E68F-4C49-935E-16FFD2F0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47FABA-2EF0-410C-99FF-EBBA8011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965CE5-8329-4109-9433-1622915FC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1067C31-1A30-4887-A2C8-A35DFA05F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</p:spTree>
    <p:extLst>
      <p:ext uri="{BB962C8B-B14F-4D97-AF65-F5344CB8AC3E}">
        <p14:creationId xmlns:p14="http://schemas.microsoft.com/office/powerpoint/2010/main" val="944853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males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BC072-E656-49C7-9863-F88AA3A7C85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988" y="476250"/>
            <a:ext cx="7640007" cy="71278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7E1FDB-7749-4631-91C3-279B7497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35845E7C-BEFE-4B8B-B1E5-C212E8E02E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183563" y="180000"/>
            <a:ext cx="3828436" cy="648908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F56FFC7-A665-45F4-B514-CC6172B418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E226B35-8A0D-4CFE-BB8E-9C3C6B63823A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>
          <a:xfrm>
            <a:off x="407988" y="1484313"/>
            <a:ext cx="7639050" cy="45370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5945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nzseitiges Wec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8B42CCA-295C-41B8-8800-A4C80E0BD3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gray">
          <a:xfrm>
            <a:off x="180000" y="179999"/>
            <a:ext cx="11832000" cy="648908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04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EA37DC4-4685-46C1-9660-8D7BE7405B23}"/>
              </a:ext>
            </a:extLst>
          </p:cNvPr>
          <p:cNvSpPr/>
          <p:nvPr userDrawn="1"/>
        </p:nvSpPr>
        <p:spPr bwMode="gray">
          <a:xfrm>
            <a:off x="180000" y="180000"/>
            <a:ext cx="11832000" cy="58413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035F89-C815-452D-86D6-11B6380FC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Ihr Ansprechpartner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2BC6DEE-E78F-4013-A76C-072F2E7149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2279650" y="1495600"/>
            <a:ext cx="3096000" cy="3816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A9CF6F3-25FB-4A1D-BE03-A727BC336A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627688" y="1497494"/>
            <a:ext cx="6156324" cy="25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de-DE" sz="1600" dirty="0"/>
              <a:t>Name</a:t>
            </a:r>
          </a:p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9A3CB98-9CC2-486C-B9F4-96687E5A45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627688" y="2311087"/>
            <a:ext cx="6156324" cy="12453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de-DE" sz="1200" dirty="0"/>
              <a:t>Tel</a:t>
            </a:r>
          </a:p>
          <a:p>
            <a:r>
              <a:rPr lang="de-DE" sz="1200" dirty="0"/>
              <a:t>Mail</a:t>
            </a:r>
          </a:p>
          <a:p>
            <a:r>
              <a:rPr lang="de-DE" sz="1200" dirty="0"/>
              <a:t>Adresse</a:t>
            </a:r>
            <a:endParaRPr lang="de-DE" dirty="0"/>
          </a:p>
          <a:p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942AB6C4-F54F-4A9D-9851-0E338AA92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627688" y="1778290"/>
            <a:ext cx="6156324" cy="25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sz="1600" dirty="0"/>
              <a:t>Funktion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80BFD8-8BC6-4E11-88F1-696D56CAC5D6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E00360-8595-4DA4-BB5E-5685D5F7F0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A912ED-2275-407D-8775-BA6E1486A1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019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folie 2 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EA37DC4-4685-46C1-9660-8D7BE7405B23}"/>
              </a:ext>
            </a:extLst>
          </p:cNvPr>
          <p:cNvSpPr/>
          <p:nvPr userDrawn="1"/>
        </p:nvSpPr>
        <p:spPr bwMode="gray">
          <a:xfrm>
            <a:off x="180000" y="180000"/>
            <a:ext cx="11832000" cy="58413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035F89-C815-452D-86D6-11B6380FC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Ihre Ansprechpartner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2BC6DEE-E78F-4013-A76C-072F2E7149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407988" y="2246611"/>
            <a:ext cx="2094100" cy="25811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A9CF6F3-25FB-4A1D-BE03-A727BC336A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7988" y="1497494"/>
            <a:ext cx="5543550" cy="25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de-DE" sz="1600" dirty="0"/>
              <a:t>Name</a:t>
            </a:r>
          </a:p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9A3CB98-9CC2-486C-B9F4-96687E5A45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30076" y="2246611"/>
            <a:ext cx="3221462" cy="12453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de-DE" sz="1200" dirty="0"/>
              <a:t>Tel</a:t>
            </a:r>
          </a:p>
          <a:p>
            <a:r>
              <a:rPr lang="de-DE" sz="1200" dirty="0"/>
              <a:t>Mail</a:t>
            </a:r>
          </a:p>
          <a:p>
            <a:r>
              <a:rPr lang="de-DE" sz="1200" dirty="0"/>
              <a:t>Adresse</a:t>
            </a:r>
            <a:endParaRPr lang="de-DE" dirty="0"/>
          </a:p>
          <a:p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942AB6C4-F54F-4A9D-9851-0E338AA92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07988" y="1778290"/>
            <a:ext cx="5543550" cy="25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sz="1600" dirty="0"/>
              <a:t>Funktion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80BFD8-8BC6-4E11-88F1-696D56CAC5D6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E00360-8595-4DA4-BB5E-5685D5F7F0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A912ED-2275-407D-8775-BA6E1486A1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DCE4AD0C-74C2-4546-9448-E579E680121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6253164" y="2246611"/>
            <a:ext cx="2094100" cy="25811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B0F89D90-603D-4BEC-A92B-0CC9572A89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253164" y="1497494"/>
            <a:ext cx="5543550" cy="25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de-DE" sz="1600" dirty="0"/>
              <a:t>Name</a:t>
            </a:r>
          </a:p>
          <a:p>
            <a:endParaRPr lang="de-DE" dirty="0"/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FE0C26BD-D4EF-42D7-B503-B1347E1FE1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575252" y="2246611"/>
            <a:ext cx="3221462" cy="12453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de-DE" sz="1200" dirty="0"/>
              <a:t>Tel</a:t>
            </a:r>
          </a:p>
          <a:p>
            <a:r>
              <a:rPr lang="de-DE" sz="1200" dirty="0"/>
              <a:t>Mail</a:t>
            </a:r>
          </a:p>
          <a:p>
            <a:r>
              <a:rPr lang="de-DE" sz="1200" dirty="0"/>
              <a:t>Adresse</a:t>
            </a:r>
            <a:endParaRPr lang="de-DE" dirty="0"/>
          </a:p>
          <a:p>
            <a:endParaRPr lang="de-DE" dirty="0"/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12976E3E-DD26-4111-A757-1EC243A2B2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53164" y="1778290"/>
            <a:ext cx="5543550" cy="25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sz="1600" dirty="0"/>
              <a:t>Funktion</a:t>
            </a:r>
          </a:p>
        </p:txBody>
      </p:sp>
    </p:spTree>
    <p:extLst>
      <p:ext uri="{BB962C8B-B14F-4D97-AF65-F5344CB8AC3E}">
        <p14:creationId xmlns:p14="http://schemas.microsoft.com/office/powerpoint/2010/main" val="842913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9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4A85017-E04B-49DE-ADD0-EFE9D206BA9C}"/>
              </a:ext>
            </a:extLst>
          </p:cNvPr>
          <p:cNvSpPr/>
          <p:nvPr userDrawn="1"/>
        </p:nvSpPr>
        <p:spPr bwMode="gray">
          <a:xfrm>
            <a:off x="180000" y="180000"/>
            <a:ext cx="11832000" cy="6498000"/>
          </a:xfrm>
          <a:prstGeom prst="rect">
            <a:avLst/>
          </a:prstGeom>
          <a:gradFill flip="none" rotWithShape="1">
            <a:gsLst>
              <a:gs pos="10000">
                <a:schemeClr val="accent3"/>
              </a:gs>
              <a:gs pos="8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969523-B98A-45C7-B343-1A5682CA6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4890001" y="2910178"/>
            <a:ext cx="2411998" cy="13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96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8997412-C897-4AD9-A9CC-09F1BF58B312}"/>
              </a:ext>
            </a:extLst>
          </p:cNvPr>
          <p:cNvSpPr/>
          <p:nvPr userDrawn="1"/>
        </p:nvSpPr>
        <p:spPr bwMode="gray">
          <a:xfrm>
            <a:off x="180000" y="180000"/>
            <a:ext cx="11832000" cy="6498000"/>
          </a:xfrm>
          <a:prstGeom prst="rect">
            <a:avLst/>
          </a:prstGeom>
          <a:gradFill flip="none" rotWithShape="1">
            <a:gsLst>
              <a:gs pos="10000">
                <a:schemeClr val="accent3"/>
              </a:gs>
              <a:gs pos="8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64AAFC-9332-41C7-9D5D-0D8E0A3408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56000" y="4561200"/>
            <a:ext cx="6480000" cy="943200"/>
          </a:xfrm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C20B08-2920-49E0-A084-64E8BF172F6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2856000" y="5576400"/>
            <a:ext cx="6480000" cy="432000"/>
          </a:xfrm>
        </p:spPr>
        <p:txBody>
          <a:bodyPr anchor="t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616E90-D450-43C9-B8ED-51108EA2D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5420540" y="3126759"/>
            <a:ext cx="1350920" cy="6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5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ganzseitigem Wechselmo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32C0B7B-CBE7-4E60-BE6D-6C54613583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179999" y="179999"/>
            <a:ext cx="11832000" cy="6489088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A4116CC9-D85E-4755-9690-EAEFC5338C7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>
            <a:off x="5036775" y="2223000"/>
            <a:ext cx="6583774" cy="2412000"/>
          </a:xfrm>
          <a:custGeom>
            <a:avLst/>
            <a:gdLst>
              <a:gd name="connsiteX0" fmla="*/ 56127 w 6583774"/>
              <a:gd name="connsiteY0" fmla="*/ 0 h 2412000"/>
              <a:gd name="connsiteX1" fmla="*/ 6527647 w 6583774"/>
              <a:gd name="connsiteY1" fmla="*/ 0 h 2412000"/>
              <a:gd name="connsiteX2" fmla="*/ 6583774 w 6583774"/>
              <a:gd name="connsiteY2" fmla="*/ 56127 h 2412000"/>
              <a:gd name="connsiteX3" fmla="*/ 6583774 w 6583774"/>
              <a:gd name="connsiteY3" fmla="*/ 2355873 h 2412000"/>
              <a:gd name="connsiteX4" fmla="*/ 6527647 w 6583774"/>
              <a:gd name="connsiteY4" fmla="*/ 2412000 h 2412000"/>
              <a:gd name="connsiteX5" fmla="*/ 56127 w 6583774"/>
              <a:gd name="connsiteY5" fmla="*/ 2412000 h 2412000"/>
              <a:gd name="connsiteX6" fmla="*/ 0 w 6583774"/>
              <a:gd name="connsiteY6" fmla="*/ 2355873 h 2412000"/>
              <a:gd name="connsiteX7" fmla="*/ 0 w 6583774"/>
              <a:gd name="connsiteY7" fmla="*/ 56127 h 2412000"/>
              <a:gd name="connsiteX8" fmla="*/ 56127 w 6583774"/>
              <a:gd name="connsiteY8" fmla="*/ 0 h 24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3774" h="2412000">
                <a:moveTo>
                  <a:pt x="56127" y="0"/>
                </a:moveTo>
                <a:lnTo>
                  <a:pt x="6527647" y="0"/>
                </a:lnTo>
                <a:cubicBezTo>
                  <a:pt x="6558645" y="0"/>
                  <a:pt x="6583774" y="25129"/>
                  <a:pt x="6583774" y="56127"/>
                </a:cubicBezTo>
                <a:lnTo>
                  <a:pt x="6583774" y="2355873"/>
                </a:lnTo>
                <a:cubicBezTo>
                  <a:pt x="6583774" y="2386871"/>
                  <a:pt x="6558645" y="2412000"/>
                  <a:pt x="6527647" y="2412000"/>
                </a:cubicBezTo>
                <a:lnTo>
                  <a:pt x="56127" y="2412000"/>
                </a:lnTo>
                <a:cubicBezTo>
                  <a:pt x="25129" y="2412000"/>
                  <a:pt x="0" y="2386871"/>
                  <a:pt x="0" y="2355873"/>
                </a:cubicBezTo>
                <a:lnTo>
                  <a:pt x="0" y="56127"/>
                </a:lnTo>
                <a:cubicBezTo>
                  <a:pt x="0" y="25129"/>
                  <a:pt x="25129" y="0"/>
                  <a:pt x="56127" y="0"/>
                </a:cubicBezTo>
                <a:close/>
              </a:path>
            </a:pathLst>
          </a:custGeom>
          <a:gradFill>
            <a:gsLst>
              <a:gs pos="10000">
                <a:schemeClr val="accent3">
                  <a:alpha val="95000"/>
                </a:schemeClr>
              </a:gs>
              <a:gs pos="80000">
                <a:schemeClr val="accent1">
                  <a:alpha val="95000"/>
                </a:schemeClr>
              </a:gs>
            </a:gsLst>
            <a:lin ang="18900000" scaled="1"/>
          </a:gradFill>
        </p:spPr>
        <p:txBody>
          <a:bodyPr vert="horz" lIns="0" tIns="0" rIns="0" bIns="0" rtlCol="0" anchor="b">
            <a:noAutofit/>
          </a:bodyPr>
          <a:lstStyle>
            <a:lvl1pPr>
              <a:defRPr lang="de-DE" sz="10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3E7ACC9E-4A0A-44D3-B347-6BE8505BB8AD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841170" y="2402474"/>
            <a:ext cx="3577388" cy="1426574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F6CFB820-E971-41C8-A458-280EAF2776D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841170" y="3890356"/>
            <a:ext cx="3577388" cy="300643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5625B69D-1C6C-4A59-AFC6-2CE4610E11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841170" y="4294474"/>
            <a:ext cx="3577388" cy="14400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Name; Datum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91C636A-A024-4B1C-AE6D-007879181D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20540" y="3128400"/>
            <a:ext cx="1350920" cy="65354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566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grüner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5461CAF6-E57B-49ED-8AE4-9A59F2D906E1}"/>
              </a:ext>
            </a:extLst>
          </p:cNvPr>
          <p:cNvSpPr/>
          <p:nvPr userDrawn="1"/>
        </p:nvSpPr>
        <p:spPr bwMode="gray">
          <a:xfrm>
            <a:off x="180000" y="180000"/>
            <a:ext cx="11832000" cy="6498000"/>
          </a:xfrm>
          <a:prstGeom prst="rect">
            <a:avLst/>
          </a:prstGeom>
          <a:gradFill flip="none" rotWithShape="1">
            <a:gsLst>
              <a:gs pos="10000">
                <a:schemeClr val="accent3"/>
              </a:gs>
              <a:gs pos="8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D85246-262F-43D5-B7CF-2ADBC032F690}"/>
              </a:ext>
            </a:extLst>
          </p:cNvPr>
          <p:cNvSpPr>
            <a:spLocks noGrp="1"/>
          </p:cNvSpPr>
          <p:nvPr userDrawn="1">
            <p:ph type="ctrTitle"/>
          </p:nvPr>
        </p:nvSpPr>
        <p:spPr bwMode="gray">
          <a:xfrm>
            <a:off x="2856000" y="4562475"/>
            <a:ext cx="6480000" cy="943537"/>
          </a:xfrm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174046-DE2F-40C3-9134-E5CB7E2B17CA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2856000" y="5578013"/>
            <a:ext cx="6480000" cy="451161"/>
          </a:xfrm>
        </p:spPr>
        <p:txBody>
          <a:bodyPr vert="horz" lIns="0" tIns="0" rIns="0" bIns="0" rtlCol="0" anchor="t">
            <a:noAutofit/>
          </a:bodyPr>
          <a:lstStyle>
            <a:lvl1pPr algn="ctr"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6B642990-DDA4-4D18-9EBD-00481549E0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856000" y="6208999"/>
            <a:ext cx="6480000" cy="144000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Name; Datum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59CFCD8-EDD0-41D0-9FBA-2E678701F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5420540" y="3126759"/>
            <a:ext cx="1350920" cy="6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8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74C978D-C154-4552-B457-B263FA6573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6AF234A-E64A-4F93-A091-8A45263D6E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7080B3-F3B4-42F1-BF14-94540E0D390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CC8CAD-A211-4F73-AA09-CC3EFEE4A5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CCF97F-4B90-42DA-B21E-2EAC39F76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2951A6BF-4640-404B-98E4-9664BA75A760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63607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74C978D-C154-4552-B457-B263FA6573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6AF234A-E64A-4F93-A091-8A45263D6E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7080B3-F3B4-42F1-BF14-94540E0D390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CC8CAD-A211-4F73-AA09-CC3EFEE4A5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CCF97F-4B90-42DA-B21E-2EAC39F76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E8929F5-4366-4409-9C95-8BFBACB65B8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2711450" y="1484313"/>
            <a:ext cx="6769100" cy="45370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3885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6AF234A-E64A-4F93-A091-8A45263D6E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7080B3-F3B4-42F1-BF14-94540E0D390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CC8CAD-A211-4F73-AA09-CC3EFEE4A5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CCF97F-4B90-42DA-B21E-2EAC39F76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3C45283-5BD2-4DC4-84C0-56D6448033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A0C644-86ED-4712-94E0-358633E0AF77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>
          <a:xfrm>
            <a:off x="407988" y="1484313"/>
            <a:ext cx="5543550" cy="45370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FABB8503-4ED7-49EE-B96C-ABC89BDED044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6240464" y="1484313"/>
            <a:ext cx="5543550" cy="45370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7686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3749" userDrawn="1">
          <p15:clr>
            <a:srgbClr val="FBAE40"/>
          </p15:clr>
        </p15:guide>
        <p15:guide id="3" pos="393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6AF234A-E64A-4F93-A091-8A45263D6E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7080B3-F3B4-42F1-BF14-94540E0D390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CC8CAD-A211-4F73-AA09-CC3EFEE4A5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CCF97F-4B90-42DA-B21E-2EAC39F76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68F13F25-B426-4F54-8989-A7ABC8A1A8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407986" y="1484313"/>
            <a:ext cx="5544014" cy="357187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BC301D7F-2AC1-4358-9425-BD3C810FFB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6240000" y="1484313"/>
            <a:ext cx="5544014" cy="357187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F7A17322-E1CE-4348-919D-2122BA512A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49C69E-8B55-463E-B7DE-518BB679A64A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407986" y="1841500"/>
            <a:ext cx="5544014" cy="41798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E2658042-18D5-40DC-9609-D5EC54F7AFFB}"/>
              </a:ext>
            </a:extLst>
          </p:cNvPr>
          <p:cNvSpPr>
            <a:spLocks noGrp="1"/>
          </p:cNvSpPr>
          <p:nvPr>
            <p:ph sz="quarter" idx="22"/>
          </p:nvPr>
        </p:nvSpPr>
        <p:spPr bwMode="gray">
          <a:xfrm>
            <a:off x="6240000" y="1841500"/>
            <a:ext cx="5544014" cy="41798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8977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3749">
          <p15:clr>
            <a:srgbClr val="FBAE40"/>
          </p15:clr>
        </p15:guide>
        <p15:guide id="3" pos="393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6AF234A-E64A-4F93-A091-8A45263D6E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7080B3-F3B4-42F1-BF14-94540E0D390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CC8CAD-A211-4F73-AA09-CC3EFEE4A5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CCF97F-4B90-42DA-B21E-2EAC39F76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3C45283-5BD2-4DC4-84C0-56D6448033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A0C644-86ED-4712-94E0-358633E0AF77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>
          <a:xfrm>
            <a:off x="407988" y="1484313"/>
            <a:ext cx="5543550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FABB8503-4ED7-49EE-B96C-ABC89BDED044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6240464" y="1484313"/>
            <a:ext cx="5543550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E2A0392-EA81-46ED-A71F-B956853645F3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407988" y="3896851"/>
            <a:ext cx="5543550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E1D0086-5414-4B2D-AAF0-50D550D19242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6240464" y="3896851"/>
            <a:ext cx="5543550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93893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3749">
          <p15:clr>
            <a:srgbClr val="FBAE40"/>
          </p15:clr>
        </p15:guide>
        <p15:guide id="3" pos="3931">
          <p15:clr>
            <a:srgbClr val="FBAE40"/>
          </p15:clr>
        </p15:guide>
        <p15:guide id="4" orient="horz" pos="2273" userDrawn="1">
          <p15:clr>
            <a:srgbClr val="FBAE40"/>
          </p15:clr>
        </p15:guide>
        <p15:guide id="5" orient="horz" pos="245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6AF234A-E64A-4F93-A091-8A45263D6E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7080B3-F3B4-42F1-BF14-94540E0D390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CC8CAD-A211-4F73-AA09-CC3EFEE4A5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CCF97F-4B90-42DA-B21E-2EAC39F76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3C45283-5BD2-4DC4-84C0-56D6448033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A0C644-86ED-4712-94E0-358633E0AF77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>
          <a:xfrm>
            <a:off x="407989" y="1484313"/>
            <a:ext cx="3600009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FABB8503-4ED7-49EE-B96C-ABC89BDED044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8184006" y="1484313"/>
            <a:ext cx="3600009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E2A0392-EA81-46ED-A71F-B956853645F3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407989" y="3896851"/>
            <a:ext cx="3600009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E1D0086-5414-4B2D-AAF0-50D550D19242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8184006" y="3896851"/>
            <a:ext cx="3600009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3EB0E57-57F4-4D6A-B09F-B86F4B006349}"/>
              </a:ext>
            </a:extLst>
          </p:cNvPr>
          <p:cNvSpPr>
            <a:spLocks noGrp="1"/>
          </p:cNvSpPr>
          <p:nvPr>
            <p:ph sz="quarter" idx="22"/>
          </p:nvPr>
        </p:nvSpPr>
        <p:spPr bwMode="gray">
          <a:xfrm>
            <a:off x="4295997" y="1484313"/>
            <a:ext cx="3600009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060001C-B3F6-42F4-A24F-4C7C6F2B20E6}"/>
              </a:ext>
            </a:extLst>
          </p:cNvPr>
          <p:cNvSpPr>
            <a:spLocks noGrp="1"/>
          </p:cNvSpPr>
          <p:nvPr>
            <p:ph sz="quarter" idx="23"/>
          </p:nvPr>
        </p:nvSpPr>
        <p:spPr bwMode="gray">
          <a:xfrm>
            <a:off x="4295997" y="3896851"/>
            <a:ext cx="3600009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545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2706" userDrawn="1">
          <p15:clr>
            <a:srgbClr val="FBAE40"/>
          </p15:clr>
        </p15:guide>
        <p15:guide id="3" pos="2525" userDrawn="1">
          <p15:clr>
            <a:srgbClr val="FBAE40"/>
          </p15:clr>
        </p15:guide>
        <p15:guide id="4" pos="4974" userDrawn="1">
          <p15:clr>
            <a:srgbClr val="FBAE40"/>
          </p15:clr>
        </p15:guide>
        <p15:guide id="5" pos="5155" userDrawn="1">
          <p15:clr>
            <a:srgbClr val="FBAE40"/>
          </p15:clr>
        </p15:guide>
        <p15:guide id="6" orient="horz" pos="2273" userDrawn="1">
          <p15:clr>
            <a:srgbClr val="FBAE40"/>
          </p15:clr>
        </p15:guide>
        <p15:guide id="7" orient="horz" pos="24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C5A361-D4D9-4D3E-BE7C-84894C5C704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987" y="476250"/>
            <a:ext cx="11376025" cy="7127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C37112-57D2-4C6C-9A55-769412D176D7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07987" y="1484313"/>
            <a:ext cx="11376025" cy="45402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7271DB-EEEA-41F6-B3D6-2A2B16BAB0E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229956" y="6546778"/>
            <a:ext cx="1011237" cy="11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DBD589-3779-425D-BE2C-B82FE5D11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7987" y="6546778"/>
            <a:ext cx="4680000" cy="11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lnSpc>
                <a:spcPct val="100000"/>
              </a:lnSpc>
              <a:defRPr sz="900">
                <a:solidFill>
                  <a:schemeClr val="accent5"/>
                </a:solidFill>
              </a:defRPr>
            </a:lvl1pPr>
          </a:lstStyle>
          <a:p>
            <a:r>
              <a:rPr lang="de-DE"/>
              <a:t>HanseMerkur PowerPoint Template &amp; Styleguide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C71AE6-9865-4EB2-B33B-FB6FD69C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313319" y="6546778"/>
            <a:ext cx="470693" cy="11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5"/>
                </a:solidFill>
              </a:defRPr>
            </a:lvl1pPr>
          </a:lstStyle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2BBF057-86C2-471F-8CB9-0353DA9B6246}"/>
              </a:ext>
            </a:extLst>
          </p:cNvPr>
          <p:cNvCxnSpPr/>
          <p:nvPr/>
        </p:nvCxnSpPr>
        <p:spPr bwMode="gray">
          <a:xfrm>
            <a:off x="408969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5BCBB2F-21DD-4A3B-A5FB-C7310EF6E20B}"/>
              </a:ext>
            </a:extLst>
          </p:cNvPr>
          <p:cNvCxnSpPr/>
          <p:nvPr/>
        </p:nvCxnSpPr>
        <p:spPr bwMode="gray">
          <a:xfrm>
            <a:off x="4295775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BD9FCDF-8327-4FAA-BC33-499D4A71ADD5}"/>
              </a:ext>
            </a:extLst>
          </p:cNvPr>
          <p:cNvCxnSpPr/>
          <p:nvPr/>
        </p:nvCxnSpPr>
        <p:spPr bwMode="gray">
          <a:xfrm>
            <a:off x="4008438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6C7661C-1B42-455C-986C-25C5B19BCA95}"/>
              </a:ext>
            </a:extLst>
          </p:cNvPr>
          <p:cNvCxnSpPr/>
          <p:nvPr/>
        </p:nvCxnSpPr>
        <p:spPr bwMode="gray">
          <a:xfrm>
            <a:off x="6242050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6F5594D-586C-4E5A-8F4E-268A57FFFCF4}"/>
              </a:ext>
            </a:extLst>
          </p:cNvPr>
          <p:cNvCxnSpPr/>
          <p:nvPr/>
        </p:nvCxnSpPr>
        <p:spPr bwMode="gray">
          <a:xfrm>
            <a:off x="5954713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AB1D243-D401-4A7A-B058-A1B9B5B5A08F}"/>
              </a:ext>
            </a:extLst>
          </p:cNvPr>
          <p:cNvCxnSpPr/>
          <p:nvPr/>
        </p:nvCxnSpPr>
        <p:spPr bwMode="gray">
          <a:xfrm>
            <a:off x="8185150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4050B6D-1C2A-46A1-BECE-3208E3D3457D}"/>
              </a:ext>
            </a:extLst>
          </p:cNvPr>
          <p:cNvCxnSpPr/>
          <p:nvPr/>
        </p:nvCxnSpPr>
        <p:spPr bwMode="gray">
          <a:xfrm>
            <a:off x="7897813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4BE108C-57B5-4CDC-A83F-2452408B5ED3}"/>
              </a:ext>
            </a:extLst>
          </p:cNvPr>
          <p:cNvCxnSpPr/>
          <p:nvPr/>
        </p:nvCxnSpPr>
        <p:spPr bwMode="gray">
          <a:xfrm>
            <a:off x="11784807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7610554-C275-443F-86E2-74AE53250596}"/>
              </a:ext>
            </a:extLst>
          </p:cNvPr>
          <p:cNvCxnSpPr/>
          <p:nvPr/>
        </p:nvCxnSpPr>
        <p:spPr bwMode="gray">
          <a:xfrm>
            <a:off x="408969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42BACF2-1148-48C4-8E01-9F7B38B4C025}"/>
              </a:ext>
            </a:extLst>
          </p:cNvPr>
          <p:cNvCxnSpPr/>
          <p:nvPr/>
        </p:nvCxnSpPr>
        <p:spPr bwMode="gray">
          <a:xfrm>
            <a:off x="4295775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380C760-95DC-487B-867A-F341AED92F5C}"/>
              </a:ext>
            </a:extLst>
          </p:cNvPr>
          <p:cNvCxnSpPr/>
          <p:nvPr/>
        </p:nvCxnSpPr>
        <p:spPr bwMode="gray">
          <a:xfrm>
            <a:off x="4008438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F3EBC26-864F-4463-838C-2AF9D5F0A0E3}"/>
              </a:ext>
            </a:extLst>
          </p:cNvPr>
          <p:cNvCxnSpPr/>
          <p:nvPr/>
        </p:nvCxnSpPr>
        <p:spPr bwMode="gray">
          <a:xfrm>
            <a:off x="6242050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5CF2C8A-2C01-46D5-8354-B0030789DEA9}"/>
              </a:ext>
            </a:extLst>
          </p:cNvPr>
          <p:cNvCxnSpPr/>
          <p:nvPr/>
        </p:nvCxnSpPr>
        <p:spPr bwMode="gray">
          <a:xfrm>
            <a:off x="5954713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C756C4AD-BA60-4AE2-A7AA-8C5A57B38793}"/>
              </a:ext>
            </a:extLst>
          </p:cNvPr>
          <p:cNvCxnSpPr/>
          <p:nvPr/>
        </p:nvCxnSpPr>
        <p:spPr bwMode="gray">
          <a:xfrm>
            <a:off x="8185150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E01C45A-A215-466F-B7C9-FB7886BB2E86}"/>
              </a:ext>
            </a:extLst>
          </p:cNvPr>
          <p:cNvCxnSpPr/>
          <p:nvPr/>
        </p:nvCxnSpPr>
        <p:spPr bwMode="gray">
          <a:xfrm>
            <a:off x="7897813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E370AAC9-63B0-498B-B5BF-267685B53B89}"/>
              </a:ext>
            </a:extLst>
          </p:cNvPr>
          <p:cNvCxnSpPr/>
          <p:nvPr/>
        </p:nvCxnSpPr>
        <p:spPr bwMode="gray">
          <a:xfrm>
            <a:off x="11784807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ACD03EF0-94AF-403E-8159-543BF7356872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86331" y="441325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BCF37D33-84D4-48BD-8E9E-40AEC20B64B2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86331" y="1449388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F7C297DE-70F6-4254-A6A4-88D77E896BA8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86331" y="3571876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B2303977-775D-4B5E-9F78-576BB03F6282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86331" y="3867151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0912BB48-BCBC-4195-9937-7FBDC2735822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86331" y="5988845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0028A80F-9DB9-4761-8528-7A5F2DA28216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86331" y="6634164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3524D26-E9D7-4375-9407-1BD0108BBD00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2268955" y="441325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364F4FF4-E4F9-4C6F-B6E3-7B076C438711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2268955" y="1449388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52426945-77A2-44EB-83E5-281C2AC30520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2268955" y="3571876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7D9FB618-EA0C-48B9-B5F9-85F89CB55722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2268955" y="3867151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EF2C13E2-7590-4541-BA4E-E94E9231D2CC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2268955" y="5988845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6B442611-A2A2-478B-B6D3-9BFAC00C66B4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2268955" y="6634164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fik 39">
            <a:extLst>
              <a:ext uri="{FF2B5EF4-FFF2-40B4-BE49-F238E27FC236}">
                <a16:creationId xmlns:a16="http://schemas.microsoft.com/office/drawing/2014/main" id="{F284B790-FF3C-48ED-A95B-70AABD01E5F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 bwMode="gray">
          <a:xfrm>
            <a:off x="5665477" y="6236022"/>
            <a:ext cx="861046" cy="4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9" r:id="rId2"/>
    <p:sldLayoutId id="2147483670" r:id="rId3"/>
    <p:sldLayoutId id="2147483652" r:id="rId4"/>
    <p:sldLayoutId id="2147483673" r:id="rId5"/>
    <p:sldLayoutId id="2147483659" r:id="rId6"/>
    <p:sldLayoutId id="2147483660" r:id="rId7"/>
    <p:sldLayoutId id="2147483674" r:id="rId8"/>
    <p:sldLayoutId id="2147483675" r:id="rId9"/>
    <p:sldLayoutId id="2147483662" r:id="rId10"/>
    <p:sldLayoutId id="2147483665" r:id="rId11"/>
    <p:sldLayoutId id="2147483667" r:id="rId12"/>
    <p:sldLayoutId id="2147483666" r:id="rId13"/>
    <p:sldLayoutId id="2147483676" r:id="rId14"/>
    <p:sldLayoutId id="2147483657" r:id="rId15"/>
    <p:sldLayoutId id="214748365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8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latinLnBrk="0" hangingPunct="1">
        <a:lnSpc>
          <a:spcPct val="110000"/>
        </a:lnSpc>
        <a:spcBef>
          <a:spcPts val="8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  <p15:guide id="6" orient="horz" pos="300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2273" userDrawn="1">
          <p15:clr>
            <a:srgbClr val="F26B43"/>
          </p15:clr>
        </p15:guide>
        <p15:guide id="9" orient="horz" pos="2455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749" userDrawn="1">
          <p15:clr>
            <a:srgbClr val="F26B43"/>
          </p15:clr>
        </p15:guide>
        <p15:guide id="13" pos="3931" userDrawn="1">
          <p15:clr>
            <a:srgbClr val="F26B43"/>
          </p15:clr>
        </p15:guide>
        <p15:guide id="14" pos="4974" userDrawn="1">
          <p15:clr>
            <a:srgbClr val="F26B43"/>
          </p15:clr>
        </p15:guide>
        <p15:guide id="15" pos="51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5AE013-2603-4832-9108-186F80A1F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1170" y="2730545"/>
            <a:ext cx="3577388" cy="300644"/>
          </a:xfrm>
        </p:spPr>
        <p:txBody>
          <a:bodyPr/>
          <a:lstStyle/>
          <a:p>
            <a:r>
              <a:rPr lang="de-DE" dirty="0" err="1"/>
              <a:t>bAV</a:t>
            </a:r>
            <a:r>
              <a:rPr lang="de-DE" dirty="0"/>
              <a:t> Care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A57361-FB4A-4C58-8C08-9927989F3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1170" y="3128357"/>
            <a:ext cx="3577388" cy="300643"/>
          </a:xfrm>
        </p:spPr>
        <p:txBody>
          <a:bodyPr/>
          <a:lstStyle/>
          <a:p>
            <a:r>
              <a:rPr lang="de-DE" dirty="0"/>
              <a:t>Vorsorge mit Hilfe des Arbeitgebers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9578103-1941-FAAF-1BDB-0D8681BEB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261" y="3824283"/>
            <a:ext cx="1440749" cy="225872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3562292-A6A2-76E9-51AD-7E9A444CD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798" y="3826812"/>
            <a:ext cx="1796780" cy="17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8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Clever vorsorgen mit betrieblicher Altersvorsorge!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20688" y="1052513"/>
            <a:ext cx="7580312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Altersvorsorge mit Hilfe vom Arbeitgeber und Staat!</a:t>
            </a:r>
            <a:endParaRPr lang="de-DE" sz="2000" dirty="0"/>
          </a:p>
        </p:txBody>
      </p:sp>
      <p:pic>
        <p:nvPicPr>
          <p:cNvPr id="8" name="Picture 2" descr="C:\Users\gillesse\AppData\Local\Microsoft\Windows\Temporary Internet Files\Content.IE5\E54IH3QG\IST_835325972_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5" b="6285"/>
          <a:stretch/>
        </p:blipFill>
        <p:spPr bwMode="auto">
          <a:xfrm>
            <a:off x="8039101" y="158131"/>
            <a:ext cx="3911314" cy="65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6123" y="1832564"/>
            <a:ext cx="760487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dirty="0"/>
              <a:t>Die „alten“ Durchführungswege bleiben für Arbeitgeber und Arbeitnehmer weiterhin interessant: </a:t>
            </a:r>
          </a:p>
          <a:p>
            <a:pPr eaLnBrk="1" hangingPunct="1">
              <a:defRPr/>
            </a:pPr>
            <a:endParaRPr lang="de-DE" dirty="0"/>
          </a:p>
          <a:p>
            <a:pPr marL="342900" indent="-342900" eaLnBrk="1" hangingPunct="1">
              <a:buFont typeface="Wingdings" pitchFamily="2" charset="2"/>
              <a:buChar char="m"/>
              <a:defRPr/>
            </a:pPr>
            <a:r>
              <a:rPr lang="de-DE" dirty="0" err="1"/>
              <a:t>Zusagearten</a:t>
            </a:r>
            <a:r>
              <a:rPr lang="de-DE" dirty="0"/>
              <a:t> bleiben unverändert bestehen</a:t>
            </a:r>
          </a:p>
          <a:p>
            <a:pPr marL="342900" indent="-342900" eaLnBrk="1" hangingPunct="1">
              <a:buFont typeface="Wingdings" pitchFamily="2" charset="2"/>
              <a:buChar char="m"/>
              <a:defRPr/>
            </a:pPr>
            <a:endParaRPr lang="de-DE" dirty="0"/>
          </a:p>
          <a:p>
            <a:pPr marL="342900" indent="-342900" eaLnBrk="1" hangingPunct="1">
              <a:buFont typeface="Wingdings" pitchFamily="2" charset="2"/>
              <a:buChar char="m"/>
              <a:defRPr/>
            </a:pPr>
            <a:r>
              <a:rPr lang="de-DE" dirty="0"/>
              <a:t>Grundsätzlich freie Wahl der Durchführungswege (§3.63 EStG oder Sozialpartnermodell mit reiner Beitragszusage)</a:t>
            </a:r>
          </a:p>
          <a:p>
            <a:pPr marL="342900" indent="-342900" eaLnBrk="1" hangingPunct="1">
              <a:buFont typeface="Wingdings" pitchFamily="2" charset="2"/>
              <a:buChar char="m"/>
              <a:defRPr/>
            </a:pPr>
            <a:endParaRPr lang="de-DE" dirty="0"/>
          </a:p>
          <a:p>
            <a:pPr marL="342900" indent="-342900" eaLnBrk="1" hangingPunct="1">
              <a:buFont typeface="Wingdings" pitchFamily="2" charset="2"/>
              <a:buChar char="m"/>
              <a:defRPr/>
            </a:pPr>
            <a:r>
              <a:rPr lang="de-DE" dirty="0"/>
              <a:t>Die „alten“ Durchführungswege enthalten weiterhin Garantien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04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Clever vorsorgen mit betrieblicher Altersvorsorge!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20688" y="1052513"/>
            <a:ext cx="7580312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Altersvorsorge mit Hilfe vom Arbeitgeber und Staat!</a:t>
            </a:r>
            <a:endParaRPr lang="de-DE" sz="2000" dirty="0"/>
          </a:p>
        </p:txBody>
      </p:sp>
      <p:pic>
        <p:nvPicPr>
          <p:cNvPr id="8" name="Picture 2" descr="C:\Users\gillesse\AppData\Local\Microsoft\Windows\Temporary Internet Files\Content.IE5\E54IH3QG\IST_835325972_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5" b="6285"/>
          <a:stretch/>
        </p:blipFill>
        <p:spPr bwMode="auto">
          <a:xfrm>
            <a:off x="8039101" y="134067"/>
            <a:ext cx="3911314" cy="65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6123" y="1832564"/>
            <a:ext cx="760487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dirty="0"/>
              <a:t>Vorteil des Durchführungsweg nach §3.63 EStG:</a:t>
            </a:r>
          </a:p>
          <a:p>
            <a:pPr eaLnBrk="1" hangingPunct="1">
              <a:defRPr/>
            </a:pPr>
            <a:endParaRPr lang="de-DE" dirty="0"/>
          </a:p>
          <a:p>
            <a:pPr marL="342900" indent="-342900" eaLnBrk="1" hangingPunct="1">
              <a:buFont typeface="Wingdings" pitchFamily="2" charset="2"/>
              <a:buChar char="m"/>
              <a:defRPr/>
            </a:pPr>
            <a:r>
              <a:rPr lang="de-DE" dirty="0"/>
              <a:t>Arbeitgeber und Arbeitnehmer profitieren weiterhin von Sicherheit und Renditechancen</a:t>
            </a:r>
          </a:p>
          <a:p>
            <a:pPr eaLnBrk="1" hangingPunct="1">
              <a:defRPr/>
            </a:pPr>
            <a:endParaRPr lang="de-DE" dirty="0"/>
          </a:p>
          <a:p>
            <a:pPr marL="1085850" lvl="1" indent="-342900" eaLnBrk="1" hangingPunct="1">
              <a:buFont typeface="Wingdings" pitchFamily="2" charset="2"/>
              <a:buChar char="m"/>
              <a:defRPr/>
            </a:pPr>
            <a:r>
              <a:rPr lang="de-DE" dirty="0"/>
              <a:t>Planbare Sicherheit durch festverzinsliche Anlage möglich</a:t>
            </a:r>
          </a:p>
          <a:p>
            <a:pPr marL="1085850" lvl="1" indent="-342900" eaLnBrk="1" hangingPunct="1">
              <a:buFont typeface="Wingdings" pitchFamily="2" charset="2"/>
              <a:buChar char="m"/>
              <a:defRPr/>
            </a:pPr>
            <a:endParaRPr lang="de-DE" dirty="0"/>
          </a:p>
          <a:p>
            <a:pPr marL="1085850" lvl="1" indent="-342900" eaLnBrk="1" hangingPunct="1">
              <a:buFont typeface="Wingdings" pitchFamily="2" charset="2"/>
              <a:buChar char="m"/>
              <a:defRPr/>
            </a:pPr>
            <a:r>
              <a:rPr lang="de-DE" dirty="0"/>
              <a:t>Beiträge können auch in Fonds in Kombination mit einer Beitragsgarantie angelegt werden  </a:t>
            </a:r>
          </a:p>
          <a:p>
            <a:pPr eaLnBrk="1" hangingPunct="1"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78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Clever vorsorgen mit betrieblicher Altersvorsorge!</a:t>
            </a:r>
          </a:p>
        </p:txBody>
      </p:sp>
      <p:sp>
        <p:nvSpPr>
          <p:cNvPr id="10" name="Rectangle 1027"/>
          <p:cNvSpPr>
            <a:spLocks noChangeArrowheads="1"/>
          </p:cNvSpPr>
          <p:nvPr/>
        </p:nvSpPr>
        <p:spPr bwMode="auto">
          <a:xfrm>
            <a:off x="420688" y="4867114"/>
            <a:ext cx="10577512" cy="111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139" tIns="20569" rIns="41139" bIns="20569">
            <a:spAutoFit/>
          </a:bodyPr>
          <a:lstStyle>
            <a:lvl1pPr marL="342900" indent="-342900" defTabSz="4111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111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111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111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111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/>
              <a:t>Der bisherige Erhöhungsbetrag über 1.800 EUR entfällt.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/>
              <a:t>Beiträge nach §40bEStG sowie der neue Arbeitgeberzuschuss für Entgeltumwandlungen werden in den Förderrahmen eingerechnet.  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20688" y="1052513"/>
            <a:ext cx="7580312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Staatliche Förderung!</a:t>
            </a:r>
            <a:endParaRPr lang="de-DE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DFC480F-2AE9-82DA-98BC-2823E5605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765300"/>
            <a:ext cx="8120079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3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Clever vorsorgen mit betrieblicher Altersvorsorge!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228844" y="2309819"/>
            <a:ext cx="9993312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de-DE" sz="2000" u="sng" dirty="0"/>
              <a:t>pauschaler Arbeitgeberzuschuss</a:t>
            </a:r>
            <a:r>
              <a:rPr lang="de-DE" sz="2000" dirty="0"/>
              <a:t>, wenn dieser durch die Entgeltumwandlung </a:t>
            </a:r>
            <a:r>
              <a:rPr lang="de-DE" sz="2000" b="1" dirty="0"/>
              <a:t>Sozialversicherungsbeiträge spart</a:t>
            </a:r>
          </a:p>
          <a:p>
            <a:pPr lvl="2">
              <a:lnSpc>
                <a:spcPct val="100000"/>
              </a:lnSpc>
            </a:pPr>
            <a:endParaRPr lang="de-DE" sz="2000" dirty="0"/>
          </a:p>
          <a:p>
            <a:pPr lvl="2">
              <a:lnSpc>
                <a:spcPct val="100000"/>
              </a:lnSpc>
            </a:pPr>
            <a:r>
              <a:rPr lang="de-DE" sz="2000" dirty="0"/>
              <a:t>der AG-Zuschuss betrifft die Durchführungswege:                               </a:t>
            </a:r>
            <a:r>
              <a:rPr lang="de-DE" sz="2000" b="1" dirty="0"/>
              <a:t>Direktversicherung, </a:t>
            </a:r>
            <a:r>
              <a:rPr lang="de-DE" sz="2000" dirty="0"/>
              <a:t>Pensionskasse</a:t>
            </a:r>
            <a:r>
              <a:rPr lang="de-DE" sz="2000" b="1" dirty="0"/>
              <a:t> </a:t>
            </a:r>
            <a:r>
              <a:rPr lang="de-DE" sz="2000" dirty="0"/>
              <a:t>und Pensionsfonds</a:t>
            </a:r>
          </a:p>
          <a:p>
            <a:pPr lvl="2">
              <a:lnSpc>
                <a:spcPct val="100000"/>
              </a:lnSpc>
            </a:pPr>
            <a:endParaRPr lang="de-DE" sz="2000" dirty="0"/>
          </a:p>
          <a:p>
            <a:pPr lvl="2">
              <a:lnSpc>
                <a:spcPct val="100000"/>
              </a:lnSpc>
            </a:pPr>
            <a:r>
              <a:rPr lang="de-DE" sz="2000" dirty="0"/>
              <a:t>braucht vom Arbeitgeber nicht gezahlt werden, wenn der </a:t>
            </a:r>
            <a:r>
              <a:rPr lang="de-DE" sz="2000" b="1" dirty="0"/>
              <a:t>jeweilige Tarifvertrag </a:t>
            </a:r>
            <a:r>
              <a:rPr lang="de-DE" sz="2000" dirty="0"/>
              <a:t>eine andere Regelung vorsieht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07986" y="1189037"/>
            <a:ext cx="10612626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Ihr Arbeitgeber fördert die betriebliche Altersvorsorge „on top“…                      …pauschal mit mindestens 15% der eingesparten Sozialversicherungsbeiträge!</a:t>
            </a:r>
          </a:p>
        </p:txBody>
      </p:sp>
    </p:spTree>
    <p:extLst>
      <p:ext uri="{BB962C8B-B14F-4D97-AF65-F5344CB8AC3E}">
        <p14:creationId xmlns:p14="http://schemas.microsoft.com/office/powerpoint/2010/main" val="2470957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Clever vorsorgen mit betrieblicher Altersvorsorge!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07986" y="1189037"/>
            <a:ext cx="9865567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Ihr Arbeitgeber fördert die betriebliche Altersvorsorge „on top“…                   …pauschal mit mindestens 15% der eingesparten Sozialversicherungsbeiträge!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B3BC9FC-CF7E-42E1-A72F-51E84446C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6" y="2278090"/>
            <a:ext cx="10658443" cy="345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1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41DA9C3-A265-4F5C-85A7-189EAA1AB4E6}"/>
              </a:ext>
            </a:extLst>
          </p:cNvPr>
          <p:cNvSpPr/>
          <p:nvPr/>
        </p:nvSpPr>
        <p:spPr>
          <a:xfrm>
            <a:off x="7261412" y="2406022"/>
            <a:ext cx="4811059" cy="2506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Clever vorsorgen mit betrieblicher Altersvorsorge!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07986" y="1189037"/>
            <a:ext cx="8062245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Grundsicherung mit höherem Freibetrag!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32636" y="2130425"/>
            <a:ext cx="7199312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dirty="0"/>
              <a:t>Für lebenslange Renten aus allen Durchführungswegen gilt:</a:t>
            </a:r>
          </a:p>
          <a:p>
            <a:pPr eaLnBrk="1" hangingPunct="1">
              <a:defRPr/>
            </a:pPr>
            <a:endParaRPr lang="de-DE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DE" dirty="0"/>
              <a:t>…ein Freibetrag von 100 EUR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DE" dirty="0"/>
              <a:t>…ein 100 EUR übersteigender Freibetrag wird zu               30% berücksichtigt.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DE" dirty="0"/>
              <a:t>Die Obergrenze entspricht im Jahr 2026 -  281,50 EUR                (50 % von der Regelbedarfsstufe 1 = 563 EUR)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m"/>
              <a:defRPr/>
            </a:pPr>
            <a:endParaRPr lang="de-DE" dirty="0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E59ECDEB-426D-4A04-97C2-2C6E757BF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894" y="2406022"/>
            <a:ext cx="4601881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200" b="1" dirty="0"/>
              <a:t>Berechnung des Freibetrages bei einer </a:t>
            </a:r>
            <a:r>
              <a:rPr lang="de-DE" sz="1200" b="1" dirty="0" err="1"/>
              <a:t>bAV</a:t>
            </a:r>
            <a:r>
              <a:rPr lang="de-DE" sz="1200" b="1" dirty="0"/>
              <a:t>-Rente von 160 €:</a:t>
            </a:r>
          </a:p>
          <a:p>
            <a:pPr eaLnBrk="1" hangingPunct="1">
              <a:defRPr/>
            </a:pPr>
            <a:endParaRPr lang="de-DE" sz="1200" b="1" dirty="0"/>
          </a:p>
          <a:p>
            <a:pPr eaLnBrk="1" hangingPunct="1">
              <a:defRPr/>
            </a:pPr>
            <a:r>
              <a:rPr lang="de-DE" sz="1200" dirty="0">
                <a:solidFill>
                  <a:schemeClr val="accent1">
                    <a:lumMod val="50000"/>
                  </a:schemeClr>
                </a:solidFill>
              </a:rPr>
              <a:t>Berechnung Freibetrag:</a:t>
            </a:r>
          </a:p>
          <a:p>
            <a:pPr eaLnBrk="1" hangingPunct="1">
              <a:defRPr/>
            </a:pPr>
            <a:r>
              <a:rPr lang="de-DE" sz="1200" dirty="0"/>
              <a:t>100 € (Freibetrag) + 18 € (30% der übersteigenden 60 €)</a:t>
            </a:r>
          </a:p>
          <a:p>
            <a:pPr eaLnBrk="1" hangingPunct="1">
              <a:defRPr/>
            </a:pPr>
            <a:r>
              <a:rPr lang="de-DE" sz="1200" dirty="0"/>
              <a:t>= </a:t>
            </a:r>
            <a:r>
              <a:rPr lang="de-DE" sz="1200" u="sng" dirty="0"/>
              <a:t>Gesamt 118 €</a:t>
            </a:r>
          </a:p>
          <a:p>
            <a:pPr eaLnBrk="1" hangingPunct="1">
              <a:defRPr/>
            </a:pPr>
            <a:endParaRPr lang="de-DE" sz="1200" dirty="0"/>
          </a:p>
          <a:p>
            <a:pPr eaLnBrk="1" hangingPunct="1">
              <a:defRPr/>
            </a:pPr>
            <a:r>
              <a:rPr lang="de-DE" sz="1200" dirty="0">
                <a:solidFill>
                  <a:schemeClr val="accent1">
                    <a:lumMod val="50000"/>
                  </a:schemeClr>
                </a:solidFill>
              </a:rPr>
              <a:t>Berechnung des berücksichtigten Einkommens: </a:t>
            </a:r>
          </a:p>
          <a:p>
            <a:pPr eaLnBrk="1" hangingPunct="1">
              <a:defRPr/>
            </a:pPr>
            <a:endParaRPr lang="de-DE" sz="1200" dirty="0"/>
          </a:p>
          <a:p>
            <a:pPr eaLnBrk="1" hangingPunct="1">
              <a:defRPr/>
            </a:pPr>
            <a:r>
              <a:rPr lang="de-DE" sz="1200" dirty="0"/>
              <a:t>160 € (</a:t>
            </a:r>
            <a:r>
              <a:rPr lang="de-DE" sz="1200" dirty="0" err="1"/>
              <a:t>bAV</a:t>
            </a:r>
            <a:r>
              <a:rPr lang="de-DE" sz="1200" dirty="0"/>
              <a:t>-Rente) – 118 € (errechneter Freibetrag)                             = </a:t>
            </a:r>
            <a:r>
              <a:rPr lang="de-DE" sz="1200" u="sng" dirty="0"/>
              <a:t>Gesamt 42 €</a:t>
            </a:r>
          </a:p>
          <a:p>
            <a:pPr eaLnBrk="1" hangingPunct="1">
              <a:defRPr/>
            </a:pPr>
            <a:endParaRPr lang="de-DE" sz="1200" dirty="0"/>
          </a:p>
          <a:p>
            <a:pPr eaLnBrk="1" hangingPunct="1">
              <a:defRPr/>
            </a:pPr>
            <a:r>
              <a:rPr lang="de-DE" sz="1200" dirty="0"/>
              <a:t>Als Einkommen werden bei der Berechnung der Grundsicherungsleistung nur 42 € berücksichtigt.</a:t>
            </a:r>
          </a:p>
        </p:txBody>
      </p:sp>
    </p:spTree>
    <p:extLst>
      <p:ext uri="{BB962C8B-B14F-4D97-AF65-F5344CB8AC3E}">
        <p14:creationId xmlns:p14="http://schemas.microsoft.com/office/powerpoint/2010/main" val="328959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Clever vorsorgen mit betrieblicher Altersvorsorge!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20688" y="1052513"/>
            <a:ext cx="7580312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Ihr Vorteil als Arbeitnehmer:</a:t>
            </a:r>
            <a:endParaRPr lang="de-DE" sz="20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6123" y="1832564"/>
            <a:ext cx="760487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Aufbau einer Altersvorsorge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Geringer Nettoaufwand durch steuerfreie Beitragszahlung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Weitere staatliche Förderung durch Sozialabgabenfreiheit der Beiträge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Pauschale Arbeitgeberförderung bei Entgeltumwandlung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Wahl zwischen Renten- oder Kapitalauszahlung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  <p:pic>
        <p:nvPicPr>
          <p:cNvPr id="8" name="Picture 2" descr="C:\Users\gillesse\AppData\Local\Microsoft\Windows\Temporary Internet Files\Content.IE5\E54IH3QG\IST_835325972_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5" b="6285"/>
          <a:stretch/>
        </p:blipFill>
        <p:spPr bwMode="auto">
          <a:xfrm>
            <a:off x="8039101" y="134067"/>
            <a:ext cx="3911314" cy="65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49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Clever vorsorgen mit betrieblicher Altersvorsorge!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20688" y="1052513"/>
            <a:ext cx="7580312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Ihr Vorteil als Arbeitnehmer:</a:t>
            </a:r>
            <a:endParaRPr lang="de-DE" sz="20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6123" y="1832564"/>
            <a:ext cx="7604877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Steuerlast wird mit der Rentenleistung ins Rentenalter verlagert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Portabilität bei Beendigung des Arbeitsverhältnisses auf neuen Arbeitgeber besteht.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Grundsicherungs-sicher während der Ansparphase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  <p:pic>
        <p:nvPicPr>
          <p:cNvPr id="8" name="Picture 2" descr="C:\Users\gillesse\AppData\Local\Microsoft\Windows\Temporary Internet Files\Content.IE5\E54IH3QG\IST_835325972_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5" b="6285"/>
          <a:stretch/>
        </p:blipFill>
        <p:spPr bwMode="auto">
          <a:xfrm>
            <a:off x="8039101" y="134067"/>
            <a:ext cx="3911314" cy="65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29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Clever vorsorgen mit betrieblicher Altersvorsorge!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20688" y="1052513"/>
            <a:ext cx="7580312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Ihr Vorteil als Arbeitnehmer:</a:t>
            </a:r>
            <a:endParaRPr lang="de-DE" sz="2000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30785" y="1975068"/>
            <a:ext cx="636121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In diesem Beispiel wird aus dem Bruttoeinkommen monatlich 200 EUR in die Altersvorsorge investiert.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Netto werden nur 98,02 EUR gezahlt.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Die Förderquote beträgt über 50%!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Hinzu kommen bei der Entgeltumwandlung noch  mindestens 30,- EUR Arbeitgeberzuschuss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1FB356-BFE8-380A-E3E0-7461444AE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51" y="1515806"/>
            <a:ext cx="5242469" cy="49862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Ellipse 5"/>
          <p:cNvSpPr/>
          <p:nvPr/>
        </p:nvSpPr>
        <p:spPr>
          <a:xfrm>
            <a:off x="4558344" y="6009203"/>
            <a:ext cx="973776" cy="570016"/>
          </a:xfrm>
          <a:prstGeom prst="ellipse">
            <a:avLst/>
          </a:prstGeom>
          <a:noFill/>
          <a:ln>
            <a:solidFill>
              <a:srgbClr val="D4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37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Clever vorsorgen mit betrieblicher Altersvorsorge!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20688" y="1052513"/>
            <a:ext cx="7580312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Ihr Vorteil als Arbeitnehmer:</a:t>
            </a:r>
            <a:endParaRPr lang="de-DE" sz="2000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0688" y="1595057"/>
            <a:ext cx="7618413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Aus dem Nettoaufwand von 98,69 EUR kann die ledige                      30 jährige Person bei gleichbleibenden Lebensverhältnissen folgende Leistungen nach Kostenabzug erhalten: 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Garantierte Rente: 	  239,45 EUR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 err="1"/>
              <a:t>Vorauss</a:t>
            </a:r>
            <a:r>
              <a:rPr lang="de-DE" dirty="0"/>
              <a:t>. Rente: 	  688,24 EUR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Garantiertes Kapital: 	  81.696 EUR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 err="1"/>
              <a:t>Vorauss</a:t>
            </a:r>
            <a:r>
              <a:rPr lang="de-DE" dirty="0"/>
              <a:t>. Kapital: 	199.730 EUR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  <p:pic>
        <p:nvPicPr>
          <p:cNvPr id="8" name="Picture 2" descr="C:\Users\gillesse\AppData\Local\Microsoft\Windows\Temporary Internet Files\Content.IE5\E54IH3QG\IST_835325972_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5" b="6285"/>
          <a:stretch/>
        </p:blipFill>
        <p:spPr bwMode="auto">
          <a:xfrm>
            <a:off x="8039101" y="134067"/>
            <a:ext cx="3911314" cy="65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9382" y="5467405"/>
            <a:ext cx="775161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400" dirty="0"/>
              <a:t>Weitere Berechnungsgrundlagen: Beitrag 230 € durch AN und </a:t>
            </a:r>
            <a:r>
              <a:rPr lang="de-DE" sz="1400" b="1" dirty="0"/>
              <a:t>30 € durch AG</a:t>
            </a:r>
            <a:r>
              <a:rPr lang="de-DE" sz="1400" dirty="0"/>
              <a:t>, </a:t>
            </a:r>
            <a:r>
              <a:rPr lang="de-DE" sz="1400" dirty="0" err="1"/>
              <a:t>Rentenbeginnalter</a:t>
            </a:r>
            <a:r>
              <a:rPr lang="de-DE" sz="1400" dirty="0"/>
              <a:t> 67 Jahre, 80% Kapitalerhalt, Fondsanlage in SPDR S&amp;P 500 UCITS ETF  Todesfallleistung in der Ansparphase: Beitragsrückgewähr, in der Rentenbezugszeit: RGZ 5 Jahre, flexible Rente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358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Die gesetzliche Rente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7" y="933450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Was ist von der gesetzlichen Rente zu erwarten?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7" y="1695450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So schätzen Deutsche die Entwicklung des gesetzlichen Rentenniveaus ein…</a:t>
            </a:r>
          </a:p>
        </p:txBody>
      </p:sp>
      <p:graphicFrame>
        <p:nvGraphicFramePr>
          <p:cNvPr id="11" name="Inhaltsplatzhalter 3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296770668"/>
              </p:ext>
            </p:extLst>
          </p:nvPr>
        </p:nvGraphicFramePr>
        <p:xfrm>
          <a:off x="382586" y="1956196"/>
          <a:ext cx="11555413" cy="432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0168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Clever vorsorgen mit betrieblicher Altersvorsorge!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20688" y="972220"/>
            <a:ext cx="5481348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Nutzen Sie die staatlichen Förderungen und Arbeitgeberzuschüsse für eine auskömmliche Altersvorsorge!</a:t>
            </a:r>
            <a:endParaRPr lang="de-D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134" y="966231"/>
            <a:ext cx="3799727" cy="541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160AABA-698F-9E07-16E1-18E7984EC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41" y="2923309"/>
            <a:ext cx="1964796" cy="308029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38A191F-3D2F-489F-4B4A-AF4E2341F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757" y="4038807"/>
            <a:ext cx="1964795" cy="19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18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4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Die gesetzliche Rente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7" y="933450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Was ist von der gesetzlichen Rente zu erwarten?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7" y="1695450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So schätzen Deutsche die Entwicklung des gesetzlichen Rentenniveaus ein…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E9B8263E-5EF7-4D46-8706-C9445C38C9C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7987" y="2786063"/>
            <a:ext cx="10374690" cy="2376487"/>
          </a:xfrm>
        </p:spPr>
        <p:txBody>
          <a:bodyPr/>
          <a:lstStyle/>
          <a:p>
            <a:r>
              <a:rPr lang="de-DE" sz="2000" dirty="0"/>
              <a:t>Bis zunächst zum Jahr 2031 soll das Rentenniveau, das das Verhältnis zwischen einer </a:t>
            </a:r>
          </a:p>
          <a:p>
            <a:r>
              <a:rPr lang="de-DE" sz="2000" dirty="0"/>
              <a:t>Standardrente (45 Jahre mit Durchschnittsverdienst) und dem aktuellen</a:t>
            </a:r>
          </a:p>
          <a:p>
            <a:r>
              <a:rPr lang="de-DE" sz="2000" dirty="0"/>
              <a:t>Durchschnittseinkommen eines Arbeitnehmers abbildet, </a:t>
            </a:r>
          </a:p>
          <a:p>
            <a:r>
              <a:rPr lang="de-DE" sz="2000" dirty="0"/>
              <a:t>auf </a:t>
            </a:r>
            <a:r>
              <a:rPr lang="de-DE" sz="2000" b="1" dirty="0"/>
              <a:t>48% „Netto vor Steuern“ </a:t>
            </a:r>
            <a:r>
              <a:rPr lang="de-DE" sz="2000" dirty="0"/>
              <a:t>gehalten werden. </a:t>
            </a:r>
          </a:p>
        </p:txBody>
      </p:sp>
      <p:pic>
        <p:nvPicPr>
          <p:cNvPr id="3074" name="Picture 2" descr="C:\Users\Gillesse\AppData\Local\Microsoft\Windows\INetCache\IE\AF6MNLNK\IST_22339549_preview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60048" y="55196"/>
            <a:ext cx="2450471" cy="1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ntwicklung des Rentenniveaus und Prognose 2026, 2027, 2028, 2030 und 2031">
            <a:extLst>
              <a:ext uri="{FF2B5EF4-FFF2-40B4-BE49-F238E27FC236}">
                <a16:creationId xmlns:a16="http://schemas.microsoft.com/office/drawing/2014/main" id="{124F7B00-B7BF-FECF-7257-F7954E6F6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25" y="3635246"/>
            <a:ext cx="4266583" cy="250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6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Die gesetzliche Rente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7" y="933450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Was ist von der gesetzlichen Rente zu erwarten?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7" y="1695450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„Haltelinien“ genauer betrachtet: 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33202DC-F43C-4DF9-B4E4-5E2554B35725}"/>
              </a:ext>
            </a:extLst>
          </p:cNvPr>
          <p:cNvGrpSpPr/>
          <p:nvPr/>
        </p:nvGrpSpPr>
        <p:grpSpPr>
          <a:xfrm>
            <a:off x="8232480" y="4444072"/>
            <a:ext cx="3668712" cy="1440000"/>
            <a:chOff x="7551518" y="4347295"/>
            <a:chExt cx="3582464" cy="1440000"/>
          </a:xfrm>
        </p:grpSpPr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58BD6708-6EAA-41EA-878F-8AAEDF473DA4}"/>
                </a:ext>
              </a:extLst>
            </p:cNvPr>
            <p:cNvSpPr txBox="1">
              <a:spLocks/>
            </p:cNvSpPr>
            <p:nvPr/>
          </p:nvSpPr>
          <p:spPr>
            <a:xfrm>
              <a:off x="7551518" y="4347295"/>
              <a:ext cx="3582464" cy="1440000"/>
            </a:xfrm>
            <a:prstGeom prst="roundRect">
              <a:avLst>
                <a:gd name="adj" fmla="val 4509"/>
              </a:avLst>
            </a:prstGeom>
            <a:solidFill>
              <a:srgbClr val="CD6937"/>
            </a:solidFill>
          </p:spPr>
          <p:txBody>
            <a:bodyPr vert="horz" lIns="1152000" tIns="180000" rIns="180000" bIns="18000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800"/>
                </a:spcBef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10000"/>
                </a:lnSpc>
                <a:spcBef>
                  <a:spcPts val="8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lnSpc>
                  <a:spcPct val="110000"/>
                </a:lnSpc>
                <a:spcBef>
                  <a:spcPts val="8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lnSpc>
                  <a:spcPct val="110000"/>
                </a:lnSpc>
                <a:spcBef>
                  <a:spcPts val="8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10000"/>
                </a:lnSpc>
                <a:spcBef>
                  <a:spcPts val="8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de-DE" dirty="0">
                  <a:solidFill>
                    <a:schemeClr val="bg1"/>
                  </a:solidFill>
                </a:rPr>
                <a:t>Der Deutsche arbeitet im Durchschnitt 39,3 Jahre. </a:t>
              </a:r>
            </a:p>
            <a:p>
              <a:pPr>
                <a:buClr>
                  <a:schemeClr val="bg1"/>
                </a:buClr>
              </a:pPr>
              <a:r>
                <a:rPr lang="de-DE" sz="1200" dirty="0">
                  <a:solidFill>
                    <a:schemeClr val="bg1"/>
                  </a:solidFill>
                </a:rPr>
                <a:t>(Quelle: www.Ihre-Vorsorge.de )</a:t>
              </a: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7AC88C34-8EE6-4FEB-B689-7882E216012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778682" y="4575820"/>
              <a:ext cx="544079" cy="1033750"/>
            </a:xfrm>
            <a:prstGeom prst="rect">
              <a:avLst/>
            </a:prstGeom>
          </p:spPr>
        </p:pic>
      </p:grpSp>
      <p:pic>
        <p:nvPicPr>
          <p:cNvPr id="2" name="Picture 2" descr="C:\Users\Gillesse\AppData\Local\Microsoft\Windows\INetCache\IE\AF6MNLNK\IST_22339549_preview (1).jpg">
            <a:extLst>
              <a:ext uri="{FF2B5EF4-FFF2-40B4-BE49-F238E27FC236}">
                <a16:creationId xmlns:a16="http://schemas.microsoft.com/office/drawing/2014/main" id="{6C9C7A93-E246-6D5A-C76F-477A075A0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60048" y="55196"/>
            <a:ext cx="2450471" cy="1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C9F4070-5887-222D-314C-8938E8D1B71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7987" y="2233613"/>
            <a:ext cx="11376025" cy="4540257"/>
          </a:xfrm>
        </p:spPr>
        <p:txBody>
          <a:bodyPr/>
          <a:lstStyle/>
          <a:p>
            <a:r>
              <a:rPr lang="de-DE" sz="2000" dirty="0"/>
              <a:t>Die Vorgaben aus dem Rentenpaket gelten für sogenannte „Eckrentner“. </a:t>
            </a:r>
          </a:p>
          <a:p>
            <a:r>
              <a:rPr lang="de-DE" sz="2000" dirty="0"/>
              <a:t>Eigenschaften des „Eckrentners“ sind: 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45 Jahre (zukünftig 47 Jahre) Beiträge in die Rentenversicherung eingezahlt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verdient jedes Jahr das Durchschnittsgehalt aller Versicherten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zu Rentenbeginn ist die Regelaltersgrenze erreicht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besitzt zum Rentenbeginn 45 (zukünftig 47) Entgeltpunkte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06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Clever vorsorgen mit betrieblicher Altersvorsorge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7" y="933450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Der Staat verweist auf „zusätzlichen Vorsorgebedarf“: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9B8263E-5EF7-4D46-8706-C9445C38C9C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840287" y="1674813"/>
            <a:ext cx="6665913" cy="36845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… im Vergleich zu den Löhnen steigen die Renten in sehr viel geringerem Maße…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… dadurch wird die zu erwartende Lücke zwischen Rente und Erwerbseinkommen („Versorgungslücke“) noch größer…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…bei der ergänzenden Altersvorsorge sollte auch der Kaufkraftverlust beachtet werden…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AE768E1-4C90-A0E6-44A9-2E8EEC992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8" y="1483743"/>
            <a:ext cx="3576151" cy="504835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0C85D90-00BA-A1F4-7E66-D5B6AE790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08" y="5374257"/>
            <a:ext cx="52197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6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Clever vorsorgen mit betrieblicher Altersvorsorge!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20688" y="1052513"/>
            <a:ext cx="7580312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Altersvorsorge mit Hilfe vom Arbeitgeber und Staat!</a:t>
            </a:r>
            <a:endParaRPr lang="de-DE" sz="2000" dirty="0"/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33388" y="1852613"/>
            <a:ext cx="7325949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000" dirty="0">
                <a:latin typeface="Arial" panose="020B0604020202020204" pitchFamily="34" charset="0"/>
              </a:rPr>
              <a:t>Wer clever vorsorgen möchte, nutzt die                              </a:t>
            </a:r>
            <a:r>
              <a:rPr lang="de-DE" altLang="de-DE" sz="2000" b="1" dirty="0">
                <a:latin typeface="Arial" panose="020B0604020202020204" pitchFamily="34" charset="0"/>
              </a:rPr>
              <a:t>betriebliche Altersvorsorge (</a:t>
            </a:r>
            <a:r>
              <a:rPr lang="de-DE" altLang="de-DE" sz="2000" b="1" dirty="0" err="1">
                <a:latin typeface="Arial" panose="020B0604020202020204" pitchFamily="34" charset="0"/>
              </a:rPr>
              <a:t>bAV</a:t>
            </a:r>
            <a:r>
              <a:rPr lang="de-DE" altLang="de-DE" sz="2000" b="1" dirty="0">
                <a:latin typeface="Arial" panose="020B0604020202020204" pitchFamily="34" charset="0"/>
              </a:rPr>
              <a:t>). </a:t>
            </a:r>
          </a:p>
          <a:p>
            <a:r>
              <a:rPr lang="de-DE" altLang="de-DE" sz="2000" dirty="0">
                <a:latin typeface="Arial" panose="020B0604020202020204" pitchFamily="34" charset="0"/>
              </a:rPr>
              <a:t>Mit Hilfe des Arbeitgebers können somit hohe staatliche Förderungen genutzt werden. </a:t>
            </a:r>
          </a:p>
          <a:p>
            <a:r>
              <a:rPr lang="de-DE" altLang="de-DE" sz="2000" dirty="0">
                <a:latin typeface="Arial" panose="020B0604020202020204" pitchFamily="34" charset="0"/>
              </a:rPr>
              <a:t>Dies steigert die Rendite für Ihre Altersvorsorge!</a:t>
            </a:r>
          </a:p>
        </p:txBody>
      </p:sp>
      <p:pic>
        <p:nvPicPr>
          <p:cNvPr id="8" name="Picture 2" descr="C:\Users\gillesse\AppData\Local\Microsoft\Windows\Temporary Internet Files\Content.IE5\E54IH3QG\IST_835325972_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5" b="6285"/>
          <a:stretch/>
        </p:blipFill>
        <p:spPr bwMode="auto">
          <a:xfrm>
            <a:off x="8039101" y="134067"/>
            <a:ext cx="3911314" cy="65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61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Clever vorsorgen mit betrieblicher Altersvorsorge!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20688" y="1052513"/>
            <a:ext cx="7580312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Altersvorsorge mit Hilfe vom Arbeitgeber und Staat!</a:t>
            </a:r>
            <a:endParaRPr lang="de-DE" sz="2000" dirty="0"/>
          </a:p>
        </p:txBody>
      </p:sp>
      <p:pic>
        <p:nvPicPr>
          <p:cNvPr id="8" name="Picture 2" descr="C:\Users\gillesse\AppData\Local\Microsoft\Windows\Temporary Internet Files\Content.IE5\E54IH3QG\IST_835325972_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5" b="6285"/>
          <a:stretch/>
        </p:blipFill>
        <p:spPr bwMode="auto">
          <a:xfrm>
            <a:off x="8039101" y="134067"/>
            <a:ext cx="3911314" cy="65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63538" y="1484313"/>
            <a:ext cx="86010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2000" b="1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sz="2000" b="1" dirty="0">
                <a:latin typeface="Arial" panose="020B0604020202020204" pitchFamily="34" charset="0"/>
              </a:rPr>
              <a:t>Seit dem 01.01.2002 besteht seitens des Arbeitnehmers ein „Rechtsanspruch auf Entgeltumwandlung“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58776" y="2970213"/>
            <a:ext cx="7680326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dirty="0"/>
              <a:t>Einen „Rechtsanspruch auf Entgeltumwandlung“ haben:</a:t>
            </a:r>
          </a:p>
          <a:p>
            <a:pPr eaLnBrk="1" hangingPunct="1">
              <a:defRPr/>
            </a:pPr>
            <a:endParaRPr lang="de-DE" dirty="0"/>
          </a:p>
          <a:p>
            <a:pPr marL="342900" indent="-342900" eaLnBrk="1" hangingPunct="1">
              <a:buFont typeface="Wingdings" pitchFamily="2" charset="2"/>
              <a:buChar char="m"/>
              <a:defRPr/>
            </a:pPr>
            <a:r>
              <a:rPr lang="de-DE" dirty="0"/>
              <a:t>Arbeitnehmer, die bei dem Arbeitgeber, gegen den sich der Anspruch richtet, in der gesetzlichen Rentenversicherung pflichtversichert sind, oder die</a:t>
            </a:r>
          </a:p>
          <a:p>
            <a:pPr marL="342900" indent="-342900" eaLnBrk="1" hangingPunct="1">
              <a:buFont typeface="Wingdings" pitchFamily="2" charset="2"/>
              <a:buChar char="m"/>
              <a:defRPr/>
            </a:pPr>
            <a:endParaRPr lang="de-DE" dirty="0"/>
          </a:p>
          <a:p>
            <a:pPr marL="342900" indent="-342900" eaLnBrk="1" hangingPunct="1">
              <a:buFont typeface="Wingdings" pitchFamily="2" charset="2"/>
              <a:buChar char="m"/>
              <a:defRPr/>
            </a:pPr>
            <a:r>
              <a:rPr lang="de-DE" dirty="0"/>
              <a:t>Geringfügig beschäftigt sind und auf Sozialversicherungsfreiheit verzichtet haben, sowie</a:t>
            </a:r>
          </a:p>
          <a:p>
            <a:pPr marL="342900" indent="-342900" eaLnBrk="1" hangingPunct="1">
              <a:buFont typeface="Wingdings" pitchFamily="2" charset="2"/>
              <a:buChar char="m"/>
              <a:defRPr/>
            </a:pPr>
            <a:endParaRPr lang="de-DE" dirty="0"/>
          </a:p>
          <a:p>
            <a:pPr marL="342900" indent="-342900" eaLnBrk="1" hangingPunct="1">
              <a:buFont typeface="Wingdings" pitchFamily="2" charset="2"/>
              <a:buChar char="m"/>
              <a:defRPr/>
            </a:pPr>
            <a:r>
              <a:rPr lang="de-DE" dirty="0"/>
              <a:t>Arbeitnehmerähnliche Selbstständige, die in der gesetzlichen Rentenversicherung pflichtversichert sind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54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4056351" y="4570806"/>
            <a:ext cx="3458619" cy="15556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07987" y="4570807"/>
            <a:ext cx="3458619" cy="1921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Clever vorsorgen mit betrieblicher Altersvorsorge!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20688" y="1052513"/>
            <a:ext cx="7580312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Altersvorsorge mit Hilfe vom Arbeitgeber und Staat!</a:t>
            </a:r>
            <a:endParaRPr lang="de-DE" sz="2000" dirty="0"/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087912" y="4570807"/>
            <a:ext cx="3919628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000" dirty="0">
                <a:latin typeface="Arial" panose="020B0604020202020204" pitchFamily="34" charset="0"/>
              </a:rPr>
              <a:t>Der </a:t>
            </a:r>
            <a:r>
              <a:rPr lang="de-DE" altLang="de-DE" sz="2000" b="1" i="1" dirty="0">
                <a:latin typeface="Arial" panose="020B0604020202020204" pitchFamily="34" charset="0"/>
              </a:rPr>
              <a:t>Arbeitgeber </a:t>
            </a:r>
            <a:r>
              <a:rPr lang="de-DE" altLang="de-DE" sz="2000" dirty="0">
                <a:latin typeface="Arial" panose="020B0604020202020204" pitchFamily="34" charset="0"/>
              </a:rPr>
              <a:t>gibt vor: </a:t>
            </a:r>
          </a:p>
          <a:p>
            <a:pPr marL="342900" indent="-342900">
              <a:buFontTx/>
              <a:buChar char="-"/>
            </a:pPr>
            <a:r>
              <a:rPr lang="de-DE" altLang="de-DE" sz="2000" dirty="0">
                <a:latin typeface="Arial" panose="020B0604020202020204" pitchFamily="34" charset="0"/>
              </a:rPr>
              <a:t>Durchführungsweg</a:t>
            </a:r>
          </a:p>
          <a:p>
            <a:pPr marL="342900" indent="-342900">
              <a:buFontTx/>
              <a:buChar char="-"/>
            </a:pPr>
            <a:r>
              <a:rPr lang="de-DE" altLang="de-DE" sz="2000" dirty="0">
                <a:latin typeface="Arial" panose="020B0604020202020204" pitchFamily="34" charset="0"/>
              </a:rPr>
              <a:t>Anbieter</a:t>
            </a:r>
          </a:p>
        </p:txBody>
      </p:sp>
      <p:pic>
        <p:nvPicPr>
          <p:cNvPr id="8" name="Picture 2" descr="C:\Users\gillesse\AppData\Local\Microsoft\Windows\Temporary Internet Files\Content.IE5\E54IH3QG\IST_835325972_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5" b="6285"/>
          <a:stretch/>
        </p:blipFill>
        <p:spPr bwMode="auto">
          <a:xfrm>
            <a:off x="8039101" y="134067"/>
            <a:ext cx="3911314" cy="65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95295" y="4570807"/>
            <a:ext cx="3919628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000" dirty="0">
                <a:latin typeface="Arial" panose="020B0604020202020204" pitchFamily="34" charset="0"/>
              </a:rPr>
              <a:t>Der </a:t>
            </a:r>
            <a:r>
              <a:rPr lang="de-DE" altLang="de-DE" sz="2000" b="1" i="1" dirty="0">
                <a:latin typeface="Arial" panose="020B0604020202020204" pitchFamily="34" charset="0"/>
              </a:rPr>
              <a:t>Arbeitnehmer</a:t>
            </a:r>
            <a:r>
              <a:rPr lang="de-DE" altLang="de-DE" sz="2000" dirty="0">
                <a:latin typeface="Arial" panose="020B0604020202020204" pitchFamily="34" charset="0"/>
              </a:rPr>
              <a:t> gibt vor:</a:t>
            </a:r>
          </a:p>
          <a:p>
            <a:pPr marL="342900" indent="-342900">
              <a:buFontTx/>
              <a:buChar char="-"/>
            </a:pPr>
            <a:r>
              <a:rPr lang="de-DE" altLang="de-DE" sz="2000" dirty="0">
                <a:latin typeface="Arial" panose="020B0604020202020204" pitchFamily="34" charset="0"/>
              </a:rPr>
              <a:t>ob und </a:t>
            </a:r>
          </a:p>
          <a:p>
            <a:pPr marL="342900" indent="-342900">
              <a:buFontTx/>
              <a:buChar char="-"/>
            </a:pPr>
            <a:r>
              <a:rPr lang="de-DE" altLang="de-DE" sz="2000" dirty="0">
                <a:latin typeface="Arial" panose="020B0604020202020204" pitchFamily="34" charset="0"/>
              </a:rPr>
              <a:t>in welcher Höhe die betriebliche Altersvorsorge durchgeführt wird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925889-7E1C-4C59-878E-383677F25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85" y="1806596"/>
            <a:ext cx="7001852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8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Clever vorsorgen mit betrieblicher Altersvorsorge!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20688" y="1052513"/>
            <a:ext cx="7580312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Altersvorsorge mit Hilfe vom Arbeitgeber und Staat!</a:t>
            </a:r>
            <a:endParaRPr lang="de-DE" sz="2000" dirty="0"/>
          </a:p>
        </p:txBody>
      </p:sp>
      <p:pic>
        <p:nvPicPr>
          <p:cNvPr id="8" name="Picture 2" descr="C:\Users\gillesse\AppData\Local\Microsoft\Windows\Temporary Internet Files\Content.IE5\E54IH3QG\IST_835325972_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5" b="6285"/>
          <a:stretch/>
        </p:blipFill>
        <p:spPr bwMode="auto">
          <a:xfrm>
            <a:off x="8039101" y="134067"/>
            <a:ext cx="3911314" cy="65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4562" y="1817780"/>
            <a:ext cx="828040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dirty="0"/>
              <a:t>Im Zuge des Betriebsrentenstärkungsgesetzes wurden die </a:t>
            </a:r>
            <a:r>
              <a:rPr lang="de-DE" dirty="0" err="1"/>
              <a:t>bAV</a:t>
            </a:r>
            <a:r>
              <a:rPr lang="de-DE" dirty="0"/>
              <a:t> Rahmenbedingungen nochmals attraktiver gestaltet:</a:t>
            </a:r>
          </a:p>
          <a:p>
            <a:pPr eaLnBrk="1" hangingPunct="1">
              <a:defRPr/>
            </a:pPr>
            <a:endParaRPr lang="de-DE" dirty="0"/>
          </a:p>
          <a:p>
            <a:pPr marL="342900" indent="-342900" eaLnBrk="1" hangingPunct="1">
              <a:buFont typeface="Wingdings" pitchFamily="2" charset="2"/>
              <a:buChar char="m"/>
              <a:defRPr/>
            </a:pPr>
            <a:r>
              <a:rPr lang="de-DE" dirty="0"/>
              <a:t>Höherer steuerlicher Förderrahmen</a:t>
            </a:r>
          </a:p>
          <a:p>
            <a:pPr marL="342900" indent="-342900" eaLnBrk="1" hangingPunct="1">
              <a:buFont typeface="Wingdings" pitchFamily="2" charset="2"/>
              <a:buChar char="m"/>
              <a:defRPr/>
            </a:pPr>
            <a:endParaRPr lang="de-DE" dirty="0"/>
          </a:p>
          <a:p>
            <a:pPr marL="342900" indent="-342900" eaLnBrk="1" hangingPunct="1">
              <a:buFont typeface="Wingdings" pitchFamily="2" charset="2"/>
              <a:buChar char="m"/>
              <a:defRPr/>
            </a:pPr>
            <a:r>
              <a:rPr lang="de-DE" dirty="0"/>
              <a:t>Höherer Einkommensteuerfreibetrag für zusätzliche                Altersversorgung bei Grundsicherung</a:t>
            </a:r>
          </a:p>
          <a:p>
            <a:pPr marL="342900" indent="-342900" eaLnBrk="1" hangingPunct="1">
              <a:buFont typeface="Wingdings" pitchFamily="2" charset="2"/>
              <a:buChar char="m"/>
              <a:defRPr/>
            </a:pPr>
            <a:endParaRPr lang="de-DE" dirty="0"/>
          </a:p>
          <a:p>
            <a:pPr marL="342900" indent="-342900" eaLnBrk="1" hangingPunct="1">
              <a:buFont typeface="Wingdings" pitchFamily="2" charset="2"/>
              <a:buChar char="m"/>
              <a:defRPr/>
            </a:pPr>
            <a:r>
              <a:rPr lang="de-DE" dirty="0"/>
              <a:t>Verpflichtender Arbeitgeberzuschuss zur Entgeltumwandlung  </a:t>
            </a:r>
          </a:p>
          <a:p>
            <a:pPr eaLnBrk="1" hangingPunct="1"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27805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Master_16zu9">
  <a:themeElements>
    <a:clrScheme name="HanseMerkur">
      <a:dk1>
        <a:sysClr val="windowText" lastClr="000000"/>
      </a:dk1>
      <a:lt1>
        <a:sysClr val="window" lastClr="FFFFFF"/>
      </a:lt1>
      <a:dk2>
        <a:srgbClr val="00A075"/>
      </a:dk2>
      <a:lt2>
        <a:srgbClr val="E0F0E8"/>
      </a:lt2>
      <a:accent1>
        <a:srgbClr val="00A075"/>
      </a:accent1>
      <a:accent2>
        <a:srgbClr val="7DBF68"/>
      </a:accent2>
      <a:accent3>
        <a:srgbClr val="005E52"/>
      </a:accent3>
      <a:accent4>
        <a:srgbClr val="CBC3BB"/>
      </a:accent4>
      <a:accent5>
        <a:srgbClr val="918A87"/>
      </a:accent5>
      <a:accent6>
        <a:srgbClr val="54565A"/>
      </a:accent6>
      <a:hlink>
        <a:srgbClr val="00A075"/>
      </a:hlink>
      <a:folHlink>
        <a:srgbClr val="005E52"/>
      </a:folHlink>
    </a:clrScheme>
    <a:fontScheme name="HanseMerk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08000" tIns="72000" rIns="108000" bIns="72000" rtlCol="0" anchor="ctr"/>
      <a:lstStyle>
        <a:defPPr algn="ctr">
          <a:lnSpc>
            <a:spcPct val="110000"/>
          </a:lnSpc>
          <a:spcBef>
            <a:spcPts val="600"/>
          </a:spcBef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vert="horz"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custClrLst>
    <a:custClr>
      <a:srgbClr val="641937"/>
    </a:custClr>
    <a:custClr>
      <a:srgbClr val="C68C2D"/>
    </a:custClr>
    <a:custClr>
      <a:srgbClr val="EBCD23"/>
    </a:custClr>
    <a:custClr>
      <a:srgbClr val="AAD0DC"/>
    </a:custClr>
    <a:custClr>
      <a:srgbClr val="918A87"/>
    </a:custClr>
    <a:custClr>
      <a:srgbClr val="324187"/>
    </a:custClr>
    <a:custClr>
      <a:srgbClr val="CD6937"/>
    </a:custClr>
    <a:custClr>
      <a:srgbClr val="825FAA"/>
    </a:custClr>
    <a:custClr>
      <a:srgbClr val="E4E4E4"/>
    </a:custClr>
    <a:custClr>
      <a:srgbClr val="FFFFFF"/>
    </a:custClr>
    <a:custClr>
      <a:srgbClr val="00A075"/>
    </a:custClr>
    <a:custClr>
      <a:srgbClr val="EBCD23"/>
    </a:custClr>
    <a:custClr>
      <a:srgbClr val="D4280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HanseMerkur_PowerPoint-Template_16zu9_.potx" id="{6340E609-5DA7-44AF-B955-3C30BCBE9443}" vid="{DAB8C097-4057-4465-8757-1FAF63AFEFAB}"/>
    </a:ext>
  </a:extLst>
</a:theme>
</file>

<file path=ppt/theme/theme2.xml><?xml version="1.0" encoding="utf-8"?>
<a:theme xmlns:a="http://schemas.openxmlformats.org/drawingml/2006/main" name="Office">
  <a:themeElements>
    <a:clrScheme name="HanseMerkur">
      <a:dk1>
        <a:sysClr val="windowText" lastClr="000000"/>
      </a:dk1>
      <a:lt1>
        <a:sysClr val="window" lastClr="FFFFFF"/>
      </a:lt1>
      <a:dk2>
        <a:srgbClr val="00A075"/>
      </a:dk2>
      <a:lt2>
        <a:srgbClr val="E0F0E8"/>
      </a:lt2>
      <a:accent1>
        <a:srgbClr val="00A075"/>
      </a:accent1>
      <a:accent2>
        <a:srgbClr val="7DBF68"/>
      </a:accent2>
      <a:accent3>
        <a:srgbClr val="005E52"/>
      </a:accent3>
      <a:accent4>
        <a:srgbClr val="CBC3BB"/>
      </a:accent4>
      <a:accent5>
        <a:srgbClr val="918A87"/>
      </a:accent5>
      <a:accent6>
        <a:srgbClr val="54565A"/>
      </a:accent6>
      <a:hlink>
        <a:srgbClr val="00A075"/>
      </a:hlink>
      <a:folHlink>
        <a:srgbClr val="005E52"/>
      </a:folHlink>
    </a:clrScheme>
    <a:fontScheme name="HanseMerk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HanseMerkur">
      <a:dk1>
        <a:sysClr val="windowText" lastClr="000000"/>
      </a:dk1>
      <a:lt1>
        <a:sysClr val="window" lastClr="FFFFFF"/>
      </a:lt1>
      <a:dk2>
        <a:srgbClr val="00A075"/>
      </a:dk2>
      <a:lt2>
        <a:srgbClr val="E0F0E8"/>
      </a:lt2>
      <a:accent1>
        <a:srgbClr val="00A075"/>
      </a:accent1>
      <a:accent2>
        <a:srgbClr val="7DBF68"/>
      </a:accent2>
      <a:accent3>
        <a:srgbClr val="005E52"/>
      </a:accent3>
      <a:accent4>
        <a:srgbClr val="CBC3BB"/>
      </a:accent4>
      <a:accent5>
        <a:srgbClr val="918A87"/>
      </a:accent5>
      <a:accent6>
        <a:srgbClr val="54565A"/>
      </a:accent6>
      <a:hlink>
        <a:srgbClr val="00A075"/>
      </a:hlink>
      <a:folHlink>
        <a:srgbClr val="005E52"/>
      </a:folHlink>
    </a:clrScheme>
    <a:fontScheme name="HanseMerk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PowerPoint-Master_16zu9</Template>
  <TotalTime>0</TotalTime>
  <Words>1049</Words>
  <Application>Microsoft Office PowerPoint</Application>
  <PresentationFormat>Breitbild</PresentationFormat>
  <Paragraphs>162</Paragraphs>
  <Slides>21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Arial</vt:lpstr>
      <vt:lpstr>Wingdings</vt:lpstr>
      <vt:lpstr>PowerPoint-Master_16zu9</vt:lpstr>
      <vt:lpstr>bAV Care</vt:lpstr>
      <vt:lpstr>Die gesetzliche Rente</vt:lpstr>
      <vt:lpstr>Die gesetzliche Rente</vt:lpstr>
      <vt:lpstr>Die gesetzliche Rente</vt:lpstr>
      <vt:lpstr>Clever vorsorgen mit betrieblicher Altersvorsorge</vt:lpstr>
      <vt:lpstr>Clever vorsorgen mit betrieblicher Altersvorsorge!</vt:lpstr>
      <vt:lpstr>Clever vorsorgen mit betrieblicher Altersvorsorge!</vt:lpstr>
      <vt:lpstr>Clever vorsorgen mit betrieblicher Altersvorsorge!</vt:lpstr>
      <vt:lpstr>Clever vorsorgen mit betrieblicher Altersvorsorge!</vt:lpstr>
      <vt:lpstr>Clever vorsorgen mit betrieblicher Altersvorsorge!</vt:lpstr>
      <vt:lpstr>Clever vorsorgen mit betrieblicher Altersvorsorge!</vt:lpstr>
      <vt:lpstr>Clever vorsorgen mit betrieblicher Altersvorsorge!</vt:lpstr>
      <vt:lpstr>Clever vorsorgen mit betrieblicher Altersvorsorge!</vt:lpstr>
      <vt:lpstr>Clever vorsorgen mit betrieblicher Altersvorsorge!</vt:lpstr>
      <vt:lpstr>Clever vorsorgen mit betrieblicher Altersvorsorge!</vt:lpstr>
      <vt:lpstr>Clever vorsorgen mit betrieblicher Altersvorsorge!</vt:lpstr>
      <vt:lpstr>Clever vorsorgen mit betrieblicher Altersvorsorge!</vt:lpstr>
      <vt:lpstr>Clever vorsorgen mit betrieblicher Altersvorsorge!</vt:lpstr>
      <vt:lpstr>Clever vorsorgen mit betrieblicher Altersvorsorge!</vt:lpstr>
      <vt:lpstr>Clever vorsorgen mit betrieblicher Altersvorsorge!</vt:lpstr>
      <vt:lpstr>PowerPoint-Präsentation</vt:lpstr>
    </vt:vector>
  </TitlesOfParts>
  <Company>HamseMerkur Versicherungen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Gilleßen</dc:creator>
  <cp:lastModifiedBy>Gilleßen, Thomas</cp:lastModifiedBy>
  <cp:revision>134</cp:revision>
  <dcterms:created xsi:type="dcterms:W3CDTF">2019-02-04T09:17:25Z</dcterms:created>
  <dcterms:modified xsi:type="dcterms:W3CDTF">2026-05-19T16:33:42Z</dcterms:modified>
</cp:coreProperties>
</file>