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34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2" r:id="rId16"/>
    <p:sldId id="350" r:id="rId17"/>
    <p:sldId id="351" r:id="rId18"/>
    <p:sldId id="313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5" orient="horz" pos="3793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7" pos="2706" userDrawn="1">
          <p15:clr>
            <a:srgbClr val="A4A3A4"/>
          </p15:clr>
        </p15:guide>
        <p15:guide id="8" pos="4974" userDrawn="1">
          <p15:clr>
            <a:srgbClr val="A4A3A4"/>
          </p15:clr>
        </p15:guide>
        <p15:guide id="9" pos="5155" userDrawn="1">
          <p15:clr>
            <a:srgbClr val="A4A3A4"/>
          </p15:clr>
        </p15:guide>
        <p15:guide id="10" orient="horz" pos="300" userDrawn="1">
          <p15:clr>
            <a:srgbClr val="A4A3A4"/>
          </p15:clr>
        </p15:guide>
        <p15:guide id="12" orient="horz" pos="2273" userDrawn="1">
          <p15:clr>
            <a:srgbClr val="A4A3A4"/>
          </p15:clr>
        </p15:guide>
        <p15:guide id="13" pos="3749" userDrawn="1">
          <p15:clr>
            <a:srgbClr val="A4A3A4"/>
          </p15:clr>
        </p15:guide>
        <p15:guide id="14" pos="3931" userDrawn="1">
          <p15:clr>
            <a:srgbClr val="A4A3A4"/>
          </p15:clr>
        </p15:guide>
        <p15:guide id="15" pos="7423" userDrawn="1">
          <p15:clr>
            <a:srgbClr val="A4A3A4"/>
          </p15:clr>
        </p15:guide>
        <p15:guide id="16" orient="horz" pos="2455" userDrawn="1">
          <p15:clr>
            <a:srgbClr val="A4A3A4"/>
          </p15:clr>
        </p15:guide>
        <p15:guide id="17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83394" autoAdjust="0"/>
  </p:normalViewPr>
  <p:slideViewPr>
    <p:cSldViewPr snapToGrid="0" showGuides="1">
      <p:cViewPr varScale="1">
        <p:scale>
          <a:sx n="95" d="100"/>
          <a:sy n="95" d="100"/>
        </p:scale>
        <p:origin x="1194" y="84"/>
      </p:cViewPr>
      <p:guideLst>
        <p:guide orient="horz" pos="935"/>
        <p:guide pos="257"/>
        <p:guide orient="horz" pos="3793"/>
        <p:guide pos="2525"/>
        <p:guide pos="2706"/>
        <p:guide pos="4974"/>
        <p:guide pos="5155"/>
        <p:guide orient="horz" pos="300"/>
        <p:guide orient="horz" pos="2273"/>
        <p:guide pos="3749"/>
        <p:guide pos="3931"/>
        <p:guide pos="7423"/>
        <p:guide orient="horz" pos="2455"/>
        <p:guide orient="horz"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3" d="100"/>
        <a:sy n="73" d="100"/>
      </p:scale>
      <p:origin x="0" y="-282"/>
    </p:cViewPr>
  </p:sorterViewPr>
  <p:notesViewPr>
    <p:cSldViewPr snapToGrid="0" showGuides="1">
      <p:cViewPr varScale="1">
        <p:scale>
          <a:sx n="87" d="100"/>
          <a:sy n="87" d="100"/>
        </p:scale>
        <p:origin x="330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ACF5350-E54F-41DB-A829-7DEAF00718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C3B1B5-67EF-4D7E-87C9-AA9F0F40CC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64AFC-A6D4-45A4-8831-3839F2C03D1B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C1999D-D60D-4FF2-895C-7181CF3699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901629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FD1D9CB-7802-49B9-8FF6-ABBDCE9F01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901629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7CFFE-1B91-4366-830F-0E55CFF4B7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841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E3938-ABA0-44E9-997C-B54296DB6513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517E9-C179-4FD6-9CC5-98C0AC9D0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6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281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654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654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illesse\AppData\Local\Microsoft\Windows\INetCache\IE\S8AAWQ9Z\FO_14524004_preview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3" b="18368"/>
          <a:stretch/>
        </p:blipFill>
        <p:spPr bwMode="auto">
          <a:xfrm>
            <a:off x="194688" y="167856"/>
            <a:ext cx="11802061" cy="650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890357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7AE4B63-6DA4-4814-87E0-31E4CCFA01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6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94485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E226B35-8A0D-4CFE-BB8E-9C3C6B63823A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9458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045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9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84291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969523-B98A-45C7-B343-1A5682CA69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4890001" y="2910178"/>
            <a:ext cx="2411998" cy="13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0616E90-D450-43C9-B8ED-51108EA2D6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890356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91C636A-A024-4B1C-AE6D-007879181D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5420540" y="3128400"/>
            <a:ext cx="1350920" cy="65354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1566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562475"/>
            <a:ext cx="6480000" cy="943537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78013"/>
            <a:ext cx="6480000" cy="451161"/>
          </a:xfrm>
        </p:spPr>
        <p:txBody>
          <a:bodyPr vert="horz" lIns="0" tIns="0" rIns="0" bIns="0" rtlCol="0" anchor="t">
            <a:noAutofit/>
          </a:bodyPr>
          <a:lstStyle>
            <a:lvl1pPr algn="ctr"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208999"/>
            <a:ext cx="6480000" cy="144000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59CFCD8-EDD0-41D0-9FBA-2E678701F9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18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2951A6BF-4640-404B-98E4-9664BA75A760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63607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53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686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68F13F25-B426-4F54-8989-A7ABC8A1A8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07986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BC301D7F-2AC1-4358-9425-BD3C810FFB8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6240000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F7A17322-E1CE-4348-919D-2122BA512A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49C69E-8B55-463E-B7DE-518BB679A64A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407986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2658042-18D5-40DC-9609-D5EC54F7AFFB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6240000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8977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8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6240464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9389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 userDrawn="1">
          <p15:clr>
            <a:srgbClr val="FBAE40"/>
          </p15:clr>
        </p15:guide>
        <p15:guide id="5" orient="horz" pos="245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9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8184006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9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8184006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3EB0E57-57F4-4D6A-B09F-B86F4B006349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4295997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3060001C-B3F6-42F4-A24F-4C7C6F2B20E6}"/>
              </a:ext>
            </a:extLst>
          </p:cNvPr>
          <p:cNvSpPr>
            <a:spLocks noGrp="1"/>
          </p:cNvSpPr>
          <p:nvPr>
            <p:ph sz="quarter" idx="23"/>
          </p:nvPr>
        </p:nvSpPr>
        <p:spPr bwMode="gray">
          <a:xfrm>
            <a:off x="4295997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4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2525" userDrawn="1">
          <p15:clr>
            <a:srgbClr val="FBAE40"/>
          </p15:clr>
        </p15:guide>
        <p15:guide id="4" pos="4974" userDrawn="1">
          <p15:clr>
            <a:srgbClr val="FBAE40"/>
          </p15:clr>
        </p15:guide>
        <p15:guide id="5" pos="5155" userDrawn="1">
          <p15:clr>
            <a:srgbClr val="FBAE40"/>
          </p15:clr>
        </p15:guide>
        <p15:guide id="6" orient="horz" pos="2273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402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de-DE"/>
              <a:t>HanseMerkur PowerPoint Template &amp; Styleguide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2BBF057-86C2-471F-8CB9-0353DA9B6246}"/>
              </a:ext>
            </a:extLst>
          </p:cNvPr>
          <p:cNvCxnSpPr/>
          <p:nvPr/>
        </p:nvCxnSpPr>
        <p:spPr bwMode="gray">
          <a:xfrm>
            <a:off x="408969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05BCBB2F-21DD-4A3B-A5FB-C7310EF6E20B}"/>
              </a:ext>
            </a:extLst>
          </p:cNvPr>
          <p:cNvCxnSpPr/>
          <p:nvPr/>
        </p:nvCxnSpPr>
        <p:spPr bwMode="gray">
          <a:xfrm>
            <a:off x="4295775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BD9FCDF-8327-4FAA-BC33-499D4A71ADD5}"/>
              </a:ext>
            </a:extLst>
          </p:cNvPr>
          <p:cNvCxnSpPr/>
          <p:nvPr/>
        </p:nvCxnSpPr>
        <p:spPr bwMode="gray">
          <a:xfrm>
            <a:off x="4008438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E6C7661C-1B42-455C-986C-25C5B19BCA95}"/>
              </a:ext>
            </a:extLst>
          </p:cNvPr>
          <p:cNvCxnSpPr/>
          <p:nvPr/>
        </p:nvCxnSpPr>
        <p:spPr bwMode="gray">
          <a:xfrm>
            <a:off x="62420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6F5594D-586C-4E5A-8F4E-268A57FFFCF4}"/>
              </a:ext>
            </a:extLst>
          </p:cNvPr>
          <p:cNvCxnSpPr/>
          <p:nvPr/>
        </p:nvCxnSpPr>
        <p:spPr bwMode="gray">
          <a:xfrm>
            <a:off x="59547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1AB1D243-D401-4A7A-B058-A1B9B5B5A08F}"/>
              </a:ext>
            </a:extLst>
          </p:cNvPr>
          <p:cNvCxnSpPr/>
          <p:nvPr/>
        </p:nvCxnSpPr>
        <p:spPr bwMode="gray">
          <a:xfrm>
            <a:off x="81851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4050B6D-1C2A-46A1-BECE-3208E3D3457D}"/>
              </a:ext>
            </a:extLst>
          </p:cNvPr>
          <p:cNvCxnSpPr/>
          <p:nvPr/>
        </p:nvCxnSpPr>
        <p:spPr bwMode="gray">
          <a:xfrm>
            <a:off x="78978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4BE108C-57B5-4CDC-A83F-2452408B5ED3}"/>
              </a:ext>
            </a:extLst>
          </p:cNvPr>
          <p:cNvCxnSpPr/>
          <p:nvPr/>
        </p:nvCxnSpPr>
        <p:spPr bwMode="gray">
          <a:xfrm>
            <a:off x="11784807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7610554-C275-443F-86E2-74AE53250596}"/>
              </a:ext>
            </a:extLst>
          </p:cNvPr>
          <p:cNvCxnSpPr/>
          <p:nvPr/>
        </p:nvCxnSpPr>
        <p:spPr bwMode="gray">
          <a:xfrm>
            <a:off x="408969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D42BACF2-1148-48C4-8E01-9F7B38B4C025}"/>
              </a:ext>
            </a:extLst>
          </p:cNvPr>
          <p:cNvCxnSpPr/>
          <p:nvPr/>
        </p:nvCxnSpPr>
        <p:spPr bwMode="gray">
          <a:xfrm>
            <a:off x="4295775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380C760-95DC-487B-867A-F341AED92F5C}"/>
              </a:ext>
            </a:extLst>
          </p:cNvPr>
          <p:cNvCxnSpPr/>
          <p:nvPr/>
        </p:nvCxnSpPr>
        <p:spPr bwMode="gray">
          <a:xfrm>
            <a:off x="4008438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F3EBC26-864F-4463-838C-2AF9D5F0A0E3}"/>
              </a:ext>
            </a:extLst>
          </p:cNvPr>
          <p:cNvCxnSpPr/>
          <p:nvPr/>
        </p:nvCxnSpPr>
        <p:spPr bwMode="gray">
          <a:xfrm>
            <a:off x="62420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5CF2C8A-2C01-46D5-8354-B0030789DEA9}"/>
              </a:ext>
            </a:extLst>
          </p:cNvPr>
          <p:cNvCxnSpPr/>
          <p:nvPr/>
        </p:nvCxnSpPr>
        <p:spPr bwMode="gray">
          <a:xfrm>
            <a:off x="59547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C756C4AD-BA60-4AE2-A7AA-8C5A57B38793}"/>
              </a:ext>
            </a:extLst>
          </p:cNvPr>
          <p:cNvCxnSpPr/>
          <p:nvPr/>
        </p:nvCxnSpPr>
        <p:spPr bwMode="gray">
          <a:xfrm>
            <a:off x="81851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E01C45A-A215-466F-B7C9-FB7886BB2E86}"/>
              </a:ext>
            </a:extLst>
          </p:cNvPr>
          <p:cNvCxnSpPr/>
          <p:nvPr/>
        </p:nvCxnSpPr>
        <p:spPr bwMode="gray">
          <a:xfrm>
            <a:off x="78978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70AAC9-63B0-498B-B5BF-267685B53B89}"/>
              </a:ext>
            </a:extLst>
          </p:cNvPr>
          <p:cNvCxnSpPr/>
          <p:nvPr/>
        </p:nvCxnSpPr>
        <p:spPr bwMode="gray">
          <a:xfrm>
            <a:off x="11784807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ACD03EF0-94AF-403E-8159-543BF735687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CF37D33-84D4-48BD-8E9E-40AEC20B64B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7C297DE-70F6-4254-A6A4-88D77E896BA8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2303977-775D-4B5E-9F78-576BB03F628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912BB48-BCBC-4195-9937-7FBDC27358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0028A80F-9DB9-4761-8528-7A5F2DA28216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83524D26-E9D7-4375-9407-1BD0108BBD0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364F4FF4-E4F9-4C6F-B6E3-7B076C438711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2426945-77A2-44EB-83E5-281C2AC3052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D9FB618-EA0C-48B9-B5F9-85F89CB557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EF2C13E2-7590-4541-BA4E-E94E9231D2CC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B442611-A2A2-478B-B6D3-9BFAC00C66B4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fik 39">
            <a:extLst>
              <a:ext uri="{FF2B5EF4-FFF2-40B4-BE49-F238E27FC236}">
                <a16:creationId xmlns:a16="http://schemas.microsoft.com/office/drawing/2014/main" id="{F284B790-FF3C-48ED-A95B-70AABD01E5F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 bwMode="gray">
          <a:xfrm>
            <a:off x="5665477" y="6236022"/>
            <a:ext cx="861046" cy="41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52" r:id="rId4"/>
    <p:sldLayoutId id="2147483673" r:id="rId5"/>
    <p:sldLayoutId id="2147483659" r:id="rId6"/>
    <p:sldLayoutId id="2147483660" r:id="rId7"/>
    <p:sldLayoutId id="2147483674" r:id="rId8"/>
    <p:sldLayoutId id="2147483675" r:id="rId9"/>
    <p:sldLayoutId id="2147483662" r:id="rId10"/>
    <p:sldLayoutId id="2147483665" r:id="rId11"/>
    <p:sldLayoutId id="2147483667" r:id="rId12"/>
    <p:sldLayoutId id="2147483666" r:id="rId13"/>
    <p:sldLayoutId id="2147483676" r:id="rId14"/>
    <p:sldLayoutId id="2147483657" r:id="rId15"/>
    <p:sldLayoutId id="214748365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935" userDrawn="1">
          <p15:clr>
            <a:srgbClr val="F26B43"/>
          </p15:clr>
        </p15:guide>
        <p15:guide id="6" orient="horz" pos="30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orient="horz" pos="2273" userDrawn="1">
          <p15:clr>
            <a:srgbClr val="F26B43"/>
          </p15:clr>
        </p15:guide>
        <p15:guide id="9" orient="horz" pos="2455" userDrawn="1">
          <p15:clr>
            <a:srgbClr val="F26B43"/>
          </p15:clr>
        </p15:guide>
        <p15:guide id="10" pos="2525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3749" userDrawn="1">
          <p15:clr>
            <a:srgbClr val="F26B43"/>
          </p15:clr>
        </p15:guide>
        <p15:guide id="13" pos="3931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1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AE013-2603-4832-9108-186F80A1F2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bAV</a:t>
            </a:r>
            <a:r>
              <a:rPr lang="de-DE" dirty="0"/>
              <a:t> Care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A57361-FB4A-4C58-8C08-9927989F31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Die clevere Motivation Ihrer Mitarbeiter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311DF4D-406B-45CD-8170-B2552B8A2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2983" y="4521758"/>
            <a:ext cx="1827613" cy="156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81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/>
        </p:nvSpPr>
        <p:spPr bwMode="gray">
          <a:xfrm>
            <a:off x="180000" y="188912"/>
            <a:ext cx="11832000" cy="6489087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2">
            <a:lum bright="100000"/>
          </a:blip>
          <a:stretch>
            <a:fillRect/>
          </a:stretch>
        </p:blipFill>
        <p:spPr bwMode="gray">
          <a:xfrm>
            <a:off x="4657916" y="2662246"/>
            <a:ext cx="2964466" cy="1732595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8133" y="5358684"/>
            <a:ext cx="4203333" cy="771421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13177" y="855925"/>
            <a:ext cx="4651370" cy="753227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5889" y="5327335"/>
            <a:ext cx="3980158" cy="772230"/>
          </a:xfrm>
          <a:prstGeom prst="rect">
            <a:avLst/>
          </a:prstGeom>
        </p:spPr>
      </p:pic>
      <p:sp>
        <p:nvSpPr>
          <p:cNvPr id="40" name="Freeform 5"/>
          <p:cNvSpPr>
            <a:spLocks/>
          </p:cNvSpPr>
          <p:nvPr/>
        </p:nvSpPr>
        <p:spPr bwMode="gray">
          <a:xfrm>
            <a:off x="5449841" y="2126222"/>
            <a:ext cx="1381966" cy="123163"/>
          </a:xfrm>
          <a:custGeom>
            <a:avLst/>
            <a:gdLst>
              <a:gd name="T0" fmla="*/ 62247 w 62247"/>
              <a:gd name="T1" fmla="*/ 5485 h 5485"/>
              <a:gd name="T2" fmla="*/ 62247 w 62247"/>
              <a:gd name="T3" fmla="*/ 3123 h 5485"/>
              <a:gd name="T4" fmla="*/ 59124 w 62247"/>
              <a:gd name="T5" fmla="*/ 0 h 5485"/>
              <a:gd name="T6" fmla="*/ 3123 w 62247"/>
              <a:gd name="T7" fmla="*/ 0 h 5485"/>
              <a:gd name="T8" fmla="*/ 0 w 62247"/>
              <a:gd name="T9" fmla="*/ 3123 h 5485"/>
              <a:gd name="T10" fmla="*/ 0 w 62247"/>
              <a:gd name="T11" fmla="*/ 5485 h 5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247" h="5485">
                <a:moveTo>
                  <a:pt x="62247" y="5485"/>
                </a:moveTo>
                <a:cubicBezTo>
                  <a:pt x="62247" y="3123"/>
                  <a:pt x="62247" y="3123"/>
                  <a:pt x="62247" y="3123"/>
                </a:cubicBezTo>
                <a:cubicBezTo>
                  <a:pt x="62247" y="1405"/>
                  <a:pt x="60842" y="0"/>
                  <a:pt x="59124" y="0"/>
                </a:cubicBezTo>
                <a:cubicBezTo>
                  <a:pt x="3123" y="0"/>
                  <a:pt x="3123" y="0"/>
                  <a:pt x="3123" y="0"/>
                </a:cubicBezTo>
                <a:cubicBezTo>
                  <a:pt x="1405" y="0"/>
                  <a:pt x="0" y="1405"/>
                  <a:pt x="0" y="3123"/>
                </a:cubicBezTo>
                <a:cubicBezTo>
                  <a:pt x="0" y="5485"/>
                  <a:pt x="0" y="5485"/>
                  <a:pt x="0" y="5485"/>
                </a:cubicBezTo>
              </a:path>
            </a:pathLst>
          </a:custGeom>
          <a:noFill/>
          <a:ln w="22225" cap="rnd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41" name="Freeform 9"/>
          <p:cNvSpPr>
            <a:spLocks/>
          </p:cNvSpPr>
          <p:nvPr/>
        </p:nvSpPr>
        <p:spPr bwMode="gray">
          <a:xfrm>
            <a:off x="3738563" y="4798219"/>
            <a:ext cx="1207294" cy="307181"/>
          </a:xfrm>
          <a:custGeom>
            <a:avLst/>
            <a:gdLst>
              <a:gd name="T0" fmla="*/ 63901 w 63901"/>
              <a:gd name="T1" fmla="*/ 0 h 15611"/>
              <a:gd name="T2" fmla="*/ 63901 w 63901"/>
              <a:gd name="T3" fmla="*/ 4287 h 15611"/>
              <a:gd name="T4" fmla="*/ 60695 w 63901"/>
              <a:gd name="T5" fmla="*/ 7846 h 15611"/>
              <a:gd name="T6" fmla="*/ 3206 w 63901"/>
              <a:gd name="T7" fmla="*/ 7846 h 15611"/>
              <a:gd name="T8" fmla="*/ 0 w 63901"/>
              <a:gd name="T9" fmla="*/ 11514 h 15611"/>
              <a:gd name="T10" fmla="*/ 0 w 63901"/>
              <a:gd name="T11" fmla="*/ 15611 h 15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901" h="15611">
                <a:moveTo>
                  <a:pt x="63901" y="0"/>
                </a:moveTo>
                <a:cubicBezTo>
                  <a:pt x="63901" y="4287"/>
                  <a:pt x="63901" y="4287"/>
                  <a:pt x="63901" y="4287"/>
                </a:cubicBezTo>
                <a:cubicBezTo>
                  <a:pt x="63901" y="6956"/>
                  <a:pt x="62458" y="7846"/>
                  <a:pt x="60695" y="7846"/>
                </a:cubicBezTo>
                <a:cubicBezTo>
                  <a:pt x="3206" y="7846"/>
                  <a:pt x="3206" y="7846"/>
                  <a:pt x="3206" y="7846"/>
                </a:cubicBezTo>
                <a:cubicBezTo>
                  <a:pt x="1443" y="7846"/>
                  <a:pt x="0" y="9497"/>
                  <a:pt x="0" y="11514"/>
                </a:cubicBezTo>
                <a:cubicBezTo>
                  <a:pt x="0" y="15611"/>
                  <a:pt x="0" y="15611"/>
                  <a:pt x="0" y="15611"/>
                </a:cubicBezTo>
              </a:path>
            </a:pathLst>
          </a:custGeom>
          <a:noFill/>
          <a:ln w="22225" cap="rnd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42" name="Freeform 9"/>
          <p:cNvSpPr>
            <a:spLocks/>
          </p:cNvSpPr>
          <p:nvPr/>
        </p:nvSpPr>
        <p:spPr bwMode="gray">
          <a:xfrm flipH="1">
            <a:off x="7165975" y="4798219"/>
            <a:ext cx="1207294" cy="307181"/>
          </a:xfrm>
          <a:custGeom>
            <a:avLst/>
            <a:gdLst>
              <a:gd name="T0" fmla="*/ 63901 w 63901"/>
              <a:gd name="T1" fmla="*/ 0 h 15611"/>
              <a:gd name="T2" fmla="*/ 63901 w 63901"/>
              <a:gd name="T3" fmla="*/ 4287 h 15611"/>
              <a:gd name="T4" fmla="*/ 60695 w 63901"/>
              <a:gd name="T5" fmla="*/ 7846 h 15611"/>
              <a:gd name="T6" fmla="*/ 3206 w 63901"/>
              <a:gd name="T7" fmla="*/ 7846 h 15611"/>
              <a:gd name="T8" fmla="*/ 0 w 63901"/>
              <a:gd name="T9" fmla="*/ 11514 h 15611"/>
              <a:gd name="T10" fmla="*/ 0 w 63901"/>
              <a:gd name="T11" fmla="*/ 15611 h 15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901" h="15611">
                <a:moveTo>
                  <a:pt x="63901" y="0"/>
                </a:moveTo>
                <a:cubicBezTo>
                  <a:pt x="63901" y="4287"/>
                  <a:pt x="63901" y="4287"/>
                  <a:pt x="63901" y="4287"/>
                </a:cubicBezTo>
                <a:cubicBezTo>
                  <a:pt x="63901" y="6956"/>
                  <a:pt x="62458" y="7846"/>
                  <a:pt x="60695" y="7846"/>
                </a:cubicBezTo>
                <a:cubicBezTo>
                  <a:pt x="3206" y="7846"/>
                  <a:pt x="3206" y="7846"/>
                  <a:pt x="3206" y="7846"/>
                </a:cubicBezTo>
                <a:cubicBezTo>
                  <a:pt x="1443" y="7846"/>
                  <a:pt x="0" y="9497"/>
                  <a:pt x="0" y="11514"/>
                </a:cubicBezTo>
                <a:cubicBezTo>
                  <a:pt x="0" y="15611"/>
                  <a:pt x="0" y="15611"/>
                  <a:pt x="0" y="15611"/>
                </a:cubicBezTo>
              </a:path>
            </a:pathLst>
          </a:custGeom>
          <a:noFill/>
          <a:ln w="22225" cap="rnd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9863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8" y="945325"/>
            <a:ext cx="10376456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dirty="0"/>
              <a:t>Im Zuge des Betriebsrentenstärkungsgesetzes wurden die Rahmenbedingungen zur </a:t>
            </a:r>
            <a:r>
              <a:rPr lang="de-DE" dirty="0" err="1"/>
              <a:t>bAV</a:t>
            </a:r>
            <a:r>
              <a:rPr lang="de-DE" dirty="0"/>
              <a:t> verändert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2111075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/>
                </a:solidFill>
              </a:rPr>
              <a:t>Höherer Förderrahmen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/>
                </a:solidFill>
              </a:rPr>
              <a:t>Verpflichtender Arbeitgeberzuschuss </a:t>
            </a:r>
          </a:p>
          <a:p>
            <a:r>
              <a:rPr lang="de-DE" b="1" dirty="0">
                <a:solidFill>
                  <a:schemeClr val="tx1"/>
                </a:solidFill>
              </a:rPr>
              <a:t>     zur Entgeltumwandlung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3656FC2-EFF7-4612-B541-FB09F001D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307" y="1687032"/>
            <a:ext cx="5464758" cy="364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36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8" y="945325"/>
            <a:ext cx="10376456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dirty="0"/>
              <a:t>Im Zuge des Betriebsrentenstärkungsgesetzes wurden die Rahmenbedingungen zur </a:t>
            </a:r>
            <a:r>
              <a:rPr lang="de-DE" dirty="0" err="1"/>
              <a:t>bAV</a:t>
            </a:r>
            <a:r>
              <a:rPr lang="de-DE" dirty="0"/>
              <a:t> verändert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2111075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solidFill>
                  <a:schemeClr val="tx1"/>
                </a:solidFill>
              </a:rPr>
              <a:t>Hoher Förderrahmen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2867149"/>
            <a:ext cx="502068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Erhöhung des steuerlichen Förder-rahmens auf 8 % der BBG West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Weiterhin 4 % der BBG von der Sozialversicherung befreit</a:t>
            </a:r>
          </a:p>
          <a:p>
            <a:pPr>
              <a:lnSpc>
                <a:spcPct val="100000"/>
              </a:lnSpc>
            </a:pP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C87C3A0-BD0B-5F12-B98C-2F7D12A7A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816" y="2467468"/>
            <a:ext cx="6325483" cy="228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68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8" y="945325"/>
            <a:ext cx="10376456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e-DE" dirty="0"/>
              <a:t>Im Zuge des Betriebsrentenstärkungsgesetzes wurden die Rahmenbedingungen zur </a:t>
            </a:r>
            <a:r>
              <a:rPr lang="de-DE" dirty="0" err="1"/>
              <a:t>bAV</a:t>
            </a:r>
            <a:r>
              <a:rPr lang="de-DE" dirty="0"/>
              <a:t> verändert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2111075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solidFill>
                  <a:schemeClr val="tx1"/>
                </a:solidFill>
              </a:rPr>
              <a:t>Verpflichtender Arbeitgeberzuschuss zur Entgeltumwandlung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6" y="2867149"/>
            <a:ext cx="6042026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Spart der Arbeitgeber bei einer Entgelt-umwandlung zu einer Direktversicherung Sozialversicherungsbeiträge, sieht der Gesetzgeber grundsätzlich eine Zuzahlung von 15 % der eingesparten Sozialversicherungsbeiträge vor.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Wenn der jeweilige Tarifvertrag eine andere Regelung vorsieht, kann der AG auf diese Zahlung verzichten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6424612" y="2760345"/>
            <a:ext cx="5334000" cy="3374316"/>
            <a:chOff x="6424612" y="3045345"/>
            <a:chExt cx="5334000" cy="337431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85"/>
            <a:stretch/>
          </p:blipFill>
          <p:spPr bwMode="auto">
            <a:xfrm>
              <a:off x="6424612" y="4096978"/>
              <a:ext cx="5334000" cy="23226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2004"/>
            <a:stretch/>
          </p:blipFill>
          <p:spPr bwMode="auto">
            <a:xfrm>
              <a:off x="6424612" y="3045345"/>
              <a:ext cx="5334000" cy="613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itel 2">
              <a:extLst>
                <a:ext uri="{FF2B5EF4-FFF2-40B4-BE49-F238E27FC236}">
                  <a16:creationId xmlns:a16="http://schemas.microsoft.com/office/drawing/2014/main" id="{8FCF060B-CF29-4925-8BD9-F0D54A515B9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602412" y="3776280"/>
              <a:ext cx="1244600" cy="356393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2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de-DE" sz="1400" b="1" dirty="0"/>
                <a:t>AN-Beitrag</a:t>
              </a:r>
            </a:p>
          </p:txBody>
        </p:sp>
        <p:sp>
          <p:nvSpPr>
            <p:cNvPr id="8" name="Titel 2">
              <a:extLst>
                <a:ext uri="{FF2B5EF4-FFF2-40B4-BE49-F238E27FC236}">
                  <a16:creationId xmlns:a16="http://schemas.microsoft.com/office/drawing/2014/main" id="{8FCF060B-CF29-4925-8BD9-F0D54A515B9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357336" y="3681280"/>
              <a:ext cx="1244600" cy="356393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2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de-DE" sz="1400" b="1" dirty="0"/>
                <a:t>15 % </a:t>
              </a:r>
            </a:p>
            <a:p>
              <a:pPr algn="ctr">
                <a:lnSpc>
                  <a:spcPct val="100000"/>
                </a:lnSpc>
              </a:pPr>
              <a:r>
                <a:rPr lang="de-DE" sz="1400" b="1" dirty="0"/>
                <a:t>AG-Zuschuss</a:t>
              </a:r>
            </a:p>
          </p:txBody>
        </p:sp>
        <p:sp>
          <p:nvSpPr>
            <p:cNvPr id="11" name="Titel 2">
              <a:extLst>
                <a:ext uri="{FF2B5EF4-FFF2-40B4-BE49-F238E27FC236}">
                  <a16:creationId xmlns:a16="http://schemas.microsoft.com/office/drawing/2014/main" id="{8FCF060B-CF29-4925-8BD9-F0D54A515B9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471687" y="3777732"/>
              <a:ext cx="1244600" cy="356393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2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de-DE" sz="1400" b="1" dirty="0"/>
                <a:t>Gesamtbeitrag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1541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40" y="2157680"/>
            <a:ext cx="10115188" cy="35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 b="1" dirty="0"/>
              <a:t>Clever vorsorgen!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So funktioniert die Direktversicherung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94609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Die </a:t>
            </a:r>
            <a:r>
              <a:rPr lang="de-DE" sz="2000" b="1" dirty="0" err="1"/>
              <a:t>Win</a:t>
            </a:r>
            <a:r>
              <a:rPr lang="de-DE" sz="2000" b="1" dirty="0"/>
              <a:t>/</a:t>
            </a:r>
            <a:r>
              <a:rPr lang="de-DE" sz="2000" b="1" dirty="0" err="1"/>
              <a:t>Win</a:t>
            </a:r>
            <a:r>
              <a:rPr lang="de-DE" sz="2000" b="1" dirty="0"/>
              <a:t>-Situation für Arbeitnehmer und Arbeitgeber</a:t>
            </a:r>
            <a:endParaRPr lang="de-DE" sz="2000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380620" y="356258"/>
            <a:ext cx="3700423" cy="619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4562" y="1817780"/>
            <a:ext cx="8280400" cy="434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Vorteile für den Arbeitgeber: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Rechtsanspruch der Mitarbeiter auf Entgeltumwandlung wird erfüllt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Mitarbeitermotivation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Beiträge sind Betriebsausgaben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Lohnnebenkosten werden reduziert</a:t>
            </a:r>
          </a:p>
          <a:p>
            <a:pPr eaLnBrk="1" hangingPunct="1">
              <a:lnSpc>
                <a:spcPct val="150000"/>
              </a:lnSpc>
              <a:defRPr/>
            </a:pP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D3A5AAA-0EF9-49C8-A3D0-AD7FC70E38A1}"/>
              </a:ext>
            </a:extLst>
          </p:cNvPr>
          <p:cNvSpPr>
            <a:spLocks noChangeAspect="1"/>
          </p:cNvSpPr>
          <p:nvPr/>
        </p:nvSpPr>
        <p:spPr>
          <a:xfrm rot="178765">
            <a:off x="7267559" y="61752"/>
            <a:ext cx="1967065" cy="1967065"/>
          </a:xfrm>
          <a:prstGeom prst="ellipse">
            <a:avLst/>
          </a:prstGeom>
          <a:solidFill>
            <a:srgbClr val="EBC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600" b="1" i="1" dirty="0">
                <a:solidFill>
                  <a:schemeClr val="tx1"/>
                </a:solidFill>
              </a:rPr>
              <a:t>Ihre Chance im Wettbewerb um Fachkräfte</a:t>
            </a:r>
            <a:endParaRPr lang="de-DE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647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Die </a:t>
            </a:r>
            <a:r>
              <a:rPr lang="de-DE" sz="2000" b="1" dirty="0" err="1"/>
              <a:t>Win</a:t>
            </a:r>
            <a:r>
              <a:rPr lang="de-DE" sz="2000" b="1" dirty="0"/>
              <a:t>/</a:t>
            </a:r>
            <a:r>
              <a:rPr lang="de-DE" sz="2000" b="1" dirty="0" err="1"/>
              <a:t>Win</a:t>
            </a:r>
            <a:r>
              <a:rPr lang="de-DE" sz="2000" b="1" dirty="0"/>
              <a:t>-Situation für Arbeitnehmer und Arbeitgeber</a:t>
            </a:r>
            <a:endParaRPr lang="de-DE" sz="2000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380620" y="356258"/>
            <a:ext cx="3700423" cy="619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4562" y="1817780"/>
            <a:ext cx="8280400" cy="434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Vorteile für den Arbeitgeber: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Versorgungszusagen sind bilanzneutral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Risikoentlastung durch das Versicherungsunternehmen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Geringer Verwaltungsaufwand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Portabilität bei Beendigung des Arbeitsverhältnisses ist gegeben</a:t>
            </a:r>
          </a:p>
          <a:p>
            <a:pPr eaLnBrk="1" hangingPunct="1">
              <a:lnSpc>
                <a:spcPct val="150000"/>
              </a:lnSpc>
              <a:defRPr/>
            </a:pP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C0FF2B5-4EC2-4815-A364-D9B53EC29BEF}"/>
              </a:ext>
            </a:extLst>
          </p:cNvPr>
          <p:cNvSpPr>
            <a:spLocks noChangeAspect="1"/>
          </p:cNvSpPr>
          <p:nvPr/>
        </p:nvSpPr>
        <p:spPr>
          <a:xfrm rot="178765">
            <a:off x="7267559" y="61752"/>
            <a:ext cx="1967065" cy="1967065"/>
          </a:xfrm>
          <a:prstGeom prst="ellipse">
            <a:avLst/>
          </a:prstGeom>
          <a:solidFill>
            <a:srgbClr val="EBC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600" b="1" i="1" dirty="0">
                <a:solidFill>
                  <a:schemeClr val="tx1"/>
                </a:solidFill>
              </a:rPr>
              <a:t>Ihre Chance im Wettbewerb um Fachkräfte</a:t>
            </a:r>
            <a:endParaRPr lang="de-DE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83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767813" y="1300067"/>
            <a:ext cx="4222564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 err="1"/>
              <a:t>bAV</a:t>
            </a:r>
            <a:r>
              <a:rPr lang="de-DE" sz="2000" b="1" dirty="0"/>
              <a:t> Care die Direktversicherung – der Motivationsschub für Ihre Mitarbeiter 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042">
            <a:off x="6678614" y="373061"/>
            <a:ext cx="4324350" cy="611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971FD3E-B148-FF26-00E8-86EF8D1ED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462" y="3185327"/>
            <a:ext cx="2179305" cy="186797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1FD90BB-E934-F810-28BB-DF8FC5B22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688" y="3185327"/>
            <a:ext cx="2186043" cy="319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95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41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Rechtsanspruch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945325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de-DE" dirty="0"/>
              <a:t>Seit dem 01.01.2002 besteht seitens des Arbeitnehmers ein „Rechtsanspruch auf Entgeltumwandlung (§ 1a Abs. 1 BetrAVG)“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2111075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solidFill>
                  <a:schemeClr val="tx1"/>
                </a:solidFill>
              </a:rPr>
              <a:t>Einen „Rechtsanspruch auf Entgeltumwandlung“ haben: 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Arbeitnehmer, die bei dem Arbeitgeber, gegen den sich der Anspruch richtet, in der gesetzlichen Rentenversicherung pflichtversichert sind,    oder die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Geringfügig beschäftigt sind und auf Sozialversicherungsfreiheit verzichtet haben, sowie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Arbeitnehmerähnliche Selbstständige, die in der gesetzlichen Rentenversicherung pflichtversichert sind</a:t>
            </a:r>
          </a:p>
        </p:txBody>
      </p:sp>
    </p:spTree>
    <p:extLst>
      <p:ext uri="{BB962C8B-B14F-4D97-AF65-F5344CB8AC3E}">
        <p14:creationId xmlns:p14="http://schemas.microsoft.com/office/powerpoint/2010/main" val="190016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Rechtsanspruch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945325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de-DE" dirty="0"/>
              <a:t>Seit dem 01.01.2002 besteht seitens des Arbeitnehmers ein „Rechtsanspruch auf Entgeltumwandlung (§ 1a Abs. 1 BetrAVG)“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2111075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solidFill>
                  <a:schemeClr val="tx1"/>
                </a:solidFill>
              </a:rPr>
              <a:t>Was bedeutet der Rechtsanspruch für Sie? 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Arbeitnehmer können verlangen, dass eine betriebliche Altersversorgung für sie durchgeführt wird.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Der Arbeitgeber organisiert die Durchführung der betrieblichen Altersversorgung für    den Arbeitnehmer.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Der Arbeitgeber bestimmt die Anlageform.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Der Arbeitgeber ist im Auftrag des Arbeitnehmers Vertragspartner.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246463" y="6193028"/>
            <a:ext cx="4664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200" dirty="0"/>
              <a:t>Vorrangig zu beachtende Tarifverträge können die betriebliche Altersversorgung bereits im Einzelnen geregelt haben</a:t>
            </a:r>
            <a:r>
              <a:rPr lang="de-DE" altLang="de-DE" sz="12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4148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35086" y="1066046"/>
            <a:ext cx="8975169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solidFill>
                  <a:schemeClr val="tx1"/>
                </a:solidFill>
              </a:rPr>
              <a:t>Was ist „Betriebliche Altersversorgung“?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de-DE" dirty="0">
                <a:solidFill>
                  <a:schemeClr val="tx1"/>
                </a:solidFill>
              </a:rPr>
              <a:t>Betriebliche Altersversorgung liegt nach §1 Absatz 1 des Betriebsrentengesetzes dann vor, wenn einem Arbeitnehmer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de-DE" dirty="0">
                <a:solidFill>
                  <a:schemeClr val="tx1"/>
                </a:solidFill>
              </a:rPr>
              <a:t>		</a:t>
            </a:r>
            <a:r>
              <a:rPr lang="de-DE" b="1" dirty="0">
                <a:solidFill>
                  <a:schemeClr val="tx1"/>
                </a:solidFill>
              </a:rPr>
              <a:t>Leistungen der Alters-, Invaliditäts- oder 				Hinterbliebenenversorgung </a:t>
            </a:r>
          </a:p>
          <a:p>
            <a:pPr>
              <a:lnSpc>
                <a:spcPct val="100000"/>
              </a:lnSpc>
            </a:pPr>
            <a:r>
              <a:rPr lang="de-DE" b="1" dirty="0">
                <a:solidFill>
                  <a:schemeClr val="tx1"/>
                </a:solidFill>
              </a:rPr>
              <a:t>		aus Anlass seines Arbeitsverhältnisses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de-DE" dirty="0">
                <a:solidFill>
                  <a:schemeClr val="tx1"/>
                </a:solidFill>
              </a:rPr>
              <a:t>vom Arbeitgeber zugesagt bekommt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059" y="522515"/>
            <a:ext cx="3799727" cy="541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423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35086" y="1066046"/>
            <a:ext cx="6718858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solidFill>
                  <a:schemeClr val="tx1"/>
                </a:solidFill>
              </a:rPr>
              <a:t>Inhalte und Ausgestaltung der Zusage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de-DE" u="sng" dirty="0">
                <a:solidFill>
                  <a:schemeClr val="tx1"/>
                </a:solidFill>
              </a:rPr>
              <a:t>Der Arbeitgeber entscheidet über: </a:t>
            </a:r>
          </a:p>
          <a:p>
            <a:pPr>
              <a:lnSpc>
                <a:spcPct val="100000"/>
              </a:lnSpc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Umfang der Versorgungszusage und das Verhältnis der abgedeckten biometrischen Risiken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Durchführungsweg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Art der Zusage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059" y="522515"/>
            <a:ext cx="3799727" cy="541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115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35086" y="1066046"/>
            <a:ext cx="7336374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solidFill>
                  <a:schemeClr val="tx1"/>
                </a:solidFill>
              </a:rPr>
              <a:t>Mindestinhalt der Zusage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de-DE" u="sng" dirty="0">
                <a:solidFill>
                  <a:schemeClr val="tx1"/>
                </a:solidFill>
              </a:rPr>
              <a:t>Absicherung von mindestens einem biometrischen Risiko</a:t>
            </a:r>
          </a:p>
          <a:p>
            <a:pPr>
              <a:lnSpc>
                <a:spcPct val="100000"/>
              </a:lnSpc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Langlebigkeit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Invalidität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Hinterbliebenenversorgung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059" y="522515"/>
            <a:ext cx="3799727" cy="541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613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35086" y="1066046"/>
            <a:ext cx="7336374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000" b="1" dirty="0" err="1">
                <a:solidFill>
                  <a:schemeClr val="tx1"/>
                </a:solidFill>
              </a:rPr>
              <a:t>bAV</a:t>
            </a:r>
            <a:r>
              <a:rPr lang="de-DE" sz="4000" b="1" dirty="0">
                <a:solidFill>
                  <a:schemeClr val="tx1"/>
                </a:solidFill>
              </a:rPr>
              <a:t> Care </a:t>
            </a:r>
          </a:p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b="1" dirty="0">
                <a:solidFill>
                  <a:schemeClr val="tx1"/>
                </a:solidFill>
              </a:rPr>
              <a:t>von der </a:t>
            </a:r>
            <a:r>
              <a:rPr lang="de-DE" b="1" dirty="0" err="1">
                <a:solidFill>
                  <a:schemeClr val="tx1"/>
                </a:solidFill>
              </a:rPr>
              <a:t>HanseMerkur</a:t>
            </a:r>
            <a:r>
              <a:rPr lang="de-DE" b="1" dirty="0">
                <a:solidFill>
                  <a:schemeClr val="tx1"/>
                </a:solidFill>
              </a:rPr>
              <a:t>,</a:t>
            </a:r>
          </a:p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b="1" dirty="0">
                <a:solidFill>
                  <a:schemeClr val="tx1"/>
                </a:solidFill>
              </a:rPr>
              <a:t>denn Vorsorge muss sich auszahlen!</a:t>
            </a: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059" y="522515"/>
            <a:ext cx="3799727" cy="541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65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418213" y="522515"/>
            <a:ext cx="7336374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000" b="1" dirty="0">
                <a:solidFill>
                  <a:schemeClr val="tx1"/>
                </a:solidFill>
              </a:rPr>
              <a:t>Die Wurzeln der </a:t>
            </a:r>
            <a:r>
              <a:rPr lang="de-DE" sz="4000" b="1" dirty="0" err="1">
                <a:solidFill>
                  <a:schemeClr val="tx1"/>
                </a:solidFill>
              </a:rPr>
              <a:t>HanseMerkur</a:t>
            </a:r>
            <a:endParaRPr lang="de-DE" b="1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 bwMode="gray">
          <a:xfrm>
            <a:off x="9696002" y="4277522"/>
            <a:ext cx="419100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de-DE" sz="1200" b="1" dirty="0">
                <a:solidFill>
                  <a:schemeClr val="accent3"/>
                </a:solidFill>
              </a:rPr>
              <a:t>2019</a:t>
            </a:r>
          </a:p>
        </p:txBody>
      </p:sp>
      <p:sp>
        <p:nvSpPr>
          <p:cNvPr id="5" name="Textfeld 4"/>
          <p:cNvSpPr txBox="1"/>
          <p:nvPr/>
        </p:nvSpPr>
        <p:spPr bwMode="gray">
          <a:xfrm>
            <a:off x="10343510" y="2755000"/>
            <a:ext cx="1446123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accent2"/>
                </a:solidFill>
              </a:rPr>
              <a:t>Krankenversicherung</a:t>
            </a:r>
          </a:p>
        </p:txBody>
      </p:sp>
      <p:sp>
        <p:nvSpPr>
          <p:cNvPr id="7" name="Textfeld 6"/>
          <p:cNvSpPr txBox="1"/>
          <p:nvPr/>
        </p:nvSpPr>
        <p:spPr bwMode="gray">
          <a:xfrm>
            <a:off x="10343510" y="2946854"/>
            <a:ext cx="1446123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tx2">
                    <a:lumMod val="50000"/>
                  </a:schemeClr>
                </a:solidFill>
              </a:rPr>
              <a:t>Lebensversicherung</a:t>
            </a:r>
          </a:p>
        </p:txBody>
      </p:sp>
      <p:sp>
        <p:nvSpPr>
          <p:cNvPr id="8" name="Textfeld 7"/>
          <p:cNvSpPr txBox="1"/>
          <p:nvPr/>
        </p:nvSpPr>
        <p:spPr bwMode="gray">
          <a:xfrm>
            <a:off x="10343510" y="3138708"/>
            <a:ext cx="1446123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accent2"/>
                </a:solidFill>
              </a:rPr>
              <a:t>Allgemeine Versicherung</a:t>
            </a:r>
          </a:p>
        </p:txBody>
      </p:sp>
      <p:sp>
        <p:nvSpPr>
          <p:cNvPr id="9" name="Textfeld 8"/>
          <p:cNvSpPr txBox="1"/>
          <p:nvPr/>
        </p:nvSpPr>
        <p:spPr bwMode="gray">
          <a:xfrm>
            <a:off x="10343510" y="3330562"/>
            <a:ext cx="1446123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accent2"/>
                </a:solidFill>
              </a:rPr>
              <a:t>Reiseversicherung</a:t>
            </a:r>
          </a:p>
        </p:txBody>
      </p:sp>
      <p:grpSp>
        <p:nvGrpSpPr>
          <p:cNvPr id="11" name="Gruppieren 10"/>
          <p:cNvGrpSpPr/>
          <p:nvPr/>
        </p:nvGrpSpPr>
        <p:grpSpPr bwMode="gray">
          <a:xfrm>
            <a:off x="621570" y="2737711"/>
            <a:ext cx="9667399" cy="1668676"/>
            <a:chOff x="621569" y="2737711"/>
            <a:chExt cx="9690831" cy="1668676"/>
          </a:xfrm>
        </p:grpSpPr>
        <p:grpSp>
          <p:nvGrpSpPr>
            <p:cNvPr id="12" name="Gruppieren 11"/>
            <p:cNvGrpSpPr/>
            <p:nvPr/>
          </p:nvGrpSpPr>
          <p:grpSpPr bwMode="gray">
            <a:xfrm>
              <a:off x="819150" y="2755899"/>
              <a:ext cx="9493250" cy="1650488"/>
              <a:chOff x="819150" y="2755899"/>
              <a:chExt cx="9493250" cy="1650488"/>
            </a:xfrm>
          </p:grpSpPr>
          <p:sp>
            <p:nvSpPr>
              <p:cNvPr id="25" name="Rechteck 24"/>
              <p:cNvSpPr/>
              <p:nvPr/>
            </p:nvSpPr>
            <p:spPr bwMode="gray">
              <a:xfrm>
                <a:off x="819150" y="2755899"/>
                <a:ext cx="9493250" cy="1152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hteck 25"/>
              <p:cNvSpPr/>
              <p:nvPr/>
            </p:nvSpPr>
            <p:spPr bwMode="gray">
              <a:xfrm>
                <a:off x="2724150" y="2947811"/>
                <a:ext cx="7588250" cy="114300"/>
              </a:xfrm>
              <a:prstGeom prst="rect">
                <a:avLst/>
              </a:prstGeom>
              <a:solidFill>
                <a:srgbClr val="00A0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hteck 26"/>
              <p:cNvSpPr/>
              <p:nvPr/>
            </p:nvSpPr>
            <p:spPr bwMode="gray">
              <a:xfrm>
                <a:off x="3409950" y="3139722"/>
                <a:ext cx="6902450" cy="1152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hteck 27"/>
              <p:cNvSpPr/>
              <p:nvPr/>
            </p:nvSpPr>
            <p:spPr bwMode="gray">
              <a:xfrm>
                <a:off x="4008438" y="3331632"/>
                <a:ext cx="6303962" cy="1152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hteck 28"/>
              <p:cNvSpPr/>
              <p:nvPr/>
            </p:nvSpPr>
            <p:spPr bwMode="gray">
              <a:xfrm>
                <a:off x="5584030" y="3523544"/>
                <a:ext cx="4728369" cy="1143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hteck 29"/>
              <p:cNvSpPr/>
              <p:nvPr/>
            </p:nvSpPr>
            <p:spPr bwMode="gray">
              <a:xfrm>
                <a:off x="7153274" y="3715455"/>
                <a:ext cx="3159126" cy="1152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hteck 30"/>
              <p:cNvSpPr/>
              <p:nvPr/>
            </p:nvSpPr>
            <p:spPr bwMode="gray">
              <a:xfrm>
                <a:off x="8183562" y="3907366"/>
                <a:ext cx="2128837" cy="11519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hteck 31"/>
              <p:cNvSpPr/>
              <p:nvPr/>
            </p:nvSpPr>
            <p:spPr bwMode="gray">
              <a:xfrm>
                <a:off x="9267826" y="4099277"/>
                <a:ext cx="1044574" cy="1139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hteck 32"/>
              <p:cNvSpPr/>
              <p:nvPr/>
            </p:nvSpPr>
            <p:spPr bwMode="gray">
              <a:xfrm>
                <a:off x="10143680" y="4291187"/>
                <a:ext cx="168720" cy="1152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Textfeld 12"/>
            <p:cNvSpPr txBox="1"/>
            <p:nvPr/>
          </p:nvSpPr>
          <p:spPr bwMode="gray">
            <a:xfrm>
              <a:off x="8324850" y="3701055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2014</a:t>
              </a:r>
            </a:p>
          </p:txBody>
        </p:sp>
        <p:sp>
          <p:nvSpPr>
            <p:cNvPr id="14" name="Textfeld 13"/>
            <p:cNvSpPr txBox="1"/>
            <p:nvPr/>
          </p:nvSpPr>
          <p:spPr bwMode="gray">
            <a:xfrm>
              <a:off x="8810625" y="4083578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2015</a:t>
              </a:r>
            </a:p>
          </p:txBody>
        </p:sp>
        <p:sp>
          <p:nvSpPr>
            <p:cNvPr id="15" name="Textfeld 14"/>
            <p:cNvSpPr txBox="1"/>
            <p:nvPr/>
          </p:nvSpPr>
          <p:spPr bwMode="gray">
            <a:xfrm>
              <a:off x="7759700" y="3886762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2013</a:t>
              </a:r>
            </a:p>
          </p:txBody>
        </p:sp>
        <p:sp>
          <p:nvSpPr>
            <p:cNvPr id="16" name="Textfeld 15"/>
            <p:cNvSpPr txBox="1"/>
            <p:nvPr/>
          </p:nvSpPr>
          <p:spPr bwMode="gray">
            <a:xfrm>
              <a:off x="5164930" y="3508694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2000</a:t>
              </a:r>
            </a:p>
          </p:txBody>
        </p:sp>
        <p:sp>
          <p:nvSpPr>
            <p:cNvPr id="17" name="Textfeld 16"/>
            <p:cNvSpPr txBox="1"/>
            <p:nvPr/>
          </p:nvSpPr>
          <p:spPr bwMode="gray">
            <a:xfrm>
              <a:off x="6721474" y="3701055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2009</a:t>
              </a:r>
            </a:p>
          </p:txBody>
        </p:sp>
        <p:sp>
          <p:nvSpPr>
            <p:cNvPr id="18" name="Textfeld 17"/>
            <p:cNvSpPr txBox="1"/>
            <p:nvPr/>
          </p:nvSpPr>
          <p:spPr bwMode="gray">
            <a:xfrm>
              <a:off x="3574414" y="3316579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1977</a:t>
              </a:r>
            </a:p>
          </p:txBody>
        </p:sp>
        <p:sp>
          <p:nvSpPr>
            <p:cNvPr id="19" name="Textfeld 18"/>
            <p:cNvSpPr txBox="1"/>
            <p:nvPr/>
          </p:nvSpPr>
          <p:spPr bwMode="gray">
            <a:xfrm>
              <a:off x="2972434" y="3126003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1973</a:t>
              </a:r>
            </a:p>
          </p:txBody>
        </p:sp>
        <p:sp>
          <p:nvSpPr>
            <p:cNvPr id="20" name="Textfeld 19"/>
            <p:cNvSpPr txBox="1"/>
            <p:nvPr/>
          </p:nvSpPr>
          <p:spPr bwMode="gray">
            <a:xfrm>
              <a:off x="2286634" y="2932511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1972</a:t>
              </a:r>
            </a:p>
          </p:txBody>
        </p:sp>
        <p:sp>
          <p:nvSpPr>
            <p:cNvPr id="21" name="Textfeld 20"/>
            <p:cNvSpPr txBox="1"/>
            <p:nvPr/>
          </p:nvSpPr>
          <p:spPr bwMode="gray">
            <a:xfrm>
              <a:off x="6242955" y="2737711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2008</a:t>
              </a:r>
            </a:p>
          </p:txBody>
        </p:sp>
        <p:sp>
          <p:nvSpPr>
            <p:cNvPr id="22" name="Textfeld 21"/>
            <p:cNvSpPr txBox="1"/>
            <p:nvPr/>
          </p:nvSpPr>
          <p:spPr bwMode="gray">
            <a:xfrm>
              <a:off x="1774094" y="2737711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1969</a:t>
              </a:r>
            </a:p>
          </p:txBody>
        </p:sp>
        <p:sp>
          <p:nvSpPr>
            <p:cNvPr id="23" name="Textfeld 22"/>
            <p:cNvSpPr txBox="1"/>
            <p:nvPr/>
          </p:nvSpPr>
          <p:spPr bwMode="gray">
            <a:xfrm>
              <a:off x="621569" y="2737711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1875</a:t>
              </a:r>
            </a:p>
          </p:txBody>
        </p:sp>
        <p:sp>
          <p:nvSpPr>
            <p:cNvPr id="24" name="Textfeld 23"/>
            <p:cNvSpPr txBox="1"/>
            <p:nvPr/>
          </p:nvSpPr>
          <p:spPr bwMode="gray">
            <a:xfrm>
              <a:off x="1198784" y="2737711"/>
              <a:ext cx="4191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/>
              <a:r>
                <a:rPr lang="de-DE" sz="1200" b="1" dirty="0">
                  <a:solidFill>
                    <a:schemeClr val="accent3"/>
                  </a:solidFill>
                </a:rPr>
                <a:t>1936</a:t>
              </a:r>
            </a:p>
          </p:txBody>
        </p:sp>
      </p:grpSp>
      <p:sp>
        <p:nvSpPr>
          <p:cNvPr id="34" name="object 36"/>
          <p:cNvSpPr/>
          <p:nvPr/>
        </p:nvSpPr>
        <p:spPr bwMode="gray">
          <a:xfrm>
            <a:off x="6944514" y="37305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35" name="object 37"/>
          <p:cNvSpPr/>
          <p:nvPr/>
        </p:nvSpPr>
        <p:spPr bwMode="gray">
          <a:xfrm>
            <a:off x="6944514" y="40879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36" name="object 44"/>
          <p:cNvSpPr txBox="1"/>
          <p:nvPr/>
        </p:nvSpPr>
        <p:spPr bwMode="gray">
          <a:xfrm>
            <a:off x="6553328" y="4297943"/>
            <a:ext cx="756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/>
                </a:solidFill>
                <a:cs typeface="Arial"/>
              </a:rPr>
              <a:t>Gründung</a:t>
            </a:r>
            <a:endParaRPr lang="de-DE" sz="800" dirty="0">
              <a:solidFill>
                <a:schemeClr val="accent3"/>
              </a:solidFill>
              <a:cs typeface="Arial"/>
            </a:endParaRPr>
          </a:p>
          <a:p>
            <a:pPr marR="5080" indent="-99060" algn="ctr"/>
            <a:r>
              <a:rPr lang="de-DE" sz="800" dirty="0">
                <a:cs typeface="Arial Narrow"/>
              </a:rPr>
              <a:t>HM Trust </a:t>
            </a:r>
            <a:br>
              <a:rPr lang="de-DE" sz="800" dirty="0">
                <a:cs typeface="Arial Narrow"/>
              </a:rPr>
            </a:br>
            <a:r>
              <a:rPr lang="de-DE" sz="800" dirty="0">
                <a:cs typeface="Arial Narrow"/>
              </a:rPr>
              <a:t>AG</a:t>
            </a:r>
          </a:p>
        </p:txBody>
      </p:sp>
      <p:sp>
        <p:nvSpPr>
          <p:cNvPr id="37" name="object 46"/>
          <p:cNvSpPr/>
          <p:nvPr/>
        </p:nvSpPr>
        <p:spPr bwMode="gray">
          <a:xfrm>
            <a:off x="7540802" y="410194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38" name="object 47"/>
          <p:cNvSpPr/>
          <p:nvPr/>
        </p:nvSpPr>
        <p:spPr bwMode="gray">
          <a:xfrm>
            <a:off x="7540802" y="45310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39" name="object 49"/>
          <p:cNvSpPr txBox="1"/>
          <p:nvPr/>
        </p:nvSpPr>
        <p:spPr bwMode="gray">
          <a:xfrm>
            <a:off x="4868722" y="4334933"/>
            <a:ext cx="101722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/>
                </a:solidFill>
                <a:cs typeface="Arial"/>
              </a:rPr>
              <a:t>Gründung</a:t>
            </a:r>
            <a:endParaRPr lang="de-DE" sz="800" dirty="0">
              <a:solidFill>
                <a:schemeClr val="accent3"/>
              </a:solidFill>
              <a:cs typeface="Arial"/>
            </a:endParaRPr>
          </a:p>
          <a:p>
            <a:pPr marR="5080" algn="ctr"/>
            <a:r>
              <a:rPr lang="de-DE" sz="800" dirty="0">
                <a:cs typeface="Arial Narrow"/>
              </a:rPr>
              <a:t>HanseMerkur Speziale Krankenversicherung AG </a:t>
            </a:r>
          </a:p>
        </p:txBody>
      </p:sp>
      <p:sp>
        <p:nvSpPr>
          <p:cNvPr id="40" name="object 51"/>
          <p:cNvSpPr/>
          <p:nvPr/>
        </p:nvSpPr>
        <p:spPr bwMode="gray">
          <a:xfrm>
            <a:off x="8137091" y="447217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41" name="object 52"/>
          <p:cNvSpPr/>
          <p:nvPr/>
        </p:nvSpPr>
        <p:spPr bwMode="gray">
          <a:xfrm>
            <a:off x="8137091" y="49012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42" name="object 54"/>
          <p:cNvSpPr txBox="1"/>
          <p:nvPr/>
        </p:nvSpPr>
        <p:spPr bwMode="gray">
          <a:xfrm>
            <a:off x="7497885" y="5095931"/>
            <a:ext cx="9427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/>
                </a:solidFill>
                <a:cs typeface="Arial"/>
              </a:rPr>
              <a:t>Gründung</a:t>
            </a:r>
            <a:endParaRPr lang="de-DE" sz="800" dirty="0">
              <a:solidFill>
                <a:schemeClr val="accent3"/>
              </a:solidFill>
              <a:cs typeface="Arial"/>
            </a:endParaRPr>
          </a:p>
          <a:p>
            <a:pPr marR="5080" algn="ctr"/>
            <a:r>
              <a:rPr lang="de-DE" sz="800" dirty="0">
                <a:cs typeface="Arial Narrow"/>
              </a:rPr>
              <a:t>BD24 Berlin Direkt Versicherung </a:t>
            </a:r>
            <a:br>
              <a:rPr lang="de-DE" sz="800" dirty="0">
                <a:cs typeface="Arial Narrow"/>
              </a:rPr>
            </a:br>
            <a:r>
              <a:rPr lang="de-DE" sz="800" dirty="0">
                <a:cs typeface="Arial Narrow"/>
              </a:rPr>
              <a:t>AG</a:t>
            </a:r>
          </a:p>
        </p:txBody>
      </p:sp>
      <p:sp>
        <p:nvSpPr>
          <p:cNvPr id="43" name="object 56"/>
          <p:cNvSpPr/>
          <p:nvPr/>
        </p:nvSpPr>
        <p:spPr bwMode="gray">
          <a:xfrm>
            <a:off x="8852637" y="484485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44" name="object 57"/>
          <p:cNvSpPr/>
          <p:nvPr/>
        </p:nvSpPr>
        <p:spPr bwMode="gray">
          <a:xfrm>
            <a:off x="8852637" y="534550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45" name="object 60"/>
          <p:cNvSpPr txBox="1"/>
          <p:nvPr/>
        </p:nvSpPr>
        <p:spPr bwMode="gray">
          <a:xfrm>
            <a:off x="8152486" y="4297943"/>
            <a:ext cx="756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/>
                </a:solidFill>
                <a:cs typeface="Arial"/>
              </a:rPr>
              <a:t>Gründung</a:t>
            </a:r>
            <a:br>
              <a:rPr lang="de-DE" sz="800" dirty="0">
                <a:solidFill>
                  <a:schemeClr val="accent3"/>
                </a:solidFill>
                <a:cs typeface="Arial"/>
              </a:rPr>
            </a:br>
            <a:r>
              <a:rPr lang="de-DE" sz="800" dirty="0" err="1">
                <a:cs typeface="Arial Narrow"/>
              </a:rPr>
              <a:t>HanseMerkur</a:t>
            </a:r>
            <a:r>
              <a:rPr lang="de-DE" sz="800" dirty="0">
                <a:cs typeface="Arial Narrow"/>
              </a:rPr>
              <a:t> Grundvermögen AG</a:t>
            </a:r>
          </a:p>
        </p:txBody>
      </p:sp>
      <p:sp>
        <p:nvSpPr>
          <p:cNvPr id="46" name="object 62"/>
          <p:cNvSpPr/>
          <p:nvPr/>
        </p:nvSpPr>
        <p:spPr bwMode="gray">
          <a:xfrm>
            <a:off x="10089666" y="521144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47" name="object 63"/>
          <p:cNvSpPr/>
          <p:nvPr/>
        </p:nvSpPr>
        <p:spPr bwMode="gray">
          <a:xfrm>
            <a:off x="10089666" y="58638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48" name="object 70"/>
          <p:cNvSpPr/>
          <p:nvPr/>
        </p:nvSpPr>
        <p:spPr bwMode="gray">
          <a:xfrm>
            <a:off x="9401222" y="521144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49" name="object 71"/>
          <p:cNvSpPr/>
          <p:nvPr/>
        </p:nvSpPr>
        <p:spPr bwMode="gray">
          <a:xfrm>
            <a:off x="9401222" y="58638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vert="horz" wrap="square" lIns="0" tIns="0" rIns="0" bIns="0" rtlCol="0"/>
          <a:lstStyle/>
          <a:p>
            <a:pPr algn="ctr"/>
            <a:endParaRPr lang="de-DE" sz="800" dirty="0"/>
          </a:p>
        </p:txBody>
      </p:sp>
      <p:sp>
        <p:nvSpPr>
          <p:cNvPr id="50" name="object 72"/>
          <p:cNvSpPr txBox="1"/>
          <p:nvPr/>
        </p:nvSpPr>
        <p:spPr bwMode="gray">
          <a:xfrm>
            <a:off x="8648468" y="4883130"/>
            <a:ext cx="756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/>
                </a:solidFill>
                <a:cs typeface="Arial"/>
              </a:rPr>
              <a:t>Übernahme</a:t>
            </a:r>
          </a:p>
          <a:p>
            <a:pPr marR="6350" indent="-635" algn="ctr"/>
            <a:r>
              <a:rPr lang="de-DE" sz="800" dirty="0" err="1">
                <a:cs typeface="Arial Narrow"/>
              </a:rPr>
              <a:t>Advigon</a:t>
            </a:r>
            <a:r>
              <a:rPr lang="de-DE" sz="800" dirty="0">
                <a:cs typeface="Arial Narrow"/>
              </a:rPr>
              <a:t> Versicherung AG</a:t>
            </a:r>
          </a:p>
        </p:txBody>
      </p:sp>
      <p:cxnSp>
        <p:nvCxnSpPr>
          <p:cNvPr id="51" name="Gerader Verbinder 108"/>
          <p:cNvCxnSpPr>
            <a:endCxn id="36" idx="0"/>
          </p:cNvCxnSpPr>
          <p:nvPr/>
        </p:nvCxnSpPr>
        <p:spPr bwMode="gray">
          <a:xfrm>
            <a:off x="6931024" y="3878806"/>
            <a:ext cx="304" cy="419137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109"/>
          <p:cNvCxnSpPr>
            <a:endCxn id="39" idx="0"/>
          </p:cNvCxnSpPr>
          <p:nvPr/>
        </p:nvCxnSpPr>
        <p:spPr bwMode="gray">
          <a:xfrm>
            <a:off x="5374480" y="3687383"/>
            <a:ext cx="2854" cy="64755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111"/>
          <p:cNvCxnSpPr>
            <a:endCxn id="42" idx="0"/>
          </p:cNvCxnSpPr>
          <p:nvPr/>
        </p:nvCxnSpPr>
        <p:spPr bwMode="gray">
          <a:xfrm>
            <a:off x="7969250" y="4065824"/>
            <a:ext cx="0" cy="1030107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112"/>
          <p:cNvCxnSpPr>
            <a:endCxn id="50" idx="0"/>
          </p:cNvCxnSpPr>
          <p:nvPr/>
        </p:nvCxnSpPr>
        <p:spPr bwMode="gray">
          <a:xfrm>
            <a:off x="9026468" y="4253664"/>
            <a:ext cx="0" cy="629466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bject 5"/>
          <p:cNvSpPr/>
          <p:nvPr/>
        </p:nvSpPr>
        <p:spPr bwMode="gray">
          <a:xfrm>
            <a:off x="5237966" y="256017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D8820B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56" name="object 21"/>
          <p:cNvSpPr txBox="1"/>
          <p:nvPr/>
        </p:nvSpPr>
        <p:spPr bwMode="gray">
          <a:xfrm>
            <a:off x="5368578" y="1480966"/>
            <a:ext cx="1064895" cy="5052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dirty="0"/>
              <a:t>Gründung</a:t>
            </a:r>
          </a:p>
          <a:p>
            <a:pPr marR="5080" indent="-99060"/>
            <a:r>
              <a:rPr lang="de-DE" b="0" dirty="0" err="1">
                <a:solidFill>
                  <a:schemeClr val="tx1"/>
                </a:solidFill>
                <a:cs typeface="Arial Narrow"/>
              </a:rPr>
              <a:t>HanseMerkur</a:t>
            </a:r>
            <a:r>
              <a:rPr lang="de-DE" b="0" dirty="0">
                <a:solidFill>
                  <a:schemeClr val="tx1"/>
                </a:solidFill>
                <a:cs typeface="Arial Narrow"/>
              </a:rPr>
              <a:t> Krankenversicherung AG</a:t>
            </a:r>
          </a:p>
        </p:txBody>
      </p:sp>
      <p:sp>
        <p:nvSpPr>
          <p:cNvPr id="57" name="object 25"/>
          <p:cNvSpPr/>
          <p:nvPr/>
        </p:nvSpPr>
        <p:spPr bwMode="gray">
          <a:xfrm>
            <a:off x="6357304" y="174065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5E52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58" name="object 28"/>
          <p:cNvSpPr/>
          <p:nvPr/>
        </p:nvSpPr>
        <p:spPr bwMode="gray">
          <a:xfrm>
            <a:off x="10255022" y="239284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5E52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59" name="object 31"/>
          <p:cNvSpPr txBox="1">
            <a:spLocks/>
          </p:cNvSpPr>
          <p:nvPr/>
        </p:nvSpPr>
        <p:spPr bwMode="gray">
          <a:xfrm>
            <a:off x="8979161" y="1717935"/>
            <a:ext cx="1289968" cy="800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sz="1200" dirty="0"/>
              <a:t>2018</a:t>
            </a:r>
          </a:p>
          <a:p>
            <a:pPr marR="5080" indent="-99060"/>
            <a:r>
              <a:rPr lang="de-DE" b="0" dirty="0">
                <a:solidFill>
                  <a:schemeClr val="tx1"/>
                </a:solidFill>
                <a:cs typeface="Arial Narrow"/>
              </a:rPr>
              <a:t>Einzige </a:t>
            </a:r>
            <a:br>
              <a:rPr lang="de-DE" b="0" dirty="0">
                <a:solidFill>
                  <a:schemeClr val="tx1"/>
                </a:solidFill>
                <a:cs typeface="Arial Narrow"/>
              </a:rPr>
            </a:br>
            <a:r>
              <a:rPr lang="de-DE" b="0" dirty="0">
                <a:solidFill>
                  <a:schemeClr val="tx1"/>
                </a:solidFill>
                <a:cs typeface="Arial Narrow"/>
              </a:rPr>
              <a:t>selbstständige und konzernunabhängige Versicherungsgruppe am Finanzplatz Hamburg</a:t>
            </a:r>
          </a:p>
        </p:txBody>
      </p:sp>
      <p:sp>
        <p:nvSpPr>
          <p:cNvPr id="60" name="object 98"/>
          <p:cNvSpPr/>
          <p:nvPr/>
        </p:nvSpPr>
        <p:spPr bwMode="gray">
          <a:xfrm>
            <a:off x="7179812" y="2533275"/>
            <a:ext cx="191808" cy="1831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61" name="object 99"/>
          <p:cNvSpPr/>
          <p:nvPr/>
        </p:nvSpPr>
        <p:spPr bwMode="gray">
          <a:xfrm>
            <a:off x="9511079" y="2516457"/>
            <a:ext cx="191808" cy="1831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62" name="object 100"/>
          <p:cNvSpPr txBox="1"/>
          <p:nvPr/>
        </p:nvSpPr>
        <p:spPr bwMode="gray">
          <a:xfrm>
            <a:off x="6721474" y="1640723"/>
            <a:ext cx="1108484" cy="892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sz="1000" dirty="0"/>
              <a:t>2010</a:t>
            </a:r>
          </a:p>
          <a:p>
            <a:pPr marR="5080" indent="-99060"/>
            <a:r>
              <a:rPr lang="de-DE" dirty="0"/>
              <a:t>Gründung </a:t>
            </a:r>
            <a:r>
              <a:rPr lang="de-DE" b="0" dirty="0" err="1">
                <a:solidFill>
                  <a:schemeClr val="tx1"/>
                </a:solidFill>
                <a:cs typeface="Arial Narrow"/>
              </a:rPr>
              <a:t>HanseMerkur</a:t>
            </a:r>
            <a:r>
              <a:rPr lang="de-DE" b="0" dirty="0">
                <a:solidFill>
                  <a:schemeClr val="tx1"/>
                </a:solidFill>
                <a:cs typeface="Arial Narrow"/>
              </a:rPr>
              <a:t> Zentrum für Traditionelle Chinesische Medizin</a:t>
            </a:r>
          </a:p>
          <a:p>
            <a:pPr marR="5080" indent="-99060"/>
            <a:r>
              <a:rPr lang="de-DE" b="0" dirty="0">
                <a:solidFill>
                  <a:schemeClr val="tx1"/>
                </a:solidFill>
                <a:cs typeface="Arial Narrow"/>
              </a:rPr>
              <a:t>am Universitätsklinikum Hamburg-Eppendorf</a:t>
            </a:r>
          </a:p>
        </p:txBody>
      </p:sp>
      <p:sp>
        <p:nvSpPr>
          <p:cNvPr id="63" name="Freihandform 62"/>
          <p:cNvSpPr/>
          <p:nvPr/>
        </p:nvSpPr>
        <p:spPr bwMode="gray">
          <a:xfrm>
            <a:off x="5903699" y="1986233"/>
            <a:ext cx="529774" cy="712883"/>
          </a:xfrm>
          <a:custGeom>
            <a:avLst/>
            <a:gdLst>
              <a:gd name="connsiteX0" fmla="*/ 0 w 347662"/>
              <a:gd name="connsiteY0" fmla="*/ 0 h 571500"/>
              <a:gd name="connsiteX1" fmla="*/ 0 w 347662"/>
              <a:gd name="connsiteY1" fmla="*/ 381000 h 571500"/>
              <a:gd name="connsiteX2" fmla="*/ 347662 w 347662"/>
              <a:gd name="connsiteY2" fmla="*/ 381000 h 571500"/>
              <a:gd name="connsiteX3" fmla="*/ 347662 w 347662"/>
              <a:gd name="connsiteY3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662" h="571500">
                <a:moveTo>
                  <a:pt x="0" y="0"/>
                </a:moveTo>
                <a:lnTo>
                  <a:pt x="0" y="381000"/>
                </a:lnTo>
                <a:lnTo>
                  <a:pt x="347662" y="381000"/>
                </a:lnTo>
                <a:lnTo>
                  <a:pt x="347662" y="571500"/>
                </a:lnTo>
              </a:path>
            </a:pathLst>
          </a:cu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64" name="Gruppieren 63"/>
          <p:cNvGrpSpPr/>
          <p:nvPr/>
        </p:nvGrpSpPr>
        <p:grpSpPr bwMode="gray">
          <a:xfrm>
            <a:off x="3564663" y="1880339"/>
            <a:ext cx="917575" cy="836133"/>
            <a:chOff x="2974513" y="1524408"/>
            <a:chExt cx="917575" cy="836133"/>
          </a:xfrm>
        </p:grpSpPr>
        <p:sp>
          <p:nvSpPr>
            <p:cNvPr id="65" name="object 80"/>
            <p:cNvSpPr/>
            <p:nvPr/>
          </p:nvSpPr>
          <p:spPr bwMode="gray">
            <a:xfrm>
              <a:off x="3337396" y="2177344"/>
              <a:ext cx="191808" cy="18319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lang="de-DE" dirty="0"/>
            </a:p>
          </p:txBody>
        </p:sp>
        <p:sp>
          <p:nvSpPr>
            <p:cNvPr id="66" name="object 81"/>
            <p:cNvSpPr txBox="1"/>
            <p:nvPr/>
          </p:nvSpPr>
          <p:spPr bwMode="gray">
            <a:xfrm>
              <a:off x="2974513" y="1524408"/>
              <a:ext cx="917575" cy="555279"/>
            </a:xfrm>
            <a:prstGeom prst="rect">
              <a:avLst/>
            </a:prstGeom>
          </p:spPr>
          <p:txBody>
            <a:bodyPr vert="horz" wrap="square" lIns="0" tIns="29209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229"/>
                </a:spcBef>
              </a:pPr>
              <a:r>
                <a:rPr lang="de-DE" sz="1000" b="1" dirty="0">
                  <a:solidFill>
                    <a:schemeClr val="accent3"/>
                  </a:solidFill>
                  <a:cs typeface="Arial"/>
                </a:rPr>
                <a:t>1981</a:t>
              </a:r>
            </a:p>
            <a:p>
              <a:pPr marR="5080" indent="-99060" algn="ctr">
                <a:lnSpc>
                  <a:spcPts val="900"/>
                </a:lnSpc>
                <a:spcBef>
                  <a:spcPts val="225"/>
                </a:spcBef>
              </a:pPr>
              <a:r>
                <a:rPr lang="de-DE" sz="800" dirty="0">
                  <a:cs typeface="Arial Narrow"/>
                </a:rPr>
                <a:t>Erste Verleihung </a:t>
              </a:r>
              <a:r>
                <a:rPr lang="de-DE" sz="800" dirty="0" err="1">
                  <a:cs typeface="Arial Narrow"/>
                </a:rPr>
                <a:t>HanseMerkur</a:t>
              </a:r>
              <a:r>
                <a:rPr lang="de-DE" sz="800" dirty="0">
                  <a:cs typeface="Arial Narrow"/>
                </a:rPr>
                <a:t> Preis für Kinderschutz</a:t>
              </a:r>
            </a:p>
          </p:txBody>
        </p:sp>
      </p:grpSp>
      <p:sp>
        <p:nvSpPr>
          <p:cNvPr id="67" name="object 7"/>
          <p:cNvSpPr/>
          <p:nvPr/>
        </p:nvSpPr>
        <p:spPr bwMode="gray">
          <a:xfrm>
            <a:off x="5616328" y="516083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68" name="object 25"/>
          <p:cNvSpPr txBox="1"/>
          <p:nvPr/>
        </p:nvSpPr>
        <p:spPr bwMode="gray">
          <a:xfrm>
            <a:off x="433994" y="3964106"/>
            <a:ext cx="70657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dirty="0"/>
              <a:t>Gründung</a:t>
            </a:r>
          </a:p>
          <a:p>
            <a:pPr marR="5080" indent="-99060"/>
            <a:r>
              <a:rPr lang="de-DE" b="0" dirty="0">
                <a:solidFill>
                  <a:schemeClr val="tx1"/>
                </a:solidFill>
                <a:cs typeface="Arial Narrow"/>
              </a:rPr>
              <a:t>Hanseatische Kranken-versicherung </a:t>
            </a:r>
            <a:r>
              <a:rPr lang="de-DE" b="0" dirty="0" err="1">
                <a:solidFill>
                  <a:schemeClr val="tx1"/>
                </a:solidFill>
                <a:cs typeface="Arial Narrow"/>
              </a:rPr>
              <a:t>VVaG</a:t>
            </a:r>
            <a:endParaRPr lang="de-DE" b="0" dirty="0">
              <a:solidFill>
                <a:schemeClr val="tx1"/>
              </a:solidFill>
              <a:cs typeface="Arial Narrow"/>
            </a:endParaRPr>
          </a:p>
        </p:txBody>
      </p:sp>
      <p:sp>
        <p:nvSpPr>
          <p:cNvPr id="69" name="object 32"/>
          <p:cNvSpPr txBox="1"/>
          <p:nvPr/>
        </p:nvSpPr>
        <p:spPr bwMode="gray">
          <a:xfrm>
            <a:off x="1163093" y="3964106"/>
            <a:ext cx="684000" cy="5052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dirty="0"/>
              <a:t>Gründung</a:t>
            </a:r>
          </a:p>
          <a:p>
            <a:pPr marR="5080" indent="-99060"/>
            <a:r>
              <a:rPr lang="de-DE" b="0" dirty="0">
                <a:solidFill>
                  <a:schemeClr val="tx1"/>
                </a:solidFill>
                <a:cs typeface="Arial Narrow"/>
              </a:rPr>
              <a:t>Hanse- Krankenschutz </a:t>
            </a:r>
            <a:r>
              <a:rPr lang="de-DE" b="0" dirty="0" err="1">
                <a:solidFill>
                  <a:schemeClr val="tx1"/>
                </a:solidFill>
                <a:cs typeface="Arial Narrow"/>
              </a:rPr>
              <a:t>VVaG</a:t>
            </a:r>
            <a:endParaRPr lang="de-DE" b="0" dirty="0">
              <a:solidFill>
                <a:schemeClr val="tx1"/>
              </a:solidFill>
              <a:cs typeface="Arial Narrow"/>
            </a:endParaRPr>
          </a:p>
        </p:txBody>
      </p:sp>
      <p:sp>
        <p:nvSpPr>
          <p:cNvPr id="70" name="object 38"/>
          <p:cNvSpPr/>
          <p:nvPr/>
        </p:nvSpPr>
        <p:spPr bwMode="gray">
          <a:xfrm>
            <a:off x="2379389" y="397942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D8820B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71" name="object 40"/>
          <p:cNvSpPr txBox="1"/>
          <p:nvPr/>
        </p:nvSpPr>
        <p:spPr bwMode="gray">
          <a:xfrm>
            <a:off x="1814464" y="3439999"/>
            <a:ext cx="372745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dirty="0"/>
              <a:t>Fusion</a:t>
            </a:r>
          </a:p>
        </p:txBody>
      </p:sp>
      <p:sp>
        <p:nvSpPr>
          <p:cNvPr id="72" name="object 55"/>
          <p:cNvSpPr/>
          <p:nvPr/>
        </p:nvSpPr>
        <p:spPr bwMode="gray">
          <a:xfrm>
            <a:off x="3152836" y="515289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73" name="object 58"/>
          <p:cNvSpPr/>
          <p:nvPr/>
        </p:nvSpPr>
        <p:spPr bwMode="gray">
          <a:xfrm>
            <a:off x="3974836" y="397941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74" name="object 61"/>
          <p:cNvSpPr/>
          <p:nvPr/>
        </p:nvSpPr>
        <p:spPr bwMode="gray">
          <a:xfrm>
            <a:off x="4838836" y="397942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7CBD6A"/>
            </a:solidFill>
          </a:ln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75" name="object 62"/>
          <p:cNvSpPr txBox="1"/>
          <p:nvPr/>
        </p:nvSpPr>
        <p:spPr bwMode="gray">
          <a:xfrm>
            <a:off x="2157094" y="5368506"/>
            <a:ext cx="77079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dirty="0"/>
              <a:t>Gründung</a:t>
            </a:r>
          </a:p>
          <a:p>
            <a:pPr marR="5080" indent="-99060"/>
            <a:r>
              <a:rPr lang="de-DE" b="0" dirty="0">
                <a:solidFill>
                  <a:schemeClr val="tx1"/>
                </a:solidFill>
                <a:cs typeface="Arial Narrow"/>
              </a:rPr>
              <a:t>HanseMerkur Lebens-versicherung </a:t>
            </a:r>
            <a:br>
              <a:rPr lang="de-DE" b="0" dirty="0">
                <a:solidFill>
                  <a:schemeClr val="tx1"/>
                </a:solidFill>
                <a:cs typeface="Arial Narrow"/>
              </a:rPr>
            </a:br>
            <a:r>
              <a:rPr lang="de-DE" b="0" dirty="0">
                <a:solidFill>
                  <a:schemeClr val="tx1"/>
                </a:solidFill>
                <a:cs typeface="Arial Narrow"/>
              </a:rPr>
              <a:t>AG</a:t>
            </a:r>
          </a:p>
        </p:txBody>
      </p:sp>
      <p:sp>
        <p:nvSpPr>
          <p:cNvPr id="76" name="object 63"/>
          <p:cNvSpPr txBox="1"/>
          <p:nvPr/>
        </p:nvSpPr>
        <p:spPr bwMode="gray">
          <a:xfrm>
            <a:off x="2794634" y="3951038"/>
            <a:ext cx="64800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dirty="0"/>
              <a:t>Gründung</a:t>
            </a:r>
          </a:p>
          <a:p>
            <a:pPr marR="5080" indent="-99060"/>
            <a:r>
              <a:rPr lang="de-DE" b="0" dirty="0" err="1">
                <a:solidFill>
                  <a:schemeClr val="tx1"/>
                </a:solidFill>
                <a:cs typeface="Arial Narrow"/>
              </a:rPr>
              <a:t>HanseMerkur</a:t>
            </a:r>
            <a:r>
              <a:rPr lang="de-DE" b="0" dirty="0">
                <a:solidFill>
                  <a:schemeClr val="tx1"/>
                </a:solidFill>
                <a:cs typeface="Arial Narrow"/>
              </a:rPr>
              <a:t> Allgemeine</a:t>
            </a:r>
          </a:p>
          <a:p>
            <a:pPr marR="5080" indent="-99060"/>
            <a:r>
              <a:rPr lang="de-DE" b="0" dirty="0">
                <a:solidFill>
                  <a:schemeClr val="tx1"/>
                </a:solidFill>
                <a:cs typeface="Arial Narrow"/>
              </a:rPr>
              <a:t>Versicherung AG</a:t>
            </a:r>
          </a:p>
        </p:txBody>
      </p:sp>
      <p:sp>
        <p:nvSpPr>
          <p:cNvPr id="77" name="object 66"/>
          <p:cNvSpPr txBox="1"/>
          <p:nvPr/>
        </p:nvSpPr>
        <p:spPr bwMode="gray">
          <a:xfrm>
            <a:off x="3528455" y="3951038"/>
            <a:ext cx="62081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800" b="1">
                <a:solidFill>
                  <a:schemeClr val="accent3"/>
                </a:solidFill>
                <a:cs typeface="Arial"/>
              </a:defRPr>
            </a:lvl1pPr>
          </a:lstStyle>
          <a:p>
            <a:r>
              <a:rPr lang="de-DE" dirty="0"/>
              <a:t>Gründung</a:t>
            </a:r>
          </a:p>
          <a:p>
            <a:pPr marR="5080" indent="-99060"/>
            <a:r>
              <a:rPr lang="de-DE" b="0" dirty="0" err="1">
                <a:solidFill>
                  <a:schemeClr val="tx1"/>
                </a:solidFill>
                <a:cs typeface="Arial Narrow"/>
              </a:rPr>
              <a:t>HanseMerkur</a:t>
            </a:r>
            <a:r>
              <a:rPr lang="de-DE" b="0" dirty="0">
                <a:solidFill>
                  <a:schemeClr val="tx1"/>
                </a:solidFill>
                <a:cs typeface="Arial Narrow"/>
              </a:rPr>
              <a:t> Reise-versicherung AG</a:t>
            </a:r>
          </a:p>
        </p:txBody>
      </p:sp>
      <p:cxnSp>
        <p:nvCxnSpPr>
          <p:cNvPr id="78" name="Gerader Verbinder 188"/>
          <p:cNvCxnSpPr/>
          <p:nvPr/>
        </p:nvCxnSpPr>
        <p:spPr bwMode="gray">
          <a:xfrm>
            <a:off x="838834" y="2917607"/>
            <a:ext cx="0" cy="961199"/>
          </a:xfrm>
          <a:prstGeom prst="line">
            <a:avLst/>
          </a:prstGeom>
          <a:ln w="19050">
            <a:solidFill>
              <a:srgbClr val="C68C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190"/>
          <p:cNvCxnSpPr/>
          <p:nvPr/>
        </p:nvCxnSpPr>
        <p:spPr bwMode="gray">
          <a:xfrm>
            <a:off x="1433194" y="2917607"/>
            <a:ext cx="0" cy="961199"/>
          </a:xfrm>
          <a:prstGeom prst="line">
            <a:avLst/>
          </a:prstGeom>
          <a:ln w="19050">
            <a:solidFill>
              <a:srgbClr val="C68C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191"/>
          <p:cNvCxnSpPr>
            <a:endCxn id="71" idx="0"/>
          </p:cNvCxnSpPr>
          <p:nvPr/>
        </p:nvCxnSpPr>
        <p:spPr bwMode="gray">
          <a:xfrm>
            <a:off x="1981834" y="2917607"/>
            <a:ext cx="0" cy="522392"/>
          </a:xfrm>
          <a:prstGeom prst="line">
            <a:avLst/>
          </a:prstGeom>
          <a:ln w="19050">
            <a:solidFill>
              <a:srgbClr val="C68C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192"/>
          <p:cNvCxnSpPr>
            <a:endCxn id="75" idx="0"/>
          </p:cNvCxnSpPr>
          <p:nvPr/>
        </p:nvCxnSpPr>
        <p:spPr bwMode="gray">
          <a:xfrm>
            <a:off x="2542489" y="3138822"/>
            <a:ext cx="0" cy="2229684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193"/>
          <p:cNvCxnSpPr/>
          <p:nvPr/>
        </p:nvCxnSpPr>
        <p:spPr bwMode="gray">
          <a:xfrm>
            <a:off x="3201034" y="3316579"/>
            <a:ext cx="0" cy="562227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194"/>
          <p:cNvCxnSpPr/>
          <p:nvPr/>
        </p:nvCxnSpPr>
        <p:spPr bwMode="gray">
          <a:xfrm>
            <a:off x="3810634" y="3495960"/>
            <a:ext cx="0" cy="382846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reihandform 83"/>
          <p:cNvSpPr/>
          <p:nvPr/>
        </p:nvSpPr>
        <p:spPr bwMode="gray">
          <a:xfrm>
            <a:off x="768674" y="3608388"/>
            <a:ext cx="1211840" cy="2413000"/>
          </a:xfrm>
          <a:custGeom>
            <a:avLst/>
            <a:gdLst>
              <a:gd name="connsiteX0" fmla="*/ 0 w 1897380"/>
              <a:gd name="connsiteY0" fmla="*/ 15240 h 228600"/>
              <a:gd name="connsiteX1" fmla="*/ 0 w 1897380"/>
              <a:gd name="connsiteY1" fmla="*/ 228600 h 228600"/>
              <a:gd name="connsiteX2" fmla="*/ 1897380 w 1897380"/>
              <a:gd name="connsiteY2" fmla="*/ 228600 h 228600"/>
              <a:gd name="connsiteX3" fmla="*/ 1897380 w 1897380"/>
              <a:gd name="connsiteY3" fmla="*/ 0 h 228600"/>
              <a:gd name="connsiteX0" fmla="*/ 0 w 1897380"/>
              <a:gd name="connsiteY0" fmla="*/ 262036 h 475396"/>
              <a:gd name="connsiteX1" fmla="*/ 0 w 1897380"/>
              <a:gd name="connsiteY1" fmla="*/ 475396 h 475396"/>
              <a:gd name="connsiteX2" fmla="*/ 1897380 w 1897380"/>
              <a:gd name="connsiteY2" fmla="*/ 475396 h 475396"/>
              <a:gd name="connsiteX3" fmla="*/ 1897380 w 1897380"/>
              <a:gd name="connsiteY3" fmla="*/ 0 h 475396"/>
              <a:gd name="connsiteX0" fmla="*/ 0 w 1897380"/>
              <a:gd name="connsiteY0" fmla="*/ 331094 h 475396"/>
              <a:gd name="connsiteX1" fmla="*/ 0 w 1897380"/>
              <a:gd name="connsiteY1" fmla="*/ 475396 h 475396"/>
              <a:gd name="connsiteX2" fmla="*/ 1897380 w 1897380"/>
              <a:gd name="connsiteY2" fmla="*/ 475396 h 475396"/>
              <a:gd name="connsiteX3" fmla="*/ 1897380 w 1897380"/>
              <a:gd name="connsiteY3" fmla="*/ 0 h 47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7380" h="475396">
                <a:moveTo>
                  <a:pt x="0" y="331094"/>
                </a:moveTo>
                <a:lnTo>
                  <a:pt x="0" y="475396"/>
                </a:lnTo>
                <a:lnTo>
                  <a:pt x="1897380" y="475396"/>
                </a:lnTo>
                <a:lnTo>
                  <a:pt x="1897380" y="0"/>
                </a:lnTo>
              </a:path>
            </a:pathLst>
          </a:custGeom>
          <a:ln w="19050">
            <a:solidFill>
              <a:srgbClr val="C68C2D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85" name="Gerader Verbinder 207"/>
          <p:cNvCxnSpPr/>
          <p:nvPr/>
        </p:nvCxnSpPr>
        <p:spPr bwMode="gray">
          <a:xfrm>
            <a:off x="1433194" y="5282091"/>
            <a:ext cx="0" cy="739366"/>
          </a:xfrm>
          <a:prstGeom prst="line">
            <a:avLst/>
          </a:prstGeom>
          <a:ln w="19050">
            <a:solidFill>
              <a:srgbClr val="C68C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fik 8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2" t="14941" r="9306" b="3680"/>
          <a:stretch/>
        </p:blipFill>
        <p:spPr bwMode="gray">
          <a:xfrm>
            <a:off x="1162658" y="4648200"/>
            <a:ext cx="711386" cy="578583"/>
          </a:xfrm>
          <a:prstGeom prst="rect">
            <a:avLst/>
          </a:prstGeom>
        </p:spPr>
      </p:pic>
      <p:pic>
        <p:nvPicPr>
          <p:cNvPr id="87" name="Grafik 8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7988" y="4646376"/>
            <a:ext cx="710057" cy="580407"/>
          </a:xfrm>
          <a:prstGeom prst="rect">
            <a:avLst/>
          </a:prstGeom>
        </p:spPr>
      </p:pic>
      <p:pic>
        <p:nvPicPr>
          <p:cNvPr id="88" name="Bildplatzhalter 2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471" t="34120" r="46612" b="11603"/>
          <a:stretch/>
        </p:blipFill>
        <p:spPr bwMode="gray">
          <a:xfrm>
            <a:off x="8252592" y="1880339"/>
            <a:ext cx="738187" cy="614363"/>
          </a:xfrm>
          <a:prstGeom prst="rect">
            <a:avLst/>
          </a:prstGeom>
        </p:spPr>
      </p:pic>
      <p:sp>
        <p:nvSpPr>
          <p:cNvPr id="89" name="Textfeld 88"/>
          <p:cNvSpPr txBox="1"/>
          <p:nvPr/>
        </p:nvSpPr>
        <p:spPr bwMode="gray">
          <a:xfrm>
            <a:off x="10343509" y="3522416"/>
            <a:ext cx="1746891" cy="11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accent2"/>
                </a:solidFill>
              </a:rPr>
              <a:t>Speziale Krankenversicherung</a:t>
            </a:r>
          </a:p>
        </p:txBody>
      </p:sp>
      <p:sp>
        <p:nvSpPr>
          <p:cNvPr id="90" name="Textfeld 89"/>
          <p:cNvSpPr txBox="1"/>
          <p:nvPr/>
        </p:nvSpPr>
        <p:spPr bwMode="gray">
          <a:xfrm>
            <a:off x="10343509" y="3714270"/>
            <a:ext cx="1446123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accent2"/>
                </a:solidFill>
              </a:rPr>
              <a:t>Asset Management</a:t>
            </a:r>
          </a:p>
        </p:txBody>
      </p:sp>
      <p:sp>
        <p:nvSpPr>
          <p:cNvPr id="91" name="Textfeld 90"/>
          <p:cNvSpPr txBox="1"/>
          <p:nvPr/>
        </p:nvSpPr>
        <p:spPr bwMode="gray">
          <a:xfrm>
            <a:off x="10343509" y="3906124"/>
            <a:ext cx="1446123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accent2"/>
                </a:solidFill>
              </a:rPr>
              <a:t>BD24 Berlin Direkt</a:t>
            </a:r>
          </a:p>
        </p:txBody>
      </p:sp>
      <p:sp>
        <p:nvSpPr>
          <p:cNvPr id="92" name="Textfeld 91"/>
          <p:cNvSpPr txBox="1"/>
          <p:nvPr/>
        </p:nvSpPr>
        <p:spPr bwMode="gray">
          <a:xfrm>
            <a:off x="10343509" y="4097978"/>
            <a:ext cx="1446123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 err="1">
                <a:solidFill>
                  <a:schemeClr val="accent2"/>
                </a:solidFill>
              </a:rPr>
              <a:t>Advigon</a:t>
            </a:r>
            <a:r>
              <a:rPr lang="de-DE" sz="1000" dirty="0">
                <a:solidFill>
                  <a:schemeClr val="accent2"/>
                </a:solidFill>
              </a:rPr>
              <a:t> Versicherung</a:t>
            </a:r>
          </a:p>
        </p:txBody>
      </p:sp>
      <p:sp>
        <p:nvSpPr>
          <p:cNvPr id="93" name="Textfeld 92"/>
          <p:cNvSpPr txBox="1"/>
          <p:nvPr/>
        </p:nvSpPr>
        <p:spPr bwMode="gray">
          <a:xfrm>
            <a:off x="10343509" y="4289832"/>
            <a:ext cx="1511999" cy="1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sz="1000" dirty="0">
                <a:solidFill>
                  <a:schemeClr val="accent2"/>
                </a:solidFill>
              </a:rPr>
              <a:t>HanseMerkur International </a:t>
            </a:r>
          </a:p>
        </p:txBody>
      </p:sp>
      <p:sp>
        <p:nvSpPr>
          <p:cNvPr id="94" name="object 65"/>
          <p:cNvSpPr txBox="1"/>
          <p:nvPr/>
        </p:nvSpPr>
        <p:spPr bwMode="gray">
          <a:xfrm>
            <a:off x="9532969" y="4890442"/>
            <a:ext cx="756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de-DE" sz="800" b="1" dirty="0">
                <a:solidFill>
                  <a:schemeClr val="accent3"/>
                </a:solidFill>
                <a:cs typeface="Arial"/>
              </a:rPr>
              <a:t>Gründung</a:t>
            </a:r>
            <a:endParaRPr lang="de-DE" sz="800" dirty="0">
              <a:solidFill>
                <a:schemeClr val="accent3"/>
              </a:solidFill>
              <a:cs typeface="Arial"/>
            </a:endParaRPr>
          </a:p>
          <a:p>
            <a:pPr marR="6350" indent="-635" algn="ctr"/>
            <a:r>
              <a:rPr lang="de-DE" sz="800" dirty="0">
                <a:cs typeface="Arial Narrow"/>
              </a:rPr>
              <a:t>HanseMerkur International </a:t>
            </a:r>
            <a:br>
              <a:rPr lang="de-DE" sz="800" dirty="0">
                <a:cs typeface="Arial Narrow"/>
              </a:rPr>
            </a:br>
            <a:r>
              <a:rPr lang="de-DE" sz="800" dirty="0">
                <a:cs typeface="Arial Narrow"/>
              </a:rPr>
              <a:t>AG</a:t>
            </a:r>
          </a:p>
        </p:txBody>
      </p:sp>
      <p:cxnSp>
        <p:nvCxnSpPr>
          <p:cNvPr id="95" name="Gerader Verbinder 121"/>
          <p:cNvCxnSpPr/>
          <p:nvPr/>
        </p:nvCxnSpPr>
        <p:spPr bwMode="gray">
          <a:xfrm>
            <a:off x="9910969" y="4441031"/>
            <a:ext cx="339" cy="449411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110"/>
          <p:cNvCxnSpPr/>
          <p:nvPr/>
        </p:nvCxnSpPr>
        <p:spPr bwMode="gray">
          <a:xfrm>
            <a:off x="8530486" y="3878806"/>
            <a:ext cx="0" cy="419137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110"/>
          <p:cNvCxnSpPr/>
          <p:nvPr/>
        </p:nvCxnSpPr>
        <p:spPr bwMode="gray">
          <a:xfrm>
            <a:off x="8528851" y="3914679"/>
            <a:ext cx="0" cy="10911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676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418212" y="522515"/>
            <a:ext cx="7834379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000" b="1" dirty="0">
                <a:solidFill>
                  <a:schemeClr val="tx1"/>
                </a:solidFill>
              </a:rPr>
              <a:t>Die Mehrwerte der </a:t>
            </a:r>
            <a:r>
              <a:rPr lang="de-DE" sz="4000" b="1" dirty="0" err="1">
                <a:solidFill>
                  <a:schemeClr val="tx1"/>
                </a:solidFill>
              </a:rPr>
              <a:t>HanseMerkur</a:t>
            </a:r>
            <a:endParaRPr lang="de-DE" b="1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8" name="Eine Ecke des Rechtecks abrunden 97"/>
          <p:cNvSpPr/>
          <p:nvPr/>
        </p:nvSpPr>
        <p:spPr>
          <a:xfrm flipH="1" flipV="1">
            <a:off x="407987" y="3805241"/>
            <a:ext cx="2767806" cy="2219328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720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9" name="Eine Ecke des Rechtecks abrunden 98"/>
          <p:cNvSpPr/>
          <p:nvPr/>
        </p:nvSpPr>
        <p:spPr>
          <a:xfrm flipV="1">
            <a:off x="9016206" y="3805241"/>
            <a:ext cx="2767806" cy="2219328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0" rIns="36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0" name="Eine Ecke des Rechtecks abrunden 99"/>
          <p:cNvSpPr/>
          <p:nvPr/>
        </p:nvSpPr>
        <p:spPr>
          <a:xfrm>
            <a:off x="9016206" y="1484313"/>
            <a:ext cx="2767806" cy="2219328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1" name="Eine Ecke des Rechtecks abrunden 100"/>
          <p:cNvSpPr/>
          <p:nvPr/>
        </p:nvSpPr>
        <p:spPr>
          <a:xfrm flipH="1">
            <a:off x="407987" y="1484313"/>
            <a:ext cx="2767806" cy="2219328"/>
          </a:xfrm>
          <a:prstGeom prst="round1Rect">
            <a:avLst>
              <a:gd name="adj" fmla="val 6147"/>
            </a:avLst>
          </a:prstGeom>
          <a:gradFill flip="none" rotWithShape="0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txBody>
          <a:bodyPr lIns="324000" tIns="72000" rIns="108000" bIns="72000" rtlCol="0" anchor="ctr"/>
          <a:lstStyle/>
          <a:p>
            <a:pPr lvl="0">
              <a:lnSpc>
                <a:spcPct val="110000"/>
              </a:lnSpc>
              <a:spcBef>
                <a:spcPts val="800"/>
              </a:spcBef>
            </a:pPr>
            <a:r>
              <a:rPr lang="de-DE" sz="2200" dirty="0">
                <a:solidFill>
                  <a:prstClr val="white"/>
                </a:solidFill>
              </a:rPr>
              <a:t>Die </a:t>
            </a:r>
            <a:br>
              <a:rPr lang="de-DE" sz="2200" dirty="0">
                <a:solidFill>
                  <a:prstClr val="white"/>
                </a:solidFill>
              </a:rPr>
            </a:br>
            <a:r>
              <a:rPr lang="de-DE" sz="2200" dirty="0" err="1">
                <a:solidFill>
                  <a:prstClr val="white"/>
                </a:solidFill>
              </a:rPr>
              <a:t>HanseMerkur</a:t>
            </a:r>
            <a:r>
              <a:rPr lang="de-DE" sz="2200" dirty="0">
                <a:solidFill>
                  <a:prstClr val="white"/>
                </a:solidFill>
              </a:rPr>
              <a:t> …</a:t>
            </a:r>
          </a:p>
        </p:txBody>
      </p:sp>
      <p:sp>
        <p:nvSpPr>
          <p:cNvPr id="102" name="Rechteck 101"/>
          <p:cNvSpPr/>
          <p:nvPr/>
        </p:nvSpPr>
        <p:spPr>
          <a:xfrm>
            <a:off x="407987" y="3805241"/>
            <a:ext cx="2767806" cy="221932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108000" bIns="72000" rtlCol="0" anchor="t"/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… ist einer der attraktivsten privaten Krankenversicherer.</a:t>
            </a:r>
          </a:p>
        </p:txBody>
      </p:sp>
      <p:sp>
        <p:nvSpPr>
          <p:cNvPr id="103" name="Rechteck 102"/>
          <p:cNvSpPr/>
          <p:nvPr/>
        </p:nvSpPr>
        <p:spPr>
          <a:xfrm>
            <a:off x="3277393" y="1484313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0" rIns="72000" bIns="72000" rtlCol="0" anchor="t"/>
          <a:lstStyle/>
          <a:p>
            <a:pPr lvl="0"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… ist ein Versicherungs-verein auf Gegen-</a:t>
            </a:r>
            <a:r>
              <a:rPr lang="de-DE" dirty="0" err="1">
                <a:solidFill>
                  <a:prstClr val="black"/>
                </a:solidFill>
              </a:rPr>
              <a:t>seitigkeit</a:t>
            </a:r>
            <a:r>
              <a:rPr lang="de-DE" dirty="0">
                <a:solidFill>
                  <a:prstClr val="black"/>
                </a:solidFill>
              </a:rPr>
              <a:t> und damit unabhängig.</a:t>
            </a:r>
          </a:p>
        </p:txBody>
      </p:sp>
      <p:sp>
        <p:nvSpPr>
          <p:cNvPr id="104" name="Rechteck 103"/>
          <p:cNvSpPr/>
          <p:nvPr/>
        </p:nvSpPr>
        <p:spPr>
          <a:xfrm>
            <a:off x="3277393" y="3805241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108000" bIns="72000" rtlCol="0" anchor="t"/>
          <a:lstStyle/>
          <a:p>
            <a:pPr lvl="0"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… ist einer der führenden Reiseversicherer.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6146800" y="1484313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0" rIns="108000" bIns="72000" rtlCol="0" anchor="t"/>
          <a:lstStyle/>
          <a:p>
            <a:pPr lvl="0"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… gehört seinen Versicherten, keinen Aktionären. Das </a:t>
            </a:r>
            <a:r>
              <a:rPr lang="de-DE" dirty="0" err="1">
                <a:solidFill>
                  <a:prstClr val="black"/>
                </a:solidFill>
              </a:rPr>
              <a:t>verhin-dert</a:t>
            </a:r>
            <a:r>
              <a:rPr lang="de-DE" dirty="0">
                <a:solidFill>
                  <a:prstClr val="black"/>
                </a:solidFill>
              </a:rPr>
              <a:t> die ungewollte Einflussnahme Dritter.</a:t>
            </a:r>
          </a:p>
        </p:txBody>
      </p:sp>
      <p:sp>
        <p:nvSpPr>
          <p:cNvPr id="106" name="Rechteck 105"/>
          <p:cNvSpPr/>
          <p:nvPr/>
        </p:nvSpPr>
        <p:spPr>
          <a:xfrm>
            <a:off x="6146800" y="3805241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108000" bIns="72000" rtlCol="0" anchor="t"/>
          <a:lstStyle/>
          <a:p>
            <a:pPr lvl="0"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… gehört zu den ältesten Lebens-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 err="1">
                <a:solidFill>
                  <a:prstClr val="black"/>
                </a:solidFill>
              </a:rPr>
              <a:t>versicherern</a:t>
            </a:r>
            <a:r>
              <a:rPr lang="de-DE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9016206" y="1484313"/>
            <a:ext cx="2767806" cy="221932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0" rIns="108000" bIns="72000" rtlCol="0" anchor="t"/>
          <a:lstStyle/>
          <a:p>
            <a:pPr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… blickt auf eine lange,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hanseatische Tradition, zweitältester Krankenversicherer Deutschlands.</a:t>
            </a:r>
          </a:p>
          <a:p>
            <a:pPr lvl="0"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9016206" y="3805241"/>
            <a:ext cx="2767806" cy="221932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72000" bIns="72000" rtlCol="0" anchor="t"/>
          <a:lstStyle/>
          <a:p>
            <a:pPr lvl="0">
              <a:spcBef>
                <a:spcPts val="600"/>
              </a:spcBef>
            </a:pPr>
            <a:r>
              <a:rPr lang="de-DE" dirty="0">
                <a:solidFill>
                  <a:prstClr val="black"/>
                </a:solidFill>
              </a:rPr>
              <a:t>… hat überdurchschnitt-</a:t>
            </a:r>
            <a:r>
              <a:rPr lang="de-DE" dirty="0" err="1">
                <a:solidFill>
                  <a:prstClr val="black"/>
                </a:solidFill>
              </a:rPr>
              <a:t>lich</a:t>
            </a:r>
            <a:r>
              <a:rPr lang="de-DE" dirty="0">
                <a:solidFill>
                  <a:prstClr val="black"/>
                </a:solidFill>
              </a:rPr>
              <a:t> gute Unternehmens-</a:t>
            </a:r>
            <a:r>
              <a:rPr lang="de-DE" dirty="0" err="1">
                <a:solidFill>
                  <a:prstClr val="black"/>
                </a:solidFill>
              </a:rPr>
              <a:t>kennzahlen</a:t>
            </a:r>
            <a:r>
              <a:rPr lang="de-DE" dirty="0">
                <a:solidFill>
                  <a:prstClr val="black"/>
                </a:solidFill>
              </a:rPr>
              <a:t>.</a:t>
            </a:r>
          </a:p>
        </p:txBody>
      </p:sp>
      <p:grpSp>
        <p:nvGrpSpPr>
          <p:cNvPr id="109" name="Gruppieren 108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80419" y="1641226"/>
            <a:ext cx="361754" cy="361754"/>
            <a:chOff x="1814836" y="3622475"/>
            <a:chExt cx="628382" cy="628382"/>
          </a:xfrm>
        </p:grpSpPr>
        <p:sp>
          <p:nvSpPr>
            <p:cNvPr id="110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11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349826" y="1641226"/>
            <a:ext cx="361754" cy="361754"/>
            <a:chOff x="1814836" y="3622475"/>
            <a:chExt cx="628382" cy="628382"/>
          </a:xfrm>
        </p:grpSpPr>
        <p:sp>
          <p:nvSpPr>
            <p:cNvPr id="113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14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219232" y="1641226"/>
            <a:ext cx="361754" cy="361754"/>
            <a:chOff x="1814836" y="3622475"/>
            <a:chExt cx="628382" cy="628382"/>
          </a:xfrm>
        </p:grpSpPr>
        <p:sp>
          <p:nvSpPr>
            <p:cNvPr id="116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17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611013" y="4201509"/>
            <a:ext cx="361754" cy="361754"/>
            <a:chOff x="1814836" y="3622475"/>
            <a:chExt cx="628382" cy="628382"/>
          </a:xfrm>
        </p:grpSpPr>
        <p:sp>
          <p:nvSpPr>
            <p:cNvPr id="119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20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1" name="Gruppieren 120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80419" y="4201509"/>
            <a:ext cx="361754" cy="361754"/>
            <a:chOff x="1814836" y="3622475"/>
            <a:chExt cx="628382" cy="628382"/>
          </a:xfrm>
        </p:grpSpPr>
        <p:sp>
          <p:nvSpPr>
            <p:cNvPr id="122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23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Gruppieren 123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349826" y="4201509"/>
            <a:ext cx="361754" cy="361754"/>
            <a:chOff x="1814836" y="3622475"/>
            <a:chExt cx="628382" cy="628382"/>
          </a:xfrm>
        </p:grpSpPr>
        <p:sp>
          <p:nvSpPr>
            <p:cNvPr id="125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26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7" name="Gruppieren 126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219232" y="4201509"/>
            <a:ext cx="361754" cy="361754"/>
            <a:chOff x="1814836" y="3622475"/>
            <a:chExt cx="628382" cy="628382"/>
          </a:xfrm>
        </p:grpSpPr>
        <p:sp>
          <p:nvSpPr>
            <p:cNvPr id="128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29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6911570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Master_16zu9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72000" rIns="108000" bIns="72000" rtlCol="0" anchor="ctr"/>
      <a:lstStyle>
        <a:defPPr algn="ctr">
          <a:lnSpc>
            <a:spcPct val="110000"/>
          </a:lnSpc>
          <a:spcBef>
            <a:spcPts val="600"/>
          </a:spcBef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0" tIns="0" rIns="0" bIns="0" rtlCol="0">
        <a:noAutofit/>
      </a:bodyPr>
      <a:lstStyle>
        <a:defPPr algn="l">
          <a:defRPr sz="1600" dirty="0" err="1" smtClean="0"/>
        </a:defPPr>
      </a:lstStyle>
    </a:txDef>
  </a:objectDefaults>
  <a:extraClrSchemeLst/>
  <a:custClrLst>
    <a:custClr>
      <a:srgbClr val="641937"/>
    </a:custClr>
    <a:custClr>
      <a:srgbClr val="C68C2D"/>
    </a:custClr>
    <a:custClr>
      <a:srgbClr val="EBCD23"/>
    </a:custClr>
    <a:custClr>
      <a:srgbClr val="AAD0DC"/>
    </a:custClr>
    <a:custClr>
      <a:srgbClr val="918A87"/>
    </a:custClr>
    <a:custClr>
      <a:srgbClr val="324187"/>
    </a:custClr>
    <a:custClr>
      <a:srgbClr val="CD6937"/>
    </a:custClr>
    <a:custClr>
      <a:srgbClr val="825FAA"/>
    </a:custClr>
    <a:custClr>
      <a:srgbClr val="E4E4E4"/>
    </a:custClr>
    <a:custClr>
      <a:srgbClr val="FFFFFF"/>
    </a:custClr>
    <a:custClr>
      <a:srgbClr val="00A075"/>
    </a:custClr>
    <a:custClr>
      <a:srgbClr val="EBCD23"/>
    </a:custClr>
    <a:custClr>
      <a:srgbClr val="D4280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HanseMerkur_PowerPoint-Template_16zu9_.potx" id="{6340E609-5DA7-44AF-B955-3C30BCBE9443}" vid="{DAB8C097-4057-4465-8757-1FAF63AFEFAB}"/>
    </a:ext>
  </a:extLst>
</a:theme>
</file>

<file path=ppt/theme/theme2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PowerPoint-Master_16zu9</Template>
  <TotalTime>0</TotalTime>
  <Words>652</Words>
  <Application>Microsoft Office PowerPoint</Application>
  <PresentationFormat>Breitbild</PresentationFormat>
  <Paragraphs>174</Paragraphs>
  <Slides>18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0" baseType="lpstr">
      <vt:lpstr>Arial</vt:lpstr>
      <vt:lpstr>PowerPoint-Master_16zu9</vt:lpstr>
      <vt:lpstr>bAV Care</vt:lpstr>
      <vt:lpstr>Rechtsanspruch</vt:lpstr>
      <vt:lpstr>Rechtsanspruch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Clever vorsorgen!</vt:lpstr>
      <vt:lpstr>Clever vorsorgen!</vt:lpstr>
      <vt:lpstr>Clever vorsorgen!</vt:lpstr>
      <vt:lpstr>PowerPoint-Präsentation</vt:lpstr>
      <vt:lpstr>PowerPoint-Präsentation</vt:lpstr>
    </vt:vector>
  </TitlesOfParts>
  <Company>HamseMerkur Versicherungen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Gilleßen</dc:creator>
  <cp:lastModifiedBy>Gilleßen, Thomas</cp:lastModifiedBy>
  <cp:revision>127</cp:revision>
  <dcterms:created xsi:type="dcterms:W3CDTF">2019-02-04T09:17:25Z</dcterms:created>
  <dcterms:modified xsi:type="dcterms:W3CDTF">2024-04-29T09:05:59Z</dcterms:modified>
</cp:coreProperties>
</file>