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4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2" r:id="rId16"/>
    <p:sldId id="350" r:id="rId17"/>
    <p:sldId id="351" r:id="rId18"/>
    <p:sldId id="313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3" pos="257" userDrawn="1">
          <p15:clr>
            <a:srgbClr val="A4A3A4"/>
          </p15:clr>
        </p15:guide>
        <p15:guide id="5" orient="horz" pos="3793" userDrawn="1">
          <p15:clr>
            <a:srgbClr val="A4A3A4"/>
          </p15:clr>
        </p15:guide>
        <p15:guide id="6" pos="2525" userDrawn="1">
          <p15:clr>
            <a:srgbClr val="A4A3A4"/>
          </p15:clr>
        </p15:guide>
        <p15:guide id="7" pos="2706" userDrawn="1">
          <p15:clr>
            <a:srgbClr val="A4A3A4"/>
          </p15:clr>
        </p15:guide>
        <p15:guide id="8" pos="4974" userDrawn="1">
          <p15:clr>
            <a:srgbClr val="A4A3A4"/>
          </p15:clr>
        </p15:guide>
        <p15:guide id="9" pos="5155" userDrawn="1">
          <p15:clr>
            <a:srgbClr val="A4A3A4"/>
          </p15:clr>
        </p15:guide>
        <p15:guide id="10" orient="horz" pos="300" userDrawn="1">
          <p15:clr>
            <a:srgbClr val="A4A3A4"/>
          </p15:clr>
        </p15:guide>
        <p15:guide id="12" orient="horz" pos="2273" userDrawn="1">
          <p15:clr>
            <a:srgbClr val="A4A3A4"/>
          </p15:clr>
        </p15:guide>
        <p15:guide id="13" pos="3749" userDrawn="1">
          <p15:clr>
            <a:srgbClr val="A4A3A4"/>
          </p15:clr>
        </p15:guide>
        <p15:guide id="14" pos="3931" userDrawn="1">
          <p15:clr>
            <a:srgbClr val="A4A3A4"/>
          </p15:clr>
        </p15:guide>
        <p15:guide id="15" pos="7423" userDrawn="1">
          <p15:clr>
            <a:srgbClr val="A4A3A4"/>
          </p15:clr>
        </p15:guide>
        <p15:guide id="16" orient="horz" pos="2455" userDrawn="1">
          <p15:clr>
            <a:srgbClr val="A4A3A4"/>
          </p15:clr>
        </p15:guide>
        <p15:guide id="17" orient="horz" pos="42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3394" autoAdjust="0"/>
  </p:normalViewPr>
  <p:slideViewPr>
    <p:cSldViewPr snapToGrid="0" showGuides="1">
      <p:cViewPr varScale="1">
        <p:scale>
          <a:sx n="101" d="100"/>
          <a:sy n="101" d="100"/>
        </p:scale>
        <p:origin x="1291" y="72"/>
      </p:cViewPr>
      <p:guideLst>
        <p:guide orient="horz" pos="935"/>
        <p:guide pos="257"/>
        <p:guide orient="horz" pos="3793"/>
        <p:guide pos="2525"/>
        <p:guide pos="2706"/>
        <p:guide pos="4974"/>
        <p:guide pos="5155"/>
        <p:guide orient="horz" pos="300"/>
        <p:guide orient="horz" pos="2273"/>
        <p:guide pos="3749"/>
        <p:guide pos="3931"/>
        <p:guide pos="7423"/>
        <p:guide orient="horz" pos="2455"/>
        <p:guide orient="horz" pos="42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3" d="100"/>
        <a:sy n="73" d="100"/>
      </p:scale>
      <p:origin x="0" y="-282"/>
    </p:cViewPr>
  </p:sorterViewPr>
  <p:notesViewPr>
    <p:cSldViewPr snapToGrid="0" showGuides="1">
      <p:cViewPr varScale="1">
        <p:scale>
          <a:sx n="87" d="100"/>
          <a:sy n="87" d="100"/>
        </p:scale>
        <p:origin x="330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ACF5350-E54F-41DB-A829-7DEAF00718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423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3C3B1B5-67EF-4D7E-87C9-AA9F0F40CC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423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64AFC-A6D4-45A4-8831-3839F2C03D1B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C1999D-D60D-4FF2-895C-7181CF3699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01629"/>
            <a:ext cx="2971800" cy="2423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D1D9CB-7802-49B9-8FF6-ABBDCE9F01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901629"/>
            <a:ext cx="2971800" cy="2423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7CFFE-1B91-4366-830F-0E55CFF4B7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5841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E3938-ABA0-44E9-997C-B54296DB6513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517E9-C179-4FD6-9CC5-98C0AC9D00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8600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110000"/>
      </a:lnSpc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914400" rtl="0" eaLnBrk="1" latinLnBrk="0" hangingPunct="1">
      <a:lnSpc>
        <a:spcPct val="110000"/>
      </a:lnSpc>
      <a:spcBef>
        <a:spcPts val="600"/>
      </a:spcBef>
      <a:spcAft>
        <a:spcPts val="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lnSpc>
        <a:spcPct val="110000"/>
      </a:lnSpc>
      <a:spcBef>
        <a:spcPts val="600"/>
      </a:spcBef>
      <a:spcAft>
        <a:spcPts val="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-180000" algn="l" defTabSz="914400" rtl="0" eaLnBrk="1" latinLnBrk="0" hangingPunct="1">
      <a:lnSpc>
        <a:spcPct val="110000"/>
      </a:lnSpc>
      <a:spcBef>
        <a:spcPts val="600"/>
      </a:spcBef>
      <a:spcAft>
        <a:spcPts val="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000" indent="-180000" algn="l" defTabSz="914400" rtl="0" eaLnBrk="1" latinLnBrk="0" hangingPunct="1">
      <a:lnSpc>
        <a:spcPct val="110000"/>
      </a:lnSpc>
      <a:spcBef>
        <a:spcPts val="600"/>
      </a:spcBef>
      <a:spcAft>
        <a:spcPts val="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517E9-C179-4FD6-9CC5-98C0AC9D00C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7401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517E9-C179-4FD6-9CC5-98C0AC9D00C9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4281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517E9-C179-4FD6-9CC5-98C0AC9D00C9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654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517E9-C179-4FD6-9CC5-98C0AC9D00C9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654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Keyvisual und grün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illesse\AppData\Local\Microsoft\Windows\INetCache\IE\S8AAWQ9Z\FO_14524004_preview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3" b="18368"/>
          <a:stretch/>
        </p:blipFill>
        <p:spPr bwMode="auto">
          <a:xfrm>
            <a:off x="194688" y="167856"/>
            <a:ext cx="11802061" cy="650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A48B1841-01CE-4279-9287-D71C77AF46D6}"/>
              </a:ext>
            </a:extLst>
          </p:cNvPr>
          <p:cNvSpPr/>
          <p:nvPr userDrawn="1"/>
        </p:nvSpPr>
        <p:spPr bwMode="gray">
          <a:xfrm>
            <a:off x="5036776" y="2223000"/>
            <a:ext cx="6583774" cy="2412000"/>
          </a:xfrm>
          <a:prstGeom prst="roundRect">
            <a:avLst>
              <a:gd name="adj" fmla="val 2327"/>
            </a:avLst>
          </a:prstGeom>
          <a:gradFill flip="none" rotWithShape="1">
            <a:gsLst>
              <a:gs pos="10000">
                <a:schemeClr val="accent3">
                  <a:alpha val="95000"/>
                </a:schemeClr>
              </a:gs>
              <a:gs pos="80000">
                <a:schemeClr val="accent1">
                  <a:alpha val="9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110000"/>
              </a:lnSpc>
              <a:spcBef>
                <a:spcPts val="600"/>
              </a:spcBef>
              <a:buFontTx/>
              <a:buNone/>
            </a:pPr>
            <a:endParaRPr lang="de-DE" sz="100">
              <a:solidFill>
                <a:schemeClr val="accent3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D85246-262F-43D5-B7CF-2ADBC032F690}"/>
              </a:ext>
            </a:extLst>
          </p:cNvPr>
          <p:cNvSpPr>
            <a:spLocks noGrp="1"/>
          </p:cNvSpPr>
          <p:nvPr userDrawn="1">
            <p:ph type="ctrTitle"/>
          </p:nvPr>
        </p:nvSpPr>
        <p:spPr bwMode="gray">
          <a:xfrm>
            <a:off x="7841170" y="2402474"/>
            <a:ext cx="3577388" cy="1426574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C174046-DE2F-40C3-9134-E5CB7E2B17CA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 bwMode="gray">
          <a:xfrm>
            <a:off x="7841170" y="3890357"/>
            <a:ext cx="3577388" cy="300643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26" name="Textplatzhalter 11">
            <a:extLst>
              <a:ext uri="{FF2B5EF4-FFF2-40B4-BE49-F238E27FC236}">
                <a16:creationId xmlns:a16="http://schemas.microsoft.com/office/drawing/2014/main" id="{8A420F65-EF73-4FA3-A317-809F62D2E2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7841170" y="4294474"/>
            <a:ext cx="3577388" cy="14400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Name; Datum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7AE4B63-6DA4-4814-87E0-31E4CCFA01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5420540" y="3126759"/>
            <a:ext cx="1350920" cy="65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96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DE0D70-570A-46FB-B7B9-1F84EBF4756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F28CD76-E68F-4C49-935E-16FFD2F0D55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47FABA-2EF0-410C-99FF-EBBA80118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HanseMerkur PowerPoint Template &amp; Styleguide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965CE5-8329-4109-9433-1622915FC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7D899ED-E07B-4111-BFEA-7E6553FCF2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1067C31-1A30-4887-A2C8-A35DFA05F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987" y="196057"/>
            <a:ext cx="7639200" cy="144000"/>
          </a:xfrm>
        </p:spPr>
        <p:txBody>
          <a:bodyPr anchor="t"/>
          <a:lstStyle>
            <a:lvl1pPr>
              <a:lnSpc>
                <a:spcPct val="90000"/>
              </a:lnSpc>
              <a:defRPr sz="12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de-DE" dirty="0"/>
              <a:t>Thema der Folie</a:t>
            </a:r>
          </a:p>
        </p:txBody>
      </p:sp>
    </p:spTree>
    <p:extLst>
      <p:ext uri="{BB962C8B-B14F-4D97-AF65-F5344CB8AC3E}">
        <p14:creationId xmlns:p14="http://schemas.microsoft.com/office/powerpoint/2010/main" val="944853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males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8BC072-E656-49C7-9863-F88AA3A7C85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988" y="476250"/>
            <a:ext cx="7640007" cy="71278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7E1FDB-7749-4631-91C3-279B7497F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HanseMerkur PowerPoint Template &amp; Styleguide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35845E7C-BEFE-4B8B-B1E5-C212E8E02E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8183563" y="180000"/>
            <a:ext cx="3828436" cy="6489088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2F56FFC7-A665-45F4-B514-CC6172B418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07987" y="196057"/>
            <a:ext cx="7639200" cy="144000"/>
          </a:xfrm>
        </p:spPr>
        <p:txBody>
          <a:bodyPr anchor="t"/>
          <a:lstStyle>
            <a:lvl1pPr>
              <a:lnSpc>
                <a:spcPct val="90000"/>
              </a:lnSpc>
              <a:defRPr sz="12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de-DE" dirty="0"/>
              <a:t>Thema der Folie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0E226B35-8A0D-4CFE-BB8E-9C3C6B63823A}"/>
              </a:ext>
            </a:extLst>
          </p:cNvPr>
          <p:cNvSpPr>
            <a:spLocks noGrp="1"/>
          </p:cNvSpPr>
          <p:nvPr>
            <p:ph sz="quarter" idx="18"/>
          </p:nvPr>
        </p:nvSpPr>
        <p:spPr bwMode="gray">
          <a:xfrm>
            <a:off x="407988" y="1484313"/>
            <a:ext cx="7639050" cy="45370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59458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nzseitiges Wec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28B42CCA-295C-41B8-8800-A4C80E0BD3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gray">
          <a:xfrm>
            <a:off x="180000" y="179999"/>
            <a:ext cx="11832000" cy="648908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3045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BEA37DC4-4685-46C1-9660-8D7BE7405B23}"/>
              </a:ext>
            </a:extLst>
          </p:cNvPr>
          <p:cNvSpPr/>
          <p:nvPr userDrawn="1"/>
        </p:nvSpPr>
        <p:spPr bwMode="gray">
          <a:xfrm>
            <a:off x="180000" y="180000"/>
            <a:ext cx="11832000" cy="58413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035F89-C815-452D-86D6-11B6380FC7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/>
              <a:t>Ihr Ansprechpartner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2BC6DEE-E78F-4013-A76C-072F2E7149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2279650" y="1495600"/>
            <a:ext cx="3096000" cy="3816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A9CF6F3-25FB-4A1D-BE03-A727BC336A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627688" y="1497494"/>
            <a:ext cx="6156324" cy="25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de-DE" sz="1600" dirty="0"/>
              <a:t>Name</a:t>
            </a:r>
          </a:p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F9A3CB98-9CC2-486C-B9F4-96687E5A45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627688" y="2311087"/>
            <a:ext cx="6156324" cy="12453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de-DE" sz="1200" dirty="0"/>
              <a:t>Tel</a:t>
            </a:r>
          </a:p>
          <a:p>
            <a:r>
              <a:rPr lang="de-DE" sz="1200" dirty="0"/>
              <a:t>Mail</a:t>
            </a:r>
          </a:p>
          <a:p>
            <a:r>
              <a:rPr lang="de-DE" sz="1200" dirty="0"/>
              <a:t>Adresse</a:t>
            </a:r>
            <a:endParaRPr lang="de-DE" dirty="0"/>
          </a:p>
          <a:p>
            <a:endParaRPr lang="de-DE" dirty="0"/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942AB6C4-F54F-4A9D-9851-0E338AA92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627688" y="1778290"/>
            <a:ext cx="6156324" cy="25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sz="1600" dirty="0"/>
              <a:t>Funktion</a:t>
            </a:r>
          </a:p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780BFD8-8BC6-4E11-88F1-696D56CAC5D6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DE00360-8595-4DA4-BB5E-5685D5F7F0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r>
              <a:rPr lang="de-DE"/>
              <a:t>HanseMerkur PowerPoint Template &amp; Styleguide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EA912ED-2275-407D-8775-BA6E1486A15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77D899ED-E07B-4111-BFEA-7E6553FCF2C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3019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folie 2 Ansprech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BEA37DC4-4685-46C1-9660-8D7BE7405B23}"/>
              </a:ext>
            </a:extLst>
          </p:cNvPr>
          <p:cNvSpPr/>
          <p:nvPr userDrawn="1"/>
        </p:nvSpPr>
        <p:spPr bwMode="gray">
          <a:xfrm>
            <a:off x="180000" y="180000"/>
            <a:ext cx="11832000" cy="58413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035F89-C815-452D-86D6-11B6380FC7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/>
              <a:t>Ihre Ansprechpartner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2BC6DEE-E78F-4013-A76C-072F2E7149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407988" y="2246611"/>
            <a:ext cx="2094100" cy="25811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A9CF6F3-25FB-4A1D-BE03-A727BC336A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7988" y="1497494"/>
            <a:ext cx="5543550" cy="25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de-DE" sz="1600" dirty="0"/>
              <a:t>Name</a:t>
            </a:r>
          </a:p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F9A3CB98-9CC2-486C-B9F4-96687E5A45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30076" y="2246611"/>
            <a:ext cx="3221462" cy="12453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de-DE" sz="1200" dirty="0"/>
              <a:t>Tel</a:t>
            </a:r>
          </a:p>
          <a:p>
            <a:r>
              <a:rPr lang="de-DE" sz="1200" dirty="0"/>
              <a:t>Mail</a:t>
            </a:r>
          </a:p>
          <a:p>
            <a:r>
              <a:rPr lang="de-DE" sz="1200" dirty="0"/>
              <a:t>Adresse</a:t>
            </a:r>
            <a:endParaRPr lang="de-DE" dirty="0"/>
          </a:p>
          <a:p>
            <a:endParaRPr lang="de-DE" dirty="0"/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942AB6C4-F54F-4A9D-9851-0E338AA92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07988" y="1778290"/>
            <a:ext cx="5543550" cy="25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sz="1600" dirty="0"/>
              <a:t>Funktion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780BFD8-8BC6-4E11-88F1-696D56CAC5D6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DE00360-8595-4DA4-BB5E-5685D5F7F0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r>
              <a:rPr lang="de-DE"/>
              <a:t>HanseMerkur PowerPoint Template &amp; Styleguide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EA912ED-2275-407D-8775-BA6E1486A15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77D899ED-E07B-4111-BFEA-7E6553FCF2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DCE4AD0C-74C2-4546-9448-E579E680121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gray">
          <a:xfrm>
            <a:off x="6253164" y="2246611"/>
            <a:ext cx="2094100" cy="25811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B0F89D90-603D-4BEC-A92B-0CC9572A89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253164" y="1497494"/>
            <a:ext cx="5543550" cy="25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de-DE" sz="1600" dirty="0"/>
              <a:t>Name</a:t>
            </a:r>
          </a:p>
          <a:p>
            <a:endParaRPr lang="de-DE" dirty="0"/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FE0C26BD-D4EF-42D7-B503-B1347E1FE1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575252" y="2246611"/>
            <a:ext cx="3221462" cy="12453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de-DE" sz="1200" dirty="0"/>
              <a:t>Tel</a:t>
            </a:r>
          </a:p>
          <a:p>
            <a:r>
              <a:rPr lang="de-DE" sz="1200" dirty="0"/>
              <a:t>Mail</a:t>
            </a:r>
          </a:p>
          <a:p>
            <a:r>
              <a:rPr lang="de-DE" sz="1200" dirty="0"/>
              <a:t>Adresse</a:t>
            </a:r>
            <a:endParaRPr lang="de-DE" dirty="0"/>
          </a:p>
          <a:p>
            <a:endParaRPr lang="de-DE" dirty="0"/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12976E3E-DD26-4111-A757-1EC243A2B2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253164" y="1778290"/>
            <a:ext cx="5543550" cy="25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sz="1600" dirty="0"/>
              <a:t>Funktion</a:t>
            </a:r>
          </a:p>
        </p:txBody>
      </p:sp>
    </p:spTree>
    <p:extLst>
      <p:ext uri="{BB962C8B-B14F-4D97-AF65-F5344CB8AC3E}">
        <p14:creationId xmlns:p14="http://schemas.microsoft.com/office/powerpoint/2010/main" val="842913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49" userDrawn="1">
          <p15:clr>
            <a:srgbClr val="FBAE40"/>
          </p15:clr>
        </p15:guide>
        <p15:guide id="2" pos="393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4A85017-E04B-49DE-ADD0-EFE9D206BA9C}"/>
              </a:ext>
            </a:extLst>
          </p:cNvPr>
          <p:cNvSpPr/>
          <p:nvPr userDrawn="1"/>
        </p:nvSpPr>
        <p:spPr bwMode="gray">
          <a:xfrm>
            <a:off x="180000" y="180000"/>
            <a:ext cx="11832000" cy="6498000"/>
          </a:xfrm>
          <a:prstGeom prst="rect">
            <a:avLst/>
          </a:prstGeom>
          <a:gradFill flip="none" rotWithShape="1">
            <a:gsLst>
              <a:gs pos="10000">
                <a:schemeClr val="accent3"/>
              </a:gs>
              <a:gs pos="8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B969523-B98A-45C7-B343-1A5682CA69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4890001" y="2910178"/>
            <a:ext cx="2411998" cy="13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96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8997412-C897-4AD9-A9CC-09F1BF58B312}"/>
              </a:ext>
            </a:extLst>
          </p:cNvPr>
          <p:cNvSpPr/>
          <p:nvPr userDrawn="1"/>
        </p:nvSpPr>
        <p:spPr bwMode="gray">
          <a:xfrm>
            <a:off x="180000" y="180000"/>
            <a:ext cx="11832000" cy="6498000"/>
          </a:xfrm>
          <a:prstGeom prst="rect">
            <a:avLst/>
          </a:prstGeom>
          <a:gradFill flip="none" rotWithShape="1">
            <a:gsLst>
              <a:gs pos="10000">
                <a:schemeClr val="accent3"/>
              </a:gs>
              <a:gs pos="8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64AAFC-9332-41C7-9D5D-0D8E0A34086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56000" y="4561200"/>
            <a:ext cx="6480000" cy="943200"/>
          </a:xfrm>
        </p:spPr>
        <p:txBody>
          <a:bodyPr anchor="b"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C20B08-2920-49E0-A084-64E8BF172F6E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2856000" y="5576400"/>
            <a:ext cx="6480000" cy="432000"/>
          </a:xfrm>
        </p:spPr>
        <p:txBody>
          <a:bodyPr anchor="t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616E90-D450-43C9-B8ED-51108EA2D6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5420540" y="3126759"/>
            <a:ext cx="1350920" cy="65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5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ganzseitigem Wechselmo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532C0B7B-CBE7-4E60-BE6D-6C54613583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179999" y="179999"/>
            <a:ext cx="11832000" cy="6489088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A4116CC9-D85E-4755-9690-EAEFC5338C7D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 bwMode="gray">
          <a:xfrm>
            <a:off x="5036775" y="2223000"/>
            <a:ext cx="6583774" cy="2412000"/>
          </a:xfrm>
          <a:custGeom>
            <a:avLst/>
            <a:gdLst>
              <a:gd name="connsiteX0" fmla="*/ 56127 w 6583774"/>
              <a:gd name="connsiteY0" fmla="*/ 0 h 2412000"/>
              <a:gd name="connsiteX1" fmla="*/ 6527647 w 6583774"/>
              <a:gd name="connsiteY1" fmla="*/ 0 h 2412000"/>
              <a:gd name="connsiteX2" fmla="*/ 6583774 w 6583774"/>
              <a:gd name="connsiteY2" fmla="*/ 56127 h 2412000"/>
              <a:gd name="connsiteX3" fmla="*/ 6583774 w 6583774"/>
              <a:gd name="connsiteY3" fmla="*/ 2355873 h 2412000"/>
              <a:gd name="connsiteX4" fmla="*/ 6527647 w 6583774"/>
              <a:gd name="connsiteY4" fmla="*/ 2412000 h 2412000"/>
              <a:gd name="connsiteX5" fmla="*/ 56127 w 6583774"/>
              <a:gd name="connsiteY5" fmla="*/ 2412000 h 2412000"/>
              <a:gd name="connsiteX6" fmla="*/ 0 w 6583774"/>
              <a:gd name="connsiteY6" fmla="*/ 2355873 h 2412000"/>
              <a:gd name="connsiteX7" fmla="*/ 0 w 6583774"/>
              <a:gd name="connsiteY7" fmla="*/ 56127 h 2412000"/>
              <a:gd name="connsiteX8" fmla="*/ 56127 w 6583774"/>
              <a:gd name="connsiteY8" fmla="*/ 0 h 24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3774" h="2412000">
                <a:moveTo>
                  <a:pt x="56127" y="0"/>
                </a:moveTo>
                <a:lnTo>
                  <a:pt x="6527647" y="0"/>
                </a:lnTo>
                <a:cubicBezTo>
                  <a:pt x="6558645" y="0"/>
                  <a:pt x="6583774" y="25129"/>
                  <a:pt x="6583774" y="56127"/>
                </a:cubicBezTo>
                <a:lnTo>
                  <a:pt x="6583774" y="2355873"/>
                </a:lnTo>
                <a:cubicBezTo>
                  <a:pt x="6583774" y="2386871"/>
                  <a:pt x="6558645" y="2412000"/>
                  <a:pt x="6527647" y="2412000"/>
                </a:cubicBezTo>
                <a:lnTo>
                  <a:pt x="56127" y="2412000"/>
                </a:lnTo>
                <a:cubicBezTo>
                  <a:pt x="25129" y="2412000"/>
                  <a:pt x="0" y="2386871"/>
                  <a:pt x="0" y="2355873"/>
                </a:cubicBezTo>
                <a:lnTo>
                  <a:pt x="0" y="56127"/>
                </a:lnTo>
                <a:cubicBezTo>
                  <a:pt x="0" y="25129"/>
                  <a:pt x="25129" y="0"/>
                  <a:pt x="56127" y="0"/>
                </a:cubicBezTo>
                <a:close/>
              </a:path>
            </a:pathLst>
          </a:custGeom>
          <a:gradFill>
            <a:gsLst>
              <a:gs pos="10000">
                <a:schemeClr val="accent3">
                  <a:alpha val="95000"/>
                </a:schemeClr>
              </a:gs>
              <a:gs pos="80000">
                <a:schemeClr val="accent1">
                  <a:alpha val="95000"/>
                </a:schemeClr>
              </a:gs>
            </a:gsLst>
            <a:lin ang="18900000" scaled="1"/>
          </a:gradFill>
        </p:spPr>
        <p:txBody>
          <a:bodyPr vert="horz" lIns="0" tIns="0" rIns="0" bIns="0" rtlCol="0" anchor="b">
            <a:noAutofit/>
          </a:bodyPr>
          <a:lstStyle>
            <a:lvl1pPr>
              <a:defRPr lang="de-DE" sz="100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3E7ACC9E-4A0A-44D3-B347-6BE8505BB8AD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7841170" y="2402474"/>
            <a:ext cx="3577388" cy="1426574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F6CFB820-E971-41C8-A458-280EAF2776D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7841170" y="3890356"/>
            <a:ext cx="3577388" cy="300643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5625B69D-1C6C-4A59-AFC6-2CE4610E11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7841170" y="4294474"/>
            <a:ext cx="3577388" cy="14400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Name; Datum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91C636A-A024-4B1C-AE6D-007879181D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20540" y="3128400"/>
            <a:ext cx="1350920" cy="65354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15661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grüner 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5461CAF6-E57B-49ED-8AE4-9A59F2D906E1}"/>
              </a:ext>
            </a:extLst>
          </p:cNvPr>
          <p:cNvSpPr/>
          <p:nvPr userDrawn="1"/>
        </p:nvSpPr>
        <p:spPr bwMode="gray">
          <a:xfrm>
            <a:off x="180000" y="180000"/>
            <a:ext cx="11832000" cy="6498000"/>
          </a:xfrm>
          <a:prstGeom prst="rect">
            <a:avLst/>
          </a:prstGeom>
          <a:gradFill flip="none" rotWithShape="1">
            <a:gsLst>
              <a:gs pos="10000">
                <a:schemeClr val="accent3"/>
              </a:gs>
              <a:gs pos="8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D85246-262F-43D5-B7CF-2ADBC032F690}"/>
              </a:ext>
            </a:extLst>
          </p:cNvPr>
          <p:cNvSpPr>
            <a:spLocks noGrp="1"/>
          </p:cNvSpPr>
          <p:nvPr userDrawn="1">
            <p:ph type="ctrTitle"/>
          </p:nvPr>
        </p:nvSpPr>
        <p:spPr bwMode="gray">
          <a:xfrm>
            <a:off x="2856000" y="4562475"/>
            <a:ext cx="6480000" cy="943537"/>
          </a:xfrm>
        </p:spPr>
        <p:txBody>
          <a:bodyPr anchor="b"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C174046-DE2F-40C3-9134-E5CB7E2B17CA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 bwMode="gray">
          <a:xfrm>
            <a:off x="2856000" y="5578013"/>
            <a:ext cx="6480000" cy="451161"/>
          </a:xfrm>
        </p:spPr>
        <p:txBody>
          <a:bodyPr vert="horz" lIns="0" tIns="0" rIns="0" bIns="0" rtlCol="0" anchor="t">
            <a:noAutofit/>
          </a:bodyPr>
          <a:lstStyle>
            <a:lvl1pPr algn="ctr"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6B642990-DDA4-4D18-9EBD-00481549E0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856000" y="6208999"/>
            <a:ext cx="6480000" cy="144000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Name; Datum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59CFCD8-EDD0-41D0-9FBA-2E678701F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5420540" y="3126759"/>
            <a:ext cx="1350920" cy="65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181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74C978D-C154-4552-B457-B263FA6573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987" y="196057"/>
            <a:ext cx="7639200" cy="144000"/>
          </a:xfrm>
        </p:spPr>
        <p:txBody>
          <a:bodyPr anchor="t"/>
          <a:lstStyle>
            <a:lvl1pPr>
              <a:lnSpc>
                <a:spcPct val="90000"/>
              </a:lnSpc>
              <a:defRPr sz="12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de-DE" dirty="0"/>
              <a:t>Thema der Folie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6AF234A-E64A-4F93-A091-8A45263D6EAE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0F7080B3-F3B4-42F1-BF14-94540E0D3903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FCC8CAD-A211-4F73-AA09-CC3EFEE4A5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/>
              <a:t>HanseMerkur PowerPoint Template &amp; Styleguide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1CCF97F-4B90-42DA-B21E-2EAC39F765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77D899ED-E07B-4111-BFEA-7E6553FCF2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2951A6BF-4640-404B-98E4-9664BA75A760}"/>
              </a:ext>
            </a:extLst>
          </p:cNvPr>
          <p:cNvSpPr>
            <a:spLocks noGrp="1"/>
          </p:cNvSpPr>
          <p:nvPr>
            <p:ph sz="quarter" idx="18"/>
          </p:nvPr>
        </p:nvSpPr>
        <p:spPr bwMode="gray"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63607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74C978D-C154-4552-B457-B263FA6573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987" y="196057"/>
            <a:ext cx="7639200" cy="144000"/>
          </a:xfrm>
        </p:spPr>
        <p:txBody>
          <a:bodyPr anchor="t"/>
          <a:lstStyle>
            <a:lvl1pPr>
              <a:lnSpc>
                <a:spcPct val="90000"/>
              </a:lnSpc>
              <a:defRPr sz="12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de-DE" dirty="0"/>
              <a:t>Thema der Folie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6AF234A-E64A-4F93-A091-8A45263D6EAE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0F7080B3-F3B4-42F1-BF14-94540E0D3903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FCC8CAD-A211-4F73-AA09-CC3EFEE4A5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/>
              <a:t>HanseMerkur PowerPoint Template &amp; Styleguide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1CCF97F-4B90-42DA-B21E-2EAC39F765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77D899ED-E07B-4111-BFEA-7E6553FCF2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E8929F5-4366-4409-9C95-8BFBACB65B8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2711450" y="1484313"/>
            <a:ext cx="6769100" cy="4537075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038853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6AF234A-E64A-4F93-A091-8A45263D6EAE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0F7080B3-F3B4-42F1-BF14-94540E0D3903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FCC8CAD-A211-4F73-AA09-CC3EFEE4A5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/>
              <a:t>HanseMerkur PowerPoint Template &amp; Styleguide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1CCF97F-4B90-42DA-B21E-2EAC39F765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77D899ED-E07B-4111-BFEA-7E6553FCF2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A3C45283-5BD2-4DC4-84C0-56D6448033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987" y="196057"/>
            <a:ext cx="7639200" cy="144000"/>
          </a:xfrm>
        </p:spPr>
        <p:txBody>
          <a:bodyPr anchor="t"/>
          <a:lstStyle>
            <a:lvl1pPr>
              <a:lnSpc>
                <a:spcPct val="90000"/>
              </a:lnSpc>
              <a:defRPr sz="12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de-DE" dirty="0"/>
              <a:t>Thema der Folie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A0C644-86ED-4712-94E0-358633E0AF77}"/>
              </a:ext>
            </a:extLst>
          </p:cNvPr>
          <p:cNvSpPr>
            <a:spLocks noGrp="1"/>
          </p:cNvSpPr>
          <p:nvPr>
            <p:ph sz="quarter" idx="18"/>
          </p:nvPr>
        </p:nvSpPr>
        <p:spPr bwMode="gray">
          <a:xfrm>
            <a:off x="407988" y="1484313"/>
            <a:ext cx="5543550" cy="45370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FABB8503-4ED7-49EE-B96C-ABC89BDED044}"/>
              </a:ext>
            </a:extLst>
          </p:cNvPr>
          <p:cNvSpPr>
            <a:spLocks noGrp="1"/>
          </p:cNvSpPr>
          <p:nvPr>
            <p:ph sz="quarter" idx="19"/>
          </p:nvPr>
        </p:nvSpPr>
        <p:spPr bwMode="gray">
          <a:xfrm>
            <a:off x="6240464" y="1484313"/>
            <a:ext cx="5543550" cy="45370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76861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3749" userDrawn="1">
          <p15:clr>
            <a:srgbClr val="FBAE40"/>
          </p15:clr>
        </p15:guide>
        <p15:guide id="3" pos="393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6AF234A-E64A-4F93-A091-8A45263D6EAE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0F7080B3-F3B4-42F1-BF14-94540E0D3903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FCC8CAD-A211-4F73-AA09-CC3EFEE4A5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/>
              <a:t>HanseMerkur PowerPoint Template &amp; Styleguide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1CCF97F-4B90-42DA-B21E-2EAC39F765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77D899ED-E07B-4111-BFEA-7E6553FCF2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68F13F25-B426-4F54-8989-A7ABC8A1A8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407986" y="1484313"/>
            <a:ext cx="5544014" cy="357187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BC301D7F-2AC1-4358-9425-BD3C810FFB8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6240000" y="1484313"/>
            <a:ext cx="5544014" cy="357187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F7A17322-E1CE-4348-919D-2122BA512A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987" y="196057"/>
            <a:ext cx="7639200" cy="144000"/>
          </a:xfrm>
        </p:spPr>
        <p:txBody>
          <a:bodyPr anchor="t"/>
          <a:lstStyle>
            <a:lvl1pPr>
              <a:lnSpc>
                <a:spcPct val="90000"/>
              </a:lnSpc>
              <a:defRPr sz="12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de-DE" dirty="0"/>
              <a:t>Thema der Folie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49C69E-8B55-463E-B7DE-518BB679A64A}"/>
              </a:ext>
            </a:extLst>
          </p:cNvPr>
          <p:cNvSpPr>
            <a:spLocks noGrp="1"/>
          </p:cNvSpPr>
          <p:nvPr>
            <p:ph sz="quarter" idx="21"/>
          </p:nvPr>
        </p:nvSpPr>
        <p:spPr bwMode="gray">
          <a:xfrm>
            <a:off x="407986" y="1841500"/>
            <a:ext cx="5544014" cy="41798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E2658042-18D5-40DC-9609-D5EC54F7AFFB}"/>
              </a:ext>
            </a:extLst>
          </p:cNvPr>
          <p:cNvSpPr>
            <a:spLocks noGrp="1"/>
          </p:cNvSpPr>
          <p:nvPr>
            <p:ph sz="quarter" idx="22"/>
          </p:nvPr>
        </p:nvSpPr>
        <p:spPr bwMode="gray">
          <a:xfrm>
            <a:off x="6240000" y="1841500"/>
            <a:ext cx="5544014" cy="41798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8977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3749">
          <p15:clr>
            <a:srgbClr val="FBAE40"/>
          </p15:clr>
        </p15:guide>
        <p15:guide id="3" pos="393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6AF234A-E64A-4F93-A091-8A45263D6EAE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0F7080B3-F3B4-42F1-BF14-94540E0D3903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FCC8CAD-A211-4F73-AA09-CC3EFEE4A5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/>
              <a:t>HanseMerkur PowerPoint Template &amp; Styleguide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1CCF97F-4B90-42DA-B21E-2EAC39F765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77D899ED-E07B-4111-BFEA-7E6553FCF2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A3C45283-5BD2-4DC4-84C0-56D6448033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987" y="196057"/>
            <a:ext cx="7639200" cy="144000"/>
          </a:xfrm>
        </p:spPr>
        <p:txBody>
          <a:bodyPr anchor="t"/>
          <a:lstStyle>
            <a:lvl1pPr>
              <a:lnSpc>
                <a:spcPct val="90000"/>
              </a:lnSpc>
              <a:defRPr sz="12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de-DE" dirty="0"/>
              <a:t>Thema der Folie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A0C644-86ED-4712-94E0-358633E0AF77}"/>
              </a:ext>
            </a:extLst>
          </p:cNvPr>
          <p:cNvSpPr>
            <a:spLocks noGrp="1"/>
          </p:cNvSpPr>
          <p:nvPr>
            <p:ph sz="quarter" idx="18"/>
          </p:nvPr>
        </p:nvSpPr>
        <p:spPr bwMode="gray">
          <a:xfrm>
            <a:off x="407988" y="1484313"/>
            <a:ext cx="5543550" cy="21245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FABB8503-4ED7-49EE-B96C-ABC89BDED044}"/>
              </a:ext>
            </a:extLst>
          </p:cNvPr>
          <p:cNvSpPr>
            <a:spLocks noGrp="1"/>
          </p:cNvSpPr>
          <p:nvPr>
            <p:ph sz="quarter" idx="19"/>
          </p:nvPr>
        </p:nvSpPr>
        <p:spPr bwMode="gray">
          <a:xfrm>
            <a:off x="6240464" y="1484313"/>
            <a:ext cx="5543550" cy="21245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E2A0392-EA81-46ED-A71F-B956853645F3}"/>
              </a:ext>
            </a:extLst>
          </p:cNvPr>
          <p:cNvSpPr>
            <a:spLocks noGrp="1"/>
          </p:cNvSpPr>
          <p:nvPr>
            <p:ph sz="quarter" idx="20"/>
          </p:nvPr>
        </p:nvSpPr>
        <p:spPr bwMode="gray">
          <a:xfrm>
            <a:off x="407988" y="3896851"/>
            <a:ext cx="5543550" cy="21245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E1D0086-5414-4B2D-AAF0-50D550D19242}"/>
              </a:ext>
            </a:extLst>
          </p:cNvPr>
          <p:cNvSpPr>
            <a:spLocks noGrp="1"/>
          </p:cNvSpPr>
          <p:nvPr>
            <p:ph sz="quarter" idx="21"/>
          </p:nvPr>
        </p:nvSpPr>
        <p:spPr bwMode="gray">
          <a:xfrm>
            <a:off x="6240464" y="3896851"/>
            <a:ext cx="5543550" cy="21245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93893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3749">
          <p15:clr>
            <a:srgbClr val="FBAE40"/>
          </p15:clr>
        </p15:guide>
        <p15:guide id="3" pos="3931">
          <p15:clr>
            <a:srgbClr val="FBAE40"/>
          </p15:clr>
        </p15:guide>
        <p15:guide id="4" orient="horz" pos="2273" userDrawn="1">
          <p15:clr>
            <a:srgbClr val="FBAE40"/>
          </p15:clr>
        </p15:guide>
        <p15:guide id="5" orient="horz" pos="245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6AF234A-E64A-4F93-A091-8A45263D6EAE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0F7080B3-F3B4-42F1-BF14-94540E0D3903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FCC8CAD-A211-4F73-AA09-CC3EFEE4A5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/>
              <a:t>HanseMerkur PowerPoint Template &amp; Styleguide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1CCF97F-4B90-42DA-B21E-2EAC39F765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77D899ED-E07B-4111-BFEA-7E6553FCF2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A3C45283-5BD2-4DC4-84C0-56D6448033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987" y="196057"/>
            <a:ext cx="7639200" cy="144000"/>
          </a:xfrm>
        </p:spPr>
        <p:txBody>
          <a:bodyPr anchor="t"/>
          <a:lstStyle>
            <a:lvl1pPr>
              <a:lnSpc>
                <a:spcPct val="90000"/>
              </a:lnSpc>
              <a:defRPr sz="12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de-DE" dirty="0"/>
              <a:t>Thema der Folie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A0C644-86ED-4712-94E0-358633E0AF77}"/>
              </a:ext>
            </a:extLst>
          </p:cNvPr>
          <p:cNvSpPr>
            <a:spLocks noGrp="1"/>
          </p:cNvSpPr>
          <p:nvPr>
            <p:ph sz="quarter" idx="18"/>
          </p:nvPr>
        </p:nvSpPr>
        <p:spPr bwMode="gray">
          <a:xfrm>
            <a:off x="407989" y="1484313"/>
            <a:ext cx="3600009" cy="21245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FABB8503-4ED7-49EE-B96C-ABC89BDED044}"/>
              </a:ext>
            </a:extLst>
          </p:cNvPr>
          <p:cNvSpPr>
            <a:spLocks noGrp="1"/>
          </p:cNvSpPr>
          <p:nvPr>
            <p:ph sz="quarter" idx="19"/>
          </p:nvPr>
        </p:nvSpPr>
        <p:spPr bwMode="gray">
          <a:xfrm>
            <a:off x="8184006" y="1484313"/>
            <a:ext cx="3600009" cy="21245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E2A0392-EA81-46ED-A71F-B956853645F3}"/>
              </a:ext>
            </a:extLst>
          </p:cNvPr>
          <p:cNvSpPr>
            <a:spLocks noGrp="1"/>
          </p:cNvSpPr>
          <p:nvPr>
            <p:ph sz="quarter" idx="20"/>
          </p:nvPr>
        </p:nvSpPr>
        <p:spPr bwMode="gray">
          <a:xfrm>
            <a:off x="407989" y="3896851"/>
            <a:ext cx="3600009" cy="21245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E1D0086-5414-4B2D-AAF0-50D550D19242}"/>
              </a:ext>
            </a:extLst>
          </p:cNvPr>
          <p:cNvSpPr>
            <a:spLocks noGrp="1"/>
          </p:cNvSpPr>
          <p:nvPr>
            <p:ph sz="quarter" idx="21"/>
          </p:nvPr>
        </p:nvSpPr>
        <p:spPr bwMode="gray">
          <a:xfrm>
            <a:off x="8184006" y="3896851"/>
            <a:ext cx="3600009" cy="21245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3EB0E57-57F4-4D6A-B09F-B86F4B006349}"/>
              </a:ext>
            </a:extLst>
          </p:cNvPr>
          <p:cNvSpPr>
            <a:spLocks noGrp="1"/>
          </p:cNvSpPr>
          <p:nvPr>
            <p:ph sz="quarter" idx="22"/>
          </p:nvPr>
        </p:nvSpPr>
        <p:spPr bwMode="gray">
          <a:xfrm>
            <a:off x="4295997" y="1484313"/>
            <a:ext cx="3600009" cy="21245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3060001C-B3F6-42F4-A24F-4C7C6F2B20E6}"/>
              </a:ext>
            </a:extLst>
          </p:cNvPr>
          <p:cNvSpPr>
            <a:spLocks noGrp="1"/>
          </p:cNvSpPr>
          <p:nvPr>
            <p:ph sz="quarter" idx="23"/>
          </p:nvPr>
        </p:nvSpPr>
        <p:spPr bwMode="gray">
          <a:xfrm>
            <a:off x="4295997" y="3896851"/>
            <a:ext cx="3600009" cy="21245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2545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2706" userDrawn="1">
          <p15:clr>
            <a:srgbClr val="FBAE40"/>
          </p15:clr>
        </p15:guide>
        <p15:guide id="3" pos="2525" userDrawn="1">
          <p15:clr>
            <a:srgbClr val="FBAE40"/>
          </p15:clr>
        </p15:guide>
        <p15:guide id="4" pos="4974" userDrawn="1">
          <p15:clr>
            <a:srgbClr val="FBAE40"/>
          </p15:clr>
        </p15:guide>
        <p15:guide id="5" pos="5155" userDrawn="1">
          <p15:clr>
            <a:srgbClr val="FBAE40"/>
          </p15:clr>
        </p15:guide>
        <p15:guide id="6" orient="horz" pos="2273" userDrawn="1">
          <p15:clr>
            <a:srgbClr val="FBAE40"/>
          </p15:clr>
        </p15:guide>
        <p15:guide id="7" orient="horz" pos="245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8C5A361-D4D9-4D3E-BE7C-84894C5C704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987" y="476250"/>
            <a:ext cx="11376025" cy="7127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C37112-57D2-4C6C-9A55-769412D176D7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07987" y="1484313"/>
            <a:ext cx="11376025" cy="45402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7271DB-EEEA-41F6-B3D6-2A2B16BAB0E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229956" y="6546778"/>
            <a:ext cx="1011237" cy="118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lnSpc>
                <a:spcPct val="100000"/>
              </a:lnSpc>
              <a:defRPr sz="900">
                <a:solidFill>
                  <a:schemeClr val="accent5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DBD589-3779-425D-BE2C-B82FE5D11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07987" y="6546778"/>
            <a:ext cx="4680000" cy="118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lnSpc>
                <a:spcPct val="100000"/>
              </a:lnSpc>
              <a:defRPr sz="900">
                <a:solidFill>
                  <a:schemeClr val="accent5"/>
                </a:solidFill>
              </a:defRPr>
            </a:lvl1pPr>
          </a:lstStyle>
          <a:p>
            <a:r>
              <a:rPr lang="de-DE"/>
              <a:t>HanseMerkur PowerPoint Template &amp; Styleguide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C71AE6-9865-4EB2-B33B-FB6FD69C2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313319" y="6546778"/>
            <a:ext cx="470693" cy="118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lnSpc>
                <a:spcPct val="100000"/>
              </a:lnSpc>
              <a:defRPr sz="900">
                <a:solidFill>
                  <a:schemeClr val="accent5"/>
                </a:solidFill>
              </a:defRPr>
            </a:lvl1pPr>
          </a:lstStyle>
          <a:p>
            <a:fld id="{77D899ED-E07B-4111-BFEA-7E6553FCF2C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72BBF057-86C2-471F-8CB9-0353DA9B6246}"/>
              </a:ext>
            </a:extLst>
          </p:cNvPr>
          <p:cNvCxnSpPr/>
          <p:nvPr/>
        </p:nvCxnSpPr>
        <p:spPr bwMode="gray">
          <a:xfrm>
            <a:off x="408969" y="-11430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05BCBB2F-21DD-4A3B-A5FB-C7310EF6E20B}"/>
              </a:ext>
            </a:extLst>
          </p:cNvPr>
          <p:cNvCxnSpPr/>
          <p:nvPr/>
        </p:nvCxnSpPr>
        <p:spPr bwMode="gray">
          <a:xfrm>
            <a:off x="4295775" y="-11430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BBD9FCDF-8327-4FAA-BC33-499D4A71ADD5}"/>
              </a:ext>
            </a:extLst>
          </p:cNvPr>
          <p:cNvCxnSpPr/>
          <p:nvPr/>
        </p:nvCxnSpPr>
        <p:spPr bwMode="gray">
          <a:xfrm>
            <a:off x="4008438" y="-11430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E6C7661C-1B42-455C-986C-25C5B19BCA95}"/>
              </a:ext>
            </a:extLst>
          </p:cNvPr>
          <p:cNvCxnSpPr/>
          <p:nvPr/>
        </p:nvCxnSpPr>
        <p:spPr bwMode="gray">
          <a:xfrm>
            <a:off x="6242050" y="-11430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26F5594D-586C-4E5A-8F4E-268A57FFFCF4}"/>
              </a:ext>
            </a:extLst>
          </p:cNvPr>
          <p:cNvCxnSpPr/>
          <p:nvPr/>
        </p:nvCxnSpPr>
        <p:spPr bwMode="gray">
          <a:xfrm>
            <a:off x="5954713" y="-11430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1AB1D243-D401-4A7A-B058-A1B9B5B5A08F}"/>
              </a:ext>
            </a:extLst>
          </p:cNvPr>
          <p:cNvCxnSpPr/>
          <p:nvPr/>
        </p:nvCxnSpPr>
        <p:spPr bwMode="gray">
          <a:xfrm>
            <a:off x="8185150" y="-11430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4050B6D-1C2A-46A1-BECE-3208E3D3457D}"/>
              </a:ext>
            </a:extLst>
          </p:cNvPr>
          <p:cNvCxnSpPr/>
          <p:nvPr/>
        </p:nvCxnSpPr>
        <p:spPr bwMode="gray">
          <a:xfrm>
            <a:off x="7897813" y="-11430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24BE108C-57B5-4CDC-A83F-2452408B5ED3}"/>
              </a:ext>
            </a:extLst>
          </p:cNvPr>
          <p:cNvCxnSpPr/>
          <p:nvPr/>
        </p:nvCxnSpPr>
        <p:spPr bwMode="gray">
          <a:xfrm>
            <a:off x="11784807" y="-11430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57610554-C275-443F-86E2-74AE53250596}"/>
              </a:ext>
            </a:extLst>
          </p:cNvPr>
          <p:cNvCxnSpPr/>
          <p:nvPr/>
        </p:nvCxnSpPr>
        <p:spPr bwMode="gray">
          <a:xfrm>
            <a:off x="408969" y="690792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D42BACF2-1148-48C4-8E01-9F7B38B4C025}"/>
              </a:ext>
            </a:extLst>
          </p:cNvPr>
          <p:cNvCxnSpPr/>
          <p:nvPr/>
        </p:nvCxnSpPr>
        <p:spPr bwMode="gray">
          <a:xfrm>
            <a:off x="4295775" y="690792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D380C760-95DC-487B-867A-F341AED92F5C}"/>
              </a:ext>
            </a:extLst>
          </p:cNvPr>
          <p:cNvCxnSpPr/>
          <p:nvPr/>
        </p:nvCxnSpPr>
        <p:spPr bwMode="gray">
          <a:xfrm>
            <a:off x="4008438" y="690792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1F3EBC26-864F-4463-838C-2AF9D5F0A0E3}"/>
              </a:ext>
            </a:extLst>
          </p:cNvPr>
          <p:cNvCxnSpPr/>
          <p:nvPr/>
        </p:nvCxnSpPr>
        <p:spPr bwMode="gray">
          <a:xfrm>
            <a:off x="6242050" y="690792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D5CF2C8A-2C01-46D5-8354-B0030789DEA9}"/>
              </a:ext>
            </a:extLst>
          </p:cNvPr>
          <p:cNvCxnSpPr/>
          <p:nvPr/>
        </p:nvCxnSpPr>
        <p:spPr bwMode="gray">
          <a:xfrm>
            <a:off x="5954713" y="690792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C756C4AD-BA60-4AE2-A7AA-8C5A57B38793}"/>
              </a:ext>
            </a:extLst>
          </p:cNvPr>
          <p:cNvCxnSpPr/>
          <p:nvPr/>
        </p:nvCxnSpPr>
        <p:spPr bwMode="gray">
          <a:xfrm>
            <a:off x="8185150" y="690792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1E01C45A-A215-466F-B7C9-FB7886BB2E86}"/>
              </a:ext>
            </a:extLst>
          </p:cNvPr>
          <p:cNvCxnSpPr/>
          <p:nvPr/>
        </p:nvCxnSpPr>
        <p:spPr bwMode="gray">
          <a:xfrm>
            <a:off x="7897813" y="690792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E370AAC9-63B0-498B-B5BF-267685B53B89}"/>
              </a:ext>
            </a:extLst>
          </p:cNvPr>
          <p:cNvCxnSpPr/>
          <p:nvPr/>
        </p:nvCxnSpPr>
        <p:spPr bwMode="gray">
          <a:xfrm>
            <a:off x="11784807" y="690792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ACD03EF0-94AF-403E-8159-543BF7356872}"/>
              </a:ext>
            </a:extLst>
          </p:cNvPr>
          <p:cNvCxnSpPr>
            <a:cxnSpLocks/>
          </p:cNvCxnSpPr>
          <p:nvPr/>
        </p:nvCxnSpPr>
        <p:spPr bwMode="gray">
          <a:xfrm rot="5400000">
            <a:off x="-86331" y="441325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BCF37D33-84D4-48BD-8E9E-40AEC20B64B2}"/>
              </a:ext>
            </a:extLst>
          </p:cNvPr>
          <p:cNvCxnSpPr>
            <a:cxnSpLocks/>
          </p:cNvCxnSpPr>
          <p:nvPr/>
        </p:nvCxnSpPr>
        <p:spPr bwMode="gray">
          <a:xfrm rot="5400000">
            <a:off x="-86331" y="1449388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F7C297DE-70F6-4254-A6A4-88D77E896BA8}"/>
              </a:ext>
            </a:extLst>
          </p:cNvPr>
          <p:cNvCxnSpPr>
            <a:cxnSpLocks/>
          </p:cNvCxnSpPr>
          <p:nvPr/>
        </p:nvCxnSpPr>
        <p:spPr bwMode="gray">
          <a:xfrm rot="5400000">
            <a:off x="-86331" y="3571876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B2303977-775D-4B5E-9F78-576BB03F6282}"/>
              </a:ext>
            </a:extLst>
          </p:cNvPr>
          <p:cNvCxnSpPr>
            <a:cxnSpLocks/>
          </p:cNvCxnSpPr>
          <p:nvPr/>
        </p:nvCxnSpPr>
        <p:spPr bwMode="gray">
          <a:xfrm rot="5400000">
            <a:off x="-86331" y="3867151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0912BB48-BCBC-4195-9937-7FBDC2735822}"/>
              </a:ext>
            </a:extLst>
          </p:cNvPr>
          <p:cNvCxnSpPr>
            <a:cxnSpLocks/>
          </p:cNvCxnSpPr>
          <p:nvPr/>
        </p:nvCxnSpPr>
        <p:spPr bwMode="gray">
          <a:xfrm rot="5400000">
            <a:off x="-86331" y="5988845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0028A80F-9DB9-4761-8528-7A5F2DA28216}"/>
              </a:ext>
            </a:extLst>
          </p:cNvPr>
          <p:cNvCxnSpPr>
            <a:cxnSpLocks/>
          </p:cNvCxnSpPr>
          <p:nvPr/>
        </p:nvCxnSpPr>
        <p:spPr bwMode="gray">
          <a:xfrm rot="5400000">
            <a:off x="-86331" y="6634164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83524D26-E9D7-4375-9407-1BD0108BBD00}"/>
              </a:ext>
            </a:extLst>
          </p:cNvPr>
          <p:cNvCxnSpPr>
            <a:cxnSpLocks/>
          </p:cNvCxnSpPr>
          <p:nvPr/>
        </p:nvCxnSpPr>
        <p:spPr bwMode="gray">
          <a:xfrm rot="5400000">
            <a:off x="12268955" y="441325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364F4FF4-E4F9-4C6F-B6E3-7B076C438711}"/>
              </a:ext>
            </a:extLst>
          </p:cNvPr>
          <p:cNvCxnSpPr>
            <a:cxnSpLocks/>
          </p:cNvCxnSpPr>
          <p:nvPr/>
        </p:nvCxnSpPr>
        <p:spPr bwMode="gray">
          <a:xfrm rot="5400000">
            <a:off x="12268955" y="1449388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52426945-77A2-44EB-83E5-281C2AC30520}"/>
              </a:ext>
            </a:extLst>
          </p:cNvPr>
          <p:cNvCxnSpPr>
            <a:cxnSpLocks/>
          </p:cNvCxnSpPr>
          <p:nvPr/>
        </p:nvCxnSpPr>
        <p:spPr bwMode="gray">
          <a:xfrm rot="5400000">
            <a:off x="12268955" y="3571876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7D9FB618-EA0C-48B9-B5F9-85F89CB55722}"/>
              </a:ext>
            </a:extLst>
          </p:cNvPr>
          <p:cNvCxnSpPr>
            <a:cxnSpLocks/>
          </p:cNvCxnSpPr>
          <p:nvPr/>
        </p:nvCxnSpPr>
        <p:spPr bwMode="gray">
          <a:xfrm rot="5400000">
            <a:off x="12268955" y="3867151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EF2C13E2-7590-4541-BA4E-E94E9231D2CC}"/>
              </a:ext>
            </a:extLst>
          </p:cNvPr>
          <p:cNvCxnSpPr>
            <a:cxnSpLocks/>
          </p:cNvCxnSpPr>
          <p:nvPr/>
        </p:nvCxnSpPr>
        <p:spPr bwMode="gray">
          <a:xfrm rot="5400000">
            <a:off x="12268955" y="5988845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6B442611-A2A2-478B-B6D3-9BFAC00C66B4}"/>
              </a:ext>
            </a:extLst>
          </p:cNvPr>
          <p:cNvCxnSpPr>
            <a:cxnSpLocks/>
          </p:cNvCxnSpPr>
          <p:nvPr/>
        </p:nvCxnSpPr>
        <p:spPr bwMode="gray">
          <a:xfrm rot="5400000">
            <a:off x="12268955" y="6634164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Grafik 39">
            <a:extLst>
              <a:ext uri="{FF2B5EF4-FFF2-40B4-BE49-F238E27FC236}">
                <a16:creationId xmlns:a16="http://schemas.microsoft.com/office/drawing/2014/main" id="{F284B790-FF3C-48ED-A95B-70AABD01E5F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 bwMode="gray">
          <a:xfrm>
            <a:off x="5665477" y="6236022"/>
            <a:ext cx="861046" cy="41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9" r:id="rId2"/>
    <p:sldLayoutId id="2147483670" r:id="rId3"/>
    <p:sldLayoutId id="2147483652" r:id="rId4"/>
    <p:sldLayoutId id="2147483673" r:id="rId5"/>
    <p:sldLayoutId id="2147483659" r:id="rId6"/>
    <p:sldLayoutId id="2147483660" r:id="rId7"/>
    <p:sldLayoutId id="2147483674" r:id="rId8"/>
    <p:sldLayoutId id="2147483675" r:id="rId9"/>
    <p:sldLayoutId id="2147483662" r:id="rId10"/>
    <p:sldLayoutId id="2147483665" r:id="rId11"/>
    <p:sldLayoutId id="2147483667" r:id="rId12"/>
    <p:sldLayoutId id="2147483666" r:id="rId13"/>
    <p:sldLayoutId id="2147483676" r:id="rId14"/>
    <p:sldLayoutId id="2147483657" r:id="rId15"/>
    <p:sldLayoutId id="2147483651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8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indent="0" algn="l" defTabSz="914400" rtl="0" eaLnBrk="1" latinLnBrk="0" hangingPunct="1">
        <a:lnSpc>
          <a:spcPct val="110000"/>
        </a:lnSpc>
        <a:spcBef>
          <a:spcPts val="8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orient="horz" pos="935" userDrawn="1">
          <p15:clr>
            <a:srgbClr val="F26B43"/>
          </p15:clr>
        </p15:guide>
        <p15:guide id="6" orient="horz" pos="300" userDrawn="1">
          <p15:clr>
            <a:srgbClr val="F26B43"/>
          </p15:clr>
        </p15:guide>
        <p15:guide id="7" orient="horz" pos="4201" userDrawn="1">
          <p15:clr>
            <a:srgbClr val="F26B43"/>
          </p15:clr>
        </p15:guide>
        <p15:guide id="8" orient="horz" pos="2273" userDrawn="1">
          <p15:clr>
            <a:srgbClr val="F26B43"/>
          </p15:clr>
        </p15:guide>
        <p15:guide id="9" orient="horz" pos="2455" userDrawn="1">
          <p15:clr>
            <a:srgbClr val="F26B43"/>
          </p15:clr>
        </p15:guide>
        <p15:guide id="10" pos="2525" userDrawn="1">
          <p15:clr>
            <a:srgbClr val="F26B43"/>
          </p15:clr>
        </p15:guide>
        <p15:guide id="11" pos="2706" userDrawn="1">
          <p15:clr>
            <a:srgbClr val="F26B43"/>
          </p15:clr>
        </p15:guide>
        <p15:guide id="12" pos="3749" userDrawn="1">
          <p15:clr>
            <a:srgbClr val="F26B43"/>
          </p15:clr>
        </p15:guide>
        <p15:guide id="13" pos="3931" userDrawn="1">
          <p15:clr>
            <a:srgbClr val="F26B43"/>
          </p15:clr>
        </p15:guide>
        <p15:guide id="14" pos="4974" userDrawn="1">
          <p15:clr>
            <a:srgbClr val="F26B43"/>
          </p15:clr>
        </p15:guide>
        <p15:guide id="15" pos="51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41C1C185-D038-B2E0-7466-01F1D276F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1170" y="2730545"/>
            <a:ext cx="3577388" cy="300644"/>
          </a:xfrm>
        </p:spPr>
        <p:txBody>
          <a:bodyPr/>
          <a:lstStyle/>
          <a:p>
            <a:r>
              <a:rPr lang="de-DE" dirty="0" err="1"/>
              <a:t>bAV</a:t>
            </a:r>
            <a:r>
              <a:rPr lang="de-DE" dirty="0"/>
              <a:t> Care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A6256715-35E2-FC10-D63B-CCAAC936D957}"/>
              </a:ext>
            </a:extLst>
          </p:cNvPr>
          <p:cNvSpPr txBox="1">
            <a:spLocks/>
          </p:cNvSpPr>
          <p:nvPr/>
        </p:nvSpPr>
        <p:spPr bwMode="gray">
          <a:xfrm>
            <a:off x="7841170" y="3128357"/>
            <a:ext cx="3577388" cy="3006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Tx/>
              <a:buNone/>
              <a:defRPr lang="de-D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Die clevere Motivation Ihrer Mitarbeiter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0504D5F-125D-FA8F-8E6D-416DD2351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4362" y="3726393"/>
            <a:ext cx="1226216" cy="187809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1F98FAE-3064-885E-0FED-311C8C0CF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065" y="4146584"/>
            <a:ext cx="1457900" cy="14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81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>
            <a:extLst>
              <a:ext uri="{FF2B5EF4-FFF2-40B4-BE49-F238E27FC236}">
                <a16:creationId xmlns:a16="http://schemas.microsoft.com/office/drawing/2014/main" id="{08997412-C897-4AD9-A9CC-09F1BF58B312}"/>
              </a:ext>
            </a:extLst>
          </p:cNvPr>
          <p:cNvSpPr/>
          <p:nvPr/>
        </p:nvSpPr>
        <p:spPr bwMode="gray">
          <a:xfrm>
            <a:off x="180000" y="188912"/>
            <a:ext cx="11832000" cy="6489087"/>
          </a:xfrm>
          <a:prstGeom prst="rect">
            <a:avLst/>
          </a:prstGeom>
          <a:gradFill flip="none" rotWithShape="1">
            <a:gsLst>
              <a:gs pos="10000">
                <a:schemeClr val="accent3"/>
              </a:gs>
              <a:gs pos="8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2">
            <a:lum bright="100000"/>
          </a:blip>
          <a:stretch>
            <a:fillRect/>
          </a:stretch>
        </p:blipFill>
        <p:spPr bwMode="gray">
          <a:xfrm>
            <a:off x="4657916" y="2662246"/>
            <a:ext cx="2964466" cy="1732595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8133" y="5358684"/>
            <a:ext cx="4203333" cy="771421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13177" y="855925"/>
            <a:ext cx="4651370" cy="753227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5889" y="5327335"/>
            <a:ext cx="3980158" cy="772230"/>
          </a:xfrm>
          <a:prstGeom prst="rect">
            <a:avLst/>
          </a:prstGeom>
        </p:spPr>
      </p:pic>
      <p:sp>
        <p:nvSpPr>
          <p:cNvPr id="40" name="Freeform 5"/>
          <p:cNvSpPr>
            <a:spLocks/>
          </p:cNvSpPr>
          <p:nvPr/>
        </p:nvSpPr>
        <p:spPr bwMode="gray">
          <a:xfrm>
            <a:off x="5449841" y="2126222"/>
            <a:ext cx="1381966" cy="123163"/>
          </a:xfrm>
          <a:custGeom>
            <a:avLst/>
            <a:gdLst>
              <a:gd name="T0" fmla="*/ 62247 w 62247"/>
              <a:gd name="T1" fmla="*/ 5485 h 5485"/>
              <a:gd name="T2" fmla="*/ 62247 w 62247"/>
              <a:gd name="T3" fmla="*/ 3123 h 5485"/>
              <a:gd name="T4" fmla="*/ 59124 w 62247"/>
              <a:gd name="T5" fmla="*/ 0 h 5485"/>
              <a:gd name="T6" fmla="*/ 3123 w 62247"/>
              <a:gd name="T7" fmla="*/ 0 h 5485"/>
              <a:gd name="T8" fmla="*/ 0 w 62247"/>
              <a:gd name="T9" fmla="*/ 3123 h 5485"/>
              <a:gd name="T10" fmla="*/ 0 w 62247"/>
              <a:gd name="T11" fmla="*/ 5485 h 5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2247" h="5485">
                <a:moveTo>
                  <a:pt x="62247" y="5485"/>
                </a:moveTo>
                <a:cubicBezTo>
                  <a:pt x="62247" y="3123"/>
                  <a:pt x="62247" y="3123"/>
                  <a:pt x="62247" y="3123"/>
                </a:cubicBezTo>
                <a:cubicBezTo>
                  <a:pt x="62247" y="1405"/>
                  <a:pt x="60842" y="0"/>
                  <a:pt x="59124" y="0"/>
                </a:cubicBezTo>
                <a:cubicBezTo>
                  <a:pt x="3123" y="0"/>
                  <a:pt x="3123" y="0"/>
                  <a:pt x="3123" y="0"/>
                </a:cubicBezTo>
                <a:cubicBezTo>
                  <a:pt x="1405" y="0"/>
                  <a:pt x="0" y="1405"/>
                  <a:pt x="0" y="3123"/>
                </a:cubicBezTo>
                <a:cubicBezTo>
                  <a:pt x="0" y="5485"/>
                  <a:pt x="0" y="5485"/>
                  <a:pt x="0" y="5485"/>
                </a:cubicBezTo>
              </a:path>
            </a:pathLst>
          </a:custGeom>
          <a:noFill/>
          <a:ln w="22225" cap="rnd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41" name="Freeform 9"/>
          <p:cNvSpPr>
            <a:spLocks/>
          </p:cNvSpPr>
          <p:nvPr/>
        </p:nvSpPr>
        <p:spPr bwMode="gray">
          <a:xfrm>
            <a:off x="3738563" y="4798219"/>
            <a:ext cx="1207294" cy="307181"/>
          </a:xfrm>
          <a:custGeom>
            <a:avLst/>
            <a:gdLst>
              <a:gd name="T0" fmla="*/ 63901 w 63901"/>
              <a:gd name="T1" fmla="*/ 0 h 15611"/>
              <a:gd name="T2" fmla="*/ 63901 w 63901"/>
              <a:gd name="T3" fmla="*/ 4287 h 15611"/>
              <a:gd name="T4" fmla="*/ 60695 w 63901"/>
              <a:gd name="T5" fmla="*/ 7846 h 15611"/>
              <a:gd name="T6" fmla="*/ 3206 w 63901"/>
              <a:gd name="T7" fmla="*/ 7846 h 15611"/>
              <a:gd name="T8" fmla="*/ 0 w 63901"/>
              <a:gd name="T9" fmla="*/ 11514 h 15611"/>
              <a:gd name="T10" fmla="*/ 0 w 63901"/>
              <a:gd name="T11" fmla="*/ 15611 h 15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901" h="15611">
                <a:moveTo>
                  <a:pt x="63901" y="0"/>
                </a:moveTo>
                <a:cubicBezTo>
                  <a:pt x="63901" y="4287"/>
                  <a:pt x="63901" y="4287"/>
                  <a:pt x="63901" y="4287"/>
                </a:cubicBezTo>
                <a:cubicBezTo>
                  <a:pt x="63901" y="6956"/>
                  <a:pt x="62458" y="7846"/>
                  <a:pt x="60695" y="7846"/>
                </a:cubicBezTo>
                <a:cubicBezTo>
                  <a:pt x="3206" y="7846"/>
                  <a:pt x="3206" y="7846"/>
                  <a:pt x="3206" y="7846"/>
                </a:cubicBezTo>
                <a:cubicBezTo>
                  <a:pt x="1443" y="7846"/>
                  <a:pt x="0" y="9497"/>
                  <a:pt x="0" y="11514"/>
                </a:cubicBezTo>
                <a:cubicBezTo>
                  <a:pt x="0" y="15611"/>
                  <a:pt x="0" y="15611"/>
                  <a:pt x="0" y="15611"/>
                </a:cubicBezTo>
              </a:path>
            </a:pathLst>
          </a:custGeom>
          <a:noFill/>
          <a:ln w="22225" cap="rnd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42" name="Freeform 9"/>
          <p:cNvSpPr>
            <a:spLocks/>
          </p:cNvSpPr>
          <p:nvPr/>
        </p:nvSpPr>
        <p:spPr bwMode="gray">
          <a:xfrm flipH="1">
            <a:off x="7165975" y="4798219"/>
            <a:ext cx="1207294" cy="307181"/>
          </a:xfrm>
          <a:custGeom>
            <a:avLst/>
            <a:gdLst>
              <a:gd name="T0" fmla="*/ 63901 w 63901"/>
              <a:gd name="T1" fmla="*/ 0 h 15611"/>
              <a:gd name="T2" fmla="*/ 63901 w 63901"/>
              <a:gd name="T3" fmla="*/ 4287 h 15611"/>
              <a:gd name="T4" fmla="*/ 60695 w 63901"/>
              <a:gd name="T5" fmla="*/ 7846 h 15611"/>
              <a:gd name="T6" fmla="*/ 3206 w 63901"/>
              <a:gd name="T7" fmla="*/ 7846 h 15611"/>
              <a:gd name="T8" fmla="*/ 0 w 63901"/>
              <a:gd name="T9" fmla="*/ 11514 h 15611"/>
              <a:gd name="T10" fmla="*/ 0 w 63901"/>
              <a:gd name="T11" fmla="*/ 15611 h 15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901" h="15611">
                <a:moveTo>
                  <a:pt x="63901" y="0"/>
                </a:moveTo>
                <a:cubicBezTo>
                  <a:pt x="63901" y="4287"/>
                  <a:pt x="63901" y="4287"/>
                  <a:pt x="63901" y="4287"/>
                </a:cubicBezTo>
                <a:cubicBezTo>
                  <a:pt x="63901" y="6956"/>
                  <a:pt x="62458" y="7846"/>
                  <a:pt x="60695" y="7846"/>
                </a:cubicBezTo>
                <a:cubicBezTo>
                  <a:pt x="3206" y="7846"/>
                  <a:pt x="3206" y="7846"/>
                  <a:pt x="3206" y="7846"/>
                </a:cubicBezTo>
                <a:cubicBezTo>
                  <a:pt x="1443" y="7846"/>
                  <a:pt x="0" y="9497"/>
                  <a:pt x="0" y="11514"/>
                </a:cubicBezTo>
                <a:cubicBezTo>
                  <a:pt x="0" y="15611"/>
                  <a:pt x="0" y="15611"/>
                  <a:pt x="0" y="15611"/>
                </a:cubicBezTo>
              </a:path>
            </a:pathLst>
          </a:custGeom>
          <a:noFill/>
          <a:ln w="22225" cap="rnd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986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 txBox="1">
            <a:spLocks/>
          </p:cNvSpPr>
          <p:nvPr/>
        </p:nvSpPr>
        <p:spPr bwMode="gray">
          <a:xfrm>
            <a:off x="382588" y="945325"/>
            <a:ext cx="10376456" cy="3563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dirty="0"/>
              <a:t>Im Zuge des Betriebsrentenstärkungsgesetzes wurden die Rahmenbedingungen zur </a:t>
            </a:r>
            <a:r>
              <a:rPr lang="de-DE" dirty="0" err="1"/>
              <a:t>bAV</a:t>
            </a:r>
            <a:r>
              <a:rPr lang="de-DE" dirty="0"/>
              <a:t> verändert</a:t>
            </a: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 txBox="1">
            <a:spLocks/>
          </p:cNvSpPr>
          <p:nvPr/>
        </p:nvSpPr>
        <p:spPr bwMode="gray">
          <a:xfrm>
            <a:off x="382587" y="2111075"/>
            <a:ext cx="11376025" cy="3563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1"/>
                </a:solidFill>
              </a:rPr>
              <a:t>Höherer Förderrahmen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1"/>
                </a:solidFill>
              </a:rPr>
              <a:t>Verpflichtender Arbeitgeberzuschuss </a:t>
            </a:r>
          </a:p>
          <a:p>
            <a:r>
              <a:rPr lang="de-DE" b="1" dirty="0">
                <a:solidFill>
                  <a:schemeClr val="tx1"/>
                </a:solidFill>
              </a:rPr>
              <a:t>     zur Entgeltumwandlung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3656FC2-EFF7-4612-B541-FB09F001D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307" y="1687032"/>
            <a:ext cx="5464758" cy="364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36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 txBox="1">
            <a:spLocks/>
          </p:cNvSpPr>
          <p:nvPr/>
        </p:nvSpPr>
        <p:spPr bwMode="gray">
          <a:xfrm>
            <a:off x="382588" y="945325"/>
            <a:ext cx="10376456" cy="3563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dirty="0"/>
              <a:t>Im Zuge des Betriebsrentenstärkungsgesetzes wurden die Rahmenbedingungen zur </a:t>
            </a:r>
            <a:r>
              <a:rPr lang="de-DE" dirty="0" err="1"/>
              <a:t>bAV</a:t>
            </a:r>
            <a:r>
              <a:rPr lang="de-DE" dirty="0"/>
              <a:t> verändert</a:t>
            </a: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 txBox="1">
            <a:spLocks/>
          </p:cNvSpPr>
          <p:nvPr/>
        </p:nvSpPr>
        <p:spPr bwMode="gray">
          <a:xfrm>
            <a:off x="382587" y="2111075"/>
            <a:ext cx="11376025" cy="3563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chemeClr val="tx1"/>
                </a:solidFill>
              </a:rPr>
              <a:t>Hoher Förderrahmen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 txBox="1">
            <a:spLocks/>
          </p:cNvSpPr>
          <p:nvPr/>
        </p:nvSpPr>
        <p:spPr bwMode="gray">
          <a:xfrm>
            <a:off x="382587" y="2867149"/>
            <a:ext cx="5020685" cy="3563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/>
              <a:t>Erhöhung des steuerlichen Förder-rahmens auf 8 % der BBG West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/>
              <a:t>Weiterhin 4 % der BBG von der Sozialversicherung befreit</a:t>
            </a:r>
          </a:p>
          <a:p>
            <a:pPr>
              <a:lnSpc>
                <a:spcPct val="100000"/>
              </a:lnSpc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C45BE8F-B9ED-E876-7950-16A9B1795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063" y="2394089"/>
            <a:ext cx="6352921" cy="227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68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 txBox="1">
            <a:spLocks/>
          </p:cNvSpPr>
          <p:nvPr/>
        </p:nvSpPr>
        <p:spPr bwMode="gray">
          <a:xfrm>
            <a:off x="382588" y="945325"/>
            <a:ext cx="10376456" cy="3563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dirty="0"/>
              <a:t>Im Zuge des Betriebsrentenstärkungsgesetzes wurden die Rahmenbedingungen zur </a:t>
            </a:r>
            <a:r>
              <a:rPr lang="de-DE" dirty="0" err="1"/>
              <a:t>bAV</a:t>
            </a:r>
            <a:r>
              <a:rPr lang="de-DE" dirty="0"/>
              <a:t> verändert</a:t>
            </a: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 txBox="1">
            <a:spLocks/>
          </p:cNvSpPr>
          <p:nvPr/>
        </p:nvSpPr>
        <p:spPr bwMode="gray">
          <a:xfrm>
            <a:off x="382587" y="2111075"/>
            <a:ext cx="11376025" cy="3563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chemeClr val="tx1"/>
                </a:solidFill>
              </a:rPr>
              <a:t>Verpflichtender Arbeitgeberzuschuss zur Entgeltumwandlung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 txBox="1">
            <a:spLocks/>
          </p:cNvSpPr>
          <p:nvPr/>
        </p:nvSpPr>
        <p:spPr bwMode="gray">
          <a:xfrm>
            <a:off x="382586" y="2867149"/>
            <a:ext cx="6042026" cy="3563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Spart der Arbeitgeber bei einer Entgelt-umwandlung zu einer Direktversicherung Sozialversicherungsbeiträge, sieht der Gesetzgeber grundsätzlich eine Zuzahlung von mindestens 15 % der eingesparten Sozialversicherungsbeiträge vor.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Wenn der jeweilige Tarifvertrag eine andere Regelung vorsieht, kann der AG auf diese Zahlung verzichten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6424612" y="2760345"/>
            <a:ext cx="5334000" cy="3374316"/>
            <a:chOff x="6424612" y="3045345"/>
            <a:chExt cx="5334000" cy="337431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885"/>
            <a:stretch/>
          </p:blipFill>
          <p:spPr bwMode="auto">
            <a:xfrm>
              <a:off x="6424612" y="4096978"/>
              <a:ext cx="5334000" cy="23226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004"/>
            <a:stretch/>
          </p:blipFill>
          <p:spPr bwMode="auto">
            <a:xfrm>
              <a:off x="6424612" y="3045345"/>
              <a:ext cx="5334000" cy="613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itel 2">
              <a:extLst>
                <a:ext uri="{FF2B5EF4-FFF2-40B4-BE49-F238E27FC236}">
                  <a16:creationId xmlns:a16="http://schemas.microsoft.com/office/drawing/2014/main" id="{8FCF060B-CF29-4925-8BD9-F0D54A515B96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602412" y="3776280"/>
              <a:ext cx="1244600" cy="356393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2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de-DE" sz="1400" b="1" dirty="0"/>
                <a:t>AN-Beitrag</a:t>
              </a:r>
            </a:p>
          </p:txBody>
        </p:sp>
        <p:sp>
          <p:nvSpPr>
            <p:cNvPr id="8" name="Titel 2">
              <a:extLst>
                <a:ext uri="{FF2B5EF4-FFF2-40B4-BE49-F238E27FC236}">
                  <a16:creationId xmlns:a16="http://schemas.microsoft.com/office/drawing/2014/main" id="{8FCF060B-CF29-4925-8BD9-F0D54A515B96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8357336" y="3681280"/>
              <a:ext cx="1244600" cy="356393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2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de-DE" sz="1400" b="1" dirty="0"/>
                <a:t>15 % </a:t>
              </a:r>
            </a:p>
            <a:p>
              <a:pPr algn="ctr">
                <a:lnSpc>
                  <a:spcPct val="100000"/>
                </a:lnSpc>
              </a:pPr>
              <a:r>
                <a:rPr lang="de-DE" sz="1400" b="1" dirty="0"/>
                <a:t>AG-Zuschuss</a:t>
              </a:r>
            </a:p>
          </p:txBody>
        </p:sp>
        <p:sp>
          <p:nvSpPr>
            <p:cNvPr id="11" name="Titel 2">
              <a:extLst>
                <a:ext uri="{FF2B5EF4-FFF2-40B4-BE49-F238E27FC236}">
                  <a16:creationId xmlns:a16="http://schemas.microsoft.com/office/drawing/2014/main" id="{8FCF060B-CF29-4925-8BD9-F0D54A515B96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10471687" y="3777732"/>
              <a:ext cx="1244600" cy="356393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2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de-DE" sz="1400" b="1" dirty="0"/>
                <a:t>Gesamtbeitrag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1541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40" y="2157680"/>
            <a:ext cx="10115188" cy="35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76250"/>
            <a:ext cx="11376025" cy="712787"/>
          </a:xfrm>
        </p:spPr>
        <p:txBody>
          <a:bodyPr/>
          <a:lstStyle/>
          <a:p>
            <a:r>
              <a:rPr lang="de-DE" b="1" dirty="0"/>
              <a:t>Clever vorsorgen!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701BBEF5-CD74-48C5-8F33-A3B2A8A18EDB}"/>
              </a:ext>
            </a:extLst>
          </p:cNvPr>
          <p:cNvSpPr txBox="1">
            <a:spLocks/>
          </p:cNvSpPr>
          <p:nvPr/>
        </p:nvSpPr>
        <p:spPr>
          <a:xfrm>
            <a:off x="420688" y="1052513"/>
            <a:ext cx="7580312" cy="6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buNone/>
            </a:pPr>
            <a:r>
              <a:rPr lang="de-DE" sz="2000" b="1" dirty="0"/>
              <a:t>So funktioniert die Direktversicherung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794609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Clever vorsorgen!</a:t>
            </a:r>
          </a:p>
        </p:txBody>
      </p:sp>
      <p:sp>
        <p:nvSpPr>
          <p:cNvPr id="41" name="TextBox 9">
            <a:extLst>
              <a:ext uri="{FF2B5EF4-FFF2-40B4-BE49-F238E27FC236}">
                <a16:creationId xmlns:a16="http://schemas.microsoft.com/office/drawing/2014/main" id="{701BBEF5-CD74-48C5-8F33-A3B2A8A18EDB}"/>
              </a:ext>
            </a:extLst>
          </p:cNvPr>
          <p:cNvSpPr txBox="1">
            <a:spLocks/>
          </p:cNvSpPr>
          <p:nvPr/>
        </p:nvSpPr>
        <p:spPr>
          <a:xfrm>
            <a:off x="420688" y="1052513"/>
            <a:ext cx="7580312" cy="6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buNone/>
            </a:pPr>
            <a:r>
              <a:rPr lang="de-DE" sz="2000" b="1" dirty="0"/>
              <a:t>Die </a:t>
            </a:r>
            <a:r>
              <a:rPr lang="de-DE" sz="2000" b="1" dirty="0" err="1"/>
              <a:t>Win</a:t>
            </a:r>
            <a:r>
              <a:rPr lang="de-DE" sz="2000" b="1" dirty="0"/>
              <a:t>/</a:t>
            </a:r>
            <a:r>
              <a:rPr lang="de-DE" sz="2000" b="1" dirty="0" err="1"/>
              <a:t>Win</a:t>
            </a:r>
            <a:r>
              <a:rPr lang="de-DE" sz="2000" b="1" dirty="0"/>
              <a:t>-Situation für Arbeitnehmer und Arbeitgeber</a:t>
            </a:r>
            <a:endParaRPr lang="de-DE" sz="2000" dirty="0"/>
          </a:p>
        </p:txBody>
      </p:sp>
      <p:pic>
        <p:nvPicPr>
          <p:cNvPr id="8" name="Picture 2" descr="C:\Users\gillesse\AppData\Local\Microsoft\Windows\Temporary Internet Files\Content.IE5\E54IH3QG\IST_835325972_previe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5" b="6285"/>
          <a:stretch/>
        </p:blipFill>
        <p:spPr bwMode="auto">
          <a:xfrm>
            <a:off x="8380620" y="356258"/>
            <a:ext cx="3700423" cy="619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94562" y="1817780"/>
            <a:ext cx="8280400" cy="434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dirty="0"/>
              <a:t>Vorteile für den Arbeitgeber: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de-DE" dirty="0"/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dirty="0"/>
              <a:t>Rechtsanspruch der Mitarbeiter auf Entgeltumwandlung wird erfüllt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de-DE" dirty="0"/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dirty="0"/>
              <a:t>Mitarbeitermotivation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de-DE" dirty="0"/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dirty="0"/>
              <a:t>Beiträge sind Betriebsausgaben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de-DE" dirty="0"/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dirty="0"/>
              <a:t>Lohnnebenkosten werden reduziert</a:t>
            </a:r>
          </a:p>
          <a:p>
            <a:pPr eaLnBrk="1" hangingPunct="1">
              <a:lnSpc>
                <a:spcPct val="150000"/>
              </a:lnSpc>
              <a:defRPr/>
            </a:pP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D3A5AAA-0EF9-49C8-A3D0-AD7FC70E38A1}"/>
              </a:ext>
            </a:extLst>
          </p:cNvPr>
          <p:cNvSpPr>
            <a:spLocks noChangeAspect="1"/>
          </p:cNvSpPr>
          <p:nvPr/>
        </p:nvSpPr>
        <p:spPr>
          <a:xfrm rot="178765">
            <a:off x="7267559" y="61752"/>
            <a:ext cx="1967065" cy="1967065"/>
          </a:xfrm>
          <a:prstGeom prst="ellipse">
            <a:avLst/>
          </a:prstGeom>
          <a:solidFill>
            <a:srgbClr val="EBC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de-DE" sz="1600" b="1" i="1" dirty="0">
                <a:solidFill>
                  <a:schemeClr val="tx1"/>
                </a:solidFill>
              </a:rPr>
              <a:t>Ihre Chance im Wettbewerb um Fachkräfte</a:t>
            </a:r>
            <a:endParaRPr lang="de-DE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47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Clever vorsorgen!</a:t>
            </a:r>
          </a:p>
        </p:txBody>
      </p:sp>
      <p:sp>
        <p:nvSpPr>
          <p:cNvPr id="41" name="TextBox 9">
            <a:extLst>
              <a:ext uri="{FF2B5EF4-FFF2-40B4-BE49-F238E27FC236}">
                <a16:creationId xmlns:a16="http://schemas.microsoft.com/office/drawing/2014/main" id="{701BBEF5-CD74-48C5-8F33-A3B2A8A18EDB}"/>
              </a:ext>
            </a:extLst>
          </p:cNvPr>
          <p:cNvSpPr txBox="1">
            <a:spLocks/>
          </p:cNvSpPr>
          <p:nvPr/>
        </p:nvSpPr>
        <p:spPr>
          <a:xfrm>
            <a:off x="420688" y="1052513"/>
            <a:ext cx="7580312" cy="6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buNone/>
            </a:pPr>
            <a:r>
              <a:rPr lang="de-DE" sz="2000" b="1" dirty="0"/>
              <a:t>Die </a:t>
            </a:r>
            <a:r>
              <a:rPr lang="de-DE" sz="2000" b="1" dirty="0" err="1"/>
              <a:t>Win</a:t>
            </a:r>
            <a:r>
              <a:rPr lang="de-DE" sz="2000" b="1" dirty="0"/>
              <a:t>/</a:t>
            </a:r>
            <a:r>
              <a:rPr lang="de-DE" sz="2000" b="1" dirty="0" err="1"/>
              <a:t>Win</a:t>
            </a:r>
            <a:r>
              <a:rPr lang="de-DE" sz="2000" b="1" dirty="0"/>
              <a:t>-Situation für Arbeitnehmer und Arbeitgeber</a:t>
            </a:r>
            <a:endParaRPr lang="de-DE" sz="2000" dirty="0"/>
          </a:p>
        </p:txBody>
      </p:sp>
      <p:pic>
        <p:nvPicPr>
          <p:cNvPr id="8" name="Picture 2" descr="C:\Users\gillesse\AppData\Local\Microsoft\Windows\Temporary Internet Files\Content.IE5\E54IH3QG\IST_835325972_previe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5" b="6285"/>
          <a:stretch/>
        </p:blipFill>
        <p:spPr bwMode="auto">
          <a:xfrm>
            <a:off x="8380620" y="356258"/>
            <a:ext cx="3700423" cy="619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94562" y="1817780"/>
            <a:ext cx="8280400" cy="434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dirty="0"/>
              <a:t>Vorteile für den Arbeitgeber: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de-DE" dirty="0"/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dirty="0"/>
              <a:t>Versorgungszusagen sind bilanzneutral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de-DE" dirty="0"/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dirty="0"/>
              <a:t>Risikoentlastung durch das Versicherungsunternehmen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de-DE" dirty="0"/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dirty="0"/>
              <a:t>Geringer Verwaltungsaufwand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de-DE" dirty="0"/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dirty="0"/>
              <a:t>Portabilität bei Beendigung des Arbeitsverhältnisses ist gegeben</a:t>
            </a:r>
          </a:p>
          <a:p>
            <a:pPr eaLnBrk="1" hangingPunct="1">
              <a:lnSpc>
                <a:spcPct val="150000"/>
              </a:lnSpc>
              <a:defRPr/>
            </a:pP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C0FF2B5-4EC2-4815-A364-D9B53EC29BEF}"/>
              </a:ext>
            </a:extLst>
          </p:cNvPr>
          <p:cNvSpPr>
            <a:spLocks noChangeAspect="1"/>
          </p:cNvSpPr>
          <p:nvPr/>
        </p:nvSpPr>
        <p:spPr>
          <a:xfrm rot="178765">
            <a:off x="7267559" y="61752"/>
            <a:ext cx="1967065" cy="1967065"/>
          </a:xfrm>
          <a:prstGeom prst="ellipse">
            <a:avLst/>
          </a:prstGeom>
          <a:solidFill>
            <a:srgbClr val="EBC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de-DE" sz="1600" b="1" i="1" dirty="0">
                <a:solidFill>
                  <a:schemeClr val="tx1"/>
                </a:solidFill>
              </a:rPr>
              <a:t>Ihre Chance im Wettbewerb um Fachkräfte</a:t>
            </a:r>
            <a:endParaRPr lang="de-DE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83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9">
            <a:extLst>
              <a:ext uri="{FF2B5EF4-FFF2-40B4-BE49-F238E27FC236}">
                <a16:creationId xmlns:a16="http://schemas.microsoft.com/office/drawing/2014/main" id="{701BBEF5-CD74-48C5-8F33-A3B2A8A18EDB}"/>
              </a:ext>
            </a:extLst>
          </p:cNvPr>
          <p:cNvSpPr txBox="1">
            <a:spLocks/>
          </p:cNvSpPr>
          <p:nvPr/>
        </p:nvSpPr>
        <p:spPr>
          <a:xfrm>
            <a:off x="419189" y="1125406"/>
            <a:ext cx="4222564" cy="6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buNone/>
            </a:pPr>
            <a:r>
              <a:rPr lang="de-DE" sz="2000" b="1" dirty="0" err="1"/>
              <a:t>bAV</a:t>
            </a:r>
            <a:r>
              <a:rPr lang="de-DE" sz="2000" b="1" dirty="0"/>
              <a:t> Care die Direktversicherung – der Motivationsschub für Ihre Mitarbeiter 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042">
            <a:off x="6678614" y="373061"/>
            <a:ext cx="4324350" cy="611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5E0889F-6595-B43F-EFFD-EC844F614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1170" y="2976816"/>
            <a:ext cx="1963783" cy="300776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FBFF6BC-2981-14D3-27EE-C96C514E2A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66" y="4267738"/>
            <a:ext cx="1796780" cy="179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95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41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dirty="0"/>
              <a:t>Rechtsanspruch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 txBox="1">
            <a:spLocks/>
          </p:cNvSpPr>
          <p:nvPr/>
        </p:nvSpPr>
        <p:spPr bwMode="gray">
          <a:xfrm>
            <a:off x="382587" y="945325"/>
            <a:ext cx="11376025" cy="3563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de-DE" dirty="0"/>
              <a:t>Seit dem 01.01.2002 besteht seitens des Arbeitnehmers ein „Rechtsanspruch auf Entgeltumwandlung (§ 1a Abs. 1 BetrAVG)“</a:t>
            </a: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 txBox="1">
            <a:spLocks/>
          </p:cNvSpPr>
          <p:nvPr/>
        </p:nvSpPr>
        <p:spPr bwMode="gray">
          <a:xfrm>
            <a:off x="382587" y="2111075"/>
            <a:ext cx="11376025" cy="3563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chemeClr val="tx1"/>
                </a:solidFill>
              </a:rPr>
              <a:t>Einen „Rechtsanspruch auf Entgeltumwandlung“ haben: 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Arbeitnehmer, die bei dem Arbeitgeber, gegen den sich der Anspruch richtet, in der gesetzlichen Rentenversicherung pflichtversichert sind,    oder die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Geringfügig beschäftigt sind und auf Sozialversicherungsfreiheit verzichtet haben, sowie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Arbeitnehmerähnliche Selbstständige, die in der gesetzlichen Rentenversicherung pflichtversichert sind</a:t>
            </a:r>
          </a:p>
        </p:txBody>
      </p:sp>
    </p:spTree>
    <p:extLst>
      <p:ext uri="{BB962C8B-B14F-4D97-AF65-F5344CB8AC3E}">
        <p14:creationId xmlns:p14="http://schemas.microsoft.com/office/powerpoint/2010/main" val="1900168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dirty="0"/>
              <a:t>Rechtsanspruch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 txBox="1">
            <a:spLocks/>
          </p:cNvSpPr>
          <p:nvPr/>
        </p:nvSpPr>
        <p:spPr bwMode="gray">
          <a:xfrm>
            <a:off x="382587" y="945325"/>
            <a:ext cx="11376025" cy="3563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de-DE" dirty="0"/>
              <a:t>Seit dem 01.01.2002 besteht seitens des Arbeitnehmers ein „Rechtsanspruch auf Entgeltumwandlung (§ 1a Abs. 1 BetrAVG)“</a:t>
            </a: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 txBox="1">
            <a:spLocks/>
          </p:cNvSpPr>
          <p:nvPr/>
        </p:nvSpPr>
        <p:spPr bwMode="gray">
          <a:xfrm>
            <a:off x="382587" y="2111075"/>
            <a:ext cx="11376025" cy="3563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chemeClr val="tx1"/>
                </a:solidFill>
              </a:rPr>
              <a:t>Was bedeutet der Rechtsanspruch für Sie? 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Arbeitnehmer können verlangen, dass eine betriebliche Altersversorgung für sie durchgeführt wird.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Der Arbeitgeber organisiert die Durchführung der betrieblichen Altersversorgung für    den Arbeitnehmer.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Der Arbeitgeber bestimmt die Anlageform.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Der Arbeitgeber ist im Auftrag des Arbeitnehmers Vertragspartner.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246463" y="6193028"/>
            <a:ext cx="46644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200" dirty="0"/>
              <a:t>Vorrangig zu beachtende Tarifverträge können die betriebliche Altersversorgung bereits im Einzelnen geregelt haben</a:t>
            </a:r>
            <a:r>
              <a:rPr lang="de-DE" altLang="de-DE" sz="12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84148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 txBox="1">
            <a:spLocks/>
          </p:cNvSpPr>
          <p:nvPr/>
        </p:nvSpPr>
        <p:spPr bwMode="gray">
          <a:xfrm>
            <a:off x="335086" y="1066046"/>
            <a:ext cx="8975169" cy="3563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chemeClr val="tx1"/>
                </a:solidFill>
              </a:rPr>
              <a:t>Was ist „Betriebliche Altersversorgung“?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de-DE" dirty="0">
                <a:solidFill>
                  <a:schemeClr val="tx1"/>
                </a:solidFill>
              </a:rPr>
              <a:t>Betriebliche Altersversorgung liegt nach §1 Absatz 1 des Betriebsrentengesetzes dann vor, wenn einem Arbeitnehmer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de-DE" dirty="0">
                <a:solidFill>
                  <a:schemeClr val="tx1"/>
                </a:solidFill>
              </a:rPr>
              <a:t>		</a:t>
            </a:r>
            <a:r>
              <a:rPr lang="de-DE" b="1" dirty="0">
                <a:solidFill>
                  <a:schemeClr val="tx1"/>
                </a:solidFill>
              </a:rPr>
              <a:t>Leistungen der Alters-, Invaliditäts- oder 				Hinterbliebenenversorgung </a:t>
            </a:r>
          </a:p>
          <a:p>
            <a:pPr>
              <a:lnSpc>
                <a:spcPct val="100000"/>
              </a:lnSpc>
            </a:pPr>
            <a:r>
              <a:rPr lang="de-DE" b="1" dirty="0">
                <a:solidFill>
                  <a:schemeClr val="tx1"/>
                </a:solidFill>
              </a:rPr>
              <a:t>		aus Anlass seines Arbeitsverhältnisses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de-DE" dirty="0">
                <a:solidFill>
                  <a:schemeClr val="tx1"/>
                </a:solidFill>
              </a:rPr>
              <a:t>vom Arbeitgeber zugesagt bekommt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059" y="522515"/>
            <a:ext cx="3799727" cy="541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423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 txBox="1">
            <a:spLocks/>
          </p:cNvSpPr>
          <p:nvPr/>
        </p:nvSpPr>
        <p:spPr bwMode="gray">
          <a:xfrm>
            <a:off x="335086" y="1066046"/>
            <a:ext cx="6718858" cy="3563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chemeClr val="tx1"/>
                </a:solidFill>
              </a:rPr>
              <a:t>Inhalte und Ausgestaltung der Zusage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de-DE" u="sng" dirty="0">
                <a:solidFill>
                  <a:schemeClr val="tx1"/>
                </a:solidFill>
              </a:rPr>
              <a:t>Der Arbeitgeber entscheidet über: </a:t>
            </a:r>
          </a:p>
          <a:p>
            <a:pPr>
              <a:lnSpc>
                <a:spcPct val="100000"/>
              </a:lnSpc>
            </a:pPr>
            <a:endParaRPr lang="de-DE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Umfang der Versorgungszusage und das Verhältnis der abgedeckten biometrischen Risiken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Durchführungsweg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Art der Zusage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059" y="522515"/>
            <a:ext cx="3799727" cy="541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115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 txBox="1">
            <a:spLocks/>
          </p:cNvSpPr>
          <p:nvPr/>
        </p:nvSpPr>
        <p:spPr bwMode="gray">
          <a:xfrm>
            <a:off x="335086" y="1066046"/>
            <a:ext cx="7336374" cy="3563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chemeClr val="tx1"/>
                </a:solidFill>
              </a:rPr>
              <a:t>Mindestinhalt der Zusage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de-DE" u="sng" dirty="0">
                <a:solidFill>
                  <a:schemeClr val="tx1"/>
                </a:solidFill>
              </a:rPr>
              <a:t>Absicherung von mindestens einem biometrischen Risiko</a:t>
            </a:r>
          </a:p>
          <a:p>
            <a:pPr>
              <a:lnSpc>
                <a:spcPct val="100000"/>
              </a:lnSpc>
            </a:pPr>
            <a:endParaRPr lang="de-DE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Langlebigkeit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Invalidität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Hinterbliebenenversorgung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059" y="522515"/>
            <a:ext cx="3799727" cy="541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130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 txBox="1">
            <a:spLocks/>
          </p:cNvSpPr>
          <p:nvPr/>
        </p:nvSpPr>
        <p:spPr bwMode="gray">
          <a:xfrm>
            <a:off x="335086" y="1066046"/>
            <a:ext cx="7336374" cy="3563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b="1" dirty="0" err="1">
                <a:solidFill>
                  <a:schemeClr val="tx1"/>
                </a:solidFill>
              </a:rPr>
              <a:t>bAV</a:t>
            </a:r>
            <a:r>
              <a:rPr lang="de-DE" sz="4000" b="1" dirty="0">
                <a:solidFill>
                  <a:schemeClr val="tx1"/>
                </a:solidFill>
              </a:rPr>
              <a:t> Care </a:t>
            </a:r>
          </a:p>
          <a:p>
            <a:pPr algn="ctr"/>
            <a:endParaRPr lang="de-DE" b="1" dirty="0">
              <a:solidFill>
                <a:schemeClr val="tx1"/>
              </a:solidFill>
            </a:endParaRPr>
          </a:p>
          <a:p>
            <a:pPr algn="ctr"/>
            <a:r>
              <a:rPr lang="de-DE" b="1" dirty="0">
                <a:solidFill>
                  <a:schemeClr val="tx1"/>
                </a:solidFill>
              </a:rPr>
              <a:t>von der </a:t>
            </a:r>
            <a:r>
              <a:rPr lang="de-DE" b="1" dirty="0" err="1">
                <a:solidFill>
                  <a:schemeClr val="tx1"/>
                </a:solidFill>
              </a:rPr>
              <a:t>HanseMerkur</a:t>
            </a:r>
            <a:r>
              <a:rPr lang="de-DE" b="1" dirty="0">
                <a:solidFill>
                  <a:schemeClr val="tx1"/>
                </a:solidFill>
              </a:rPr>
              <a:t>,</a:t>
            </a:r>
          </a:p>
          <a:p>
            <a:pPr algn="ctr"/>
            <a:endParaRPr lang="de-DE" b="1" dirty="0">
              <a:solidFill>
                <a:schemeClr val="tx1"/>
              </a:solidFill>
            </a:endParaRPr>
          </a:p>
          <a:p>
            <a:pPr algn="ctr"/>
            <a:r>
              <a:rPr lang="de-DE" b="1" dirty="0">
                <a:solidFill>
                  <a:schemeClr val="tx1"/>
                </a:solidFill>
              </a:rPr>
              <a:t>denn Vorsorge muss sich auszahlen!</a:t>
            </a: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059" y="522515"/>
            <a:ext cx="3799727" cy="541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65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 txBox="1">
            <a:spLocks/>
          </p:cNvSpPr>
          <p:nvPr/>
        </p:nvSpPr>
        <p:spPr bwMode="gray">
          <a:xfrm>
            <a:off x="418213" y="522515"/>
            <a:ext cx="7336374" cy="3563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b="1" dirty="0">
                <a:solidFill>
                  <a:schemeClr val="tx1"/>
                </a:solidFill>
              </a:rPr>
              <a:t>Die Wurzeln der </a:t>
            </a:r>
            <a:r>
              <a:rPr lang="de-DE" sz="4000" b="1" dirty="0" err="1">
                <a:solidFill>
                  <a:schemeClr val="tx1"/>
                </a:solidFill>
              </a:rPr>
              <a:t>HanseMerkur</a:t>
            </a:r>
            <a:endParaRPr lang="de-DE" b="1" dirty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220BCA1-DF21-BB8D-5D48-F8D0F2ADE70C}"/>
              </a:ext>
            </a:extLst>
          </p:cNvPr>
          <p:cNvSpPr/>
          <p:nvPr/>
        </p:nvSpPr>
        <p:spPr bwMode="gray">
          <a:xfrm>
            <a:off x="818673" y="2755899"/>
            <a:ext cx="9169520" cy="11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AE40842-28FD-B317-DC78-847D9643C1DD}"/>
              </a:ext>
            </a:extLst>
          </p:cNvPr>
          <p:cNvSpPr/>
          <p:nvPr/>
        </p:nvSpPr>
        <p:spPr bwMode="gray">
          <a:xfrm>
            <a:off x="2719067" y="2947811"/>
            <a:ext cx="1649733" cy="1088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8CEE418-2AB5-0001-524E-44F06C2F6331}"/>
              </a:ext>
            </a:extLst>
          </p:cNvPr>
          <p:cNvSpPr/>
          <p:nvPr/>
        </p:nvSpPr>
        <p:spPr bwMode="gray">
          <a:xfrm>
            <a:off x="3403209" y="3139722"/>
            <a:ext cx="6584974" cy="11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0BE0156-A5EB-8F65-6FE8-7B68EA68A5E1}"/>
              </a:ext>
            </a:extLst>
          </p:cNvPr>
          <p:cNvSpPr/>
          <p:nvPr/>
        </p:nvSpPr>
        <p:spPr bwMode="gray">
          <a:xfrm>
            <a:off x="4000251" y="3331632"/>
            <a:ext cx="5985764" cy="11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60973B2-5CB5-5231-91EC-FAB3708004A6}"/>
              </a:ext>
            </a:extLst>
          </p:cNvPr>
          <p:cNvSpPr txBox="1"/>
          <p:nvPr/>
        </p:nvSpPr>
        <p:spPr bwMode="gray">
          <a:xfrm>
            <a:off x="3567275" y="3316579"/>
            <a:ext cx="418087" cy="144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de-DE" sz="1200" b="1">
                <a:solidFill>
                  <a:schemeClr val="accent3"/>
                </a:solidFill>
              </a:rPr>
              <a:t>1977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236104B-8741-86D9-56A2-842018E720DC}"/>
              </a:ext>
            </a:extLst>
          </p:cNvPr>
          <p:cNvSpPr txBox="1"/>
          <p:nvPr/>
        </p:nvSpPr>
        <p:spPr bwMode="gray">
          <a:xfrm>
            <a:off x="2966751" y="3126003"/>
            <a:ext cx="418087" cy="144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de-DE" sz="1200" b="1">
                <a:solidFill>
                  <a:schemeClr val="accent3"/>
                </a:solidFill>
              </a:rPr>
              <a:t>1973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21BF9E-71D6-239E-89E9-CBADC9F851AF}"/>
              </a:ext>
            </a:extLst>
          </p:cNvPr>
          <p:cNvSpPr txBox="1"/>
          <p:nvPr/>
        </p:nvSpPr>
        <p:spPr bwMode="gray">
          <a:xfrm>
            <a:off x="2282609" y="2932511"/>
            <a:ext cx="418087" cy="144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de-DE" sz="1200" b="1">
                <a:solidFill>
                  <a:schemeClr val="accent3"/>
                </a:solidFill>
              </a:rPr>
              <a:t>1972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A26437F-165F-C765-5460-653AF3CDE08B}"/>
              </a:ext>
            </a:extLst>
          </p:cNvPr>
          <p:cNvSpPr txBox="1"/>
          <p:nvPr/>
        </p:nvSpPr>
        <p:spPr bwMode="gray">
          <a:xfrm>
            <a:off x="1771308" y="2737711"/>
            <a:ext cx="418087" cy="144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de-DE" sz="1200" b="1">
                <a:solidFill>
                  <a:schemeClr val="accent3"/>
                </a:solidFill>
              </a:rPr>
              <a:t>1969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0485F6D-8855-ABA6-E64E-47C8698EFB53}"/>
              </a:ext>
            </a:extLst>
          </p:cNvPr>
          <p:cNvSpPr txBox="1"/>
          <p:nvPr/>
        </p:nvSpPr>
        <p:spPr bwMode="gray">
          <a:xfrm>
            <a:off x="621570" y="2737711"/>
            <a:ext cx="418087" cy="144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de-DE" sz="1200" b="1">
                <a:solidFill>
                  <a:schemeClr val="accent3"/>
                </a:solidFill>
              </a:rPr>
              <a:t>1875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713B31B-1222-BC65-E418-A969F909DAC4}"/>
              </a:ext>
            </a:extLst>
          </p:cNvPr>
          <p:cNvSpPr txBox="1"/>
          <p:nvPr/>
        </p:nvSpPr>
        <p:spPr bwMode="gray">
          <a:xfrm>
            <a:off x="1197389" y="2737711"/>
            <a:ext cx="418087" cy="144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de-DE" sz="1200" b="1">
                <a:solidFill>
                  <a:schemeClr val="accent3"/>
                </a:solidFill>
              </a:rPr>
              <a:t>1936</a:t>
            </a: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79058B49-7992-6A98-0F90-5C3E78E3587C}"/>
              </a:ext>
            </a:extLst>
          </p:cNvPr>
          <p:cNvSpPr/>
          <p:nvPr/>
        </p:nvSpPr>
        <p:spPr bwMode="gray">
          <a:xfrm>
            <a:off x="5237966" y="25601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D8820B"/>
            </a:solidFill>
          </a:ln>
        </p:spPr>
        <p:txBody>
          <a:bodyPr wrap="square" lIns="0" tIns="0" rIns="0" bIns="0" rtlCol="0"/>
          <a:lstStyle/>
          <a:p>
            <a:endParaRPr lang="de-DE"/>
          </a:p>
        </p:txBody>
      </p:sp>
      <p:sp>
        <p:nvSpPr>
          <p:cNvPr id="15" name="object 25">
            <a:extLst>
              <a:ext uri="{FF2B5EF4-FFF2-40B4-BE49-F238E27FC236}">
                <a16:creationId xmlns:a16="http://schemas.microsoft.com/office/drawing/2014/main" id="{00E87EA9-E245-C633-C01E-7400A698F867}"/>
              </a:ext>
            </a:extLst>
          </p:cNvPr>
          <p:cNvSpPr/>
          <p:nvPr/>
        </p:nvSpPr>
        <p:spPr bwMode="gray">
          <a:xfrm>
            <a:off x="6357304" y="17406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005E52"/>
            </a:solidFill>
          </a:ln>
        </p:spPr>
        <p:txBody>
          <a:bodyPr wrap="square" lIns="0" tIns="0" rIns="0" bIns="0" rtlCol="0"/>
          <a:lstStyle/>
          <a:p>
            <a:endParaRPr lang="de-DE"/>
          </a:p>
        </p:txBody>
      </p:sp>
      <p:sp>
        <p:nvSpPr>
          <p:cNvPr id="16" name="object 31">
            <a:extLst>
              <a:ext uri="{FF2B5EF4-FFF2-40B4-BE49-F238E27FC236}">
                <a16:creationId xmlns:a16="http://schemas.microsoft.com/office/drawing/2014/main" id="{9EB02A6D-AC8E-9A6B-38C9-2B634A00A95A}"/>
              </a:ext>
            </a:extLst>
          </p:cNvPr>
          <p:cNvSpPr txBox="1">
            <a:spLocks/>
          </p:cNvSpPr>
          <p:nvPr/>
        </p:nvSpPr>
        <p:spPr bwMode="gray">
          <a:xfrm>
            <a:off x="8979161" y="1677070"/>
            <a:ext cx="1289968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algn="ctr">
              <a:defRPr sz="800" b="1">
                <a:solidFill>
                  <a:schemeClr val="accent3"/>
                </a:solidFill>
                <a:cs typeface="Arial"/>
              </a:defRPr>
            </a:lvl1pPr>
          </a:lstStyle>
          <a:p>
            <a:endParaRPr lang="de-DE"/>
          </a:p>
          <a:p>
            <a:r>
              <a:rPr lang="de-DE"/>
              <a:t>Einzige </a:t>
            </a:r>
            <a:endParaRPr lang="de-DE" sz="1200"/>
          </a:p>
          <a:p>
            <a:pPr marR="5080" indent="-99060"/>
            <a:r>
              <a:rPr lang="de-DE" b="0">
                <a:solidFill>
                  <a:schemeClr val="tx1"/>
                </a:solidFill>
                <a:cs typeface="Arial Narrow"/>
              </a:rPr>
              <a:t>selbstständige und konzernunabhängige Versicherungsgruppe am Finanzplatz Hamburg</a:t>
            </a:r>
          </a:p>
        </p:txBody>
      </p:sp>
      <p:sp>
        <p:nvSpPr>
          <p:cNvPr id="17" name="object 98">
            <a:extLst>
              <a:ext uri="{FF2B5EF4-FFF2-40B4-BE49-F238E27FC236}">
                <a16:creationId xmlns:a16="http://schemas.microsoft.com/office/drawing/2014/main" id="{491090EC-1773-ABF0-D93F-9B7BB08A7319}"/>
              </a:ext>
            </a:extLst>
          </p:cNvPr>
          <p:cNvSpPr/>
          <p:nvPr/>
        </p:nvSpPr>
        <p:spPr bwMode="gray">
          <a:xfrm>
            <a:off x="7179812" y="2533275"/>
            <a:ext cx="191808" cy="183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de-DE"/>
          </a:p>
        </p:txBody>
      </p:sp>
      <p:sp>
        <p:nvSpPr>
          <p:cNvPr id="18" name="object 99">
            <a:extLst>
              <a:ext uri="{FF2B5EF4-FFF2-40B4-BE49-F238E27FC236}">
                <a16:creationId xmlns:a16="http://schemas.microsoft.com/office/drawing/2014/main" id="{308B5BE3-68F7-92CA-76C7-741BD553CDA5}"/>
              </a:ext>
            </a:extLst>
          </p:cNvPr>
          <p:cNvSpPr/>
          <p:nvPr/>
        </p:nvSpPr>
        <p:spPr bwMode="gray">
          <a:xfrm>
            <a:off x="9528241" y="2516457"/>
            <a:ext cx="191808" cy="1831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de-DE"/>
          </a:p>
        </p:txBody>
      </p:sp>
      <p:sp>
        <p:nvSpPr>
          <p:cNvPr id="19" name="object 100">
            <a:extLst>
              <a:ext uri="{FF2B5EF4-FFF2-40B4-BE49-F238E27FC236}">
                <a16:creationId xmlns:a16="http://schemas.microsoft.com/office/drawing/2014/main" id="{54D7A9F0-15A7-5E02-4E24-41D2351B0247}"/>
              </a:ext>
            </a:extLst>
          </p:cNvPr>
          <p:cNvSpPr txBox="1"/>
          <p:nvPr/>
        </p:nvSpPr>
        <p:spPr bwMode="gray">
          <a:xfrm>
            <a:off x="6721474" y="1584737"/>
            <a:ext cx="1108484" cy="892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algn="ctr">
              <a:defRPr sz="800" b="1">
                <a:solidFill>
                  <a:schemeClr val="accent3"/>
                </a:solidFill>
                <a:cs typeface="Arial"/>
              </a:defRPr>
            </a:lvl1pPr>
          </a:lstStyle>
          <a:p>
            <a:r>
              <a:rPr lang="de-DE" sz="1000"/>
              <a:t>2010</a:t>
            </a:r>
          </a:p>
          <a:p>
            <a:pPr marR="5080" indent="-99060"/>
            <a:r>
              <a:rPr lang="de-DE"/>
              <a:t>Gründung </a:t>
            </a:r>
            <a:r>
              <a:rPr lang="de-DE" b="0">
                <a:solidFill>
                  <a:schemeClr val="tx1"/>
                </a:solidFill>
                <a:cs typeface="Arial Narrow"/>
              </a:rPr>
              <a:t>HanseMerkur Zentrum für Traditionelle Chinesische Medizin</a:t>
            </a:r>
          </a:p>
          <a:p>
            <a:pPr marR="5080" indent="-99060"/>
            <a:r>
              <a:rPr lang="de-DE" b="0">
                <a:solidFill>
                  <a:schemeClr val="tx1"/>
                </a:solidFill>
                <a:cs typeface="Arial Narrow"/>
              </a:rPr>
              <a:t>am Universitätsklinikum Hamburg-Eppendorf</a:t>
            </a:r>
          </a:p>
        </p:txBody>
      </p:sp>
      <p:sp>
        <p:nvSpPr>
          <p:cNvPr id="20" name="object 80">
            <a:extLst>
              <a:ext uri="{FF2B5EF4-FFF2-40B4-BE49-F238E27FC236}">
                <a16:creationId xmlns:a16="http://schemas.microsoft.com/office/drawing/2014/main" id="{16414A5A-B2E0-5DF2-5D55-288F0AB489AF}"/>
              </a:ext>
            </a:extLst>
          </p:cNvPr>
          <p:cNvSpPr/>
          <p:nvPr/>
        </p:nvSpPr>
        <p:spPr bwMode="gray">
          <a:xfrm>
            <a:off x="3927546" y="2533275"/>
            <a:ext cx="191808" cy="183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de-DE"/>
          </a:p>
        </p:txBody>
      </p:sp>
      <p:sp>
        <p:nvSpPr>
          <p:cNvPr id="21" name="object 81">
            <a:extLst>
              <a:ext uri="{FF2B5EF4-FFF2-40B4-BE49-F238E27FC236}">
                <a16:creationId xmlns:a16="http://schemas.microsoft.com/office/drawing/2014/main" id="{6A736EE8-96C6-5DDE-D4ED-C24A8B3CA836}"/>
              </a:ext>
            </a:extLst>
          </p:cNvPr>
          <p:cNvSpPr txBox="1"/>
          <p:nvPr/>
        </p:nvSpPr>
        <p:spPr bwMode="gray">
          <a:xfrm>
            <a:off x="3564663" y="1922010"/>
            <a:ext cx="917575" cy="55527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lang="de-DE" sz="1000" b="1">
                <a:solidFill>
                  <a:schemeClr val="accent3"/>
                </a:solidFill>
                <a:cs typeface="Arial"/>
              </a:rPr>
              <a:t>1981</a:t>
            </a:r>
          </a:p>
          <a:p>
            <a:pPr marR="5080" indent="-99060" algn="ctr">
              <a:lnSpc>
                <a:spcPts val="900"/>
              </a:lnSpc>
              <a:spcBef>
                <a:spcPts val="225"/>
              </a:spcBef>
            </a:pPr>
            <a:r>
              <a:rPr lang="de-DE" sz="800">
                <a:cs typeface="Arial Narrow"/>
              </a:rPr>
              <a:t>Erste Verleihung HanseMerkur Preis für Kinderschutz</a:t>
            </a:r>
          </a:p>
        </p:txBody>
      </p:sp>
      <p:sp>
        <p:nvSpPr>
          <p:cNvPr id="22" name="object 25">
            <a:extLst>
              <a:ext uri="{FF2B5EF4-FFF2-40B4-BE49-F238E27FC236}">
                <a16:creationId xmlns:a16="http://schemas.microsoft.com/office/drawing/2014/main" id="{E1DB08A3-2306-FE74-3561-B2E79711942F}"/>
              </a:ext>
            </a:extLst>
          </p:cNvPr>
          <p:cNvSpPr txBox="1"/>
          <p:nvPr/>
        </p:nvSpPr>
        <p:spPr bwMode="gray">
          <a:xfrm>
            <a:off x="433994" y="3964106"/>
            <a:ext cx="70657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algn="ctr">
              <a:defRPr sz="800" b="1">
                <a:solidFill>
                  <a:schemeClr val="accent3"/>
                </a:solidFill>
                <a:cs typeface="Arial"/>
              </a:defRPr>
            </a:lvl1pPr>
          </a:lstStyle>
          <a:p>
            <a:r>
              <a:rPr lang="de-DE"/>
              <a:t>Gründung</a:t>
            </a:r>
          </a:p>
          <a:p>
            <a:pPr marR="5080" indent="-99060"/>
            <a:r>
              <a:rPr lang="de-DE" b="0">
                <a:solidFill>
                  <a:schemeClr val="tx1"/>
                </a:solidFill>
                <a:cs typeface="Arial Narrow"/>
              </a:rPr>
              <a:t>Hanseatische Kranken-versicherung VVaG</a:t>
            </a:r>
          </a:p>
        </p:txBody>
      </p:sp>
      <p:sp>
        <p:nvSpPr>
          <p:cNvPr id="23" name="object 32">
            <a:extLst>
              <a:ext uri="{FF2B5EF4-FFF2-40B4-BE49-F238E27FC236}">
                <a16:creationId xmlns:a16="http://schemas.microsoft.com/office/drawing/2014/main" id="{8942A50C-D639-1C5D-EEEF-D708DA6447DE}"/>
              </a:ext>
            </a:extLst>
          </p:cNvPr>
          <p:cNvSpPr txBox="1"/>
          <p:nvPr/>
        </p:nvSpPr>
        <p:spPr bwMode="gray">
          <a:xfrm>
            <a:off x="1163093" y="3964106"/>
            <a:ext cx="684000" cy="505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algn="ctr">
              <a:defRPr sz="800" b="1">
                <a:solidFill>
                  <a:schemeClr val="accent3"/>
                </a:solidFill>
                <a:cs typeface="Arial"/>
              </a:defRPr>
            </a:lvl1pPr>
          </a:lstStyle>
          <a:p>
            <a:r>
              <a:rPr lang="de-DE"/>
              <a:t>Gründung</a:t>
            </a:r>
          </a:p>
          <a:p>
            <a:pPr marR="5080" indent="-99060"/>
            <a:r>
              <a:rPr lang="de-DE" b="0">
                <a:solidFill>
                  <a:schemeClr val="tx1"/>
                </a:solidFill>
                <a:cs typeface="Arial Narrow"/>
              </a:rPr>
              <a:t>Hanse- Krankenschutz VVaG</a:t>
            </a:r>
          </a:p>
        </p:txBody>
      </p:sp>
      <p:sp>
        <p:nvSpPr>
          <p:cNvPr id="24" name="object 38">
            <a:extLst>
              <a:ext uri="{FF2B5EF4-FFF2-40B4-BE49-F238E27FC236}">
                <a16:creationId xmlns:a16="http://schemas.microsoft.com/office/drawing/2014/main" id="{CA75DD1C-3294-777A-4FA3-14E785914467}"/>
              </a:ext>
            </a:extLst>
          </p:cNvPr>
          <p:cNvSpPr/>
          <p:nvPr/>
        </p:nvSpPr>
        <p:spPr bwMode="gray">
          <a:xfrm>
            <a:off x="2379389" y="39794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D8820B"/>
            </a:solidFill>
          </a:ln>
        </p:spPr>
        <p:txBody>
          <a:bodyPr wrap="square" lIns="0" tIns="0" rIns="0" bIns="0" rtlCol="0"/>
          <a:lstStyle/>
          <a:p>
            <a:endParaRPr lang="de-DE"/>
          </a:p>
        </p:txBody>
      </p:sp>
      <p:sp>
        <p:nvSpPr>
          <p:cNvPr id="25" name="object 40">
            <a:extLst>
              <a:ext uri="{FF2B5EF4-FFF2-40B4-BE49-F238E27FC236}">
                <a16:creationId xmlns:a16="http://schemas.microsoft.com/office/drawing/2014/main" id="{76B13EF8-F9DB-AF3B-B2E1-7C90D8B53F93}"/>
              </a:ext>
            </a:extLst>
          </p:cNvPr>
          <p:cNvSpPr txBox="1"/>
          <p:nvPr/>
        </p:nvSpPr>
        <p:spPr bwMode="gray">
          <a:xfrm>
            <a:off x="1814464" y="3439999"/>
            <a:ext cx="37274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algn="ctr">
              <a:defRPr sz="800" b="1">
                <a:solidFill>
                  <a:schemeClr val="accent3"/>
                </a:solidFill>
                <a:cs typeface="Arial"/>
              </a:defRPr>
            </a:lvl1pPr>
          </a:lstStyle>
          <a:p>
            <a:r>
              <a:rPr lang="de-DE"/>
              <a:t>Fusion</a:t>
            </a:r>
          </a:p>
        </p:txBody>
      </p:sp>
      <p:sp>
        <p:nvSpPr>
          <p:cNvPr id="26" name="object 55">
            <a:extLst>
              <a:ext uri="{FF2B5EF4-FFF2-40B4-BE49-F238E27FC236}">
                <a16:creationId xmlns:a16="http://schemas.microsoft.com/office/drawing/2014/main" id="{65818D7E-B7FD-BF58-8D25-BC8DE8EBFD03}"/>
              </a:ext>
            </a:extLst>
          </p:cNvPr>
          <p:cNvSpPr/>
          <p:nvPr/>
        </p:nvSpPr>
        <p:spPr bwMode="gray">
          <a:xfrm>
            <a:off x="3152836" y="51528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7CBD6A"/>
            </a:solidFill>
          </a:ln>
        </p:spPr>
        <p:txBody>
          <a:bodyPr wrap="square" lIns="0" tIns="0" rIns="0" bIns="0" rtlCol="0"/>
          <a:lstStyle/>
          <a:p>
            <a:endParaRPr lang="de-DE"/>
          </a:p>
        </p:txBody>
      </p:sp>
      <p:sp>
        <p:nvSpPr>
          <p:cNvPr id="27" name="object 58">
            <a:extLst>
              <a:ext uri="{FF2B5EF4-FFF2-40B4-BE49-F238E27FC236}">
                <a16:creationId xmlns:a16="http://schemas.microsoft.com/office/drawing/2014/main" id="{95C17637-246A-078A-B760-3113C7391C96}"/>
              </a:ext>
            </a:extLst>
          </p:cNvPr>
          <p:cNvSpPr/>
          <p:nvPr/>
        </p:nvSpPr>
        <p:spPr bwMode="gray">
          <a:xfrm>
            <a:off x="3974836" y="39794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7CBD6A"/>
            </a:solidFill>
          </a:ln>
        </p:spPr>
        <p:txBody>
          <a:bodyPr wrap="square" lIns="0" tIns="0" rIns="0" bIns="0" rtlCol="0"/>
          <a:lstStyle/>
          <a:p>
            <a:endParaRPr lang="de-DE"/>
          </a:p>
        </p:txBody>
      </p:sp>
      <p:sp>
        <p:nvSpPr>
          <p:cNvPr id="28" name="object 62">
            <a:extLst>
              <a:ext uri="{FF2B5EF4-FFF2-40B4-BE49-F238E27FC236}">
                <a16:creationId xmlns:a16="http://schemas.microsoft.com/office/drawing/2014/main" id="{4D09130D-32E3-C350-BC56-13003C165E90}"/>
              </a:ext>
            </a:extLst>
          </p:cNvPr>
          <p:cNvSpPr txBox="1"/>
          <p:nvPr/>
        </p:nvSpPr>
        <p:spPr bwMode="gray">
          <a:xfrm>
            <a:off x="1999629" y="5405552"/>
            <a:ext cx="112902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algn="ctr">
              <a:defRPr sz="800" b="1">
                <a:solidFill>
                  <a:schemeClr val="accent3"/>
                </a:solidFill>
                <a:cs typeface="Arial"/>
              </a:defRPr>
            </a:lvl1pPr>
          </a:lstStyle>
          <a:p>
            <a:r>
              <a:rPr lang="de-DE"/>
              <a:t>Gründung</a:t>
            </a:r>
          </a:p>
          <a:p>
            <a:pPr marR="5080" indent="-99060"/>
            <a:r>
              <a:rPr lang="de-DE" b="0">
                <a:solidFill>
                  <a:schemeClr val="tx1"/>
                </a:solidFill>
                <a:cs typeface="Arial Narrow"/>
              </a:rPr>
              <a:t>HanseMerkur Lebensversicherung </a:t>
            </a:r>
            <a:br>
              <a:rPr lang="de-DE" b="0">
                <a:solidFill>
                  <a:schemeClr val="tx1"/>
                </a:solidFill>
                <a:cs typeface="Arial Narrow"/>
              </a:rPr>
            </a:br>
            <a:r>
              <a:rPr lang="de-DE" b="0">
                <a:solidFill>
                  <a:schemeClr val="tx1"/>
                </a:solidFill>
                <a:cs typeface="Arial Narrow"/>
              </a:rPr>
              <a:t>AG</a:t>
            </a:r>
          </a:p>
        </p:txBody>
      </p:sp>
      <p:sp>
        <p:nvSpPr>
          <p:cNvPr id="29" name="object 63">
            <a:extLst>
              <a:ext uri="{FF2B5EF4-FFF2-40B4-BE49-F238E27FC236}">
                <a16:creationId xmlns:a16="http://schemas.microsoft.com/office/drawing/2014/main" id="{6D56F14B-73A4-E4F9-F83D-246D864B8CDC}"/>
              </a:ext>
            </a:extLst>
          </p:cNvPr>
          <p:cNvSpPr txBox="1"/>
          <p:nvPr/>
        </p:nvSpPr>
        <p:spPr bwMode="gray">
          <a:xfrm>
            <a:off x="2794634" y="3951038"/>
            <a:ext cx="6480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algn="ctr">
              <a:defRPr sz="800" b="1">
                <a:solidFill>
                  <a:schemeClr val="accent3"/>
                </a:solidFill>
                <a:cs typeface="Arial"/>
              </a:defRPr>
            </a:lvl1pPr>
          </a:lstStyle>
          <a:p>
            <a:r>
              <a:rPr lang="de-DE"/>
              <a:t>Gründung</a:t>
            </a:r>
          </a:p>
          <a:p>
            <a:pPr marR="5080" indent="-99060"/>
            <a:r>
              <a:rPr lang="de-DE" b="0">
                <a:solidFill>
                  <a:schemeClr val="tx1"/>
                </a:solidFill>
                <a:cs typeface="Arial Narrow"/>
              </a:rPr>
              <a:t>HanseMerkur Allgemeine</a:t>
            </a:r>
          </a:p>
          <a:p>
            <a:pPr marR="5080" indent="-99060"/>
            <a:r>
              <a:rPr lang="de-DE" b="0">
                <a:solidFill>
                  <a:schemeClr val="tx1"/>
                </a:solidFill>
                <a:cs typeface="Arial Narrow"/>
              </a:rPr>
              <a:t>Versicherung AG</a:t>
            </a:r>
          </a:p>
        </p:txBody>
      </p:sp>
      <p:sp>
        <p:nvSpPr>
          <p:cNvPr id="30" name="object 66">
            <a:extLst>
              <a:ext uri="{FF2B5EF4-FFF2-40B4-BE49-F238E27FC236}">
                <a16:creationId xmlns:a16="http://schemas.microsoft.com/office/drawing/2014/main" id="{1E0245D1-1B77-78B4-FCD9-AD12DF4B3986}"/>
              </a:ext>
            </a:extLst>
          </p:cNvPr>
          <p:cNvSpPr txBox="1"/>
          <p:nvPr/>
        </p:nvSpPr>
        <p:spPr bwMode="gray">
          <a:xfrm>
            <a:off x="3528455" y="3951038"/>
            <a:ext cx="620813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algn="ctr">
              <a:defRPr sz="800" b="1">
                <a:solidFill>
                  <a:schemeClr val="accent3"/>
                </a:solidFill>
                <a:cs typeface="Arial"/>
              </a:defRPr>
            </a:lvl1pPr>
          </a:lstStyle>
          <a:p>
            <a:r>
              <a:rPr lang="de-DE"/>
              <a:t>Gründung</a:t>
            </a:r>
          </a:p>
          <a:p>
            <a:pPr marR="5080" indent="-99060"/>
            <a:r>
              <a:rPr lang="de-DE" b="0">
                <a:solidFill>
                  <a:schemeClr val="tx1"/>
                </a:solidFill>
                <a:cs typeface="Arial Narrow"/>
              </a:rPr>
              <a:t>HanseMerkur Reise-versicherung AG</a:t>
            </a:r>
          </a:p>
        </p:txBody>
      </p: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FFA2F1F1-B568-7450-BC43-90FD8A8B5E33}"/>
              </a:ext>
            </a:extLst>
          </p:cNvPr>
          <p:cNvCxnSpPr/>
          <p:nvPr/>
        </p:nvCxnSpPr>
        <p:spPr bwMode="gray">
          <a:xfrm>
            <a:off x="838834" y="2917607"/>
            <a:ext cx="0" cy="961199"/>
          </a:xfrm>
          <a:prstGeom prst="line">
            <a:avLst/>
          </a:prstGeom>
          <a:ln w="19050">
            <a:solidFill>
              <a:srgbClr val="C68C2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E130FF92-EA5C-C372-76CA-AFA6BC38D3EC}"/>
              </a:ext>
            </a:extLst>
          </p:cNvPr>
          <p:cNvCxnSpPr/>
          <p:nvPr/>
        </p:nvCxnSpPr>
        <p:spPr bwMode="gray">
          <a:xfrm>
            <a:off x="1433194" y="2917607"/>
            <a:ext cx="0" cy="961199"/>
          </a:xfrm>
          <a:prstGeom prst="line">
            <a:avLst/>
          </a:prstGeom>
          <a:ln w="19050">
            <a:solidFill>
              <a:srgbClr val="C68C2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A6055C3E-8D91-2779-880B-614539424127}"/>
              </a:ext>
            </a:extLst>
          </p:cNvPr>
          <p:cNvCxnSpPr>
            <a:endCxn id="25" idx="0"/>
          </p:cNvCxnSpPr>
          <p:nvPr/>
        </p:nvCxnSpPr>
        <p:spPr bwMode="gray">
          <a:xfrm>
            <a:off x="1981834" y="2917607"/>
            <a:ext cx="0" cy="522392"/>
          </a:xfrm>
          <a:prstGeom prst="line">
            <a:avLst/>
          </a:prstGeom>
          <a:ln w="19050">
            <a:solidFill>
              <a:srgbClr val="C68C2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784191E8-36FC-2856-4BBA-9FADA11EEED9}"/>
              </a:ext>
            </a:extLst>
          </p:cNvPr>
          <p:cNvCxnSpPr>
            <a:cxnSpLocks/>
          </p:cNvCxnSpPr>
          <p:nvPr/>
        </p:nvCxnSpPr>
        <p:spPr bwMode="gray">
          <a:xfrm>
            <a:off x="2532964" y="3138822"/>
            <a:ext cx="0" cy="2180996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F9F844F3-E29D-6DF4-82D4-4DE7A7826D2D}"/>
              </a:ext>
            </a:extLst>
          </p:cNvPr>
          <p:cNvCxnSpPr/>
          <p:nvPr/>
        </p:nvCxnSpPr>
        <p:spPr bwMode="gray">
          <a:xfrm>
            <a:off x="3201034" y="3316579"/>
            <a:ext cx="0" cy="562227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9A805B77-3C68-6240-7F39-201092652F72}"/>
              </a:ext>
            </a:extLst>
          </p:cNvPr>
          <p:cNvCxnSpPr/>
          <p:nvPr/>
        </p:nvCxnSpPr>
        <p:spPr bwMode="gray">
          <a:xfrm>
            <a:off x="3810634" y="3495960"/>
            <a:ext cx="0" cy="382846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ihandform 206">
            <a:extLst>
              <a:ext uri="{FF2B5EF4-FFF2-40B4-BE49-F238E27FC236}">
                <a16:creationId xmlns:a16="http://schemas.microsoft.com/office/drawing/2014/main" id="{AB481A08-345C-FB78-1766-A0713FFC4D9C}"/>
              </a:ext>
            </a:extLst>
          </p:cNvPr>
          <p:cNvSpPr/>
          <p:nvPr/>
        </p:nvSpPr>
        <p:spPr bwMode="gray">
          <a:xfrm>
            <a:off x="768674" y="3608388"/>
            <a:ext cx="1211840" cy="2413000"/>
          </a:xfrm>
          <a:custGeom>
            <a:avLst/>
            <a:gdLst>
              <a:gd name="connsiteX0" fmla="*/ 0 w 1897380"/>
              <a:gd name="connsiteY0" fmla="*/ 15240 h 228600"/>
              <a:gd name="connsiteX1" fmla="*/ 0 w 1897380"/>
              <a:gd name="connsiteY1" fmla="*/ 228600 h 228600"/>
              <a:gd name="connsiteX2" fmla="*/ 1897380 w 1897380"/>
              <a:gd name="connsiteY2" fmla="*/ 228600 h 228600"/>
              <a:gd name="connsiteX3" fmla="*/ 1897380 w 1897380"/>
              <a:gd name="connsiteY3" fmla="*/ 0 h 228600"/>
              <a:gd name="connsiteX0" fmla="*/ 0 w 1897380"/>
              <a:gd name="connsiteY0" fmla="*/ 262036 h 475396"/>
              <a:gd name="connsiteX1" fmla="*/ 0 w 1897380"/>
              <a:gd name="connsiteY1" fmla="*/ 475396 h 475396"/>
              <a:gd name="connsiteX2" fmla="*/ 1897380 w 1897380"/>
              <a:gd name="connsiteY2" fmla="*/ 475396 h 475396"/>
              <a:gd name="connsiteX3" fmla="*/ 1897380 w 1897380"/>
              <a:gd name="connsiteY3" fmla="*/ 0 h 475396"/>
              <a:gd name="connsiteX0" fmla="*/ 0 w 1897380"/>
              <a:gd name="connsiteY0" fmla="*/ 331094 h 475396"/>
              <a:gd name="connsiteX1" fmla="*/ 0 w 1897380"/>
              <a:gd name="connsiteY1" fmla="*/ 475396 h 475396"/>
              <a:gd name="connsiteX2" fmla="*/ 1897380 w 1897380"/>
              <a:gd name="connsiteY2" fmla="*/ 475396 h 475396"/>
              <a:gd name="connsiteX3" fmla="*/ 1897380 w 1897380"/>
              <a:gd name="connsiteY3" fmla="*/ 0 h 47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380" h="475396">
                <a:moveTo>
                  <a:pt x="0" y="331094"/>
                </a:moveTo>
                <a:lnTo>
                  <a:pt x="0" y="475396"/>
                </a:lnTo>
                <a:lnTo>
                  <a:pt x="1897380" y="475396"/>
                </a:lnTo>
                <a:lnTo>
                  <a:pt x="1897380" y="0"/>
                </a:lnTo>
              </a:path>
            </a:pathLst>
          </a:custGeom>
          <a:ln w="19050">
            <a:solidFill>
              <a:srgbClr val="C68C2D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2332E20F-0E0C-2905-C1F9-1BE54DC17555}"/>
              </a:ext>
            </a:extLst>
          </p:cNvPr>
          <p:cNvCxnSpPr/>
          <p:nvPr/>
        </p:nvCxnSpPr>
        <p:spPr bwMode="gray">
          <a:xfrm>
            <a:off x="1433194" y="5282091"/>
            <a:ext cx="0" cy="739366"/>
          </a:xfrm>
          <a:prstGeom prst="line">
            <a:avLst/>
          </a:prstGeom>
          <a:ln w="19050">
            <a:solidFill>
              <a:srgbClr val="C68C2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fik 38">
            <a:extLst>
              <a:ext uri="{FF2B5EF4-FFF2-40B4-BE49-F238E27FC236}">
                <a16:creationId xmlns:a16="http://schemas.microsoft.com/office/drawing/2014/main" id="{09162172-2BEA-D0AC-B6EB-CA061F43AD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2" t="14941" r="9306" b="3680"/>
          <a:stretch/>
        </p:blipFill>
        <p:spPr bwMode="gray">
          <a:xfrm>
            <a:off x="1162658" y="4648200"/>
            <a:ext cx="711386" cy="578583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E15BDE4D-972B-8831-8FD8-F56C069AD8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7988" y="4646376"/>
            <a:ext cx="710057" cy="580407"/>
          </a:xfrm>
          <a:prstGeom prst="rect">
            <a:avLst/>
          </a:prstGeom>
        </p:spPr>
      </p:pic>
      <p:pic>
        <p:nvPicPr>
          <p:cNvPr id="41" name="Bildplatzhalter 26">
            <a:extLst>
              <a:ext uri="{FF2B5EF4-FFF2-40B4-BE49-F238E27FC236}">
                <a16:creationId xmlns:a16="http://schemas.microsoft.com/office/drawing/2014/main" id="{345F3064-30BF-16A2-912D-F131FF4F9D7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471" t="34120" r="46612" b="11603"/>
          <a:stretch/>
        </p:blipFill>
        <p:spPr bwMode="gray">
          <a:xfrm>
            <a:off x="8252592" y="1824353"/>
            <a:ext cx="738187" cy="614363"/>
          </a:xfrm>
          <a:prstGeom prst="rect">
            <a:avLst/>
          </a:prstGeom>
        </p:spPr>
      </p:pic>
      <p:sp>
        <p:nvSpPr>
          <p:cNvPr id="43" name="Textfeld 42">
            <a:extLst>
              <a:ext uri="{FF2B5EF4-FFF2-40B4-BE49-F238E27FC236}">
                <a16:creationId xmlns:a16="http://schemas.microsoft.com/office/drawing/2014/main" id="{B6168800-EA9A-4C42-D1B5-9BEA5759A957}"/>
              </a:ext>
            </a:extLst>
          </p:cNvPr>
          <p:cNvSpPr txBox="1"/>
          <p:nvPr/>
        </p:nvSpPr>
        <p:spPr bwMode="gray">
          <a:xfrm>
            <a:off x="8887225" y="4458590"/>
            <a:ext cx="419100" cy="144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de-DE" sz="1200" b="1">
                <a:solidFill>
                  <a:schemeClr val="accent3"/>
                </a:solidFill>
              </a:rPr>
              <a:t>2019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531EC694-A625-23A5-2A5B-7CA6AC05C11A}"/>
              </a:ext>
            </a:extLst>
          </p:cNvPr>
          <p:cNvSpPr/>
          <p:nvPr/>
        </p:nvSpPr>
        <p:spPr bwMode="gray">
          <a:xfrm>
            <a:off x="5271264" y="3523544"/>
            <a:ext cx="4716936" cy="11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E23CFE61-4712-BC67-5A74-B8B71BA8776C}"/>
              </a:ext>
            </a:extLst>
          </p:cNvPr>
          <p:cNvSpPr/>
          <p:nvPr/>
        </p:nvSpPr>
        <p:spPr bwMode="gray">
          <a:xfrm>
            <a:off x="6836714" y="3715455"/>
            <a:ext cx="3151487" cy="11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9BA5C302-5FD9-65C2-400B-DDAF6054A1EE}"/>
              </a:ext>
            </a:extLst>
          </p:cNvPr>
          <p:cNvSpPr/>
          <p:nvPr/>
        </p:nvSpPr>
        <p:spPr bwMode="gray">
          <a:xfrm>
            <a:off x="7862325" y="3896920"/>
            <a:ext cx="2123690" cy="115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28274C66-9207-5B1C-B4A0-D3A5F7FB76BE}"/>
              </a:ext>
            </a:extLst>
          </p:cNvPr>
          <p:cNvSpPr/>
          <p:nvPr/>
        </p:nvSpPr>
        <p:spPr bwMode="gray">
          <a:xfrm>
            <a:off x="8946153" y="4260836"/>
            <a:ext cx="1042048" cy="1139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B0EEAD40-12C8-2AE3-B53D-FF6B2CB124C3}"/>
              </a:ext>
            </a:extLst>
          </p:cNvPr>
          <p:cNvSpPr/>
          <p:nvPr/>
        </p:nvSpPr>
        <p:spPr bwMode="gray">
          <a:xfrm>
            <a:off x="9397366" y="4452747"/>
            <a:ext cx="590835" cy="101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16FAD68E-0AD1-DE19-A722-32356DADBD0F}"/>
              </a:ext>
            </a:extLst>
          </p:cNvPr>
          <p:cNvSpPr txBox="1"/>
          <p:nvPr/>
        </p:nvSpPr>
        <p:spPr bwMode="gray">
          <a:xfrm>
            <a:off x="7975509" y="4059726"/>
            <a:ext cx="418087" cy="144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de-DE" sz="1200" b="1">
                <a:solidFill>
                  <a:schemeClr val="accent3"/>
                </a:solidFill>
              </a:rPr>
              <a:t>2014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FB24047E-4807-5AB8-A5FF-E0B1C1486241}"/>
              </a:ext>
            </a:extLst>
          </p:cNvPr>
          <p:cNvSpPr txBox="1"/>
          <p:nvPr/>
        </p:nvSpPr>
        <p:spPr bwMode="gray">
          <a:xfrm>
            <a:off x="8516657" y="4245137"/>
            <a:ext cx="418087" cy="144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de-DE" sz="1200" b="1">
                <a:solidFill>
                  <a:schemeClr val="accent3"/>
                </a:solidFill>
              </a:rPr>
              <a:t>2015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96495C39-AF83-0DDF-01D8-C3AFF7567EB7}"/>
              </a:ext>
            </a:extLst>
          </p:cNvPr>
          <p:cNvSpPr txBox="1"/>
          <p:nvPr/>
        </p:nvSpPr>
        <p:spPr bwMode="gray">
          <a:xfrm>
            <a:off x="7459439" y="3886762"/>
            <a:ext cx="418087" cy="144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de-DE" sz="1200" b="1">
                <a:solidFill>
                  <a:schemeClr val="accent3"/>
                </a:solidFill>
              </a:rPr>
              <a:t>2012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49C45172-4DFB-2CA9-53E4-42743C68474C}"/>
              </a:ext>
            </a:extLst>
          </p:cNvPr>
          <p:cNvSpPr txBox="1"/>
          <p:nvPr/>
        </p:nvSpPr>
        <p:spPr bwMode="gray">
          <a:xfrm>
            <a:off x="4867523" y="3508694"/>
            <a:ext cx="418087" cy="144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de-DE" sz="1200" b="1">
                <a:solidFill>
                  <a:schemeClr val="accent3"/>
                </a:solidFill>
              </a:rPr>
              <a:t>2000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BB11F59D-FAE5-72CA-3656-BC7B0BCE8AB4}"/>
              </a:ext>
            </a:extLst>
          </p:cNvPr>
          <p:cNvSpPr txBox="1"/>
          <p:nvPr/>
        </p:nvSpPr>
        <p:spPr bwMode="gray">
          <a:xfrm>
            <a:off x="6421517" y="3701055"/>
            <a:ext cx="418087" cy="144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de-DE" sz="1200" b="1">
                <a:solidFill>
                  <a:schemeClr val="accent3"/>
                </a:solidFill>
              </a:rPr>
              <a:t>2009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59C2A945-26B3-4139-FFE9-CAC51BCACB0B}"/>
              </a:ext>
            </a:extLst>
          </p:cNvPr>
          <p:cNvSpPr txBox="1"/>
          <p:nvPr/>
        </p:nvSpPr>
        <p:spPr bwMode="gray">
          <a:xfrm>
            <a:off x="5928596" y="2737711"/>
            <a:ext cx="418087" cy="144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de-DE" sz="1200" b="1">
                <a:solidFill>
                  <a:schemeClr val="accent3"/>
                </a:solidFill>
              </a:rPr>
              <a:t>2008</a:t>
            </a:r>
          </a:p>
        </p:txBody>
      </p:sp>
      <p:sp>
        <p:nvSpPr>
          <p:cNvPr id="55" name="object 36">
            <a:extLst>
              <a:ext uri="{FF2B5EF4-FFF2-40B4-BE49-F238E27FC236}">
                <a16:creationId xmlns:a16="http://schemas.microsoft.com/office/drawing/2014/main" id="{F0997965-F9F0-B6F5-CFBC-6E95D9E952C0}"/>
              </a:ext>
            </a:extLst>
          </p:cNvPr>
          <p:cNvSpPr/>
          <p:nvPr/>
        </p:nvSpPr>
        <p:spPr bwMode="gray">
          <a:xfrm>
            <a:off x="6643746" y="37305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7CBD6A"/>
            </a:solidFill>
          </a:ln>
        </p:spPr>
        <p:txBody>
          <a:bodyPr vert="horz" wrap="square" lIns="0" tIns="0" rIns="0" bIns="0" rtlCol="0"/>
          <a:lstStyle/>
          <a:p>
            <a:pPr algn="ctr"/>
            <a:endParaRPr lang="de-DE" sz="800"/>
          </a:p>
        </p:txBody>
      </p:sp>
      <p:sp>
        <p:nvSpPr>
          <p:cNvPr id="56" name="object 37">
            <a:extLst>
              <a:ext uri="{FF2B5EF4-FFF2-40B4-BE49-F238E27FC236}">
                <a16:creationId xmlns:a16="http://schemas.microsoft.com/office/drawing/2014/main" id="{40672756-BF69-9EA8-D7B0-3AFF50802065}"/>
              </a:ext>
            </a:extLst>
          </p:cNvPr>
          <p:cNvSpPr/>
          <p:nvPr/>
        </p:nvSpPr>
        <p:spPr bwMode="gray">
          <a:xfrm>
            <a:off x="6643746" y="40879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7CBD6A"/>
            </a:solidFill>
          </a:ln>
        </p:spPr>
        <p:txBody>
          <a:bodyPr vert="horz" wrap="square" lIns="0" tIns="0" rIns="0" bIns="0" rtlCol="0"/>
          <a:lstStyle/>
          <a:p>
            <a:pPr algn="ctr"/>
            <a:endParaRPr lang="de-DE" sz="800"/>
          </a:p>
        </p:txBody>
      </p:sp>
      <p:sp>
        <p:nvSpPr>
          <p:cNvPr id="57" name="object 44">
            <a:extLst>
              <a:ext uri="{FF2B5EF4-FFF2-40B4-BE49-F238E27FC236}">
                <a16:creationId xmlns:a16="http://schemas.microsoft.com/office/drawing/2014/main" id="{F7963E3A-17C7-9559-3DDF-13152BC57984}"/>
              </a:ext>
            </a:extLst>
          </p:cNvPr>
          <p:cNvSpPr txBox="1"/>
          <p:nvPr/>
        </p:nvSpPr>
        <p:spPr bwMode="gray">
          <a:xfrm>
            <a:off x="6252560" y="4297943"/>
            <a:ext cx="7560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de-DE" sz="800" b="1">
                <a:solidFill>
                  <a:schemeClr val="accent3"/>
                </a:solidFill>
                <a:cs typeface="Arial"/>
              </a:rPr>
              <a:t>Gründung</a:t>
            </a:r>
            <a:endParaRPr lang="de-DE" sz="800">
              <a:solidFill>
                <a:schemeClr val="accent3"/>
              </a:solidFill>
              <a:cs typeface="Arial"/>
            </a:endParaRPr>
          </a:p>
          <a:p>
            <a:pPr marR="5080" indent="-99060" algn="ctr"/>
            <a:r>
              <a:rPr lang="de-DE" sz="800">
                <a:cs typeface="Arial Narrow"/>
              </a:rPr>
              <a:t>HanseMerkur Trust AG</a:t>
            </a:r>
          </a:p>
        </p:txBody>
      </p:sp>
      <p:sp>
        <p:nvSpPr>
          <p:cNvPr id="58" name="object 46">
            <a:extLst>
              <a:ext uri="{FF2B5EF4-FFF2-40B4-BE49-F238E27FC236}">
                <a16:creationId xmlns:a16="http://schemas.microsoft.com/office/drawing/2014/main" id="{E9CFBAEB-E65D-9DAD-D2A1-17BDD79C0CE1}"/>
              </a:ext>
            </a:extLst>
          </p:cNvPr>
          <p:cNvSpPr/>
          <p:nvPr/>
        </p:nvSpPr>
        <p:spPr bwMode="gray">
          <a:xfrm>
            <a:off x="7240034" y="41019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7CBD6A"/>
            </a:solidFill>
          </a:ln>
        </p:spPr>
        <p:txBody>
          <a:bodyPr vert="horz" wrap="square" lIns="0" tIns="0" rIns="0" bIns="0" rtlCol="0"/>
          <a:lstStyle/>
          <a:p>
            <a:pPr algn="ctr"/>
            <a:endParaRPr lang="de-DE" sz="800"/>
          </a:p>
        </p:txBody>
      </p:sp>
      <p:sp>
        <p:nvSpPr>
          <p:cNvPr id="59" name="object 47">
            <a:extLst>
              <a:ext uri="{FF2B5EF4-FFF2-40B4-BE49-F238E27FC236}">
                <a16:creationId xmlns:a16="http://schemas.microsoft.com/office/drawing/2014/main" id="{8FE58880-EBC9-5597-9F26-1B1B8A23786C}"/>
              </a:ext>
            </a:extLst>
          </p:cNvPr>
          <p:cNvSpPr/>
          <p:nvPr/>
        </p:nvSpPr>
        <p:spPr bwMode="gray">
          <a:xfrm>
            <a:off x="7240034" y="45310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7CBD6A"/>
            </a:solidFill>
          </a:ln>
        </p:spPr>
        <p:txBody>
          <a:bodyPr vert="horz" wrap="square" lIns="0" tIns="0" rIns="0" bIns="0" rtlCol="0"/>
          <a:lstStyle/>
          <a:p>
            <a:pPr algn="ctr"/>
            <a:endParaRPr lang="de-DE" sz="800"/>
          </a:p>
        </p:txBody>
      </p:sp>
      <p:sp>
        <p:nvSpPr>
          <p:cNvPr id="60" name="object 49">
            <a:extLst>
              <a:ext uri="{FF2B5EF4-FFF2-40B4-BE49-F238E27FC236}">
                <a16:creationId xmlns:a16="http://schemas.microsoft.com/office/drawing/2014/main" id="{5EADA585-1BCF-0E8A-05FF-A2134ADC0B53}"/>
              </a:ext>
            </a:extLst>
          </p:cNvPr>
          <p:cNvSpPr txBox="1"/>
          <p:nvPr/>
        </p:nvSpPr>
        <p:spPr bwMode="gray">
          <a:xfrm>
            <a:off x="4567954" y="4334933"/>
            <a:ext cx="1017224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de-DE" sz="800" b="1">
                <a:solidFill>
                  <a:schemeClr val="accent3"/>
                </a:solidFill>
                <a:cs typeface="Arial"/>
              </a:rPr>
              <a:t>Erwerb und Rebranding</a:t>
            </a:r>
            <a:endParaRPr lang="de-DE" sz="800">
              <a:solidFill>
                <a:schemeClr val="accent3"/>
              </a:solidFill>
              <a:cs typeface="Arial"/>
            </a:endParaRPr>
          </a:p>
          <a:p>
            <a:pPr marR="5080" algn="ctr"/>
            <a:r>
              <a:rPr lang="de-DE" sz="800">
                <a:cs typeface="Arial Narrow"/>
              </a:rPr>
              <a:t>Albingia Krankenversicherung zu HanseMerkur Speziale Krankenversicherung AG </a:t>
            </a:r>
          </a:p>
        </p:txBody>
      </p:sp>
      <p:sp>
        <p:nvSpPr>
          <p:cNvPr id="61" name="object 51">
            <a:extLst>
              <a:ext uri="{FF2B5EF4-FFF2-40B4-BE49-F238E27FC236}">
                <a16:creationId xmlns:a16="http://schemas.microsoft.com/office/drawing/2014/main" id="{DA51F03E-469C-4611-A8A9-5830A803F78D}"/>
              </a:ext>
            </a:extLst>
          </p:cNvPr>
          <p:cNvSpPr/>
          <p:nvPr/>
        </p:nvSpPr>
        <p:spPr bwMode="gray">
          <a:xfrm>
            <a:off x="7836323" y="46231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7CBD6A"/>
            </a:solidFill>
          </a:ln>
        </p:spPr>
        <p:txBody>
          <a:bodyPr vert="horz" wrap="square" lIns="0" tIns="0" rIns="0" bIns="0" rtlCol="0"/>
          <a:lstStyle/>
          <a:p>
            <a:pPr algn="ctr"/>
            <a:endParaRPr lang="de-DE" sz="800"/>
          </a:p>
        </p:txBody>
      </p:sp>
      <p:sp>
        <p:nvSpPr>
          <p:cNvPr id="62" name="object 52">
            <a:extLst>
              <a:ext uri="{FF2B5EF4-FFF2-40B4-BE49-F238E27FC236}">
                <a16:creationId xmlns:a16="http://schemas.microsoft.com/office/drawing/2014/main" id="{8BB93475-17A4-3F95-0249-C090731299BA}"/>
              </a:ext>
            </a:extLst>
          </p:cNvPr>
          <p:cNvSpPr/>
          <p:nvPr/>
        </p:nvSpPr>
        <p:spPr bwMode="gray">
          <a:xfrm>
            <a:off x="7836323" y="5052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7CBD6A"/>
            </a:solidFill>
          </a:ln>
        </p:spPr>
        <p:txBody>
          <a:bodyPr vert="horz" wrap="square" lIns="0" tIns="0" rIns="0" bIns="0" rtlCol="0"/>
          <a:lstStyle/>
          <a:p>
            <a:pPr algn="ctr"/>
            <a:endParaRPr lang="de-DE" sz="800"/>
          </a:p>
        </p:txBody>
      </p:sp>
      <p:sp>
        <p:nvSpPr>
          <p:cNvPr id="63" name="object 54">
            <a:extLst>
              <a:ext uri="{FF2B5EF4-FFF2-40B4-BE49-F238E27FC236}">
                <a16:creationId xmlns:a16="http://schemas.microsoft.com/office/drawing/2014/main" id="{8A019A5B-4648-CAAE-3088-05A8D164DA58}"/>
              </a:ext>
            </a:extLst>
          </p:cNvPr>
          <p:cNvSpPr txBox="1"/>
          <p:nvPr/>
        </p:nvSpPr>
        <p:spPr bwMode="gray">
          <a:xfrm>
            <a:off x="7197117" y="5095931"/>
            <a:ext cx="94273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de-DE" sz="800" b="1">
                <a:solidFill>
                  <a:schemeClr val="accent3"/>
                </a:solidFill>
                <a:cs typeface="Arial"/>
              </a:rPr>
              <a:t>Gründung</a:t>
            </a:r>
            <a:endParaRPr lang="de-DE" sz="800">
              <a:solidFill>
                <a:schemeClr val="accent3"/>
              </a:solidFill>
              <a:cs typeface="Arial"/>
            </a:endParaRPr>
          </a:p>
          <a:p>
            <a:pPr marR="5080" algn="ctr"/>
            <a:r>
              <a:rPr lang="de-DE" sz="800">
                <a:cs typeface="Arial Narrow"/>
              </a:rPr>
              <a:t>BD24 Berlin Direkt Versicherung </a:t>
            </a:r>
            <a:br>
              <a:rPr lang="de-DE" sz="800">
                <a:cs typeface="Arial Narrow"/>
              </a:rPr>
            </a:br>
            <a:r>
              <a:rPr lang="de-DE" sz="800">
                <a:cs typeface="Arial Narrow"/>
              </a:rPr>
              <a:t>AG</a:t>
            </a:r>
          </a:p>
        </p:txBody>
      </p:sp>
      <p:sp>
        <p:nvSpPr>
          <p:cNvPr id="64" name="object 56">
            <a:extLst>
              <a:ext uri="{FF2B5EF4-FFF2-40B4-BE49-F238E27FC236}">
                <a16:creationId xmlns:a16="http://schemas.microsoft.com/office/drawing/2014/main" id="{F86A757D-8B44-FD69-D794-90260D05B70C}"/>
              </a:ext>
            </a:extLst>
          </p:cNvPr>
          <p:cNvSpPr/>
          <p:nvPr/>
        </p:nvSpPr>
        <p:spPr bwMode="gray">
          <a:xfrm>
            <a:off x="8551869" y="50064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7CBD6A"/>
            </a:solidFill>
          </a:ln>
        </p:spPr>
        <p:txBody>
          <a:bodyPr vert="horz" wrap="square" lIns="0" tIns="0" rIns="0" bIns="0" rtlCol="0"/>
          <a:lstStyle/>
          <a:p>
            <a:pPr algn="ctr"/>
            <a:endParaRPr lang="de-DE" sz="800"/>
          </a:p>
        </p:txBody>
      </p:sp>
      <p:sp>
        <p:nvSpPr>
          <p:cNvPr id="65" name="object 57">
            <a:extLst>
              <a:ext uri="{FF2B5EF4-FFF2-40B4-BE49-F238E27FC236}">
                <a16:creationId xmlns:a16="http://schemas.microsoft.com/office/drawing/2014/main" id="{5969FFCE-E697-8C17-EFA1-9C86659D40A4}"/>
              </a:ext>
            </a:extLst>
          </p:cNvPr>
          <p:cNvSpPr/>
          <p:nvPr/>
        </p:nvSpPr>
        <p:spPr bwMode="gray">
          <a:xfrm>
            <a:off x="8551869" y="55070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7CBD6A"/>
            </a:solidFill>
          </a:ln>
        </p:spPr>
        <p:txBody>
          <a:bodyPr vert="horz" wrap="square" lIns="0" tIns="0" rIns="0" bIns="0" rtlCol="0"/>
          <a:lstStyle/>
          <a:p>
            <a:pPr algn="ctr"/>
            <a:endParaRPr lang="de-DE" sz="800"/>
          </a:p>
        </p:txBody>
      </p:sp>
      <p:sp>
        <p:nvSpPr>
          <p:cNvPr id="66" name="object 60">
            <a:extLst>
              <a:ext uri="{FF2B5EF4-FFF2-40B4-BE49-F238E27FC236}">
                <a16:creationId xmlns:a16="http://schemas.microsoft.com/office/drawing/2014/main" id="{A28A5BE7-B4D1-0FF6-89D8-41CB503CB810}"/>
              </a:ext>
            </a:extLst>
          </p:cNvPr>
          <p:cNvSpPr txBox="1"/>
          <p:nvPr/>
        </p:nvSpPr>
        <p:spPr bwMode="gray">
          <a:xfrm>
            <a:off x="7851718" y="4459502"/>
            <a:ext cx="7560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de-DE" sz="800" b="1">
                <a:solidFill>
                  <a:schemeClr val="accent3"/>
                </a:solidFill>
                <a:cs typeface="Arial"/>
              </a:rPr>
              <a:t>Gründung</a:t>
            </a:r>
            <a:br>
              <a:rPr lang="de-DE" sz="800">
                <a:solidFill>
                  <a:schemeClr val="accent3"/>
                </a:solidFill>
                <a:cs typeface="Arial"/>
              </a:rPr>
            </a:br>
            <a:r>
              <a:rPr lang="de-DE" sz="800">
                <a:cs typeface="Arial Narrow"/>
              </a:rPr>
              <a:t>HanseMerkur Grundvermögen AG</a:t>
            </a:r>
          </a:p>
        </p:txBody>
      </p:sp>
      <p:sp>
        <p:nvSpPr>
          <p:cNvPr id="67" name="object 62">
            <a:extLst>
              <a:ext uri="{FF2B5EF4-FFF2-40B4-BE49-F238E27FC236}">
                <a16:creationId xmlns:a16="http://schemas.microsoft.com/office/drawing/2014/main" id="{6D4DF7C1-2A14-666B-62D5-956FA8752EB2}"/>
              </a:ext>
            </a:extLst>
          </p:cNvPr>
          <p:cNvSpPr/>
          <p:nvPr/>
        </p:nvSpPr>
        <p:spPr bwMode="gray">
          <a:xfrm>
            <a:off x="9788898" y="5373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7CBD6A"/>
            </a:solidFill>
          </a:ln>
        </p:spPr>
        <p:txBody>
          <a:bodyPr vert="horz" wrap="square" lIns="0" tIns="0" rIns="0" bIns="0" rtlCol="0"/>
          <a:lstStyle/>
          <a:p>
            <a:pPr algn="ctr"/>
            <a:endParaRPr lang="de-DE" sz="800"/>
          </a:p>
        </p:txBody>
      </p:sp>
      <p:sp>
        <p:nvSpPr>
          <p:cNvPr id="68" name="object 63">
            <a:extLst>
              <a:ext uri="{FF2B5EF4-FFF2-40B4-BE49-F238E27FC236}">
                <a16:creationId xmlns:a16="http://schemas.microsoft.com/office/drawing/2014/main" id="{AABEC1D0-197B-EA87-8829-8499A84A443E}"/>
              </a:ext>
            </a:extLst>
          </p:cNvPr>
          <p:cNvSpPr/>
          <p:nvPr/>
        </p:nvSpPr>
        <p:spPr bwMode="gray">
          <a:xfrm>
            <a:off x="9788898" y="60147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7CBD6A"/>
            </a:solidFill>
          </a:ln>
        </p:spPr>
        <p:txBody>
          <a:bodyPr vert="horz" wrap="square" lIns="0" tIns="0" rIns="0" bIns="0" rtlCol="0"/>
          <a:lstStyle/>
          <a:p>
            <a:pPr algn="ctr"/>
            <a:endParaRPr lang="de-DE" sz="800"/>
          </a:p>
        </p:txBody>
      </p:sp>
      <p:sp>
        <p:nvSpPr>
          <p:cNvPr id="69" name="object 70">
            <a:extLst>
              <a:ext uri="{FF2B5EF4-FFF2-40B4-BE49-F238E27FC236}">
                <a16:creationId xmlns:a16="http://schemas.microsoft.com/office/drawing/2014/main" id="{5050F6A3-B45F-8A09-BE52-9ECB7C24C2E7}"/>
              </a:ext>
            </a:extLst>
          </p:cNvPr>
          <p:cNvSpPr/>
          <p:nvPr/>
        </p:nvSpPr>
        <p:spPr bwMode="gray">
          <a:xfrm>
            <a:off x="9100454" y="5373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7CBD6A"/>
            </a:solidFill>
          </a:ln>
        </p:spPr>
        <p:txBody>
          <a:bodyPr vert="horz" wrap="square" lIns="0" tIns="0" rIns="0" bIns="0" rtlCol="0"/>
          <a:lstStyle/>
          <a:p>
            <a:pPr algn="ctr"/>
            <a:endParaRPr lang="de-DE" sz="800"/>
          </a:p>
        </p:txBody>
      </p:sp>
      <p:sp>
        <p:nvSpPr>
          <p:cNvPr id="70" name="object 71">
            <a:extLst>
              <a:ext uri="{FF2B5EF4-FFF2-40B4-BE49-F238E27FC236}">
                <a16:creationId xmlns:a16="http://schemas.microsoft.com/office/drawing/2014/main" id="{A0D6E8A5-BEB9-DA8C-F2FF-502318F3D6FD}"/>
              </a:ext>
            </a:extLst>
          </p:cNvPr>
          <p:cNvSpPr/>
          <p:nvPr/>
        </p:nvSpPr>
        <p:spPr bwMode="gray">
          <a:xfrm>
            <a:off x="9100454" y="60147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7CBD6A"/>
            </a:solidFill>
          </a:ln>
        </p:spPr>
        <p:txBody>
          <a:bodyPr vert="horz" wrap="square" lIns="0" tIns="0" rIns="0" bIns="0" rtlCol="0"/>
          <a:lstStyle/>
          <a:p>
            <a:pPr algn="ctr"/>
            <a:endParaRPr lang="de-DE" sz="800"/>
          </a:p>
        </p:txBody>
      </p:sp>
      <p:sp>
        <p:nvSpPr>
          <p:cNvPr id="71" name="object 72">
            <a:extLst>
              <a:ext uri="{FF2B5EF4-FFF2-40B4-BE49-F238E27FC236}">
                <a16:creationId xmlns:a16="http://schemas.microsoft.com/office/drawing/2014/main" id="{9C2113EC-498E-45C1-470C-E8350A874A6E}"/>
              </a:ext>
            </a:extLst>
          </p:cNvPr>
          <p:cNvSpPr txBox="1"/>
          <p:nvPr/>
        </p:nvSpPr>
        <p:spPr bwMode="gray">
          <a:xfrm>
            <a:off x="8347700" y="5044689"/>
            <a:ext cx="7560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de-DE" sz="800" b="1">
                <a:solidFill>
                  <a:schemeClr val="accent3"/>
                </a:solidFill>
                <a:cs typeface="Arial"/>
              </a:rPr>
              <a:t>Übernahme</a:t>
            </a:r>
          </a:p>
          <a:p>
            <a:pPr marR="6350" indent="-635" algn="ctr"/>
            <a:r>
              <a:rPr lang="de-DE" sz="800">
                <a:cs typeface="Arial Narrow"/>
              </a:rPr>
              <a:t>Advigon Versicherung AG</a:t>
            </a:r>
          </a:p>
        </p:txBody>
      </p: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C4E71329-DAE7-0F29-B893-AA1A97CC3C7A}"/>
              </a:ext>
            </a:extLst>
          </p:cNvPr>
          <p:cNvCxnSpPr/>
          <p:nvPr/>
        </p:nvCxnSpPr>
        <p:spPr bwMode="gray">
          <a:xfrm>
            <a:off x="6630408" y="3878806"/>
            <a:ext cx="304" cy="419137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B924BB3D-F403-2F9C-C44F-757BF1B61EBE}"/>
              </a:ext>
            </a:extLst>
          </p:cNvPr>
          <p:cNvCxnSpPr/>
          <p:nvPr/>
        </p:nvCxnSpPr>
        <p:spPr bwMode="gray">
          <a:xfrm>
            <a:off x="5076566" y="3687383"/>
            <a:ext cx="0" cy="647550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13A0C46E-266B-09E0-5B80-B2DF3742F40B}"/>
              </a:ext>
            </a:extLst>
          </p:cNvPr>
          <p:cNvCxnSpPr/>
          <p:nvPr/>
        </p:nvCxnSpPr>
        <p:spPr bwMode="gray">
          <a:xfrm>
            <a:off x="7664810" y="4064141"/>
            <a:ext cx="0" cy="1030107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r Verbinder 74">
            <a:extLst>
              <a:ext uri="{FF2B5EF4-FFF2-40B4-BE49-F238E27FC236}">
                <a16:creationId xmlns:a16="http://schemas.microsoft.com/office/drawing/2014/main" id="{87B854B4-C8C8-073A-E4A5-3FF735BAE719}"/>
              </a:ext>
            </a:extLst>
          </p:cNvPr>
          <p:cNvCxnSpPr/>
          <p:nvPr/>
        </p:nvCxnSpPr>
        <p:spPr bwMode="gray">
          <a:xfrm>
            <a:off x="8725700" y="4415223"/>
            <a:ext cx="0" cy="629466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bject 21">
            <a:extLst>
              <a:ext uri="{FF2B5EF4-FFF2-40B4-BE49-F238E27FC236}">
                <a16:creationId xmlns:a16="http://schemas.microsoft.com/office/drawing/2014/main" id="{B83AD070-987F-53E7-6680-7383C1C4DEC1}"/>
              </a:ext>
            </a:extLst>
          </p:cNvPr>
          <p:cNvSpPr txBox="1"/>
          <p:nvPr/>
        </p:nvSpPr>
        <p:spPr bwMode="gray">
          <a:xfrm>
            <a:off x="5067810" y="1480966"/>
            <a:ext cx="1064895" cy="505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algn="ctr">
              <a:defRPr sz="800" b="1">
                <a:solidFill>
                  <a:schemeClr val="accent3"/>
                </a:solidFill>
                <a:cs typeface="Arial"/>
              </a:defRPr>
            </a:lvl1pPr>
          </a:lstStyle>
          <a:p>
            <a:r>
              <a:rPr lang="de-DE"/>
              <a:t>Gründung</a:t>
            </a:r>
          </a:p>
          <a:p>
            <a:pPr marR="5080" indent="-99060"/>
            <a:r>
              <a:rPr lang="de-DE" b="0">
                <a:solidFill>
                  <a:schemeClr val="tx1"/>
                </a:solidFill>
                <a:cs typeface="Arial Narrow"/>
              </a:rPr>
              <a:t>HanseMerkur Krankenversicherung AG</a:t>
            </a:r>
          </a:p>
        </p:txBody>
      </p:sp>
      <p:sp>
        <p:nvSpPr>
          <p:cNvPr id="77" name="Freihandform 137">
            <a:extLst>
              <a:ext uri="{FF2B5EF4-FFF2-40B4-BE49-F238E27FC236}">
                <a16:creationId xmlns:a16="http://schemas.microsoft.com/office/drawing/2014/main" id="{BEB87C6C-90C5-B065-49C0-8398F16C73C0}"/>
              </a:ext>
            </a:extLst>
          </p:cNvPr>
          <p:cNvSpPr/>
          <p:nvPr/>
        </p:nvSpPr>
        <p:spPr bwMode="gray">
          <a:xfrm>
            <a:off x="5602931" y="1986233"/>
            <a:ext cx="529774" cy="712883"/>
          </a:xfrm>
          <a:custGeom>
            <a:avLst/>
            <a:gdLst>
              <a:gd name="connsiteX0" fmla="*/ 0 w 347662"/>
              <a:gd name="connsiteY0" fmla="*/ 0 h 571500"/>
              <a:gd name="connsiteX1" fmla="*/ 0 w 347662"/>
              <a:gd name="connsiteY1" fmla="*/ 381000 h 571500"/>
              <a:gd name="connsiteX2" fmla="*/ 347662 w 347662"/>
              <a:gd name="connsiteY2" fmla="*/ 381000 h 571500"/>
              <a:gd name="connsiteX3" fmla="*/ 347662 w 347662"/>
              <a:gd name="connsiteY3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662" h="571500">
                <a:moveTo>
                  <a:pt x="0" y="0"/>
                </a:moveTo>
                <a:lnTo>
                  <a:pt x="0" y="381000"/>
                </a:lnTo>
                <a:lnTo>
                  <a:pt x="347662" y="381000"/>
                </a:lnTo>
                <a:lnTo>
                  <a:pt x="347662" y="571500"/>
                </a:lnTo>
              </a:path>
            </a:pathLst>
          </a:cu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object 7">
            <a:extLst>
              <a:ext uri="{FF2B5EF4-FFF2-40B4-BE49-F238E27FC236}">
                <a16:creationId xmlns:a16="http://schemas.microsoft.com/office/drawing/2014/main" id="{29C0C9D6-3C85-7F09-8AA3-B917F6550A2C}"/>
              </a:ext>
            </a:extLst>
          </p:cNvPr>
          <p:cNvSpPr/>
          <p:nvPr/>
        </p:nvSpPr>
        <p:spPr bwMode="gray">
          <a:xfrm>
            <a:off x="5315560" y="51608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7CBD6A"/>
            </a:solidFill>
          </a:ln>
        </p:spPr>
        <p:txBody>
          <a:bodyPr wrap="square" lIns="0" tIns="0" rIns="0" bIns="0" rtlCol="0"/>
          <a:lstStyle/>
          <a:p>
            <a:endParaRPr lang="de-DE"/>
          </a:p>
        </p:txBody>
      </p:sp>
      <p:sp>
        <p:nvSpPr>
          <p:cNvPr id="79" name="object 61">
            <a:extLst>
              <a:ext uri="{FF2B5EF4-FFF2-40B4-BE49-F238E27FC236}">
                <a16:creationId xmlns:a16="http://schemas.microsoft.com/office/drawing/2014/main" id="{E6B2DE63-54EB-497F-5887-9D39DF530CC0}"/>
              </a:ext>
            </a:extLst>
          </p:cNvPr>
          <p:cNvSpPr/>
          <p:nvPr/>
        </p:nvSpPr>
        <p:spPr bwMode="gray">
          <a:xfrm>
            <a:off x="4538068" y="39794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7CBD6A"/>
            </a:solidFill>
          </a:ln>
        </p:spPr>
        <p:txBody>
          <a:bodyPr wrap="square" lIns="0" tIns="0" rIns="0" bIns="0" rtlCol="0"/>
          <a:lstStyle/>
          <a:p>
            <a:endParaRPr lang="de-DE"/>
          </a:p>
        </p:txBody>
      </p:sp>
      <p:sp>
        <p:nvSpPr>
          <p:cNvPr id="80" name="object 65">
            <a:extLst>
              <a:ext uri="{FF2B5EF4-FFF2-40B4-BE49-F238E27FC236}">
                <a16:creationId xmlns:a16="http://schemas.microsoft.com/office/drawing/2014/main" id="{82225494-8331-C5B5-AC81-7390D186AED7}"/>
              </a:ext>
            </a:extLst>
          </p:cNvPr>
          <p:cNvSpPr txBox="1"/>
          <p:nvPr/>
        </p:nvSpPr>
        <p:spPr bwMode="gray">
          <a:xfrm>
            <a:off x="8720564" y="5583281"/>
            <a:ext cx="7560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de-DE" sz="800" b="1">
                <a:solidFill>
                  <a:schemeClr val="accent3"/>
                </a:solidFill>
                <a:cs typeface="Arial"/>
              </a:rPr>
              <a:t>Gründung</a:t>
            </a:r>
            <a:endParaRPr lang="de-DE" sz="800">
              <a:solidFill>
                <a:schemeClr val="accent3"/>
              </a:solidFill>
              <a:cs typeface="Arial"/>
            </a:endParaRPr>
          </a:p>
          <a:p>
            <a:pPr marR="6350" indent="-635" algn="ctr"/>
            <a:r>
              <a:rPr lang="de-DE" sz="800">
                <a:cs typeface="Arial Narrow"/>
              </a:rPr>
              <a:t>HanseMerkur International </a:t>
            </a:r>
            <a:br>
              <a:rPr lang="de-DE" sz="800">
                <a:cs typeface="Arial Narrow"/>
              </a:rPr>
            </a:br>
            <a:r>
              <a:rPr lang="de-DE" sz="800">
                <a:cs typeface="Arial Narrow"/>
              </a:rPr>
              <a:t>AG</a:t>
            </a:r>
          </a:p>
        </p:txBody>
      </p:sp>
      <p:cxnSp>
        <p:nvCxnSpPr>
          <p:cNvPr id="81" name="Gerader Verbinder 121">
            <a:extLst>
              <a:ext uri="{FF2B5EF4-FFF2-40B4-BE49-F238E27FC236}">
                <a16:creationId xmlns:a16="http://schemas.microsoft.com/office/drawing/2014/main" id="{4BB704A9-4AC3-3622-F8C2-23B859F19FDC}"/>
              </a:ext>
            </a:extLst>
          </p:cNvPr>
          <p:cNvCxnSpPr>
            <a:cxnSpLocks/>
          </p:cNvCxnSpPr>
          <p:nvPr/>
        </p:nvCxnSpPr>
        <p:spPr bwMode="gray">
          <a:xfrm>
            <a:off x="9117654" y="4686443"/>
            <a:ext cx="0" cy="850689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r Verbinder 110">
            <a:extLst>
              <a:ext uri="{FF2B5EF4-FFF2-40B4-BE49-F238E27FC236}">
                <a16:creationId xmlns:a16="http://schemas.microsoft.com/office/drawing/2014/main" id="{85F9BDCA-7499-AEEF-9F4E-84BCC9F7EC37}"/>
              </a:ext>
            </a:extLst>
          </p:cNvPr>
          <p:cNvCxnSpPr>
            <a:cxnSpLocks/>
          </p:cNvCxnSpPr>
          <p:nvPr/>
        </p:nvCxnSpPr>
        <p:spPr bwMode="gray">
          <a:xfrm>
            <a:off x="8220827" y="4224140"/>
            <a:ext cx="0" cy="180491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bject 28">
            <a:extLst>
              <a:ext uri="{FF2B5EF4-FFF2-40B4-BE49-F238E27FC236}">
                <a16:creationId xmlns:a16="http://schemas.microsoft.com/office/drawing/2014/main" id="{26A11FD3-B961-379A-287C-D6E731A9C679}"/>
              </a:ext>
            </a:extLst>
          </p:cNvPr>
          <p:cNvSpPr/>
          <p:nvPr/>
        </p:nvSpPr>
        <p:spPr bwMode="gray">
          <a:xfrm>
            <a:off x="9954254" y="23928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005E52"/>
            </a:solidFill>
          </a:ln>
        </p:spPr>
        <p:txBody>
          <a:bodyPr wrap="square" lIns="0" tIns="0" rIns="0" bIns="0" rtlCol="0"/>
          <a:lstStyle/>
          <a:p>
            <a:endParaRPr lang="de-DE"/>
          </a:p>
        </p:txBody>
      </p:sp>
      <p:sp>
        <p:nvSpPr>
          <p:cNvPr id="84" name="Textfeld 6">
            <a:extLst>
              <a:ext uri="{FF2B5EF4-FFF2-40B4-BE49-F238E27FC236}">
                <a16:creationId xmlns:a16="http://schemas.microsoft.com/office/drawing/2014/main" id="{A8D11881-D69D-3584-D1FB-216806473E84}"/>
              </a:ext>
            </a:extLst>
          </p:cNvPr>
          <p:cNvSpPr txBox="1"/>
          <p:nvPr/>
        </p:nvSpPr>
        <p:spPr bwMode="gray">
          <a:xfrm>
            <a:off x="10042741" y="2755000"/>
            <a:ext cx="1746000" cy="1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de-DE" sz="1000">
                <a:solidFill>
                  <a:schemeClr val="accent2"/>
                </a:solidFill>
              </a:rPr>
              <a:t>Krankenversicherung</a:t>
            </a:r>
          </a:p>
        </p:txBody>
      </p:sp>
      <p:sp>
        <p:nvSpPr>
          <p:cNvPr id="85" name="Textfeld 33">
            <a:extLst>
              <a:ext uri="{FF2B5EF4-FFF2-40B4-BE49-F238E27FC236}">
                <a16:creationId xmlns:a16="http://schemas.microsoft.com/office/drawing/2014/main" id="{EE991D1E-9F2D-F0F9-C1D6-5F6A24162CE1}"/>
              </a:ext>
            </a:extLst>
          </p:cNvPr>
          <p:cNvSpPr txBox="1"/>
          <p:nvPr/>
        </p:nvSpPr>
        <p:spPr bwMode="gray">
          <a:xfrm>
            <a:off x="10042741" y="2946854"/>
            <a:ext cx="1746000" cy="1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de-DE" sz="1000">
                <a:solidFill>
                  <a:schemeClr val="accent2"/>
                </a:solidFill>
              </a:rPr>
              <a:t>Lebensversicherung</a:t>
            </a:r>
          </a:p>
        </p:txBody>
      </p:sp>
      <p:sp>
        <p:nvSpPr>
          <p:cNvPr id="86" name="Textfeld 34">
            <a:extLst>
              <a:ext uri="{FF2B5EF4-FFF2-40B4-BE49-F238E27FC236}">
                <a16:creationId xmlns:a16="http://schemas.microsoft.com/office/drawing/2014/main" id="{16664744-610D-1B60-D0E6-F77C5A7F135A}"/>
              </a:ext>
            </a:extLst>
          </p:cNvPr>
          <p:cNvSpPr txBox="1"/>
          <p:nvPr/>
        </p:nvSpPr>
        <p:spPr bwMode="gray">
          <a:xfrm>
            <a:off x="10042741" y="3138708"/>
            <a:ext cx="1746000" cy="1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de-DE" sz="1000">
                <a:solidFill>
                  <a:schemeClr val="accent2"/>
                </a:solidFill>
              </a:rPr>
              <a:t>Allgemeine Versicherung</a:t>
            </a:r>
          </a:p>
        </p:txBody>
      </p:sp>
      <p:sp>
        <p:nvSpPr>
          <p:cNvPr id="87" name="Textfeld 35">
            <a:extLst>
              <a:ext uri="{FF2B5EF4-FFF2-40B4-BE49-F238E27FC236}">
                <a16:creationId xmlns:a16="http://schemas.microsoft.com/office/drawing/2014/main" id="{FBA7F6F6-EFF3-9310-12B2-E655C3A9674A}"/>
              </a:ext>
            </a:extLst>
          </p:cNvPr>
          <p:cNvSpPr txBox="1"/>
          <p:nvPr/>
        </p:nvSpPr>
        <p:spPr bwMode="gray">
          <a:xfrm>
            <a:off x="10042741" y="3330562"/>
            <a:ext cx="1746000" cy="1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de-DE" sz="1000">
                <a:solidFill>
                  <a:schemeClr val="accent2"/>
                </a:solidFill>
              </a:rPr>
              <a:t>Reiseversicherung</a:t>
            </a:r>
          </a:p>
        </p:txBody>
      </p:sp>
      <p:sp>
        <p:nvSpPr>
          <p:cNvPr id="88" name="Textfeld 182">
            <a:extLst>
              <a:ext uri="{FF2B5EF4-FFF2-40B4-BE49-F238E27FC236}">
                <a16:creationId xmlns:a16="http://schemas.microsoft.com/office/drawing/2014/main" id="{CA7FA45D-38C8-FBA7-EB1F-629EF2817C02}"/>
              </a:ext>
            </a:extLst>
          </p:cNvPr>
          <p:cNvSpPr txBox="1"/>
          <p:nvPr/>
        </p:nvSpPr>
        <p:spPr bwMode="gray">
          <a:xfrm>
            <a:off x="10042742" y="3522416"/>
            <a:ext cx="1746000" cy="11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de-DE" sz="1000">
                <a:solidFill>
                  <a:schemeClr val="accent2"/>
                </a:solidFill>
              </a:rPr>
              <a:t>Speziale Krankenversicherung</a:t>
            </a:r>
          </a:p>
        </p:txBody>
      </p:sp>
      <p:sp>
        <p:nvSpPr>
          <p:cNvPr id="89" name="Textfeld 183">
            <a:extLst>
              <a:ext uri="{FF2B5EF4-FFF2-40B4-BE49-F238E27FC236}">
                <a16:creationId xmlns:a16="http://schemas.microsoft.com/office/drawing/2014/main" id="{19D27E9F-2132-2039-31F2-7068C1B6AA21}"/>
              </a:ext>
            </a:extLst>
          </p:cNvPr>
          <p:cNvSpPr txBox="1"/>
          <p:nvPr/>
        </p:nvSpPr>
        <p:spPr bwMode="gray">
          <a:xfrm>
            <a:off x="10042741" y="3714270"/>
            <a:ext cx="1746000" cy="1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de-DE" sz="1000">
                <a:solidFill>
                  <a:schemeClr val="accent2"/>
                </a:solidFill>
              </a:rPr>
              <a:t>HanseMerkur Trust</a:t>
            </a:r>
          </a:p>
        </p:txBody>
      </p:sp>
      <p:sp>
        <p:nvSpPr>
          <p:cNvPr id="90" name="Textfeld 185">
            <a:extLst>
              <a:ext uri="{FF2B5EF4-FFF2-40B4-BE49-F238E27FC236}">
                <a16:creationId xmlns:a16="http://schemas.microsoft.com/office/drawing/2014/main" id="{80D438CE-BF27-80BE-71C9-3DC432AB398F}"/>
              </a:ext>
            </a:extLst>
          </p:cNvPr>
          <p:cNvSpPr txBox="1"/>
          <p:nvPr/>
        </p:nvSpPr>
        <p:spPr bwMode="gray">
          <a:xfrm>
            <a:off x="10042741" y="4259537"/>
            <a:ext cx="1746000" cy="1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de-DE" sz="1000">
                <a:solidFill>
                  <a:schemeClr val="accent2"/>
                </a:solidFill>
              </a:rPr>
              <a:t>Advigon Versicherung</a:t>
            </a:r>
          </a:p>
        </p:txBody>
      </p:sp>
      <p:sp>
        <p:nvSpPr>
          <p:cNvPr id="91" name="Textfeld 186">
            <a:extLst>
              <a:ext uri="{FF2B5EF4-FFF2-40B4-BE49-F238E27FC236}">
                <a16:creationId xmlns:a16="http://schemas.microsoft.com/office/drawing/2014/main" id="{D3D3F22A-269B-D10C-D303-B357807BE67D}"/>
              </a:ext>
            </a:extLst>
          </p:cNvPr>
          <p:cNvSpPr txBox="1"/>
          <p:nvPr/>
        </p:nvSpPr>
        <p:spPr bwMode="gray">
          <a:xfrm>
            <a:off x="10042741" y="4451391"/>
            <a:ext cx="1746000" cy="1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de-DE" sz="1000">
                <a:solidFill>
                  <a:schemeClr val="accent2"/>
                </a:solidFill>
              </a:rPr>
              <a:t>HanseMerkur International </a:t>
            </a:r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EA100612-4AB8-800A-E037-CD87EB1D6AF6}"/>
              </a:ext>
            </a:extLst>
          </p:cNvPr>
          <p:cNvSpPr/>
          <p:nvPr/>
        </p:nvSpPr>
        <p:spPr bwMode="gray">
          <a:xfrm>
            <a:off x="8393596" y="4079143"/>
            <a:ext cx="1592419" cy="1139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93" name="Textfeld 186">
            <a:extLst>
              <a:ext uri="{FF2B5EF4-FFF2-40B4-BE49-F238E27FC236}">
                <a16:creationId xmlns:a16="http://schemas.microsoft.com/office/drawing/2014/main" id="{7576FEC5-0E2F-3F83-D2AD-8B99DB1B59C3}"/>
              </a:ext>
            </a:extLst>
          </p:cNvPr>
          <p:cNvSpPr txBox="1"/>
          <p:nvPr/>
        </p:nvSpPr>
        <p:spPr bwMode="gray">
          <a:xfrm>
            <a:off x="10038012" y="4643467"/>
            <a:ext cx="1746000" cy="1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de-DE" sz="1000">
                <a:solidFill>
                  <a:schemeClr val="accent2"/>
                </a:solidFill>
              </a:rPr>
              <a:t>HanseMerkur Trust Swiss 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25D1C9B7-E537-2017-B8F5-B2145B8D392A}"/>
              </a:ext>
            </a:extLst>
          </p:cNvPr>
          <p:cNvSpPr txBox="1"/>
          <p:nvPr/>
        </p:nvSpPr>
        <p:spPr bwMode="gray">
          <a:xfrm>
            <a:off x="9222989" y="4651570"/>
            <a:ext cx="419100" cy="144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de-DE" sz="1200" b="1">
                <a:solidFill>
                  <a:schemeClr val="accent3"/>
                </a:solidFill>
              </a:rPr>
              <a:t>2022</a:t>
            </a:r>
          </a:p>
        </p:txBody>
      </p:sp>
      <p:sp>
        <p:nvSpPr>
          <p:cNvPr id="95" name="object 65">
            <a:extLst>
              <a:ext uri="{FF2B5EF4-FFF2-40B4-BE49-F238E27FC236}">
                <a16:creationId xmlns:a16="http://schemas.microsoft.com/office/drawing/2014/main" id="{8FA6CDFB-8A9C-74B5-C50A-B875BD60044D}"/>
              </a:ext>
            </a:extLst>
          </p:cNvPr>
          <p:cNvSpPr txBox="1"/>
          <p:nvPr/>
        </p:nvSpPr>
        <p:spPr bwMode="gray">
          <a:xfrm>
            <a:off x="9140103" y="6158438"/>
            <a:ext cx="7560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de-DE" sz="800" b="1">
                <a:solidFill>
                  <a:schemeClr val="accent3"/>
                </a:solidFill>
                <a:cs typeface="Arial"/>
              </a:rPr>
              <a:t>Gründung</a:t>
            </a:r>
            <a:endParaRPr lang="de-DE" sz="800">
              <a:solidFill>
                <a:schemeClr val="accent3"/>
              </a:solidFill>
              <a:cs typeface="Arial"/>
            </a:endParaRPr>
          </a:p>
          <a:p>
            <a:pPr marR="6350" indent="-635" algn="ctr"/>
            <a:r>
              <a:rPr lang="de-DE" sz="800">
                <a:cs typeface="Arial Narrow"/>
              </a:rPr>
              <a:t>HanseMerkur Trust Swiss </a:t>
            </a:r>
            <a:br>
              <a:rPr lang="de-DE" sz="800">
                <a:cs typeface="Arial Narrow"/>
              </a:rPr>
            </a:br>
            <a:r>
              <a:rPr lang="de-DE" sz="800">
                <a:cs typeface="Arial Narrow"/>
              </a:rPr>
              <a:t>AG</a:t>
            </a: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B5F197BD-F3F6-77F1-EBB7-FD0E720FB75D}"/>
              </a:ext>
            </a:extLst>
          </p:cNvPr>
          <p:cNvSpPr/>
          <p:nvPr/>
        </p:nvSpPr>
        <p:spPr bwMode="gray">
          <a:xfrm>
            <a:off x="9659036" y="4660790"/>
            <a:ext cx="329165" cy="1138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97" name="object 62">
            <a:extLst>
              <a:ext uri="{FF2B5EF4-FFF2-40B4-BE49-F238E27FC236}">
                <a16:creationId xmlns:a16="http://schemas.microsoft.com/office/drawing/2014/main" id="{13C26DEB-1DC9-C9BE-C169-04C046763026}"/>
              </a:ext>
            </a:extLst>
          </p:cNvPr>
          <p:cNvSpPr txBox="1"/>
          <p:nvPr/>
        </p:nvSpPr>
        <p:spPr bwMode="gray">
          <a:xfrm>
            <a:off x="4045248" y="977308"/>
            <a:ext cx="1129025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algn="ctr">
              <a:defRPr sz="800" b="1">
                <a:solidFill>
                  <a:schemeClr val="accent3"/>
                </a:solidFill>
                <a:cs typeface="Arial"/>
              </a:defRPr>
            </a:lvl1pPr>
          </a:lstStyle>
          <a:p>
            <a:r>
              <a:rPr lang="de-DE"/>
              <a:t>Übernahme und Fusion</a:t>
            </a:r>
          </a:p>
          <a:p>
            <a:pPr marR="5080" indent="-99060"/>
            <a:r>
              <a:rPr lang="de-DE" b="0" err="1">
                <a:solidFill>
                  <a:schemeClr val="tx1"/>
                </a:solidFill>
                <a:cs typeface="Arial Narrow"/>
              </a:rPr>
              <a:t>Braunschweig‘sche</a:t>
            </a:r>
            <a:r>
              <a:rPr lang="de-DE" b="0">
                <a:solidFill>
                  <a:schemeClr val="tx1"/>
                </a:solidFill>
                <a:cs typeface="Arial Narrow"/>
              </a:rPr>
              <a:t> Lebensversicherung von 1806 mit HanseMerkur Lebensversicherung </a:t>
            </a:r>
            <a:br>
              <a:rPr lang="de-DE" b="0">
                <a:solidFill>
                  <a:schemeClr val="tx1"/>
                </a:solidFill>
                <a:cs typeface="Arial Narrow"/>
              </a:rPr>
            </a:br>
            <a:r>
              <a:rPr lang="de-DE" b="0">
                <a:solidFill>
                  <a:schemeClr val="tx1"/>
                </a:solidFill>
                <a:cs typeface="Arial Narrow"/>
              </a:rPr>
              <a:t>AG</a:t>
            </a:r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B83034E2-E6DB-1157-1D40-70566CE8E089}"/>
              </a:ext>
            </a:extLst>
          </p:cNvPr>
          <p:cNvSpPr txBox="1"/>
          <p:nvPr/>
        </p:nvSpPr>
        <p:spPr bwMode="gray">
          <a:xfrm>
            <a:off x="4400718" y="2917607"/>
            <a:ext cx="418087" cy="144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de-DE" sz="1200" b="1">
                <a:solidFill>
                  <a:schemeClr val="accent3"/>
                </a:solidFill>
              </a:rPr>
              <a:t>1985</a:t>
            </a:r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AD661D47-2553-3FA8-8D74-C9C768DC8CEF}"/>
              </a:ext>
            </a:extLst>
          </p:cNvPr>
          <p:cNvSpPr/>
          <p:nvPr/>
        </p:nvSpPr>
        <p:spPr bwMode="gray">
          <a:xfrm>
            <a:off x="4859192" y="2952973"/>
            <a:ext cx="5126823" cy="120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de-DE" sz="1600">
              <a:solidFill>
                <a:schemeClr val="tx1"/>
              </a:solidFill>
            </a:endParaRPr>
          </a:p>
        </p:txBody>
      </p:sp>
      <p:cxnSp>
        <p:nvCxnSpPr>
          <p:cNvPr id="100" name="Gerader Verbinder 99">
            <a:extLst>
              <a:ext uri="{FF2B5EF4-FFF2-40B4-BE49-F238E27FC236}">
                <a16:creationId xmlns:a16="http://schemas.microsoft.com/office/drawing/2014/main" id="{9C700AD8-2C9A-D921-9960-09B58ED9E5D0}"/>
              </a:ext>
            </a:extLst>
          </p:cNvPr>
          <p:cNvCxnSpPr>
            <a:cxnSpLocks/>
          </p:cNvCxnSpPr>
          <p:nvPr/>
        </p:nvCxnSpPr>
        <p:spPr bwMode="gray">
          <a:xfrm>
            <a:off x="4638103" y="1954230"/>
            <a:ext cx="0" cy="579045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hteck 100">
            <a:extLst>
              <a:ext uri="{FF2B5EF4-FFF2-40B4-BE49-F238E27FC236}">
                <a16:creationId xmlns:a16="http://schemas.microsoft.com/office/drawing/2014/main" id="{E65DB659-08AC-774B-D278-D6E21F2C35BD}"/>
              </a:ext>
            </a:extLst>
          </p:cNvPr>
          <p:cNvSpPr/>
          <p:nvPr/>
        </p:nvSpPr>
        <p:spPr bwMode="gray">
          <a:xfrm>
            <a:off x="9940295" y="4846269"/>
            <a:ext cx="45719" cy="1984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102" name="Textfeld 101">
            <a:extLst>
              <a:ext uri="{FF2B5EF4-FFF2-40B4-BE49-F238E27FC236}">
                <a16:creationId xmlns:a16="http://schemas.microsoft.com/office/drawing/2014/main" id="{8ED516F8-FCED-9440-B646-0AF7CD880159}"/>
              </a:ext>
            </a:extLst>
          </p:cNvPr>
          <p:cNvSpPr txBox="1"/>
          <p:nvPr/>
        </p:nvSpPr>
        <p:spPr bwMode="gray">
          <a:xfrm>
            <a:off x="9508739" y="4848420"/>
            <a:ext cx="419100" cy="144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de-DE" sz="1200" b="1">
                <a:solidFill>
                  <a:schemeClr val="accent3"/>
                </a:solidFill>
              </a:rPr>
              <a:t>2025</a:t>
            </a:r>
          </a:p>
        </p:txBody>
      </p:sp>
      <p:cxnSp>
        <p:nvCxnSpPr>
          <p:cNvPr id="103" name="Gerader Verbinder 121">
            <a:extLst>
              <a:ext uri="{FF2B5EF4-FFF2-40B4-BE49-F238E27FC236}">
                <a16:creationId xmlns:a16="http://schemas.microsoft.com/office/drawing/2014/main" id="{29E8133E-C6DA-416B-E89E-DE5BB887177D}"/>
              </a:ext>
            </a:extLst>
          </p:cNvPr>
          <p:cNvCxnSpPr>
            <a:cxnSpLocks/>
          </p:cNvCxnSpPr>
          <p:nvPr/>
        </p:nvCxnSpPr>
        <p:spPr bwMode="gray">
          <a:xfrm>
            <a:off x="9466193" y="4859486"/>
            <a:ext cx="0" cy="1268264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feld 186">
            <a:extLst>
              <a:ext uri="{FF2B5EF4-FFF2-40B4-BE49-F238E27FC236}">
                <a16:creationId xmlns:a16="http://schemas.microsoft.com/office/drawing/2014/main" id="{CA487974-0F80-D037-1183-4FFE378C5FFA}"/>
              </a:ext>
            </a:extLst>
          </p:cNvPr>
          <p:cNvSpPr txBox="1"/>
          <p:nvPr/>
        </p:nvSpPr>
        <p:spPr bwMode="gray">
          <a:xfrm>
            <a:off x="10038012" y="4833938"/>
            <a:ext cx="1746000" cy="1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de-DE" sz="1000">
                <a:solidFill>
                  <a:schemeClr val="accent2"/>
                </a:solidFill>
              </a:rPr>
              <a:t>HanseMerkur Capital</a:t>
            </a:r>
          </a:p>
        </p:txBody>
      </p:sp>
      <p:cxnSp>
        <p:nvCxnSpPr>
          <p:cNvPr id="105" name="Gerader Verbinder 121">
            <a:extLst>
              <a:ext uri="{FF2B5EF4-FFF2-40B4-BE49-F238E27FC236}">
                <a16:creationId xmlns:a16="http://schemas.microsoft.com/office/drawing/2014/main" id="{63CA8823-2192-9A49-1D90-9D5546F3155F}"/>
              </a:ext>
            </a:extLst>
          </p:cNvPr>
          <p:cNvCxnSpPr>
            <a:cxnSpLocks/>
          </p:cNvCxnSpPr>
          <p:nvPr/>
        </p:nvCxnSpPr>
        <p:spPr bwMode="gray">
          <a:xfrm>
            <a:off x="9758149" y="5030880"/>
            <a:ext cx="1" cy="623086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bject 65">
            <a:extLst>
              <a:ext uri="{FF2B5EF4-FFF2-40B4-BE49-F238E27FC236}">
                <a16:creationId xmlns:a16="http://schemas.microsoft.com/office/drawing/2014/main" id="{58934C86-9216-D36B-DB47-5DA4B2147EE5}"/>
              </a:ext>
            </a:extLst>
          </p:cNvPr>
          <p:cNvSpPr txBox="1"/>
          <p:nvPr/>
        </p:nvSpPr>
        <p:spPr bwMode="gray">
          <a:xfrm>
            <a:off x="9460866" y="5664473"/>
            <a:ext cx="7560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de-DE" sz="800" b="1">
                <a:solidFill>
                  <a:schemeClr val="accent3"/>
                </a:solidFill>
                <a:cs typeface="Arial"/>
              </a:rPr>
              <a:t>Gründung</a:t>
            </a:r>
            <a:endParaRPr lang="de-DE" sz="800">
              <a:solidFill>
                <a:schemeClr val="accent3"/>
              </a:solidFill>
              <a:cs typeface="Arial"/>
            </a:endParaRPr>
          </a:p>
          <a:p>
            <a:pPr marR="6350" indent="-635" algn="ctr"/>
            <a:r>
              <a:rPr lang="de-DE" sz="800">
                <a:cs typeface="Arial Narrow"/>
              </a:rPr>
              <a:t>HanseMerkur Capital GmbH</a:t>
            </a:r>
          </a:p>
        </p:txBody>
      </p:sp>
    </p:spTree>
    <p:extLst>
      <p:ext uri="{BB962C8B-B14F-4D97-AF65-F5344CB8AC3E}">
        <p14:creationId xmlns:p14="http://schemas.microsoft.com/office/powerpoint/2010/main" val="1003676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 txBox="1">
            <a:spLocks/>
          </p:cNvSpPr>
          <p:nvPr/>
        </p:nvSpPr>
        <p:spPr bwMode="gray">
          <a:xfrm>
            <a:off x="418212" y="522515"/>
            <a:ext cx="7834379" cy="3563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b="1" dirty="0">
                <a:solidFill>
                  <a:schemeClr val="tx1"/>
                </a:solidFill>
              </a:rPr>
              <a:t>Die Mehrwerte der </a:t>
            </a:r>
            <a:r>
              <a:rPr lang="de-DE" sz="4000" b="1" dirty="0" err="1">
                <a:solidFill>
                  <a:schemeClr val="tx1"/>
                </a:solidFill>
              </a:rPr>
              <a:t>HanseMerkur</a:t>
            </a:r>
            <a:endParaRPr lang="de-DE" b="1" dirty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584F992-32A2-2FB4-F8B0-E5BA140CA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57" y="1619952"/>
            <a:ext cx="11212889" cy="449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1157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Master_16zu9">
  <a:themeElements>
    <a:clrScheme name="HanseMerkur">
      <a:dk1>
        <a:sysClr val="windowText" lastClr="000000"/>
      </a:dk1>
      <a:lt1>
        <a:sysClr val="window" lastClr="FFFFFF"/>
      </a:lt1>
      <a:dk2>
        <a:srgbClr val="00A075"/>
      </a:dk2>
      <a:lt2>
        <a:srgbClr val="E0F0E8"/>
      </a:lt2>
      <a:accent1>
        <a:srgbClr val="00A075"/>
      </a:accent1>
      <a:accent2>
        <a:srgbClr val="7DBF68"/>
      </a:accent2>
      <a:accent3>
        <a:srgbClr val="005E52"/>
      </a:accent3>
      <a:accent4>
        <a:srgbClr val="CBC3BB"/>
      </a:accent4>
      <a:accent5>
        <a:srgbClr val="918A87"/>
      </a:accent5>
      <a:accent6>
        <a:srgbClr val="54565A"/>
      </a:accent6>
      <a:hlink>
        <a:srgbClr val="00A075"/>
      </a:hlink>
      <a:folHlink>
        <a:srgbClr val="005E52"/>
      </a:folHlink>
    </a:clrScheme>
    <a:fontScheme name="HanseMerku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108000" tIns="72000" rIns="108000" bIns="72000" rtlCol="0" anchor="ctr"/>
      <a:lstStyle>
        <a:defPPr algn="ctr">
          <a:lnSpc>
            <a:spcPct val="110000"/>
          </a:lnSpc>
          <a:spcBef>
            <a:spcPts val="600"/>
          </a:spcBef>
          <a:defRPr sz="16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vert="horz" wrap="square" lIns="0" tIns="0" rIns="0" bIns="0" rtlCol="0">
        <a:noAutofit/>
      </a:bodyPr>
      <a:lstStyle>
        <a:defPPr algn="l">
          <a:defRPr sz="1600" dirty="0" err="1" smtClean="0"/>
        </a:defPPr>
      </a:lstStyle>
    </a:txDef>
  </a:objectDefaults>
  <a:extraClrSchemeLst/>
  <a:custClrLst>
    <a:custClr>
      <a:srgbClr val="641937"/>
    </a:custClr>
    <a:custClr>
      <a:srgbClr val="C68C2D"/>
    </a:custClr>
    <a:custClr>
      <a:srgbClr val="EBCD23"/>
    </a:custClr>
    <a:custClr>
      <a:srgbClr val="AAD0DC"/>
    </a:custClr>
    <a:custClr>
      <a:srgbClr val="918A87"/>
    </a:custClr>
    <a:custClr>
      <a:srgbClr val="324187"/>
    </a:custClr>
    <a:custClr>
      <a:srgbClr val="CD6937"/>
    </a:custClr>
    <a:custClr>
      <a:srgbClr val="825FAA"/>
    </a:custClr>
    <a:custClr>
      <a:srgbClr val="E4E4E4"/>
    </a:custClr>
    <a:custClr>
      <a:srgbClr val="FFFFFF"/>
    </a:custClr>
    <a:custClr>
      <a:srgbClr val="00A075"/>
    </a:custClr>
    <a:custClr>
      <a:srgbClr val="EBCD23"/>
    </a:custClr>
    <a:custClr>
      <a:srgbClr val="D4280A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HanseMerkur_PowerPoint-Template_16zu9_.potx" id="{6340E609-5DA7-44AF-B955-3C30BCBE9443}" vid="{DAB8C097-4057-4465-8757-1FAF63AFEFAB}"/>
    </a:ext>
  </a:extLst>
</a:theme>
</file>

<file path=ppt/theme/theme2.xml><?xml version="1.0" encoding="utf-8"?>
<a:theme xmlns:a="http://schemas.openxmlformats.org/drawingml/2006/main" name="Office">
  <a:themeElements>
    <a:clrScheme name="HanseMerkur">
      <a:dk1>
        <a:sysClr val="windowText" lastClr="000000"/>
      </a:dk1>
      <a:lt1>
        <a:sysClr val="window" lastClr="FFFFFF"/>
      </a:lt1>
      <a:dk2>
        <a:srgbClr val="00A075"/>
      </a:dk2>
      <a:lt2>
        <a:srgbClr val="E0F0E8"/>
      </a:lt2>
      <a:accent1>
        <a:srgbClr val="00A075"/>
      </a:accent1>
      <a:accent2>
        <a:srgbClr val="7DBF68"/>
      </a:accent2>
      <a:accent3>
        <a:srgbClr val="005E52"/>
      </a:accent3>
      <a:accent4>
        <a:srgbClr val="CBC3BB"/>
      </a:accent4>
      <a:accent5>
        <a:srgbClr val="918A87"/>
      </a:accent5>
      <a:accent6>
        <a:srgbClr val="54565A"/>
      </a:accent6>
      <a:hlink>
        <a:srgbClr val="00A075"/>
      </a:hlink>
      <a:folHlink>
        <a:srgbClr val="005E52"/>
      </a:folHlink>
    </a:clrScheme>
    <a:fontScheme name="HanseMerku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HanseMerkur">
      <a:dk1>
        <a:sysClr val="windowText" lastClr="000000"/>
      </a:dk1>
      <a:lt1>
        <a:sysClr val="window" lastClr="FFFFFF"/>
      </a:lt1>
      <a:dk2>
        <a:srgbClr val="00A075"/>
      </a:dk2>
      <a:lt2>
        <a:srgbClr val="E0F0E8"/>
      </a:lt2>
      <a:accent1>
        <a:srgbClr val="00A075"/>
      </a:accent1>
      <a:accent2>
        <a:srgbClr val="7DBF68"/>
      </a:accent2>
      <a:accent3>
        <a:srgbClr val="005E52"/>
      </a:accent3>
      <a:accent4>
        <a:srgbClr val="CBC3BB"/>
      </a:accent4>
      <a:accent5>
        <a:srgbClr val="918A87"/>
      </a:accent5>
      <a:accent6>
        <a:srgbClr val="54565A"/>
      </a:accent6>
      <a:hlink>
        <a:srgbClr val="00A075"/>
      </a:hlink>
      <a:folHlink>
        <a:srgbClr val="005E52"/>
      </a:folHlink>
    </a:clrScheme>
    <a:fontScheme name="HanseMerku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PowerPoint-Master_16zu9</Template>
  <TotalTime>0</TotalTime>
  <Words>611</Words>
  <Application>Microsoft Office PowerPoint</Application>
  <PresentationFormat>Breitbild</PresentationFormat>
  <Paragraphs>177</Paragraphs>
  <Slides>18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1" baseType="lpstr">
      <vt:lpstr>Arial</vt:lpstr>
      <vt:lpstr>Arial Narrow</vt:lpstr>
      <vt:lpstr>PowerPoint-Master_16zu9</vt:lpstr>
      <vt:lpstr>bAV Care</vt:lpstr>
      <vt:lpstr>Rechtsanspruch</vt:lpstr>
      <vt:lpstr>Rechtsanspruch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Clever vorsorgen!</vt:lpstr>
      <vt:lpstr>Clever vorsorgen!</vt:lpstr>
      <vt:lpstr>Clever vorsorgen!</vt:lpstr>
      <vt:lpstr>PowerPoint-Präsentation</vt:lpstr>
      <vt:lpstr>PowerPoint-Präsentation</vt:lpstr>
    </vt:vector>
  </TitlesOfParts>
  <Company>HamseMerkur Versicherungen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Gilleßen</dc:creator>
  <cp:lastModifiedBy>Gilleßen, Thomas</cp:lastModifiedBy>
  <cp:revision>133</cp:revision>
  <dcterms:created xsi:type="dcterms:W3CDTF">2019-02-04T09:17:25Z</dcterms:created>
  <dcterms:modified xsi:type="dcterms:W3CDTF">2026-05-19T07:35:19Z</dcterms:modified>
</cp:coreProperties>
</file>