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Lst>
  <p:notesMasterIdLst>
    <p:notesMasterId r:id="rId28"/>
  </p:notesMasterIdLst>
  <p:handoutMasterIdLst>
    <p:handoutMasterId r:id="rId29"/>
  </p:handoutMasterIdLst>
  <p:sldIdLst>
    <p:sldId id="2147481144" r:id="rId2"/>
    <p:sldId id="2147481159" r:id="rId3"/>
    <p:sldId id="2147481154" r:id="rId4"/>
    <p:sldId id="2147481155" r:id="rId5"/>
    <p:sldId id="1079" r:id="rId6"/>
    <p:sldId id="2147481148" r:id="rId7"/>
    <p:sldId id="2147481151" r:id="rId8"/>
    <p:sldId id="2147481117" r:id="rId9"/>
    <p:sldId id="2147481132" r:id="rId10"/>
    <p:sldId id="2147481161" r:id="rId11"/>
    <p:sldId id="2147481133" r:id="rId12"/>
    <p:sldId id="2147481134" r:id="rId13"/>
    <p:sldId id="2147481130" r:id="rId14"/>
    <p:sldId id="2147481149" r:id="rId15"/>
    <p:sldId id="1244" r:id="rId16"/>
    <p:sldId id="1209" r:id="rId17"/>
    <p:sldId id="1245" r:id="rId18"/>
    <p:sldId id="1246" r:id="rId19"/>
    <p:sldId id="2147481110" r:id="rId20"/>
    <p:sldId id="2147481136" r:id="rId21"/>
    <p:sldId id="2147481125" r:id="rId22"/>
    <p:sldId id="2147481150" r:id="rId23"/>
    <p:sldId id="2147481118" r:id="rId24"/>
    <p:sldId id="2147481156" r:id="rId25"/>
    <p:sldId id="2147481158" r:id="rId26"/>
    <p:sldId id="706" r:id="rId2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5FAA"/>
    <a:srgbClr val="196E6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91865" autoAdjust="0"/>
  </p:normalViewPr>
  <p:slideViewPr>
    <p:cSldViewPr snapToGrid="0" snapToObjects="1">
      <p:cViewPr varScale="1">
        <p:scale>
          <a:sx n="147" d="100"/>
          <a:sy n="147" d="100"/>
        </p:scale>
        <p:origin x="120"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Tabelle1!$B$1</c:f>
              <c:strCache>
                <c:ptCount val="1"/>
                <c:pt idx="0">
                  <c:v>WERTE</c:v>
                </c:pt>
              </c:strCache>
            </c:strRef>
          </c:tx>
          <c:spPr>
            <a:solidFill>
              <a:schemeClr val="accent1"/>
            </a:solidFill>
            <a:ln w="31750"/>
          </c:spPr>
          <c:dPt>
            <c:idx val="0"/>
            <c:bubble3D val="0"/>
            <c:spPr>
              <a:solidFill>
                <a:schemeClr val="accent1"/>
              </a:solidFill>
              <a:ln w="31750">
                <a:solidFill>
                  <a:schemeClr val="lt1"/>
                </a:solidFill>
              </a:ln>
              <a:effectLst/>
            </c:spPr>
            <c:extLst>
              <c:ext xmlns:c16="http://schemas.microsoft.com/office/drawing/2014/chart" uri="{C3380CC4-5D6E-409C-BE32-E72D297353CC}">
                <c16:uniqueId val="{00000001-717F-4D2C-AF31-DB7DD09EFA3E}"/>
              </c:ext>
            </c:extLst>
          </c:dPt>
          <c:dPt>
            <c:idx val="1"/>
            <c:bubble3D val="0"/>
            <c:spPr>
              <a:solidFill>
                <a:srgbClr val="EB5B25"/>
              </a:solidFill>
              <a:ln w="31750">
                <a:solidFill>
                  <a:schemeClr val="lt1"/>
                </a:solidFill>
              </a:ln>
              <a:effectLst/>
            </c:spPr>
            <c:extLst>
              <c:ext xmlns:c16="http://schemas.microsoft.com/office/drawing/2014/chart" uri="{C3380CC4-5D6E-409C-BE32-E72D297353CC}">
                <c16:uniqueId val="{00000003-717F-4D2C-AF31-DB7DD09EFA3E}"/>
              </c:ext>
            </c:extLst>
          </c:dPt>
          <c:dPt>
            <c:idx val="2"/>
            <c:bubble3D val="0"/>
            <c:spPr>
              <a:solidFill>
                <a:srgbClr val="D88210"/>
              </a:solidFill>
              <a:ln w="31750">
                <a:solidFill>
                  <a:schemeClr val="lt1"/>
                </a:solidFill>
              </a:ln>
              <a:effectLst/>
            </c:spPr>
            <c:extLst>
              <c:ext xmlns:c16="http://schemas.microsoft.com/office/drawing/2014/chart" uri="{C3380CC4-5D6E-409C-BE32-E72D297353CC}">
                <c16:uniqueId val="{00000005-717F-4D2C-AF31-DB7DD09EFA3E}"/>
              </c:ext>
            </c:extLst>
          </c:dPt>
          <c:dPt>
            <c:idx val="3"/>
            <c:bubble3D val="0"/>
            <c:spPr>
              <a:solidFill>
                <a:srgbClr val="A77685"/>
              </a:solidFill>
              <a:ln w="31750">
                <a:solidFill>
                  <a:schemeClr val="lt1"/>
                </a:solidFill>
              </a:ln>
              <a:effectLst/>
            </c:spPr>
            <c:extLst>
              <c:ext xmlns:c16="http://schemas.microsoft.com/office/drawing/2014/chart" uri="{C3380CC4-5D6E-409C-BE32-E72D297353CC}">
                <c16:uniqueId val="{00000007-717F-4D2C-AF31-DB7DD09EFA3E}"/>
              </c:ext>
            </c:extLst>
          </c:dPt>
          <c:dPt>
            <c:idx val="4"/>
            <c:bubble3D val="0"/>
            <c:spPr>
              <a:solidFill>
                <a:srgbClr val="758EB5"/>
              </a:solidFill>
              <a:ln w="31750">
                <a:solidFill>
                  <a:schemeClr val="lt1"/>
                </a:solidFill>
              </a:ln>
              <a:effectLst/>
            </c:spPr>
            <c:extLst>
              <c:ext xmlns:c16="http://schemas.microsoft.com/office/drawing/2014/chart" uri="{C3380CC4-5D6E-409C-BE32-E72D297353CC}">
                <c16:uniqueId val="{00000009-717F-4D2C-AF31-DB7DD09EFA3E}"/>
              </c:ext>
            </c:extLst>
          </c:dPt>
          <c:cat>
            <c:numRef>
              <c:f>Tabelle1!$A$2:$A$6</c:f>
              <c:numCache>
                <c:formatCode>General</c:formatCode>
                <c:ptCount val="5"/>
                <c:pt idx="0">
                  <c:v>1</c:v>
                </c:pt>
                <c:pt idx="1">
                  <c:v>2</c:v>
                </c:pt>
                <c:pt idx="2">
                  <c:v>3</c:v>
                </c:pt>
                <c:pt idx="3">
                  <c:v>4</c:v>
                </c:pt>
                <c:pt idx="4">
                  <c:v>5</c:v>
                </c:pt>
              </c:numCache>
            </c:numRef>
          </c:cat>
          <c:val>
            <c:numRef>
              <c:f>Tabelle1!$B$2:$B$6</c:f>
              <c:numCache>
                <c:formatCode>General</c:formatCode>
                <c:ptCount val="5"/>
                <c:pt idx="0">
                  <c:v>10</c:v>
                </c:pt>
                <c:pt idx="1">
                  <c:v>10</c:v>
                </c:pt>
                <c:pt idx="2">
                  <c:v>10</c:v>
                </c:pt>
                <c:pt idx="3">
                  <c:v>10</c:v>
                </c:pt>
                <c:pt idx="4">
                  <c:v>10</c:v>
                </c:pt>
              </c:numCache>
            </c:numRef>
          </c:val>
          <c:extLst>
            <c:ext xmlns:c16="http://schemas.microsoft.com/office/drawing/2014/chart" uri="{C3380CC4-5D6E-409C-BE32-E72D297353CC}">
              <c16:uniqueId val="{00000016-717F-4D2C-AF31-DB7DD09EFA3E}"/>
            </c:ext>
          </c:extLst>
        </c:ser>
        <c:dLbls>
          <c:showLegendKey val="0"/>
          <c:showVal val="0"/>
          <c:showCatName val="0"/>
          <c:showSerName val="0"/>
          <c:showPercent val="0"/>
          <c:showBubbleSize val="0"/>
          <c:showLeaderLines val="1"/>
        </c:dLbls>
        <c:firstSliceAng val="0"/>
        <c:holeSize val="47"/>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EB2DFBFB-A55E-D69F-5B44-1F95FCA480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p>
        </p:txBody>
      </p:sp>
      <p:sp>
        <p:nvSpPr>
          <p:cNvPr id="3" name="Datumsplatzhalter 2">
            <a:extLst>
              <a:ext uri="{FF2B5EF4-FFF2-40B4-BE49-F238E27FC236}">
                <a16:creationId xmlns:a16="http://schemas.microsoft.com/office/drawing/2014/main" id="{C3D22EB7-CE65-2B9A-332A-9ECBCB033D1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E33FFF-5798-40DF-95EA-7B1262EA22FE}" type="datetimeFigureOut">
              <a:rPr lang="de-DE" smtClean="0"/>
              <a:t>10.09.2024</a:t>
            </a:fld>
            <a:endParaRPr lang="de-DE" dirty="0"/>
          </a:p>
        </p:txBody>
      </p:sp>
      <p:sp>
        <p:nvSpPr>
          <p:cNvPr id="4" name="Fußzeilenplatzhalter 3">
            <a:extLst>
              <a:ext uri="{FF2B5EF4-FFF2-40B4-BE49-F238E27FC236}">
                <a16:creationId xmlns:a16="http://schemas.microsoft.com/office/drawing/2014/main" id="{473C6508-389B-04A8-E6AA-6BDFF34AB6A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dirty="0"/>
          </a:p>
        </p:txBody>
      </p:sp>
      <p:sp>
        <p:nvSpPr>
          <p:cNvPr id="5" name="Foliennummernplatzhalter 4">
            <a:extLst>
              <a:ext uri="{FF2B5EF4-FFF2-40B4-BE49-F238E27FC236}">
                <a16:creationId xmlns:a16="http://schemas.microsoft.com/office/drawing/2014/main" id="{6F7A8D75-507E-04D9-087E-C3B5060489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2AD026-4117-4786-AA9C-438CA446BAEE}" type="slidenum">
              <a:rPr lang="de-DE" smtClean="0"/>
              <a:t>‹Nr.›</a:t>
            </a:fld>
            <a:endParaRPr lang="de-DE" dirty="0"/>
          </a:p>
        </p:txBody>
      </p:sp>
    </p:spTree>
    <p:extLst>
      <p:ext uri="{BB962C8B-B14F-4D97-AF65-F5344CB8AC3E}">
        <p14:creationId xmlns:p14="http://schemas.microsoft.com/office/powerpoint/2010/main" val="36836437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A8E8AF-8664-4194-A81D-8EB0CA916C25}" type="datetimeFigureOut">
              <a:rPr lang="de-DE" smtClean="0"/>
              <a:t>10.09.2024</a:t>
            </a:fld>
            <a:endParaRPr lang="de-DE"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8739BB-EF12-4140-871E-C44E3CDA6F41}" type="slidenum">
              <a:rPr lang="de-DE" smtClean="0"/>
              <a:t>‹Nr.›</a:t>
            </a:fld>
            <a:endParaRPr lang="de-DE" dirty="0"/>
          </a:p>
        </p:txBody>
      </p:sp>
    </p:spTree>
    <p:extLst>
      <p:ext uri="{BB962C8B-B14F-4D97-AF65-F5344CB8AC3E}">
        <p14:creationId xmlns:p14="http://schemas.microsoft.com/office/powerpoint/2010/main" val="20915433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F991FBF-59F0-431C-BA21-4728B109CEE5}" type="slidenum">
              <a:rPr lang="de-DE" smtClean="0"/>
              <a:t>5</a:t>
            </a:fld>
            <a:endParaRPr lang="de-DE" dirty="0"/>
          </a:p>
        </p:txBody>
      </p:sp>
    </p:spTree>
    <p:extLst>
      <p:ext uri="{BB962C8B-B14F-4D97-AF65-F5344CB8AC3E}">
        <p14:creationId xmlns:p14="http://schemas.microsoft.com/office/powerpoint/2010/main" val="2254631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09517E9-C179-4FD6-9CC5-98C0AC9D00C9}" type="slidenum">
              <a:rPr lang="de-DE" smtClean="0"/>
              <a:t>8</a:t>
            </a:fld>
            <a:endParaRPr lang="de-DE" dirty="0"/>
          </a:p>
        </p:txBody>
      </p:sp>
    </p:spTree>
    <p:extLst>
      <p:ext uri="{BB962C8B-B14F-4D97-AF65-F5344CB8AC3E}">
        <p14:creationId xmlns:p14="http://schemas.microsoft.com/office/powerpoint/2010/main" val="1308663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F8739BB-EF12-4140-871E-C44E3CDA6F41}" type="slidenum">
              <a:rPr lang="de-DE" smtClean="0"/>
              <a:t>10</a:t>
            </a:fld>
            <a:endParaRPr lang="de-DE" dirty="0"/>
          </a:p>
        </p:txBody>
      </p:sp>
    </p:spTree>
    <p:extLst>
      <p:ext uri="{BB962C8B-B14F-4D97-AF65-F5344CB8AC3E}">
        <p14:creationId xmlns:p14="http://schemas.microsoft.com/office/powerpoint/2010/main" val="2429450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F8739BB-EF12-4140-871E-C44E3CDA6F41}" type="slidenum">
              <a:rPr lang="de-DE" smtClean="0"/>
              <a:t>18</a:t>
            </a:fld>
            <a:endParaRPr lang="de-DE" dirty="0"/>
          </a:p>
        </p:txBody>
      </p:sp>
    </p:spTree>
    <p:extLst>
      <p:ext uri="{BB962C8B-B14F-4D97-AF65-F5344CB8AC3E}">
        <p14:creationId xmlns:p14="http://schemas.microsoft.com/office/powerpoint/2010/main" val="19815499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mit ganzseitigem Wechselmotiv">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532C0B7B-CBE7-4E60-BE6D-6C54613583E3}"/>
              </a:ext>
            </a:extLst>
          </p:cNvPr>
          <p:cNvSpPr>
            <a:spLocks noGrp="1"/>
          </p:cNvSpPr>
          <p:nvPr>
            <p:ph type="pic" sz="quarter" idx="14" hasCustomPrompt="1"/>
          </p:nvPr>
        </p:nvSpPr>
        <p:spPr bwMode="gray">
          <a:xfrm>
            <a:off x="179999" y="179999"/>
            <a:ext cx="11832000" cy="6489088"/>
          </a:xfrm>
        </p:spPr>
        <p:txBody>
          <a:bodyPr/>
          <a:lstStyle>
            <a:lvl1pPr>
              <a:spcBef>
                <a:spcPts val="0"/>
              </a:spcBef>
              <a:defRPr>
                <a:solidFill>
                  <a:schemeClr val="tx1"/>
                </a:solidFill>
              </a:defRPr>
            </a:lvl1pPr>
          </a:lstStyle>
          <a:p>
            <a:r>
              <a:rPr lang="de-DE" dirty="0"/>
              <a:t>So fügen Sie ein Hintergrundbild ein: </a:t>
            </a:r>
            <a:br>
              <a:rPr lang="de-DE" dirty="0"/>
            </a:br>
            <a:r>
              <a:rPr lang="de-DE" dirty="0"/>
              <a:t>Bitte wählen Sie ein Bild aus, indem Sie auf den Reiter „Einfügen“ klicken und den Befehl „Bilder“ wählen.</a:t>
            </a:r>
          </a:p>
        </p:txBody>
      </p:sp>
      <p:sp>
        <p:nvSpPr>
          <p:cNvPr id="20" name="Textplatzhalter 19">
            <a:extLst>
              <a:ext uri="{FF2B5EF4-FFF2-40B4-BE49-F238E27FC236}">
                <a16:creationId xmlns:a16="http://schemas.microsoft.com/office/drawing/2014/main" id="{A4116CC9-D85E-4755-9690-EAEFC5338C7D}"/>
              </a:ext>
            </a:extLst>
          </p:cNvPr>
          <p:cNvSpPr>
            <a:spLocks noGrp="1" noChangeAspect="1"/>
          </p:cNvSpPr>
          <p:nvPr>
            <p:ph type="body" sz="quarter" idx="15" hasCustomPrompt="1"/>
          </p:nvPr>
        </p:nvSpPr>
        <p:spPr bwMode="gray">
          <a:xfrm>
            <a:off x="5036775" y="2223000"/>
            <a:ext cx="6583774" cy="2412000"/>
          </a:xfrm>
          <a:custGeom>
            <a:avLst/>
            <a:gdLst>
              <a:gd name="connsiteX0" fmla="*/ 56127 w 6583774"/>
              <a:gd name="connsiteY0" fmla="*/ 0 h 2412000"/>
              <a:gd name="connsiteX1" fmla="*/ 6527647 w 6583774"/>
              <a:gd name="connsiteY1" fmla="*/ 0 h 2412000"/>
              <a:gd name="connsiteX2" fmla="*/ 6583774 w 6583774"/>
              <a:gd name="connsiteY2" fmla="*/ 56127 h 2412000"/>
              <a:gd name="connsiteX3" fmla="*/ 6583774 w 6583774"/>
              <a:gd name="connsiteY3" fmla="*/ 2355873 h 2412000"/>
              <a:gd name="connsiteX4" fmla="*/ 6527647 w 6583774"/>
              <a:gd name="connsiteY4" fmla="*/ 2412000 h 2412000"/>
              <a:gd name="connsiteX5" fmla="*/ 56127 w 6583774"/>
              <a:gd name="connsiteY5" fmla="*/ 2412000 h 2412000"/>
              <a:gd name="connsiteX6" fmla="*/ 0 w 6583774"/>
              <a:gd name="connsiteY6" fmla="*/ 2355873 h 2412000"/>
              <a:gd name="connsiteX7" fmla="*/ 0 w 6583774"/>
              <a:gd name="connsiteY7" fmla="*/ 56127 h 2412000"/>
              <a:gd name="connsiteX8" fmla="*/ 56127 w 6583774"/>
              <a:gd name="connsiteY8" fmla="*/ 0 h 241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83774" h="2412000">
                <a:moveTo>
                  <a:pt x="56127" y="0"/>
                </a:moveTo>
                <a:lnTo>
                  <a:pt x="6527647" y="0"/>
                </a:lnTo>
                <a:cubicBezTo>
                  <a:pt x="6558645" y="0"/>
                  <a:pt x="6583774" y="25129"/>
                  <a:pt x="6583774" y="56127"/>
                </a:cubicBezTo>
                <a:lnTo>
                  <a:pt x="6583774" y="2355873"/>
                </a:lnTo>
                <a:cubicBezTo>
                  <a:pt x="6583774" y="2386871"/>
                  <a:pt x="6558645" y="2412000"/>
                  <a:pt x="6527647" y="2412000"/>
                </a:cubicBezTo>
                <a:lnTo>
                  <a:pt x="56127" y="2412000"/>
                </a:lnTo>
                <a:cubicBezTo>
                  <a:pt x="25129" y="2412000"/>
                  <a:pt x="0" y="2386871"/>
                  <a:pt x="0" y="2355873"/>
                </a:cubicBezTo>
                <a:lnTo>
                  <a:pt x="0" y="56127"/>
                </a:lnTo>
                <a:cubicBezTo>
                  <a:pt x="0" y="25129"/>
                  <a:pt x="25129" y="0"/>
                  <a:pt x="56127" y="0"/>
                </a:cubicBezTo>
                <a:close/>
              </a:path>
            </a:pathLst>
          </a:custGeom>
          <a:gradFill>
            <a:gsLst>
              <a:gs pos="10000">
                <a:schemeClr val="accent3">
                  <a:alpha val="95000"/>
                </a:schemeClr>
              </a:gs>
              <a:gs pos="80000">
                <a:schemeClr val="accent1">
                  <a:alpha val="95000"/>
                </a:schemeClr>
              </a:gs>
            </a:gsLst>
            <a:lin ang="19500000" scaled="0"/>
          </a:gradFill>
        </p:spPr>
        <p:txBody>
          <a:bodyPr vert="horz" lIns="0" tIns="0" rIns="0" bIns="0" rtlCol="0" anchor="b">
            <a:noAutofit/>
          </a:bodyPr>
          <a:lstStyle>
            <a:lvl1pPr>
              <a:defRPr lang="de-DE" sz="100" dirty="0">
                <a:solidFill>
                  <a:schemeClr val="accent3"/>
                </a:solidFill>
              </a:defRPr>
            </a:lvl1pPr>
          </a:lstStyle>
          <a:p>
            <a:pPr lvl="0"/>
            <a:r>
              <a:rPr lang="de-DE" dirty="0"/>
              <a:t>.</a:t>
            </a:r>
          </a:p>
        </p:txBody>
      </p:sp>
      <p:sp>
        <p:nvSpPr>
          <p:cNvPr id="15" name="Titel 1">
            <a:extLst>
              <a:ext uri="{FF2B5EF4-FFF2-40B4-BE49-F238E27FC236}">
                <a16:creationId xmlns:a16="http://schemas.microsoft.com/office/drawing/2014/main" id="{3E7ACC9E-4A0A-44D3-B347-6BE8505BB8AD}"/>
              </a:ext>
            </a:extLst>
          </p:cNvPr>
          <p:cNvSpPr>
            <a:spLocks noGrp="1"/>
          </p:cNvSpPr>
          <p:nvPr>
            <p:ph type="ctrTitle"/>
          </p:nvPr>
        </p:nvSpPr>
        <p:spPr bwMode="gray">
          <a:xfrm>
            <a:off x="7841170" y="2412000"/>
            <a:ext cx="3577388" cy="1224000"/>
          </a:xfrm>
        </p:spPr>
        <p:txBody>
          <a:bodyPr anchor="b"/>
          <a:lstStyle>
            <a:lvl1pPr algn="l">
              <a:defRPr sz="2400" b="1">
                <a:solidFill>
                  <a:schemeClr val="bg1"/>
                </a:solidFill>
              </a:defRPr>
            </a:lvl1pPr>
          </a:lstStyle>
          <a:p>
            <a:r>
              <a:rPr lang="de-DE"/>
              <a:t>Mastertitelformat bearbeiten</a:t>
            </a:r>
            <a:endParaRPr lang="de-DE" dirty="0"/>
          </a:p>
        </p:txBody>
      </p:sp>
      <p:sp>
        <p:nvSpPr>
          <p:cNvPr id="16" name="Untertitel 2">
            <a:extLst>
              <a:ext uri="{FF2B5EF4-FFF2-40B4-BE49-F238E27FC236}">
                <a16:creationId xmlns:a16="http://schemas.microsoft.com/office/drawing/2014/main" id="{F6CFB820-E971-41C8-A458-280EAF2776D9}"/>
              </a:ext>
            </a:extLst>
          </p:cNvPr>
          <p:cNvSpPr>
            <a:spLocks noGrp="1"/>
          </p:cNvSpPr>
          <p:nvPr>
            <p:ph type="subTitle" idx="1"/>
          </p:nvPr>
        </p:nvSpPr>
        <p:spPr bwMode="gray">
          <a:xfrm>
            <a:off x="7841170" y="3708000"/>
            <a:ext cx="3577388" cy="504000"/>
          </a:xfrm>
        </p:spPr>
        <p:txBody>
          <a:bodyPr vert="horz" lIns="0" tIns="0" rIns="0" bIns="0" rtlCol="0" anchor="t">
            <a:noAutofit/>
          </a:bodyPr>
          <a:lstStyle>
            <a:lvl1pPr>
              <a:spcBef>
                <a:spcPts val="0"/>
              </a:spcBef>
              <a:defRPr lang="de-DE" sz="1600" dirty="0">
                <a:solidFill>
                  <a:schemeClr val="bg1"/>
                </a:solidFill>
              </a:defRPr>
            </a:lvl1pPr>
          </a:lstStyle>
          <a:p>
            <a:pPr lvl="0">
              <a:lnSpc>
                <a:spcPct val="90000"/>
              </a:lnSpc>
            </a:pPr>
            <a:r>
              <a:rPr lang="de-DE"/>
              <a:t>Master-Untertitelformat bearbeiten</a:t>
            </a:r>
            <a:endParaRPr lang="de-DE" dirty="0"/>
          </a:p>
        </p:txBody>
      </p:sp>
      <p:sp>
        <p:nvSpPr>
          <p:cNvPr id="17" name="Textplatzhalter 11">
            <a:extLst>
              <a:ext uri="{FF2B5EF4-FFF2-40B4-BE49-F238E27FC236}">
                <a16:creationId xmlns:a16="http://schemas.microsoft.com/office/drawing/2014/main" id="{5625B69D-1C6C-4A59-AFC6-2CE4610E1179}"/>
              </a:ext>
            </a:extLst>
          </p:cNvPr>
          <p:cNvSpPr>
            <a:spLocks noGrp="1"/>
          </p:cNvSpPr>
          <p:nvPr>
            <p:ph type="body" sz="quarter" idx="10" hasCustomPrompt="1"/>
          </p:nvPr>
        </p:nvSpPr>
        <p:spPr bwMode="gray">
          <a:xfrm>
            <a:off x="7841170" y="4284000"/>
            <a:ext cx="3577388" cy="144000"/>
          </a:xfrm>
        </p:spPr>
        <p:txBody>
          <a:bodyPr/>
          <a:lstStyle>
            <a:lvl1pPr algn="l">
              <a:spcBef>
                <a:spcPts val="0"/>
              </a:spcBef>
              <a:defRPr sz="1000">
                <a:solidFill>
                  <a:schemeClr val="bg1"/>
                </a:solidFill>
              </a:defRPr>
            </a:lvl1pPr>
          </a:lstStyle>
          <a:p>
            <a:pPr lvl="0"/>
            <a:r>
              <a:rPr lang="de-DE" dirty="0"/>
              <a:t>Name; Datum</a:t>
            </a:r>
          </a:p>
        </p:txBody>
      </p:sp>
      <p:sp>
        <p:nvSpPr>
          <p:cNvPr id="3" name="Textplatzhalter 2">
            <a:extLst>
              <a:ext uri="{FF2B5EF4-FFF2-40B4-BE49-F238E27FC236}">
                <a16:creationId xmlns:a16="http://schemas.microsoft.com/office/drawing/2014/main" id="{59B4355D-48E8-401B-A9E2-0A9A556CD8C8}"/>
              </a:ext>
            </a:extLst>
          </p:cNvPr>
          <p:cNvSpPr>
            <a:spLocks noGrp="1"/>
          </p:cNvSpPr>
          <p:nvPr>
            <p:ph type="body" sz="quarter" idx="16"/>
          </p:nvPr>
        </p:nvSpPr>
        <p:spPr bwMode="gray">
          <a:xfrm>
            <a:off x="5407200" y="3124800"/>
            <a:ext cx="1378800" cy="655200"/>
          </a:xfrm>
          <a:blipFill>
            <a:blip r:embed="rId2"/>
            <a:stretch>
              <a:fillRect/>
            </a:stretch>
          </a:blipFill>
        </p:spPr>
        <p:txBody>
          <a:bodyPr/>
          <a:lstStyle>
            <a:lvl1pPr>
              <a:lnSpc>
                <a:spcPct val="100000"/>
              </a:lnSpc>
              <a:spcBef>
                <a:spcPts val="0"/>
              </a:spcBef>
              <a:defRPr sz="100">
                <a:noFill/>
              </a:defRPr>
            </a:lvl1pPr>
          </a:lstStyle>
          <a:p>
            <a:pPr lvl="0"/>
            <a:r>
              <a:rPr lang="de-DE"/>
              <a:t>Mastertextformat bearbeiten</a:t>
            </a:r>
          </a:p>
        </p:txBody>
      </p:sp>
    </p:spTree>
    <p:extLst>
      <p:ext uri="{BB962C8B-B14F-4D97-AF65-F5344CB8AC3E}">
        <p14:creationId xmlns:p14="http://schemas.microsoft.com/office/powerpoint/2010/main" val="285320995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Kontaktfolie">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BEA37DC4-4685-46C1-9660-8D7BE7405B23}"/>
              </a:ext>
            </a:extLst>
          </p:cNvPr>
          <p:cNvSpPr/>
          <p:nvPr userDrawn="1"/>
        </p:nvSpPr>
        <p:spPr bwMode="gray">
          <a:xfrm>
            <a:off x="180000" y="180000"/>
            <a:ext cx="11832000" cy="58413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1F035F89-C815-452D-86D6-11B6380FC78D}"/>
              </a:ext>
            </a:extLst>
          </p:cNvPr>
          <p:cNvSpPr>
            <a:spLocks noGrp="1"/>
          </p:cNvSpPr>
          <p:nvPr>
            <p:ph type="title" hasCustomPrompt="1"/>
          </p:nvPr>
        </p:nvSpPr>
        <p:spPr bwMode="gray"/>
        <p:txBody>
          <a:bodyPr/>
          <a:lstStyle>
            <a:lvl1pPr>
              <a:defRPr/>
            </a:lvl1pPr>
          </a:lstStyle>
          <a:p>
            <a:r>
              <a:rPr lang="de-DE" dirty="0"/>
              <a:t>Ihr Ansprechpartner</a:t>
            </a:r>
          </a:p>
        </p:txBody>
      </p:sp>
      <p:sp>
        <p:nvSpPr>
          <p:cNvPr id="7" name="Bildplatzhalter 6">
            <a:extLst>
              <a:ext uri="{FF2B5EF4-FFF2-40B4-BE49-F238E27FC236}">
                <a16:creationId xmlns:a16="http://schemas.microsoft.com/office/drawing/2014/main" id="{82BC6DEE-E78F-4013-A76C-072F2E714952}"/>
              </a:ext>
            </a:extLst>
          </p:cNvPr>
          <p:cNvSpPr>
            <a:spLocks noGrp="1"/>
          </p:cNvSpPr>
          <p:nvPr>
            <p:ph type="pic" sz="quarter" idx="13"/>
          </p:nvPr>
        </p:nvSpPr>
        <p:spPr bwMode="gray">
          <a:xfrm>
            <a:off x="2279650" y="1495600"/>
            <a:ext cx="3096000" cy="3816000"/>
          </a:xfrm>
        </p:spPr>
        <p:txBody>
          <a:bodyPr/>
          <a:lstStyle>
            <a:lvl1pPr>
              <a:defRPr>
                <a:solidFill>
                  <a:schemeClr val="tx1"/>
                </a:solidFill>
              </a:defRPr>
            </a:lvl1pPr>
          </a:lstStyle>
          <a:p>
            <a:r>
              <a:rPr lang="de-DE"/>
              <a:t>Bild durch Klicken auf Symbol hinzufügen</a:t>
            </a:r>
            <a:endParaRPr lang="de-DE" dirty="0"/>
          </a:p>
        </p:txBody>
      </p:sp>
      <p:sp>
        <p:nvSpPr>
          <p:cNvPr id="10" name="Textplatzhalter 9">
            <a:extLst>
              <a:ext uri="{FF2B5EF4-FFF2-40B4-BE49-F238E27FC236}">
                <a16:creationId xmlns:a16="http://schemas.microsoft.com/office/drawing/2014/main" id="{4A9CF6F3-25FB-4A1D-BE03-A727BC336AEE}"/>
              </a:ext>
            </a:extLst>
          </p:cNvPr>
          <p:cNvSpPr>
            <a:spLocks noGrp="1"/>
          </p:cNvSpPr>
          <p:nvPr>
            <p:ph type="body" sz="quarter" idx="14" hasCustomPrompt="1"/>
          </p:nvPr>
        </p:nvSpPr>
        <p:spPr bwMode="gray">
          <a:xfrm>
            <a:off x="5627688" y="1497494"/>
            <a:ext cx="6156324" cy="252000"/>
          </a:xfrm>
        </p:spPr>
        <p:txBody>
          <a:bodyPr/>
          <a:lstStyle>
            <a:lvl1pPr>
              <a:lnSpc>
                <a:spcPct val="100000"/>
              </a:lnSpc>
              <a:spcBef>
                <a:spcPts val="0"/>
              </a:spcBef>
              <a:defRPr sz="1400" b="1">
                <a:solidFill>
                  <a:schemeClr val="accent1"/>
                </a:solidFill>
              </a:defRPr>
            </a:lvl1pPr>
          </a:lstStyle>
          <a:p>
            <a:r>
              <a:rPr lang="de-DE" sz="1600" dirty="0"/>
              <a:t>Name</a:t>
            </a:r>
          </a:p>
          <a:p>
            <a:endParaRPr lang="de-DE" dirty="0"/>
          </a:p>
        </p:txBody>
      </p:sp>
      <p:sp>
        <p:nvSpPr>
          <p:cNvPr id="14" name="Textplatzhalter 9">
            <a:extLst>
              <a:ext uri="{FF2B5EF4-FFF2-40B4-BE49-F238E27FC236}">
                <a16:creationId xmlns:a16="http://schemas.microsoft.com/office/drawing/2014/main" id="{F9A3CB98-9CC2-486C-B9F4-96687E5A45DD}"/>
              </a:ext>
            </a:extLst>
          </p:cNvPr>
          <p:cNvSpPr>
            <a:spLocks noGrp="1"/>
          </p:cNvSpPr>
          <p:nvPr>
            <p:ph type="body" sz="quarter" idx="16" hasCustomPrompt="1"/>
          </p:nvPr>
        </p:nvSpPr>
        <p:spPr bwMode="gray">
          <a:xfrm>
            <a:off x="5627688" y="2311087"/>
            <a:ext cx="6156324" cy="1245394"/>
          </a:xfrm>
        </p:spPr>
        <p:txBody>
          <a:bodyPr/>
          <a:lstStyle>
            <a:lvl1pPr>
              <a:lnSpc>
                <a:spcPct val="100000"/>
              </a:lnSpc>
              <a:spcBef>
                <a:spcPts val="0"/>
              </a:spcBef>
              <a:defRPr sz="1200">
                <a:solidFill>
                  <a:schemeClr val="tx1"/>
                </a:solidFill>
              </a:defRPr>
            </a:lvl1pPr>
          </a:lstStyle>
          <a:p>
            <a:r>
              <a:rPr lang="de-DE" sz="1200" dirty="0"/>
              <a:t>Tel</a:t>
            </a:r>
          </a:p>
          <a:p>
            <a:r>
              <a:rPr lang="de-DE" sz="1200" dirty="0"/>
              <a:t>Mail</a:t>
            </a:r>
          </a:p>
          <a:p>
            <a:r>
              <a:rPr lang="de-DE" sz="1200" dirty="0"/>
              <a:t>Adresse</a:t>
            </a:r>
            <a:endParaRPr lang="de-DE" dirty="0"/>
          </a:p>
          <a:p>
            <a:endParaRPr lang="de-DE" dirty="0"/>
          </a:p>
        </p:txBody>
      </p:sp>
      <p:sp>
        <p:nvSpPr>
          <p:cNvPr id="15" name="Textplatzhalter 9">
            <a:extLst>
              <a:ext uri="{FF2B5EF4-FFF2-40B4-BE49-F238E27FC236}">
                <a16:creationId xmlns:a16="http://schemas.microsoft.com/office/drawing/2014/main" id="{942AB6C4-F54F-4A9D-9851-0E338AA92114}"/>
              </a:ext>
            </a:extLst>
          </p:cNvPr>
          <p:cNvSpPr>
            <a:spLocks noGrp="1"/>
          </p:cNvSpPr>
          <p:nvPr>
            <p:ph type="body" sz="quarter" idx="17" hasCustomPrompt="1"/>
          </p:nvPr>
        </p:nvSpPr>
        <p:spPr bwMode="gray">
          <a:xfrm>
            <a:off x="5627688" y="1778290"/>
            <a:ext cx="6156324" cy="252000"/>
          </a:xfrm>
        </p:spPr>
        <p:txBody>
          <a:bodyPr/>
          <a:lstStyle>
            <a:lvl1pPr>
              <a:lnSpc>
                <a:spcPct val="100000"/>
              </a:lnSpc>
              <a:spcBef>
                <a:spcPts val="0"/>
              </a:spcBef>
              <a:defRPr sz="1400">
                <a:solidFill>
                  <a:schemeClr val="accent1"/>
                </a:solidFill>
              </a:defRPr>
            </a:lvl1pPr>
          </a:lstStyle>
          <a:p>
            <a:r>
              <a:rPr lang="de-DE" sz="1600" dirty="0"/>
              <a:t>Funktion</a:t>
            </a:r>
          </a:p>
          <a:p>
            <a:endParaRPr lang="de-DE" dirty="0"/>
          </a:p>
        </p:txBody>
      </p:sp>
      <p:sp>
        <p:nvSpPr>
          <p:cNvPr id="3" name="Datumsplatzhalter 2">
            <a:extLst>
              <a:ext uri="{FF2B5EF4-FFF2-40B4-BE49-F238E27FC236}">
                <a16:creationId xmlns:a16="http://schemas.microsoft.com/office/drawing/2014/main" id="{E780BFD8-8BC6-4E11-88F1-696D56CAC5D6}"/>
              </a:ext>
            </a:extLst>
          </p:cNvPr>
          <p:cNvSpPr>
            <a:spLocks noGrp="1"/>
          </p:cNvSpPr>
          <p:nvPr>
            <p:ph type="dt" sz="half" idx="18"/>
          </p:nvPr>
        </p:nvSpPr>
        <p:spPr bwMode="gray"/>
        <p:txBody>
          <a:bodyPr/>
          <a:lstStyle/>
          <a:p>
            <a:fld id="{19B242E6-9ECD-445E-AAB0-A1B10D97A793}" type="datetime1">
              <a:rPr lang="de-DE" smtClean="0"/>
              <a:t>10.09.2024</a:t>
            </a:fld>
            <a:endParaRPr lang="de-DE" dirty="0"/>
          </a:p>
        </p:txBody>
      </p:sp>
      <p:sp>
        <p:nvSpPr>
          <p:cNvPr id="4" name="Fußzeilenplatzhalter 3">
            <a:extLst>
              <a:ext uri="{FF2B5EF4-FFF2-40B4-BE49-F238E27FC236}">
                <a16:creationId xmlns:a16="http://schemas.microsoft.com/office/drawing/2014/main" id="{EDE00360-8595-4DA4-BB5E-5685D5F7F03E}"/>
              </a:ext>
            </a:extLst>
          </p:cNvPr>
          <p:cNvSpPr>
            <a:spLocks noGrp="1"/>
          </p:cNvSpPr>
          <p:nvPr>
            <p:ph type="ftr" sz="quarter" idx="19"/>
          </p:nvPr>
        </p:nvSpPr>
        <p:spPr bwMode="gray"/>
        <p:txBody>
          <a:bodyPr/>
          <a:lstStyle/>
          <a:p>
            <a:r>
              <a:rPr lang="en-US" dirty="0"/>
              <a:t>Produkt Best Fit &amp; Best Fit S</a:t>
            </a:r>
            <a:endParaRPr lang="de-DE" dirty="0"/>
          </a:p>
        </p:txBody>
      </p:sp>
      <p:sp>
        <p:nvSpPr>
          <p:cNvPr id="5" name="Foliennummernplatzhalter 4">
            <a:extLst>
              <a:ext uri="{FF2B5EF4-FFF2-40B4-BE49-F238E27FC236}">
                <a16:creationId xmlns:a16="http://schemas.microsoft.com/office/drawing/2014/main" id="{AEA912ED-2275-407D-8775-BA6E1486A15F}"/>
              </a:ext>
            </a:extLst>
          </p:cNvPr>
          <p:cNvSpPr>
            <a:spLocks noGrp="1"/>
          </p:cNvSpPr>
          <p:nvPr>
            <p:ph type="sldNum" sz="quarter" idx="20"/>
          </p:nvPr>
        </p:nvSpPr>
        <p:spPr bwMode="gray"/>
        <p:txBody>
          <a:bodyPr/>
          <a:lstStyle/>
          <a:p>
            <a:fld id="{77D899ED-E07B-4111-BFEA-7E6553FCF2CE}" type="slidenum">
              <a:rPr lang="de-DE" smtClean="0"/>
              <a:pPr/>
              <a:t>‹Nr.›</a:t>
            </a:fld>
            <a:endParaRPr lang="de-DE" dirty="0"/>
          </a:p>
        </p:txBody>
      </p:sp>
    </p:spTree>
    <p:extLst>
      <p:ext uri="{BB962C8B-B14F-4D97-AF65-F5344CB8AC3E}">
        <p14:creationId xmlns:p14="http://schemas.microsoft.com/office/powerpoint/2010/main" val="844146744"/>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774C978D-C154-4552-B457-B263FA657313}"/>
              </a:ext>
            </a:extLst>
          </p:cNvPr>
          <p:cNvSpPr>
            <a:spLocks noGrp="1"/>
          </p:cNvSpPr>
          <p:nvPr>
            <p:ph type="body" sz="quarter" idx="13" hasCustomPrompt="1"/>
          </p:nvPr>
        </p:nvSpPr>
        <p:spPr bwMode="gray">
          <a:xfrm>
            <a:off x="407987" y="196057"/>
            <a:ext cx="7488238" cy="144000"/>
          </a:xfrm>
        </p:spPr>
        <p:txBody>
          <a:bodyPr anchor="t"/>
          <a:lstStyle>
            <a:lvl1pPr>
              <a:lnSpc>
                <a:spcPct val="90000"/>
              </a:lnSpc>
              <a:defRPr sz="1200">
                <a:solidFill>
                  <a:schemeClr val="tx1"/>
                </a:solidFill>
              </a:defRPr>
            </a:lvl1pPr>
            <a:lvl2pPr marL="0" indent="0">
              <a:buNone/>
              <a:defRPr>
                <a:solidFill>
                  <a:schemeClr val="tx2"/>
                </a:solidFill>
              </a:defRPr>
            </a:lvl2pPr>
          </a:lstStyle>
          <a:p>
            <a:pPr lvl="0"/>
            <a:r>
              <a:rPr lang="de-DE" dirty="0"/>
              <a:t>Thema der Folie</a:t>
            </a:r>
          </a:p>
        </p:txBody>
      </p:sp>
      <p:sp>
        <p:nvSpPr>
          <p:cNvPr id="6" name="Titel 5">
            <a:extLst>
              <a:ext uri="{FF2B5EF4-FFF2-40B4-BE49-F238E27FC236}">
                <a16:creationId xmlns:a16="http://schemas.microsoft.com/office/drawing/2014/main" id="{E6AF234A-E64A-4F93-A091-8A45263D6EAE}"/>
              </a:ext>
            </a:extLst>
          </p:cNvPr>
          <p:cNvSpPr>
            <a:spLocks noGrp="1"/>
          </p:cNvSpPr>
          <p:nvPr>
            <p:ph type="title"/>
          </p:nvPr>
        </p:nvSpPr>
        <p:spPr bwMode="gray"/>
        <p:txBody>
          <a:bodyPr/>
          <a:lstStyle/>
          <a:p>
            <a:r>
              <a:rPr lang="de-DE"/>
              <a:t>Mastertitelformat bearbeiten</a:t>
            </a:r>
            <a:endParaRPr lang="de-DE" dirty="0"/>
          </a:p>
        </p:txBody>
      </p:sp>
      <p:sp>
        <p:nvSpPr>
          <p:cNvPr id="8" name="Datumsplatzhalter 7">
            <a:extLst>
              <a:ext uri="{FF2B5EF4-FFF2-40B4-BE49-F238E27FC236}">
                <a16:creationId xmlns:a16="http://schemas.microsoft.com/office/drawing/2014/main" id="{0F7080B3-F3B4-42F1-BF14-94540E0D3903}"/>
              </a:ext>
            </a:extLst>
          </p:cNvPr>
          <p:cNvSpPr>
            <a:spLocks noGrp="1"/>
          </p:cNvSpPr>
          <p:nvPr>
            <p:ph type="dt" sz="half" idx="15"/>
          </p:nvPr>
        </p:nvSpPr>
        <p:spPr bwMode="gray"/>
        <p:txBody>
          <a:bodyPr/>
          <a:lstStyle/>
          <a:p>
            <a:fld id="{450A8B30-2D58-4C8B-BE63-65D7886A4A87}" type="datetime1">
              <a:rPr lang="de-DE" smtClean="0"/>
              <a:t>10.09.2024</a:t>
            </a:fld>
            <a:endParaRPr lang="de-DE" dirty="0"/>
          </a:p>
        </p:txBody>
      </p:sp>
      <p:sp>
        <p:nvSpPr>
          <p:cNvPr id="10" name="Fußzeilenplatzhalter 9">
            <a:extLst>
              <a:ext uri="{FF2B5EF4-FFF2-40B4-BE49-F238E27FC236}">
                <a16:creationId xmlns:a16="http://schemas.microsoft.com/office/drawing/2014/main" id="{2FCC8CAD-A211-4F73-AA09-CC3EFEE4A5FC}"/>
              </a:ext>
            </a:extLst>
          </p:cNvPr>
          <p:cNvSpPr>
            <a:spLocks noGrp="1"/>
          </p:cNvSpPr>
          <p:nvPr>
            <p:ph type="ftr" sz="quarter" idx="16"/>
          </p:nvPr>
        </p:nvSpPr>
        <p:spPr bwMode="gray"/>
        <p:txBody>
          <a:bodyPr/>
          <a:lstStyle/>
          <a:p>
            <a:r>
              <a:rPr lang="en-US" dirty="0"/>
              <a:t>Produkt Advanced Fit &amp; Advanced Fit S</a:t>
            </a:r>
            <a:endParaRPr lang="de-DE" dirty="0"/>
          </a:p>
        </p:txBody>
      </p:sp>
      <p:sp>
        <p:nvSpPr>
          <p:cNvPr id="11" name="Foliennummernplatzhalter 10">
            <a:extLst>
              <a:ext uri="{FF2B5EF4-FFF2-40B4-BE49-F238E27FC236}">
                <a16:creationId xmlns:a16="http://schemas.microsoft.com/office/drawing/2014/main" id="{E1CCF97F-4B90-42DA-B21E-2EAC39F76559}"/>
              </a:ext>
            </a:extLst>
          </p:cNvPr>
          <p:cNvSpPr>
            <a:spLocks noGrp="1"/>
          </p:cNvSpPr>
          <p:nvPr>
            <p:ph type="sldNum" sz="quarter" idx="17"/>
          </p:nvPr>
        </p:nvSpPr>
        <p:spPr bwMode="gray"/>
        <p:txBody>
          <a:bodyPr/>
          <a:lstStyle/>
          <a:p>
            <a:fld id="{77D899ED-E07B-4111-BFEA-7E6553FCF2CE}" type="slidenum">
              <a:rPr lang="de-DE" smtClean="0"/>
              <a:pPr/>
              <a:t>‹Nr.›</a:t>
            </a:fld>
            <a:endParaRPr lang="de-DE" dirty="0"/>
          </a:p>
        </p:txBody>
      </p:sp>
      <p:sp>
        <p:nvSpPr>
          <p:cNvPr id="3" name="Textplatzhalter 2">
            <a:extLst>
              <a:ext uri="{FF2B5EF4-FFF2-40B4-BE49-F238E27FC236}">
                <a16:creationId xmlns:a16="http://schemas.microsoft.com/office/drawing/2014/main" id="{3AF33780-3FA7-4C26-8299-BF6362DBD31D}"/>
              </a:ext>
            </a:extLst>
          </p:cNvPr>
          <p:cNvSpPr>
            <a:spLocks noGrp="1"/>
          </p:cNvSpPr>
          <p:nvPr>
            <p:ph type="body" sz="quarter" idx="18"/>
          </p:nvPr>
        </p:nvSpPr>
        <p:spPr bwMode="gray">
          <a:xfrm>
            <a:off x="407988" y="1484313"/>
            <a:ext cx="11376025" cy="45370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3270549604"/>
      </p:ext>
    </p:extLst>
  </p:cSld>
  <p:clrMapOvr>
    <a:masterClrMapping/>
  </p:clrMapOvr>
  <p:extLst>
    <p:ext uri="{DCECCB84-F9BA-43D5-87BE-67443E8EF086}">
      <p15:sldGuideLst xmlns:p15="http://schemas.microsoft.com/office/powerpoint/2012/main">
        <p15:guide id="1" orient="horz" pos="11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DE0D70-570A-46FB-B7B9-1F84EBF4756D}"/>
              </a:ext>
            </a:extLst>
          </p:cNvPr>
          <p:cNvSpPr>
            <a:spLocks noGrp="1"/>
          </p:cNvSpPr>
          <p:nvPr>
            <p:ph type="title"/>
          </p:nvPr>
        </p:nvSpPr>
        <p:spPr bwMode="gray"/>
        <p:txBody>
          <a:bodyPr/>
          <a:lstStyle/>
          <a:p>
            <a:r>
              <a:rPr lang="de-DE"/>
              <a:t>Mastertitelformat bearbeiten</a:t>
            </a:r>
          </a:p>
        </p:txBody>
      </p:sp>
      <p:sp>
        <p:nvSpPr>
          <p:cNvPr id="3" name="Datumsplatzhalter 2">
            <a:extLst>
              <a:ext uri="{FF2B5EF4-FFF2-40B4-BE49-F238E27FC236}">
                <a16:creationId xmlns:a16="http://schemas.microsoft.com/office/drawing/2014/main" id="{CF28CD76-E68F-4C49-935E-16FFD2F0D554}"/>
              </a:ext>
            </a:extLst>
          </p:cNvPr>
          <p:cNvSpPr>
            <a:spLocks noGrp="1"/>
          </p:cNvSpPr>
          <p:nvPr>
            <p:ph type="dt" sz="half" idx="10"/>
          </p:nvPr>
        </p:nvSpPr>
        <p:spPr bwMode="gray"/>
        <p:txBody>
          <a:bodyPr/>
          <a:lstStyle/>
          <a:p>
            <a:fld id="{DA6972B4-5A62-4A46-9206-F113C03984DD}" type="datetime1">
              <a:rPr lang="de-DE" smtClean="0"/>
              <a:t>10.09.2024</a:t>
            </a:fld>
            <a:endParaRPr lang="de-DE" dirty="0"/>
          </a:p>
        </p:txBody>
      </p:sp>
      <p:sp>
        <p:nvSpPr>
          <p:cNvPr id="4" name="Fußzeilenplatzhalter 3">
            <a:extLst>
              <a:ext uri="{FF2B5EF4-FFF2-40B4-BE49-F238E27FC236}">
                <a16:creationId xmlns:a16="http://schemas.microsoft.com/office/drawing/2014/main" id="{7647FABA-2EF0-410C-99FF-EBBA80118DDB}"/>
              </a:ext>
            </a:extLst>
          </p:cNvPr>
          <p:cNvSpPr>
            <a:spLocks noGrp="1"/>
          </p:cNvSpPr>
          <p:nvPr>
            <p:ph type="ftr" sz="quarter" idx="11"/>
          </p:nvPr>
        </p:nvSpPr>
        <p:spPr bwMode="gray"/>
        <p:txBody>
          <a:bodyPr/>
          <a:lstStyle/>
          <a:p>
            <a:r>
              <a:rPr lang="en-US" dirty="0"/>
              <a:t>Produkt Advanced Fit &amp; Advanced Fit S</a:t>
            </a:r>
            <a:endParaRPr lang="de-DE" dirty="0"/>
          </a:p>
        </p:txBody>
      </p:sp>
      <p:sp>
        <p:nvSpPr>
          <p:cNvPr id="5" name="Foliennummernplatzhalter 4">
            <a:extLst>
              <a:ext uri="{FF2B5EF4-FFF2-40B4-BE49-F238E27FC236}">
                <a16:creationId xmlns:a16="http://schemas.microsoft.com/office/drawing/2014/main" id="{97965CE5-8329-4109-9433-1622915FCA40}"/>
              </a:ext>
            </a:extLst>
          </p:cNvPr>
          <p:cNvSpPr>
            <a:spLocks noGrp="1"/>
          </p:cNvSpPr>
          <p:nvPr>
            <p:ph type="sldNum" sz="quarter" idx="12"/>
          </p:nvPr>
        </p:nvSpPr>
        <p:spPr bwMode="gray"/>
        <p:txBody>
          <a:bodyPr/>
          <a:lstStyle/>
          <a:p>
            <a:fld id="{77D899ED-E07B-4111-BFEA-7E6553FCF2CE}" type="slidenum">
              <a:rPr lang="de-DE" smtClean="0"/>
              <a:pPr/>
              <a:t>‹Nr.›</a:t>
            </a:fld>
            <a:endParaRPr lang="de-DE" dirty="0"/>
          </a:p>
        </p:txBody>
      </p:sp>
      <p:sp>
        <p:nvSpPr>
          <p:cNvPr id="7" name="Textplatzhalter 6">
            <a:extLst>
              <a:ext uri="{FF2B5EF4-FFF2-40B4-BE49-F238E27FC236}">
                <a16:creationId xmlns:a16="http://schemas.microsoft.com/office/drawing/2014/main" id="{41067C31-1A30-4887-A2C8-A35DFA05F36B}"/>
              </a:ext>
            </a:extLst>
          </p:cNvPr>
          <p:cNvSpPr>
            <a:spLocks noGrp="1"/>
          </p:cNvSpPr>
          <p:nvPr>
            <p:ph type="body" sz="quarter" idx="13" hasCustomPrompt="1"/>
          </p:nvPr>
        </p:nvSpPr>
        <p:spPr bwMode="gray">
          <a:xfrm>
            <a:off x="407987" y="196057"/>
            <a:ext cx="7488238" cy="144000"/>
          </a:xfrm>
        </p:spPr>
        <p:txBody>
          <a:bodyPr anchor="t"/>
          <a:lstStyle>
            <a:lvl1pPr>
              <a:lnSpc>
                <a:spcPct val="90000"/>
              </a:lnSpc>
              <a:defRPr sz="1200">
                <a:solidFill>
                  <a:schemeClr val="tx1"/>
                </a:solidFill>
              </a:defRPr>
            </a:lvl1pPr>
            <a:lvl2pPr marL="0" indent="0">
              <a:buNone/>
              <a:defRPr>
                <a:solidFill>
                  <a:schemeClr val="tx2"/>
                </a:solidFill>
              </a:defRPr>
            </a:lvl2pPr>
          </a:lstStyle>
          <a:p>
            <a:pPr lvl="0"/>
            <a:r>
              <a:rPr lang="de-DE" dirty="0"/>
              <a:t>Thema der Folie</a:t>
            </a:r>
          </a:p>
        </p:txBody>
      </p:sp>
    </p:spTree>
    <p:extLst>
      <p:ext uri="{BB962C8B-B14F-4D97-AF65-F5344CB8AC3E}">
        <p14:creationId xmlns:p14="http://schemas.microsoft.com/office/powerpoint/2010/main" val="3595738894"/>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chmales Bild recht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BC072-E656-49C7-9863-F88AA3A7C850}"/>
              </a:ext>
            </a:extLst>
          </p:cNvPr>
          <p:cNvSpPr>
            <a:spLocks noGrp="1"/>
          </p:cNvSpPr>
          <p:nvPr>
            <p:ph type="title"/>
          </p:nvPr>
        </p:nvSpPr>
        <p:spPr bwMode="gray">
          <a:xfrm>
            <a:off x="407988" y="476250"/>
            <a:ext cx="7640007" cy="712787"/>
          </a:xfrm>
        </p:spPr>
        <p:txBody>
          <a:body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C87E1FDB-7749-4631-91C3-279B7497FE9A}"/>
              </a:ext>
            </a:extLst>
          </p:cNvPr>
          <p:cNvSpPr>
            <a:spLocks noGrp="1"/>
          </p:cNvSpPr>
          <p:nvPr>
            <p:ph type="ftr" sz="quarter" idx="11"/>
          </p:nvPr>
        </p:nvSpPr>
        <p:spPr bwMode="gray"/>
        <p:txBody>
          <a:bodyPr/>
          <a:lstStyle/>
          <a:p>
            <a:r>
              <a:rPr lang="en-US" dirty="0"/>
              <a:t>Produkt Advanced Fit &amp; Advanced Fit S</a:t>
            </a:r>
            <a:endParaRPr lang="de-DE" dirty="0"/>
          </a:p>
        </p:txBody>
      </p:sp>
      <p:sp>
        <p:nvSpPr>
          <p:cNvPr id="7" name="Bildplatzhalter 6">
            <a:extLst>
              <a:ext uri="{FF2B5EF4-FFF2-40B4-BE49-F238E27FC236}">
                <a16:creationId xmlns:a16="http://schemas.microsoft.com/office/drawing/2014/main" id="{35845E7C-BEFE-4B8B-B1E5-C212E8E02E3A}"/>
              </a:ext>
            </a:extLst>
          </p:cNvPr>
          <p:cNvSpPr>
            <a:spLocks noGrp="1"/>
          </p:cNvSpPr>
          <p:nvPr>
            <p:ph type="pic" sz="quarter" idx="14"/>
          </p:nvPr>
        </p:nvSpPr>
        <p:spPr bwMode="gray">
          <a:xfrm>
            <a:off x="8183563" y="180000"/>
            <a:ext cx="3828436" cy="6489088"/>
          </a:xfrm>
        </p:spPr>
        <p:txBody>
          <a:bodyPr/>
          <a:lstStyle>
            <a:lvl1pPr>
              <a:defRPr>
                <a:solidFill>
                  <a:schemeClr val="tx1"/>
                </a:solidFill>
              </a:defRPr>
            </a:lvl1pPr>
          </a:lstStyle>
          <a:p>
            <a:r>
              <a:rPr lang="de-DE" dirty="0"/>
              <a:t>Bild durch Klicken auf Symbol hinzufügen</a:t>
            </a:r>
          </a:p>
        </p:txBody>
      </p:sp>
      <p:sp>
        <p:nvSpPr>
          <p:cNvPr id="9" name="Textplatzhalter 6">
            <a:extLst>
              <a:ext uri="{FF2B5EF4-FFF2-40B4-BE49-F238E27FC236}">
                <a16:creationId xmlns:a16="http://schemas.microsoft.com/office/drawing/2014/main" id="{2F56FFC7-A665-45F4-B514-CC6172B41838}"/>
              </a:ext>
            </a:extLst>
          </p:cNvPr>
          <p:cNvSpPr>
            <a:spLocks noGrp="1"/>
          </p:cNvSpPr>
          <p:nvPr>
            <p:ph type="body" sz="quarter" idx="17" hasCustomPrompt="1"/>
          </p:nvPr>
        </p:nvSpPr>
        <p:spPr bwMode="gray">
          <a:xfrm>
            <a:off x="407987" y="196057"/>
            <a:ext cx="7488238" cy="144000"/>
          </a:xfrm>
        </p:spPr>
        <p:txBody>
          <a:bodyPr anchor="t"/>
          <a:lstStyle>
            <a:lvl1pPr>
              <a:lnSpc>
                <a:spcPct val="90000"/>
              </a:lnSpc>
              <a:defRPr sz="1200">
                <a:solidFill>
                  <a:schemeClr val="tx1"/>
                </a:solidFill>
              </a:defRPr>
            </a:lvl1pPr>
            <a:lvl2pPr marL="0" indent="0">
              <a:buNone/>
              <a:defRPr>
                <a:solidFill>
                  <a:schemeClr val="tx2"/>
                </a:solidFill>
              </a:defRPr>
            </a:lvl2pPr>
          </a:lstStyle>
          <a:p>
            <a:pPr lvl="0"/>
            <a:r>
              <a:rPr lang="de-DE" dirty="0"/>
              <a:t>Thema der Folie</a:t>
            </a:r>
          </a:p>
        </p:txBody>
      </p:sp>
      <p:sp>
        <p:nvSpPr>
          <p:cNvPr id="5" name="Textplatzhalter 4">
            <a:extLst>
              <a:ext uri="{FF2B5EF4-FFF2-40B4-BE49-F238E27FC236}">
                <a16:creationId xmlns:a16="http://schemas.microsoft.com/office/drawing/2014/main" id="{0497E650-784B-4989-85C0-6ECC1EF228F9}"/>
              </a:ext>
            </a:extLst>
          </p:cNvPr>
          <p:cNvSpPr>
            <a:spLocks noGrp="1"/>
          </p:cNvSpPr>
          <p:nvPr>
            <p:ph type="body" sz="quarter" idx="18"/>
          </p:nvPr>
        </p:nvSpPr>
        <p:spPr bwMode="gray">
          <a:xfrm>
            <a:off x="407988" y="1484313"/>
            <a:ext cx="7639050" cy="45370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07173780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Ganzseitiges Wechselbild">
    <p:spTree>
      <p:nvGrpSpPr>
        <p:cNvPr id="1" name=""/>
        <p:cNvGrpSpPr/>
        <p:nvPr/>
      </p:nvGrpSpPr>
      <p:grpSpPr>
        <a:xfrm>
          <a:off x="0" y="0"/>
          <a:ext cx="0" cy="0"/>
          <a:chOff x="0" y="0"/>
          <a:chExt cx="0" cy="0"/>
        </a:xfrm>
      </p:grpSpPr>
      <p:sp>
        <p:nvSpPr>
          <p:cNvPr id="7" name="Bildplatzhalter 6">
            <a:extLst>
              <a:ext uri="{FF2B5EF4-FFF2-40B4-BE49-F238E27FC236}">
                <a16:creationId xmlns:a16="http://schemas.microsoft.com/office/drawing/2014/main" id="{28B42CCA-295C-41B8-8800-A4C80E0BD3E9}"/>
              </a:ext>
            </a:extLst>
          </p:cNvPr>
          <p:cNvSpPr>
            <a:spLocks noGrp="1"/>
          </p:cNvSpPr>
          <p:nvPr>
            <p:ph type="pic" sz="quarter" idx="10"/>
          </p:nvPr>
        </p:nvSpPr>
        <p:spPr bwMode="gray">
          <a:xfrm>
            <a:off x="180000" y="179999"/>
            <a:ext cx="11832000" cy="6489089"/>
          </a:xfrm>
        </p:spPr>
        <p:txBody>
          <a:bodyPr/>
          <a:lstStyle>
            <a:lvl1pPr>
              <a:defRPr>
                <a:solidFill>
                  <a:schemeClr val="tx1"/>
                </a:solidFill>
              </a:defRPr>
            </a:lvl1pPr>
          </a:lstStyle>
          <a:p>
            <a:r>
              <a:rPr lang="de-DE" dirty="0"/>
              <a:t>Bild durch Klicken auf Symbol hinzufügen</a:t>
            </a:r>
          </a:p>
        </p:txBody>
      </p:sp>
    </p:spTree>
    <p:extLst>
      <p:ext uri="{BB962C8B-B14F-4D97-AF65-F5344CB8AC3E}">
        <p14:creationId xmlns:p14="http://schemas.microsoft.com/office/powerpoint/2010/main" val="4257242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Abschlussfolie">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74A85017-E04B-49DE-ADD0-EFE9D206BA9C}"/>
              </a:ext>
            </a:extLst>
          </p:cNvPr>
          <p:cNvSpPr/>
          <p:nvPr userDrawn="1"/>
        </p:nvSpPr>
        <p:spPr bwMode="gray">
          <a:xfrm>
            <a:off x="180000" y="180000"/>
            <a:ext cx="11832000" cy="6498000"/>
          </a:xfrm>
          <a:prstGeom prst="rect">
            <a:avLst/>
          </a:prstGeom>
          <a:gradFill flip="none" rotWithShape="1">
            <a:gsLst>
              <a:gs pos="10000">
                <a:schemeClr val="accent3"/>
              </a:gs>
              <a:gs pos="80000">
                <a:schemeClr val="accent1"/>
              </a:gs>
            </a:gsLst>
            <a:lin ang="195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3" name="Grafik 2">
            <a:extLst>
              <a:ext uri="{FF2B5EF4-FFF2-40B4-BE49-F238E27FC236}">
                <a16:creationId xmlns:a16="http://schemas.microsoft.com/office/drawing/2014/main" id="{FD1E16E3-7F0F-4915-AAF8-A4EB36BCEA76}"/>
              </a:ext>
            </a:extLst>
          </p:cNvPr>
          <p:cNvPicPr>
            <a:picLocks noChangeAspect="1"/>
          </p:cNvPicPr>
          <p:nvPr userDrawn="1"/>
        </p:nvPicPr>
        <p:blipFill>
          <a:blip r:embed="rId2"/>
          <a:stretch>
            <a:fillRect/>
          </a:stretch>
        </p:blipFill>
        <p:spPr bwMode="gray">
          <a:xfrm>
            <a:off x="4933537" y="2909798"/>
            <a:ext cx="2324927" cy="1396800"/>
          </a:xfrm>
          <a:prstGeom prst="rect">
            <a:avLst/>
          </a:prstGeom>
        </p:spPr>
      </p:pic>
    </p:spTree>
    <p:extLst>
      <p:ext uri="{BB962C8B-B14F-4D97-AF65-F5344CB8AC3E}">
        <p14:creationId xmlns:p14="http://schemas.microsoft.com/office/powerpoint/2010/main" val="60222361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el und Bi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774C978D-C154-4552-B457-B263FA657313}"/>
              </a:ext>
            </a:extLst>
          </p:cNvPr>
          <p:cNvSpPr>
            <a:spLocks noGrp="1"/>
          </p:cNvSpPr>
          <p:nvPr>
            <p:ph type="body" sz="quarter" idx="13" hasCustomPrompt="1"/>
          </p:nvPr>
        </p:nvSpPr>
        <p:spPr bwMode="gray">
          <a:xfrm>
            <a:off x="407987" y="196057"/>
            <a:ext cx="7639200" cy="144000"/>
          </a:xfrm>
        </p:spPr>
        <p:txBody>
          <a:bodyPr anchor="t"/>
          <a:lstStyle>
            <a:lvl1pPr>
              <a:lnSpc>
                <a:spcPct val="90000"/>
              </a:lnSpc>
              <a:defRPr sz="1200">
                <a:solidFill>
                  <a:schemeClr val="tx1"/>
                </a:solidFill>
              </a:defRPr>
            </a:lvl1pPr>
            <a:lvl2pPr marL="0" indent="0">
              <a:buNone/>
              <a:defRPr>
                <a:solidFill>
                  <a:schemeClr val="tx2"/>
                </a:solidFill>
              </a:defRPr>
            </a:lvl2pPr>
          </a:lstStyle>
          <a:p>
            <a:pPr lvl="0"/>
            <a:r>
              <a:rPr lang="de-DE" dirty="0"/>
              <a:t>Thema der Folie</a:t>
            </a:r>
          </a:p>
        </p:txBody>
      </p:sp>
      <p:sp>
        <p:nvSpPr>
          <p:cNvPr id="6" name="Titel 5">
            <a:extLst>
              <a:ext uri="{FF2B5EF4-FFF2-40B4-BE49-F238E27FC236}">
                <a16:creationId xmlns:a16="http://schemas.microsoft.com/office/drawing/2014/main" id="{E6AF234A-E64A-4F93-A091-8A45263D6EAE}"/>
              </a:ext>
            </a:extLst>
          </p:cNvPr>
          <p:cNvSpPr>
            <a:spLocks noGrp="1"/>
          </p:cNvSpPr>
          <p:nvPr>
            <p:ph type="title"/>
          </p:nvPr>
        </p:nvSpPr>
        <p:spPr bwMode="gray"/>
        <p:txBody>
          <a:bodyPr/>
          <a:lstStyle/>
          <a:p>
            <a:r>
              <a:rPr lang="de-DE"/>
              <a:t>Titelmasterformat durch Klicken bearbeiten</a:t>
            </a:r>
            <a:endParaRPr lang="de-DE" dirty="0"/>
          </a:p>
        </p:txBody>
      </p:sp>
      <p:sp>
        <p:nvSpPr>
          <p:cNvPr id="8" name="Datumsplatzhalter 7">
            <a:extLst>
              <a:ext uri="{FF2B5EF4-FFF2-40B4-BE49-F238E27FC236}">
                <a16:creationId xmlns:a16="http://schemas.microsoft.com/office/drawing/2014/main" id="{0F7080B3-F3B4-42F1-BF14-94540E0D3903}"/>
              </a:ext>
            </a:extLst>
          </p:cNvPr>
          <p:cNvSpPr>
            <a:spLocks noGrp="1"/>
          </p:cNvSpPr>
          <p:nvPr>
            <p:ph type="dt" sz="half" idx="15"/>
          </p:nvPr>
        </p:nvSpPr>
        <p:spPr bwMode="gray"/>
        <p:txBody>
          <a:bodyPr/>
          <a:lstStyle/>
          <a:p>
            <a:fld id="{B455F006-36E3-42D5-A61F-A6684122DA76}" type="datetime1">
              <a:rPr lang="de-DE" smtClean="0"/>
              <a:t>10.09.2024</a:t>
            </a:fld>
            <a:endParaRPr lang="de-DE" dirty="0"/>
          </a:p>
        </p:txBody>
      </p:sp>
      <p:sp>
        <p:nvSpPr>
          <p:cNvPr id="10" name="Fußzeilenplatzhalter 9">
            <a:extLst>
              <a:ext uri="{FF2B5EF4-FFF2-40B4-BE49-F238E27FC236}">
                <a16:creationId xmlns:a16="http://schemas.microsoft.com/office/drawing/2014/main" id="{2FCC8CAD-A211-4F73-AA09-CC3EFEE4A5FC}"/>
              </a:ext>
            </a:extLst>
          </p:cNvPr>
          <p:cNvSpPr>
            <a:spLocks noGrp="1"/>
          </p:cNvSpPr>
          <p:nvPr>
            <p:ph type="ftr" sz="quarter" idx="16"/>
          </p:nvPr>
        </p:nvSpPr>
        <p:spPr bwMode="gray"/>
        <p:txBody>
          <a:bodyPr/>
          <a:lstStyle/>
          <a:p>
            <a:r>
              <a:rPr lang="en-US" dirty="0"/>
              <a:t>Produkt Advanced Fit &amp; Advanced Fit S</a:t>
            </a:r>
            <a:endParaRPr lang="de-DE" dirty="0"/>
          </a:p>
        </p:txBody>
      </p:sp>
      <p:sp>
        <p:nvSpPr>
          <p:cNvPr id="11" name="Foliennummernplatzhalter 10">
            <a:extLst>
              <a:ext uri="{FF2B5EF4-FFF2-40B4-BE49-F238E27FC236}">
                <a16:creationId xmlns:a16="http://schemas.microsoft.com/office/drawing/2014/main" id="{E1CCF97F-4B90-42DA-B21E-2EAC39F76559}"/>
              </a:ext>
            </a:extLst>
          </p:cNvPr>
          <p:cNvSpPr>
            <a:spLocks noGrp="1"/>
          </p:cNvSpPr>
          <p:nvPr>
            <p:ph type="sldNum" sz="quarter" idx="17"/>
          </p:nvPr>
        </p:nvSpPr>
        <p:spPr bwMode="gray"/>
        <p:txBody>
          <a:bodyPr/>
          <a:lstStyle/>
          <a:p>
            <a:fld id="{77D899ED-E07B-4111-BFEA-7E6553FCF2CE}" type="slidenum">
              <a:rPr lang="de-DE" smtClean="0"/>
              <a:pPr/>
              <a:t>‹Nr.›</a:t>
            </a:fld>
            <a:endParaRPr lang="de-DE" dirty="0"/>
          </a:p>
        </p:txBody>
      </p:sp>
      <p:sp>
        <p:nvSpPr>
          <p:cNvPr id="3" name="Bildplatzhalter 2">
            <a:extLst>
              <a:ext uri="{FF2B5EF4-FFF2-40B4-BE49-F238E27FC236}">
                <a16:creationId xmlns:a16="http://schemas.microsoft.com/office/drawing/2014/main" id="{9E8929F5-4366-4409-9C95-8BFBACB65B8F}"/>
              </a:ext>
            </a:extLst>
          </p:cNvPr>
          <p:cNvSpPr>
            <a:spLocks noGrp="1"/>
          </p:cNvSpPr>
          <p:nvPr>
            <p:ph type="pic" sz="quarter" idx="18"/>
          </p:nvPr>
        </p:nvSpPr>
        <p:spPr bwMode="gray">
          <a:xfrm>
            <a:off x="2711450" y="1484313"/>
            <a:ext cx="6769100" cy="4537075"/>
          </a:xfrm>
        </p:spPr>
        <p:txBody>
          <a:bodyPr/>
          <a:lstStyle/>
          <a:p>
            <a:r>
              <a:rPr lang="de-DE" dirty="0"/>
              <a:t>Bild durch Klicken auf Symbol hinzufügen</a:t>
            </a:r>
          </a:p>
        </p:txBody>
      </p:sp>
    </p:spTree>
    <p:extLst>
      <p:ext uri="{BB962C8B-B14F-4D97-AF65-F5344CB8AC3E}">
        <p14:creationId xmlns:p14="http://schemas.microsoft.com/office/powerpoint/2010/main" val="2162885156"/>
      </p:ext>
    </p:extLst>
  </p:cSld>
  <p:clrMapOvr>
    <a:masterClrMapping/>
  </p:clrMapOvr>
  <p:extLst>
    <p:ext uri="{DCECCB84-F9BA-43D5-87BE-67443E8EF086}">
      <p15:sldGuideLst xmlns:p15="http://schemas.microsoft.com/office/powerpoint/2012/main">
        <p15:guide id="1" orient="horz" pos="119">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774C978D-C154-4552-B457-B263FA657313}"/>
              </a:ext>
            </a:extLst>
          </p:cNvPr>
          <p:cNvSpPr>
            <a:spLocks noGrp="1"/>
          </p:cNvSpPr>
          <p:nvPr>
            <p:ph type="body" sz="quarter" idx="13" hasCustomPrompt="1"/>
          </p:nvPr>
        </p:nvSpPr>
        <p:spPr bwMode="gray">
          <a:xfrm>
            <a:off x="407987" y="196057"/>
            <a:ext cx="7488238" cy="144000"/>
          </a:xfrm>
        </p:spPr>
        <p:txBody>
          <a:bodyPr anchor="t"/>
          <a:lstStyle>
            <a:lvl1pPr>
              <a:lnSpc>
                <a:spcPct val="90000"/>
              </a:lnSpc>
              <a:defRPr sz="1200">
                <a:solidFill>
                  <a:schemeClr val="tx1"/>
                </a:solidFill>
              </a:defRPr>
            </a:lvl1pPr>
            <a:lvl2pPr marL="0" indent="0">
              <a:buNone/>
              <a:defRPr>
                <a:solidFill>
                  <a:schemeClr val="tx2"/>
                </a:solidFill>
              </a:defRPr>
            </a:lvl2pPr>
          </a:lstStyle>
          <a:p>
            <a:pPr lvl="0"/>
            <a:r>
              <a:rPr lang="de-DE" dirty="0"/>
              <a:t>Thema der Folie</a:t>
            </a:r>
          </a:p>
        </p:txBody>
      </p:sp>
      <p:sp>
        <p:nvSpPr>
          <p:cNvPr id="6" name="Titel 5">
            <a:extLst>
              <a:ext uri="{FF2B5EF4-FFF2-40B4-BE49-F238E27FC236}">
                <a16:creationId xmlns:a16="http://schemas.microsoft.com/office/drawing/2014/main" id="{E6AF234A-E64A-4F93-A091-8A45263D6EAE}"/>
              </a:ext>
            </a:extLst>
          </p:cNvPr>
          <p:cNvSpPr>
            <a:spLocks noGrp="1"/>
          </p:cNvSpPr>
          <p:nvPr>
            <p:ph type="title"/>
          </p:nvPr>
        </p:nvSpPr>
        <p:spPr bwMode="gray"/>
        <p:txBody>
          <a:bodyPr/>
          <a:lstStyle/>
          <a:p>
            <a:r>
              <a:rPr lang="de-DE"/>
              <a:t>Mastertitelformat bearbeiten</a:t>
            </a:r>
            <a:endParaRPr lang="de-DE" dirty="0"/>
          </a:p>
        </p:txBody>
      </p:sp>
      <p:sp>
        <p:nvSpPr>
          <p:cNvPr id="8" name="Datumsplatzhalter 7">
            <a:extLst>
              <a:ext uri="{FF2B5EF4-FFF2-40B4-BE49-F238E27FC236}">
                <a16:creationId xmlns:a16="http://schemas.microsoft.com/office/drawing/2014/main" id="{0F7080B3-F3B4-42F1-BF14-94540E0D3903}"/>
              </a:ext>
            </a:extLst>
          </p:cNvPr>
          <p:cNvSpPr>
            <a:spLocks noGrp="1"/>
          </p:cNvSpPr>
          <p:nvPr>
            <p:ph type="dt" sz="half" idx="15"/>
          </p:nvPr>
        </p:nvSpPr>
        <p:spPr bwMode="gray"/>
        <p:txBody>
          <a:bodyPr/>
          <a:lstStyle/>
          <a:p>
            <a:fld id="{51B49443-AA1E-4C88-A8B1-C31995EB23B6}" type="datetime1">
              <a:rPr lang="de-DE" smtClean="0"/>
              <a:t>10.09.2024</a:t>
            </a:fld>
            <a:endParaRPr lang="de-DE" dirty="0"/>
          </a:p>
        </p:txBody>
      </p:sp>
      <p:sp>
        <p:nvSpPr>
          <p:cNvPr id="10" name="Fußzeilenplatzhalter 9">
            <a:extLst>
              <a:ext uri="{FF2B5EF4-FFF2-40B4-BE49-F238E27FC236}">
                <a16:creationId xmlns:a16="http://schemas.microsoft.com/office/drawing/2014/main" id="{2FCC8CAD-A211-4F73-AA09-CC3EFEE4A5FC}"/>
              </a:ext>
            </a:extLst>
          </p:cNvPr>
          <p:cNvSpPr>
            <a:spLocks noGrp="1"/>
          </p:cNvSpPr>
          <p:nvPr>
            <p:ph type="ftr" sz="quarter" idx="16"/>
          </p:nvPr>
        </p:nvSpPr>
        <p:spPr bwMode="gray"/>
        <p:txBody>
          <a:bodyPr/>
          <a:lstStyle/>
          <a:p>
            <a:r>
              <a:rPr lang="en-US" dirty="0"/>
              <a:t>Produkt Advanced Fit &amp; Advanced Fit S</a:t>
            </a:r>
            <a:endParaRPr lang="de-DE" dirty="0"/>
          </a:p>
        </p:txBody>
      </p:sp>
      <p:sp>
        <p:nvSpPr>
          <p:cNvPr id="11" name="Foliennummernplatzhalter 10">
            <a:extLst>
              <a:ext uri="{FF2B5EF4-FFF2-40B4-BE49-F238E27FC236}">
                <a16:creationId xmlns:a16="http://schemas.microsoft.com/office/drawing/2014/main" id="{E1CCF97F-4B90-42DA-B21E-2EAC39F76559}"/>
              </a:ext>
            </a:extLst>
          </p:cNvPr>
          <p:cNvSpPr>
            <a:spLocks noGrp="1"/>
          </p:cNvSpPr>
          <p:nvPr>
            <p:ph type="sldNum" sz="quarter" idx="17"/>
          </p:nvPr>
        </p:nvSpPr>
        <p:spPr bwMode="gray"/>
        <p:txBody>
          <a:bodyPr/>
          <a:lstStyle/>
          <a:p>
            <a:fld id="{77D899ED-E07B-4111-BFEA-7E6553FCF2CE}" type="slidenum">
              <a:rPr lang="de-DE" smtClean="0"/>
              <a:pPr/>
              <a:t>‹Nr.›</a:t>
            </a:fld>
            <a:endParaRPr lang="de-DE" dirty="0"/>
          </a:p>
        </p:txBody>
      </p:sp>
      <p:sp>
        <p:nvSpPr>
          <p:cNvPr id="3" name="Textplatzhalter 2">
            <a:extLst>
              <a:ext uri="{FF2B5EF4-FFF2-40B4-BE49-F238E27FC236}">
                <a16:creationId xmlns:a16="http://schemas.microsoft.com/office/drawing/2014/main" id="{3AF33780-3FA7-4C26-8299-BF6362DBD31D}"/>
              </a:ext>
            </a:extLst>
          </p:cNvPr>
          <p:cNvSpPr>
            <a:spLocks noGrp="1"/>
          </p:cNvSpPr>
          <p:nvPr>
            <p:ph type="body" sz="quarter" idx="18"/>
          </p:nvPr>
        </p:nvSpPr>
        <p:spPr bwMode="gray">
          <a:xfrm>
            <a:off x="407988" y="1484313"/>
            <a:ext cx="11376025" cy="45370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1810465171"/>
      </p:ext>
    </p:extLst>
  </p:cSld>
  <p:clrMapOvr>
    <a:masterClrMapping/>
  </p:clrMapOvr>
  <p:extLst>
    <p:ext uri="{DCECCB84-F9BA-43D5-87BE-67443E8EF086}">
      <p15:sldGuideLst xmlns:p15="http://schemas.microsoft.com/office/powerpoint/2012/main">
        <p15:guide id="1" orient="horz" pos="119">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DE0D70-570A-46FB-B7B9-1F84EBF4756D}"/>
              </a:ext>
            </a:extLst>
          </p:cNvPr>
          <p:cNvSpPr>
            <a:spLocks noGrp="1"/>
          </p:cNvSpPr>
          <p:nvPr>
            <p:ph type="title"/>
          </p:nvPr>
        </p:nvSpPr>
        <p:spPr bwMode="gray"/>
        <p:txBody>
          <a:bodyPr/>
          <a:lstStyle/>
          <a:p>
            <a:r>
              <a:rPr lang="de-DE"/>
              <a:t>Mastertitelformat bearbeiten</a:t>
            </a:r>
          </a:p>
        </p:txBody>
      </p:sp>
      <p:sp>
        <p:nvSpPr>
          <p:cNvPr id="3" name="Datumsplatzhalter 2">
            <a:extLst>
              <a:ext uri="{FF2B5EF4-FFF2-40B4-BE49-F238E27FC236}">
                <a16:creationId xmlns:a16="http://schemas.microsoft.com/office/drawing/2014/main" id="{CF28CD76-E68F-4C49-935E-16FFD2F0D554}"/>
              </a:ext>
            </a:extLst>
          </p:cNvPr>
          <p:cNvSpPr>
            <a:spLocks noGrp="1"/>
          </p:cNvSpPr>
          <p:nvPr>
            <p:ph type="dt" sz="half" idx="10"/>
          </p:nvPr>
        </p:nvSpPr>
        <p:spPr bwMode="gray"/>
        <p:txBody>
          <a:bodyPr/>
          <a:lstStyle/>
          <a:p>
            <a:fld id="{EA5C201E-B2B5-408E-8252-BDC7269CB36F}" type="datetime1">
              <a:rPr lang="de-DE" smtClean="0"/>
              <a:t>10.09.2024</a:t>
            </a:fld>
            <a:endParaRPr lang="de-DE" dirty="0"/>
          </a:p>
        </p:txBody>
      </p:sp>
      <p:sp>
        <p:nvSpPr>
          <p:cNvPr id="4" name="Fußzeilenplatzhalter 3">
            <a:extLst>
              <a:ext uri="{FF2B5EF4-FFF2-40B4-BE49-F238E27FC236}">
                <a16:creationId xmlns:a16="http://schemas.microsoft.com/office/drawing/2014/main" id="{7647FABA-2EF0-410C-99FF-EBBA80118DDB}"/>
              </a:ext>
            </a:extLst>
          </p:cNvPr>
          <p:cNvSpPr>
            <a:spLocks noGrp="1"/>
          </p:cNvSpPr>
          <p:nvPr>
            <p:ph type="ftr" sz="quarter" idx="11"/>
          </p:nvPr>
        </p:nvSpPr>
        <p:spPr bwMode="gray"/>
        <p:txBody>
          <a:bodyPr/>
          <a:lstStyle/>
          <a:p>
            <a:r>
              <a:rPr lang="en-US" dirty="0"/>
              <a:t>Produkt Advanced Fit &amp; Advanced Fit S</a:t>
            </a:r>
            <a:endParaRPr lang="de-DE" dirty="0"/>
          </a:p>
        </p:txBody>
      </p:sp>
      <p:sp>
        <p:nvSpPr>
          <p:cNvPr id="5" name="Foliennummernplatzhalter 4">
            <a:extLst>
              <a:ext uri="{FF2B5EF4-FFF2-40B4-BE49-F238E27FC236}">
                <a16:creationId xmlns:a16="http://schemas.microsoft.com/office/drawing/2014/main" id="{97965CE5-8329-4109-9433-1622915FCA40}"/>
              </a:ext>
            </a:extLst>
          </p:cNvPr>
          <p:cNvSpPr>
            <a:spLocks noGrp="1"/>
          </p:cNvSpPr>
          <p:nvPr>
            <p:ph type="sldNum" sz="quarter" idx="12"/>
          </p:nvPr>
        </p:nvSpPr>
        <p:spPr bwMode="gray"/>
        <p:txBody>
          <a:bodyPr/>
          <a:lstStyle/>
          <a:p>
            <a:fld id="{77D899ED-E07B-4111-BFEA-7E6553FCF2CE}" type="slidenum">
              <a:rPr lang="de-DE" smtClean="0"/>
              <a:pPr/>
              <a:t>‹Nr.›</a:t>
            </a:fld>
            <a:endParaRPr lang="de-DE" dirty="0"/>
          </a:p>
        </p:txBody>
      </p:sp>
      <p:sp>
        <p:nvSpPr>
          <p:cNvPr id="7" name="Textplatzhalter 6">
            <a:extLst>
              <a:ext uri="{FF2B5EF4-FFF2-40B4-BE49-F238E27FC236}">
                <a16:creationId xmlns:a16="http://schemas.microsoft.com/office/drawing/2014/main" id="{41067C31-1A30-4887-A2C8-A35DFA05F36B}"/>
              </a:ext>
            </a:extLst>
          </p:cNvPr>
          <p:cNvSpPr>
            <a:spLocks noGrp="1"/>
          </p:cNvSpPr>
          <p:nvPr>
            <p:ph type="body" sz="quarter" idx="13" hasCustomPrompt="1"/>
          </p:nvPr>
        </p:nvSpPr>
        <p:spPr bwMode="gray">
          <a:xfrm>
            <a:off x="407987" y="196057"/>
            <a:ext cx="7488238" cy="144000"/>
          </a:xfrm>
        </p:spPr>
        <p:txBody>
          <a:bodyPr anchor="t"/>
          <a:lstStyle>
            <a:lvl1pPr>
              <a:lnSpc>
                <a:spcPct val="90000"/>
              </a:lnSpc>
              <a:defRPr sz="1200">
                <a:solidFill>
                  <a:schemeClr val="tx1"/>
                </a:solidFill>
              </a:defRPr>
            </a:lvl1pPr>
            <a:lvl2pPr marL="0" indent="0">
              <a:buNone/>
              <a:defRPr>
                <a:solidFill>
                  <a:schemeClr val="tx2"/>
                </a:solidFill>
              </a:defRPr>
            </a:lvl2pPr>
          </a:lstStyle>
          <a:p>
            <a:pPr lvl="0"/>
            <a:r>
              <a:rPr lang="de-DE" dirty="0"/>
              <a:t>Thema der Folie</a:t>
            </a:r>
          </a:p>
        </p:txBody>
      </p:sp>
    </p:spTree>
    <p:extLst>
      <p:ext uri="{BB962C8B-B14F-4D97-AF65-F5344CB8AC3E}">
        <p14:creationId xmlns:p14="http://schemas.microsoft.com/office/powerpoint/2010/main" val="2192865622"/>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AA96CBD8-F7F2-2ECE-5EB9-0A2EDE54ED43}"/>
              </a:ext>
            </a:extLst>
          </p:cNvPr>
          <p:cNvGraphicFramePr>
            <a:graphicFrameLocks noChangeAspect="1"/>
          </p:cNvGraphicFramePr>
          <p:nvPr userDrawn="1">
            <p:custDataLst>
              <p:tags r:id="rId12"/>
            </p:custDataLst>
            <p:extLst>
              <p:ext uri="{D42A27DB-BD31-4B8C-83A1-F6EECF244321}">
                <p14:modId xmlns:p14="http://schemas.microsoft.com/office/powerpoint/2010/main" val="36883012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3" imgW="344" imgH="345" progId="TCLayout.ActiveDocument.1">
                  <p:embed/>
                </p:oleObj>
              </mc:Choice>
              <mc:Fallback>
                <p:oleObj name="think-cell Folie" r:id="rId13" imgW="344" imgH="345" progId="TCLayout.ActiveDocument.1">
                  <p:embed/>
                  <p:pic>
                    <p:nvPicPr>
                      <p:cNvPr id="9" name="Objekt 8" hidden="1">
                        <a:extLst>
                          <a:ext uri="{FF2B5EF4-FFF2-40B4-BE49-F238E27FC236}">
                            <a16:creationId xmlns:a16="http://schemas.microsoft.com/office/drawing/2014/main" id="{AA96CBD8-F7F2-2ECE-5EB9-0A2EDE54ED43}"/>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A8C5A361-D4D9-4D3E-BE7C-84894C5C7042}"/>
              </a:ext>
            </a:extLst>
          </p:cNvPr>
          <p:cNvSpPr>
            <a:spLocks noGrp="1"/>
          </p:cNvSpPr>
          <p:nvPr>
            <p:ph type="title"/>
          </p:nvPr>
        </p:nvSpPr>
        <p:spPr bwMode="gray">
          <a:xfrm>
            <a:off x="407987" y="476250"/>
            <a:ext cx="11376025" cy="712787"/>
          </a:xfrm>
          <a:prstGeom prst="rect">
            <a:avLst/>
          </a:prstGeom>
        </p:spPr>
        <p:txBody>
          <a:bodyPr vert="horz" lIns="0" tIns="0" rIns="0" bIns="0" rtlCol="0" anchor="t">
            <a:noAutofit/>
          </a:bodyPr>
          <a:lstStyle/>
          <a:p>
            <a:r>
              <a:rPr lang="de-DE" dirty="0"/>
              <a:t>Mastertitelformat bearbeiten</a:t>
            </a:r>
            <a:br>
              <a:rPr lang="de-DE" dirty="0"/>
            </a:br>
            <a:endParaRPr lang="de-DE" dirty="0"/>
          </a:p>
        </p:txBody>
      </p:sp>
      <p:sp>
        <p:nvSpPr>
          <p:cNvPr id="3" name="Textplatzhalter 2">
            <a:extLst>
              <a:ext uri="{FF2B5EF4-FFF2-40B4-BE49-F238E27FC236}">
                <a16:creationId xmlns:a16="http://schemas.microsoft.com/office/drawing/2014/main" id="{4BC37112-57D2-4C6C-9A55-769412D176D7}"/>
              </a:ext>
            </a:extLst>
          </p:cNvPr>
          <p:cNvSpPr>
            <a:spLocks noGrp="1"/>
          </p:cNvSpPr>
          <p:nvPr>
            <p:ph type="body" idx="1"/>
          </p:nvPr>
        </p:nvSpPr>
        <p:spPr bwMode="gray">
          <a:xfrm>
            <a:off x="407987" y="1484313"/>
            <a:ext cx="11376025" cy="4536000"/>
          </a:xfrm>
          <a:prstGeom prst="rect">
            <a:avLst/>
          </a:prstGeom>
        </p:spPr>
        <p:txBody>
          <a:bodyPr vert="horz" lIns="0" tIns="0" rIns="0" bIns="0" rtlCol="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607271DB-EEEA-41F6-B3D6-2A2B16BAB0E1}"/>
              </a:ext>
            </a:extLst>
          </p:cNvPr>
          <p:cNvSpPr>
            <a:spLocks noGrp="1"/>
          </p:cNvSpPr>
          <p:nvPr>
            <p:ph type="dt" sz="half" idx="2"/>
          </p:nvPr>
        </p:nvSpPr>
        <p:spPr bwMode="gray">
          <a:xfrm>
            <a:off x="10229956" y="6546778"/>
            <a:ext cx="1011237" cy="118800"/>
          </a:xfrm>
          <a:prstGeom prst="rect">
            <a:avLst/>
          </a:prstGeom>
        </p:spPr>
        <p:txBody>
          <a:bodyPr vert="horz" lIns="0" tIns="0" rIns="0" bIns="0" rtlCol="0" anchor="b">
            <a:noAutofit/>
          </a:bodyPr>
          <a:lstStyle>
            <a:lvl1pPr algn="r">
              <a:lnSpc>
                <a:spcPct val="100000"/>
              </a:lnSpc>
              <a:defRPr sz="900">
                <a:solidFill>
                  <a:schemeClr val="accent4"/>
                </a:solidFill>
              </a:defRPr>
            </a:lvl1pPr>
          </a:lstStyle>
          <a:p>
            <a:fld id="{4E4B1911-5426-4301-B82C-F183F53037AD}" type="datetime1">
              <a:rPr lang="de-DE" smtClean="0"/>
              <a:t>10.09.2024</a:t>
            </a:fld>
            <a:endParaRPr lang="de-DE" dirty="0"/>
          </a:p>
        </p:txBody>
      </p:sp>
      <p:sp>
        <p:nvSpPr>
          <p:cNvPr id="5" name="Fußzeilenplatzhalter 4">
            <a:extLst>
              <a:ext uri="{FF2B5EF4-FFF2-40B4-BE49-F238E27FC236}">
                <a16:creationId xmlns:a16="http://schemas.microsoft.com/office/drawing/2014/main" id="{01DBD589-3779-425D-BE2C-B82FE5D11C32}"/>
              </a:ext>
            </a:extLst>
          </p:cNvPr>
          <p:cNvSpPr>
            <a:spLocks noGrp="1"/>
          </p:cNvSpPr>
          <p:nvPr>
            <p:ph type="ftr" sz="quarter" idx="3"/>
          </p:nvPr>
        </p:nvSpPr>
        <p:spPr bwMode="gray">
          <a:xfrm>
            <a:off x="407987" y="6546778"/>
            <a:ext cx="4680000" cy="118800"/>
          </a:xfrm>
          <a:prstGeom prst="rect">
            <a:avLst/>
          </a:prstGeom>
        </p:spPr>
        <p:txBody>
          <a:bodyPr vert="horz" lIns="0" tIns="0" rIns="0" bIns="0" rtlCol="0" anchor="b">
            <a:noAutofit/>
          </a:bodyPr>
          <a:lstStyle>
            <a:lvl1pPr algn="l">
              <a:lnSpc>
                <a:spcPct val="100000"/>
              </a:lnSpc>
              <a:defRPr sz="900">
                <a:solidFill>
                  <a:schemeClr val="accent4"/>
                </a:solidFill>
              </a:defRPr>
            </a:lvl1pPr>
          </a:lstStyle>
          <a:p>
            <a:r>
              <a:rPr lang="en-US" dirty="0"/>
              <a:t>Produkt Advanced Fit &amp; Advanced Fit S</a:t>
            </a:r>
            <a:endParaRPr lang="de-DE" dirty="0"/>
          </a:p>
        </p:txBody>
      </p:sp>
      <p:sp>
        <p:nvSpPr>
          <p:cNvPr id="6" name="Foliennummernplatzhalter 5">
            <a:extLst>
              <a:ext uri="{FF2B5EF4-FFF2-40B4-BE49-F238E27FC236}">
                <a16:creationId xmlns:a16="http://schemas.microsoft.com/office/drawing/2014/main" id="{9BC71AE6-9865-4EB2-B33B-FB6FD69C225E}"/>
              </a:ext>
            </a:extLst>
          </p:cNvPr>
          <p:cNvSpPr>
            <a:spLocks noGrp="1"/>
          </p:cNvSpPr>
          <p:nvPr>
            <p:ph type="sldNum" sz="quarter" idx="4"/>
          </p:nvPr>
        </p:nvSpPr>
        <p:spPr bwMode="gray">
          <a:xfrm>
            <a:off x="11313319" y="6546778"/>
            <a:ext cx="470693" cy="118800"/>
          </a:xfrm>
          <a:prstGeom prst="rect">
            <a:avLst/>
          </a:prstGeom>
        </p:spPr>
        <p:txBody>
          <a:bodyPr vert="horz" lIns="0" tIns="0" rIns="0" bIns="0" rtlCol="0" anchor="b">
            <a:noAutofit/>
          </a:bodyPr>
          <a:lstStyle>
            <a:lvl1pPr algn="r">
              <a:lnSpc>
                <a:spcPct val="100000"/>
              </a:lnSpc>
              <a:defRPr sz="900">
                <a:solidFill>
                  <a:schemeClr val="accent4"/>
                </a:solidFill>
              </a:defRPr>
            </a:lvl1pPr>
          </a:lstStyle>
          <a:p>
            <a:fld id="{77D899ED-E07B-4111-BFEA-7E6553FCF2CE}" type="slidenum">
              <a:rPr lang="de-DE" smtClean="0"/>
              <a:pPr/>
              <a:t>‹Nr.›</a:t>
            </a:fld>
            <a:endParaRPr lang="de-DE" dirty="0"/>
          </a:p>
        </p:txBody>
      </p:sp>
      <p:pic>
        <p:nvPicPr>
          <p:cNvPr id="8" name="Grafik 7">
            <a:extLst>
              <a:ext uri="{FF2B5EF4-FFF2-40B4-BE49-F238E27FC236}">
                <a16:creationId xmlns:a16="http://schemas.microsoft.com/office/drawing/2014/main" id="{5ED4E6F2-AEF3-429C-9FE1-94FF3DD65350}"/>
              </a:ext>
            </a:extLst>
          </p:cNvPr>
          <p:cNvPicPr>
            <a:picLocks noChangeAspect="1"/>
          </p:cNvPicPr>
          <p:nvPr userDrawn="1"/>
        </p:nvPicPr>
        <p:blipFill>
          <a:blip r:embed="rId15"/>
          <a:stretch>
            <a:fillRect/>
          </a:stretch>
        </p:blipFill>
        <p:spPr bwMode="gray">
          <a:xfrm>
            <a:off x="5661013" y="6238579"/>
            <a:ext cx="869975" cy="414000"/>
          </a:xfrm>
          <a:prstGeom prst="rect">
            <a:avLst/>
          </a:prstGeom>
        </p:spPr>
      </p:pic>
    </p:spTree>
    <p:extLst>
      <p:ext uri="{BB962C8B-B14F-4D97-AF65-F5344CB8AC3E}">
        <p14:creationId xmlns:p14="http://schemas.microsoft.com/office/powerpoint/2010/main" val="973356925"/>
      </p:ext>
    </p:extLst>
  </p:cSld>
  <p:clrMap bg1="lt1" tx1="dk1" bg2="lt2" tx2="dk2" accent1="accent1" accent2="accent2" accent3="accent3" accent4="accent4" accent5="accent5" accent6="accent6" hlink="hlink" folHlink="folHlink"/>
  <p:sldLayoutIdLst>
    <p:sldLayoutId id="2147483663" r:id="rId1"/>
    <p:sldLayoutId id="2147483665" r:id="rId2"/>
    <p:sldLayoutId id="2147483677" r:id="rId3"/>
    <p:sldLayoutId id="2147483678" r:id="rId4"/>
    <p:sldLayoutId id="2147483679" r:id="rId5"/>
    <p:sldLayoutId id="2147483682" r:id="rId6"/>
    <p:sldLayoutId id="2147483708" r:id="rId7"/>
    <p:sldLayoutId id="2147483688" r:id="rId8"/>
    <p:sldLayoutId id="2147483700" r:id="rId9"/>
    <p:sldLayoutId id="2147483709" r:id="rId10"/>
  </p:sldLayoutIdLst>
  <p:hf hdr="0" dt="0"/>
  <p:txStyles>
    <p:titleStyle>
      <a:lvl1pPr algn="l" defTabSz="914400" rtl="0" eaLnBrk="1" latinLnBrk="0" hangingPunct="1">
        <a:lnSpc>
          <a:spcPct val="90000"/>
        </a:lnSpc>
        <a:spcBef>
          <a:spcPct val="0"/>
        </a:spcBef>
        <a:buNone/>
        <a:defRPr sz="2200"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1200"/>
        </a:spcBef>
        <a:buFontTx/>
        <a:buNone/>
        <a:defRPr sz="1600" kern="1200">
          <a:solidFill>
            <a:schemeClr val="accent1"/>
          </a:solidFill>
          <a:latin typeface="+mn-lt"/>
          <a:ea typeface="+mn-ea"/>
          <a:cs typeface="+mn-cs"/>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lvl1pPr marL="0" indent="0" algn="l" defTabSz="914400" rtl="0" eaLnBrk="1" latinLnBrk="0" hangingPunct="1">
        <a:lnSpc>
          <a:spcPct val="110000"/>
        </a:lnSpc>
        <a:spcBef>
          <a:spcPts val="800"/>
        </a:spcBef>
        <a:buFontTx/>
        <a:buNone/>
        <a:defRPr sz="1600" kern="1200">
          <a:solidFill>
            <a:schemeClr val="tx1"/>
          </a:solidFill>
          <a:latin typeface="+mn-lt"/>
          <a:ea typeface="+mn-ea"/>
          <a:cs typeface="+mn-cs"/>
        </a:defRPr>
      </a:lvl1pPr>
      <a:lvl2pPr marL="180000" indent="-180000" algn="l" defTabSz="914400" rtl="0" eaLnBrk="1" latinLnBrk="0" hangingPunct="1">
        <a:lnSpc>
          <a:spcPct val="110000"/>
        </a:lnSpc>
        <a:spcBef>
          <a:spcPts val="800"/>
        </a:spcBef>
        <a:buClr>
          <a:schemeClr val="tx1"/>
        </a:buClr>
        <a:buFont typeface="Arial" panose="020B0604020202020204" pitchFamily="34" charset="0"/>
        <a:buChar char="•"/>
        <a:defRPr sz="1600" kern="1200">
          <a:solidFill>
            <a:schemeClr val="tx1"/>
          </a:solidFill>
          <a:latin typeface="+mn-lt"/>
          <a:ea typeface="+mn-ea"/>
          <a:cs typeface="+mn-cs"/>
        </a:defRPr>
      </a:lvl2pPr>
      <a:lvl3pPr marL="360000" indent="-180000" algn="l" defTabSz="914400" rtl="0" eaLnBrk="1" latinLnBrk="0" hangingPunct="1">
        <a:lnSpc>
          <a:spcPct val="110000"/>
        </a:lnSpc>
        <a:spcBef>
          <a:spcPts val="800"/>
        </a:spcBef>
        <a:buClr>
          <a:schemeClr val="tx1"/>
        </a:buClr>
        <a:buFont typeface="Arial" panose="020B0604020202020204" pitchFamily="34" charset="0"/>
        <a:buChar char="•"/>
        <a:defRPr sz="1400" kern="1200">
          <a:solidFill>
            <a:schemeClr val="tx1"/>
          </a:solidFill>
          <a:latin typeface="+mn-lt"/>
          <a:ea typeface="+mn-ea"/>
          <a:cs typeface="+mn-cs"/>
        </a:defRPr>
      </a:lvl3pPr>
      <a:lvl4pPr marL="540000" indent="-180000" algn="l" defTabSz="914400" rtl="0" eaLnBrk="1" latinLnBrk="0" hangingPunct="1">
        <a:lnSpc>
          <a:spcPct val="110000"/>
        </a:lnSpc>
        <a:spcBef>
          <a:spcPts val="800"/>
        </a:spcBef>
        <a:buClr>
          <a:schemeClr val="tx1"/>
        </a:buClr>
        <a:buFont typeface="Arial" panose="020B0604020202020204" pitchFamily="34" charset="0"/>
        <a:buChar char="•"/>
        <a:defRPr sz="1400" kern="1200">
          <a:solidFill>
            <a:schemeClr val="tx1"/>
          </a:solidFill>
          <a:latin typeface="+mn-lt"/>
          <a:ea typeface="+mn-ea"/>
          <a:cs typeface="+mn-cs"/>
        </a:defRPr>
      </a:lvl4pPr>
      <a:lvl5pPr marL="720000" indent="-180000" algn="l" defTabSz="914400" rtl="0" eaLnBrk="1" latinLnBrk="0" hangingPunct="1">
        <a:lnSpc>
          <a:spcPct val="110000"/>
        </a:lnSpc>
        <a:spcBef>
          <a:spcPts val="8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93">
          <p15:clr>
            <a:srgbClr val="F26B43"/>
          </p15:clr>
        </p15:guide>
        <p15:guide id="3" pos="257">
          <p15:clr>
            <a:srgbClr val="F26B43"/>
          </p15:clr>
        </p15:guide>
        <p15:guide id="4" pos="7423">
          <p15:clr>
            <a:srgbClr val="F26B43"/>
          </p15:clr>
        </p15:guide>
        <p15:guide id="5" orient="horz" pos="935">
          <p15:clr>
            <a:srgbClr val="F26B43"/>
          </p15:clr>
        </p15:guide>
        <p15:guide id="6" orient="horz" pos="300">
          <p15:clr>
            <a:srgbClr val="F26B43"/>
          </p15:clr>
        </p15:guide>
        <p15:guide id="7" orient="horz" pos="4201">
          <p15:clr>
            <a:srgbClr val="F26B43"/>
          </p15:clr>
        </p15:guide>
        <p15:guide id="8" orient="horz" pos="2273">
          <p15:clr>
            <a:srgbClr val="F26B43"/>
          </p15:clr>
        </p15:guide>
        <p15:guide id="9" orient="horz" pos="2455">
          <p15:clr>
            <a:srgbClr val="F26B43"/>
          </p15:clr>
        </p15:guide>
        <p15:guide id="10" pos="2525">
          <p15:clr>
            <a:srgbClr val="F26B43"/>
          </p15:clr>
        </p15:guide>
        <p15:guide id="11" pos="2706">
          <p15:clr>
            <a:srgbClr val="F26B43"/>
          </p15:clr>
        </p15:guide>
        <p15:guide id="12" pos="3749">
          <p15:clr>
            <a:srgbClr val="F26B43"/>
          </p15:clr>
        </p15:guide>
        <p15:guide id="13" pos="3931">
          <p15:clr>
            <a:srgbClr val="F26B43"/>
          </p15:clr>
        </p15:guide>
        <p15:guide id="14" pos="4974">
          <p15:clr>
            <a:srgbClr val="F26B43"/>
          </p15:clr>
        </p15:guide>
        <p15:guide id="15" pos="5155">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tags" Target="../tags/tag4.xml"/><Relationship Id="rId5" Type="http://schemas.openxmlformats.org/officeDocument/2006/relationships/image" Target="../media/image15.jpg"/><Relationship Id="rId4" Type="http://schemas.openxmlformats.org/officeDocument/2006/relationships/image" Target="../media/image1.emf"/></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oleObject" Target="../embeddings/oleObject5.bin"/><Relationship Id="rId7" Type="http://schemas.openxmlformats.org/officeDocument/2006/relationships/image" Target="../media/image22.svg"/><Relationship Id="rId2" Type="http://schemas.openxmlformats.org/officeDocument/2006/relationships/slideLayout" Target="../slideLayouts/slideLayout3.xml"/><Relationship Id="rId1" Type="http://schemas.openxmlformats.org/officeDocument/2006/relationships/tags" Target="../tags/tag5.xml"/><Relationship Id="rId6" Type="http://schemas.openxmlformats.org/officeDocument/2006/relationships/image" Target="../media/image21.png"/><Relationship Id="rId11" Type="http://schemas.openxmlformats.org/officeDocument/2006/relationships/image" Target="../media/image26.svg"/><Relationship Id="rId5" Type="http://schemas.openxmlformats.org/officeDocument/2006/relationships/chart" Target="../charts/chart1.xml"/><Relationship Id="rId10" Type="http://schemas.openxmlformats.org/officeDocument/2006/relationships/image" Target="../media/image25.png"/><Relationship Id="rId4" Type="http://schemas.openxmlformats.org/officeDocument/2006/relationships/image" Target="../media/image1.emf"/><Relationship Id="rId9" Type="http://schemas.openxmlformats.org/officeDocument/2006/relationships/image" Target="../media/image24.svg"/></Relationships>
</file>

<file path=ppt/slides/_rels/slide16.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oleObject" Target="../embeddings/oleObject6.bin"/><Relationship Id="rId7" Type="http://schemas.openxmlformats.org/officeDocument/2006/relationships/image" Target="../media/image29.png"/><Relationship Id="rId2" Type="http://schemas.openxmlformats.org/officeDocument/2006/relationships/slideLayout" Target="../slideLayouts/slideLayout3.xml"/><Relationship Id="rId1" Type="http://schemas.openxmlformats.org/officeDocument/2006/relationships/tags" Target="../tags/tag6.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1.emf"/></Relationships>
</file>

<file path=ppt/slides/_rels/slide1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slideLayout" Target="../slideLayouts/slideLayout3.xml"/><Relationship Id="rId1" Type="http://schemas.openxmlformats.org/officeDocument/2006/relationships/tags" Target="../tags/tag7.xml"/><Relationship Id="rId5" Type="http://schemas.openxmlformats.org/officeDocument/2006/relationships/image" Target="../media/image1.emf"/><Relationship Id="rId4" Type="http://schemas.openxmlformats.org/officeDocument/2006/relationships/oleObject" Target="../embeddings/oleObject7.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8.x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image" Target="../media/image3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3.xml"/><Relationship Id="rId1" Type="http://schemas.openxmlformats.org/officeDocument/2006/relationships/tags" Target="../tags/tag9.xml"/><Relationship Id="rId4" Type="http://schemas.openxmlformats.org/officeDocument/2006/relationships/image" Target="../media/image1.emf"/></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notesSlide" Target="../notesSlides/notesSlide1.xml"/><Relationship Id="rId7" Type="http://schemas.openxmlformats.org/officeDocument/2006/relationships/oleObject" Target="../embeddings/oleObject2.bin"/><Relationship Id="rId2" Type="http://schemas.openxmlformats.org/officeDocument/2006/relationships/slideLayout" Target="../slideLayouts/slideLayout9.xml"/><Relationship Id="rId1" Type="http://schemas.openxmlformats.org/officeDocument/2006/relationships/tags" Target="../tags/tag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slideLayout" Target="../slideLayouts/slideLayout4.xml"/><Relationship Id="rId1" Type="http://schemas.openxmlformats.org/officeDocument/2006/relationships/tags" Target="../tags/tag3.xml"/><Relationship Id="rId5" Type="http://schemas.openxmlformats.org/officeDocument/2006/relationships/image" Target="../media/image1.emf"/><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Bildplatzhalter 12">
            <a:extLst>
              <a:ext uri="{FF2B5EF4-FFF2-40B4-BE49-F238E27FC236}">
                <a16:creationId xmlns:a16="http://schemas.microsoft.com/office/drawing/2014/main" id="{BA4CE82E-434E-76A1-DA91-168782DE6179}"/>
              </a:ext>
            </a:extLst>
          </p:cNvPr>
          <p:cNvPicPr>
            <a:picLocks noGrp="1" noChangeAspect="1"/>
          </p:cNvPicPr>
          <p:nvPr>
            <p:ph type="pic" sz="quarter" idx="14"/>
          </p:nvPr>
        </p:nvPicPr>
        <p:blipFill rotWithShape="1">
          <a:blip r:embed="rId2"/>
          <a:srcRect l="13981" t="7867" r="6838"/>
          <a:stretch/>
        </p:blipFill>
        <p:spPr>
          <a:xfrm>
            <a:off x="179999" y="179999"/>
            <a:ext cx="11832000" cy="6489088"/>
          </a:xfrm>
        </p:spPr>
      </p:pic>
      <p:sp>
        <p:nvSpPr>
          <p:cNvPr id="3" name="Textplatzhalter 2">
            <a:extLst>
              <a:ext uri="{FF2B5EF4-FFF2-40B4-BE49-F238E27FC236}">
                <a16:creationId xmlns:a16="http://schemas.microsoft.com/office/drawing/2014/main" id="{67795E82-B496-8985-5069-A802223C4E4A}"/>
              </a:ext>
            </a:extLst>
          </p:cNvPr>
          <p:cNvSpPr>
            <a:spLocks noGrp="1"/>
          </p:cNvSpPr>
          <p:nvPr>
            <p:ph type="body" sz="quarter" idx="15"/>
          </p:nvPr>
        </p:nvSpPr>
        <p:spPr>
          <a:xfrm>
            <a:off x="5036775" y="2223000"/>
            <a:ext cx="6583774" cy="2412000"/>
          </a:xfrm>
        </p:spPr>
        <p:txBody>
          <a:bodyPr/>
          <a:lstStyle/>
          <a:p>
            <a:r>
              <a:rPr lang="de-DE" dirty="0"/>
              <a:t> </a:t>
            </a:r>
          </a:p>
        </p:txBody>
      </p:sp>
      <p:sp>
        <p:nvSpPr>
          <p:cNvPr id="4" name="Titel 3">
            <a:extLst>
              <a:ext uri="{FF2B5EF4-FFF2-40B4-BE49-F238E27FC236}">
                <a16:creationId xmlns:a16="http://schemas.microsoft.com/office/drawing/2014/main" id="{391E6CF3-57D3-062B-3B7A-A68495A55A45}"/>
              </a:ext>
            </a:extLst>
          </p:cNvPr>
          <p:cNvSpPr>
            <a:spLocks noGrp="1"/>
          </p:cNvSpPr>
          <p:nvPr>
            <p:ph type="ctrTitle"/>
          </p:nvPr>
        </p:nvSpPr>
        <p:spPr/>
        <p:txBody>
          <a:bodyPr/>
          <a:lstStyle/>
          <a:p>
            <a:r>
              <a:rPr lang="de-DE" dirty="0"/>
              <a:t>Advanced Fit &amp; Advanced Fit S</a:t>
            </a:r>
          </a:p>
        </p:txBody>
      </p:sp>
      <p:sp>
        <p:nvSpPr>
          <p:cNvPr id="5" name="Untertitel 4">
            <a:extLst>
              <a:ext uri="{FF2B5EF4-FFF2-40B4-BE49-F238E27FC236}">
                <a16:creationId xmlns:a16="http://schemas.microsoft.com/office/drawing/2014/main" id="{988F0BE1-73B8-EB56-ABAE-A82130057C96}"/>
              </a:ext>
            </a:extLst>
          </p:cNvPr>
          <p:cNvSpPr>
            <a:spLocks noGrp="1"/>
          </p:cNvSpPr>
          <p:nvPr>
            <p:ph type="subTitle" idx="1"/>
          </p:nvPr>
        </p:nvSpPr>
        <p:spPr/>
        <p:txBody>
          <a:bodyPr/>
          <a:lstStyle/>
          <a:p>
            <a:r>
              <a:rPr lang="de-DE" dirty="0"/>
              <a:t>Tarife KVP, EKV2, PSV, PVN</a:t>
            </a:r>
          </a:p>
        </p:txBody>
      </p:sp>
      <p:sp>
        <p:nvSpPr>
          <p:cNvPr id="6" name="Textplatzhalter 5">
            <a:extLst>
              <a:ext uri="{FF2B5EF4-FFF2-40B4-BE49-F238E27FC236}">
                <a16:creationId xmlns:a16="http://schemas.microsoft.com/office/drawing/2014/main" id="{B5C028DE-29A8-3C37-2031-101E66408016}"/>
              </a:ext>
            </a:extLst>
          </p:cNvPr>
          <p:cNvSpPr>
            <a:spLocks noGrp="1"/>
          </p:cNvSpPr>
          <p:nvPr>
            <p:ph type="body" sz="quarter" idx="10"/>
          </p:nvPr>
        </p:nvSpPr>
        <p:spPr/>
        <p:txBody>
          <a:bodyPr/>
          <a:lstStyle/>
          <a:p>
            <a:r>
              <a:rPr lang="de-DE" dirty="0"/>
              <a:t> </a:t>
            </a:r>
          </a:p>
        </p:txBody>
      </p:sp>
      <p:sp>
        <p:nvSpPr>
          <p:cNvPr id="7" name="Textplatzhalter 6">
            <a:extLst>
              <a:ext uri="{FF2B5EF4-FFF2-40B4-BE49-F238E27FC236}">
                <a16:creationId xmlns:a16="http://schemas.microsoft.com/office/drawing/2014/main" id="{FEC4DC0B-05B9-DCAA-354D-EB414BD88567}"/>
              </a:ext>
            </a:extLst>
          </p:cNvPr>
          <p:cNvSpPr>
            <a:spLocks noGrp="1"/>
          </p:cNvSpPr>
          <p:nvPr>
            <p:ph type="body" sz="quarter" idx="16"/>
          </p:nvPr>
        </p:nvSpPr>
        <p:spPr/>
        <p:txBody>
          <a:bodyPr/>
          <a:lstStyle/>
          <a:p>
            <a:r>
              <a:rPr lang="de-DE" dirty="0"/>
              <a:t> </a:t>
            </a:r>
          </a:p>
        </p:txBody>
      </p:sp>
    </p:spTree>
    <p:extLst>
      <p:ext uri="{BB962C8B-B14F-4D97-AF65-F5344CB8AC3E}">
        <p14:creationId xmlns:p14="http://schemas.microsoft.com/office/powerpoint/2010/main" val="1422167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7A1C29BC-76F1-7D31-EC35-9280C0A75A0E}"/>
              </a:ext>
            </a:extLst>
          </p:cNvPr>
          <p:cNvPicPr>
            <a:picLocks noChangeAspect="1"/>
          </p:cNvPicPr>
          <p:nvPr/>
        </p:nvPicPr>
        <p:blipFill>
          <a:blip r:embed="rId3"/>
          <a:stretch>
            <a:fillRect/>
          </a:stretch>
        </p:blipFill>
        <p:spPr>
          <a:xfrm>
            <a:off x="182601" y="192422"/>
            <a:ext cx="11826798" cy="5857858"/>
          </a:xfrm>
          <a:prstGeom prst="rect">
            <a:avLst/>
          </a:prstGeom>
        </p:spPr>
      </p:pic>
      <p:sp>
        <p:nvSpPr>
          <p:cNvPr id="8" name="Titel 7">
            <a:extLst>
              <a:ext uri="{FF2B5EF4-FFF2-40B4-BE49-F238E27FC236}">
                <a16:creationId xmlns:a16="http://schemas.microsoft.com/office/drawing/2014/main" id="{1F61EAB3-A155-B792-FABB-439B1A769F10}"/>
              </a:ext>
            </a:extLst>
          </p:cNvPr>
          <p:cNvSpPr>
            <a:spLocks noGrp="1"/>
          </p:cNvSpPr>
          <p:nvPr>
            <p:ph type="title"/>
          </p:nvPr>
        </p:nvSpPr>
        <p:spPr/>
        <p:txBody>
          <a:bodyPr/>
          <a:lstStyle/>
          <a:p>
            <a:r>
              <a:rPr lang="de-DE" dirty="0"/>
              <a:t>Was passiert, wenn eine Rechnung in Advanced Fit S eingereicht wird?</a:t>
            </a:r>
          </a:p>
        </p:txBody>
      </p:sp>
      <p:sp>
        <p:nvSpPr>
          <p:cNvPr id="18" name="Fußzeilenplatzhalter 17">
            <a:extLst>
              <a:ext uri="{FF2B5EF4-FFF2-40B4-BE49-F238E27FC236}">
                <a16:creationId xmlns:a16="http://schemas.microsoft.com/office/drawing/2014/main" id="{85F0A018-8C8C-689D-D6DF-BB5C4D152FB1}"/>
              </a:ext>
            </a:extLst>
          </p:cNvPr>
          <p:cNvSpPr>
            <a:spLocks noGrp="1"/>
          </p:cNvSpPr>
          <p:nvPr>
            <p:ph type="ftr" sz="quarter" idx="16"/>
          </p:nvPr>
        </p:nvSpPr>
        <p:spPr/>
        <p:txBody>
          <a:bodyPr/>
          <a:lstStyle/>
          <a:p>
            <a:r>
              <a:rPr lang="de-DE" dirty="0"/>
              <a:t>Produkt Advanced Fit &amp; Advanced Fit S</a:t>
            </a:r>
          </a:p>
        </p:txBody>
      </p:sp>
      <p:sp>
        <p:nvSpPr>
          <p:cNvPr id="19" name="Foliennummernplatzhalter 18">
            <a:extLst>
              <a:ext uri="{FF2B5EF4-FFF2-40B4-BE49-F238E27FC236}">
                <a16:creationId xmlns:a16="http://schemas.microsoft.com/office/drawing/2014/main" id="{D678D414-2576-7A27-1E1A-712730CC4813}"/>
              </a:ext>
            </a:extLst>
          </p:cNvPr>
          <p:cNvSpPr>
            <a:spLocks noGrp="1"/>
          </p:cNvSpPr>
          <p:nvPr>
            <p:ph type="sldNum" sz="quarter" idx="17"/>
          </p:nvPr>
        </p:nvSpPr>
        <p:spPr/>
        <p:txBody>
          <a:bodyPr/>
          <a:lstStyle/>
          <a:p>
            <a:fld id="{77D899ED-E07B-4111-BFEA-7E6553FCF2CE}" type="slidenum">
              <a:rPr lang="de-DE" smtClean="0"/>
              <a:pPr/>
              <a:t>10</a:t>
            </a:fld>
            <a:endParaRPr lang="de-DE" dirty="0"/>
          </a:p>
        </p:txBody>
      </p:sp>
      <p:sp>
        <p:nvSpPr>
          <p:cNvPr id="17" name="Textplatzhalter 4">
            <a:extLst>
              <a:ext uri="{FF2B5EF4-FFF2-40B4-BE49-F238E27FC236}">
                <a16:creationId xmlns:a16="http://schemas.microsoft.com/office/drawing/2014/main" id="{26FDB479-5D58-60D1-E97D-5E71CE5C57A9}"/>
              </a:ext>
            </a:extLst>
          </p:cNvPr>
          <p:cNvSpPr txBox="1">
            <a:spLocks/>
          </p:cNvSpPr>
          <p:nvPr/>
        </p:nvSpPr>
        <p:spPr bwMode="gray">
          <a:xfrm>
            <a:off x="407987" y="192422"/>
            <a:ext cx="7488238" cy="14400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buFontTx/>
              <a:buNone/>
              <a:defRPr sz="1400" kern="1200">
                <a:solidFill>
                  <a:schemeClr val="accent1"/>
                </a:solidFill>
                <a:latin typeface="+mn-lt"/>
                <a:ea typeface="+mn-ea"/>
                <a:cs typeface="+mn-cs"/>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200" dirty="0">
                <a:solidFill>
                  <a:schemeClr val="tx1"/>
                </a:solidFill>
              </a:rPr>
              <a:t>Die garantierte Pauschalerstattung als Beitragsstundung bei Leistungsfreiheit</a:t>
            </a:r>
          </a:p>
        </p:txBody>
      </p:sp>
      <p:sp>
        <p:nvSpPr>
          <p:cNvPr id="3" name="Ellipse 2">
            <a:extLst>
              <a:ext uri="{FF2B5EF4-FFF2-40B4-BE49-F238E27FC236}">
                <a16:creationId xmlns:a16="http://schemas.microsoft.com/office/drawing/2014/main" id="{807CFA51-5DC3-B6CB-B09A-A412D5EE45F8}"/>
              </a:ext>
            </a:extLst>
          </p:cNvPr>
          <p:cNvSpPr>
            <a:spLocks noChangeAspect="1"/>
          </p:cNvSpPr>
          <p:nvPr/>
        </p:nvSpPr>
        <p:spPr bwMode="gray">
          <a:xfrm>
            <a:off x="7504399" y="1023816"/>
            <a:ext cx="1871783" cy="1871783"/>
          </a:xfrm>
          <a:prstGeom prst="ellipse">
            <a:avLst/>
          </a:prstGeom>
          <a:solidFill>
            <a:srgbClr val="D8821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pPr>
            <a:r>
              <a:rPr lang="de-DE" sz="1600" b="1" dirty="0">
                <a:solidFill>
                  <a:schemeClr val="bg1"/>
                </a:solidFill>
              </a:rPr>
              <a:t>Monatliche</a:t>
            </a:r>
            <a:br>
              <a:rPr lang="de-DE" sz="1600" b="1" dirty="0">
                <a:solidFill>
                  <a:schemeClr val="bg1"/>
                </a:solidFill>
              </a:rPr>
            </a:br>
            <a:r>
              <a:rPr lang="de-DE" sz="1600" b="1" dirty="0">
                <a:solidFill>
                  <a:schemeClr val="bg1"/>
                </a:solidFill>
              </a:rPr>
              <a:t>Beitragsstundung</a:t>
            </a:r>
            <a:endParaRPr lang="de-DE" sz="1600" b="1" i="1" dirty="0">
              <a:solidFill>
                <a:schemeClr val="bg1"/>
              </a:solidFill>
            </a:endParaRPr>
          </a:p>
        </p:txBody>
      </p:sp>
      <p:pic>
        <p:nvPicPr>
          <p:cNvPr id="5" name="Grafik 4">
            <a:extLst>
              <a:ext uri="{FF2B5EF4-FFF2-40B4-BE49-F238E27FC236}">
                <a16:creationId xmlns:a16="http://schemas.microsoft.com/office/drawing/2014/main" id="{6DA6B7EF-092D-2D62-C70E-479B128E0F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315" y="1104271"/>
            <a:ext cx="6511343" cy="4034160"/>
          </a:xfrm>
          <a:prstGeom prst="rect">
            <a:avLst/>
          </a:prstGeom>
        </p:spPr>
      </p:pic>
    </p:spTree>
    <p:extLst>
      <p:ext uri="{BB962C8B-B14F-4D97-AF65-F5344CB8AC3E}">
        <p14:creationId xmlns:p14="http://schemas.microsoft.com/office/powerpoint/2010/main" val="386456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par>
                                <p:cTn id="10" presetID="42" presetClass="entr" presetSubtype="0" fill="hold" nodeType="withEffect">
                                  <p:stCondLst>
                                    <p:cond delay="5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5E7D85C-D026-A4F1-B5F0-09FB4D0AE4C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9" name="Objekt 8" hidden="1">
                        <a:extLst>
                          <a:ext uri="{FF2B5EF4-FFF2-40B4-BE49-F238E27FC236}">
                            <a16:creationId xmlns:a16="http://schemas.microsoft.com/office/drawing/2014/main" id="{D5E7D85C-D026-A4F1-B5F0-09FB4D0AE4C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9FBB2B9-49AF-493F-A835-A47E08FA0CC9}"/>
              </a:ext>
            </a:extLst>
          </p:cNvPr>
          <p:cNvSpPr>
            <a:spLocks noGrp="1"/>
          </p:cNvSpPr>
          <p:nvPr>
            <p:ph type="title"/>
          </p:nvPr>
        </p:nvSpPr>
        <p:spPr bwMode="gray">
          <a:xfrm>
            <a:off x="407988" y="476250"/>
            <a:ext cx="7640007" cy="712787"/>
          </a:xfrm>
        </p:spPr>
        <p:txBody>
          <a:bodyPr vert="horz"/>
          <a:lstStyle/>
          <a:p>
            <a:r>
              <a:rPr lang="de-DE" dirty="0"/>
              <a:t>Advanced Fit &amp; Advanced Fit S </a:t>
            </a:r>
            <a:br>
              <a:rPr lang="de-DE" dirty="0"/>
            </a:br>
            <a:r>
              <a:rPr lang="de-DE" dirty="0"/>
              <a:t>belohnen kostenbewusstes Verhalten</a:t>
            </a:r>
          </a:p>
        </p:txBody>
      </p:sp>
      <p:sp>
        <p:nvSpPr>
          <p:cNvPr id="3" name="Fußzeilenplatzhalter 2">
            <a:extLst>
              <a:ext uri="{FF2B5EF4-FFF2-40B4-BE49-F238E27FC236}">
                <a16:creationId xmlns:a16="http://schemas.microsoft.com/office/drawing/2014/main" id="{5A40640C-EAFD-4840-828F-5F7CB17C6422}"/>
              </a:ext>
            </a:extLst>
          </p:cNvPr>
          <p:cNvSpPr>
            <a:spLocks noGrp="1"/>
          </p:cNvSpPr>
          <p:nvPr>
            <p:ph type="ftr" sz="quarter" idx="11"/>
          </p:nvPr>
        </p:nvSpPr>
        <p:spPr bwMode="gray"/>
        <p:txBody>
          <a:bodyPr/>
          <a:lstStyle/>
          <a:p>
            <a:r>
              <a:rPr lang="de-DE" dirty="0"/>
              <a:t>Produkt Advanced Fit &amp; Advanced Fit S</a:t>
            </a:r>
          </a:p>
        </p:txBody>
      </p:sp>
      <p:sp>
        <p:nvSpPr>
          <p:cNvPr id="5" name="Textplatzhalter 4">
            <a:extLst>
              <a:ext uri="{FF2B5EF4-FFF2-40B4-BE49-F238E27FC236}">
                <a16:creationId xmlns:a16="http://schemas.microsoft.com/office/drawing/2014/main" id="{9AA86B1F-7076-4277-ADC8-DC5CA76648BF}"/>
              </a:ext>
            </a:extLst>
          </p:cNvPr>
          <p:cNvSpPr>
            <a:spLocks noGrp="1"/>
          </p:cNvSpPr>
          <p:nvPr>
            <p:ph type="body" sz="quarter" idx="17"/>
          </p:nvPr>
        </p:nvSpPr>
        <p:spPr bwMode="gray"/>
        <p:txBody>
          <a:bodyPr/>
          <a:lstStyle/>
          <a:p>
            <a:r>
              <a:rPr lang="de-DE" dirty="0"/>
              <a:t>Die erfolgsabhängige Beitragsrückerstattung bei Leistungsfreiheit</a:t>
            </a:r>
          </a:p>
        </p:txBody>
      </p:sp>
      <p:sp>
        <p:nvSpPr>
          <p:cNvPr id="8" name="Textplatzhalter 5">
            <a:extLst>
              <a:ext uri="{FF2B5EF4-FFF2-40B4-BE49-F238E27FC236}">
                <a16:creationId xmlns:a16="http://schemas.microsoft.com/office/drawing/2014/main" id="{BFF938BC-C3FE-2FC1-F470-DDFCA7FE1598}"/>
              </a:ext>
            </a:extLst>
          </p:cNvPr>
          <p:cNvSpPr txBox="1">
            <a:spLocks/>
          </p:cNvSpPr>
          <p:nvPr/>
        </p:nvSpPr>
        <p:spPr bwMode="gray">
          <a:xfrm>
            <a:off x="790420" y="5329849"/>
            <a:ext cx="6729175" cy="496482"/>
          </a:xfrm>
          <a:prstGeom prst="rect">
            <a:avLst/>
          </a:prstGeom>
        </p:spPr>
        <p:txBody>
          <a:bodyPr vert="horz" lIns="0" tIns="0" rIns="0" bIns="0" rtlCol="0">
            <a:noAutofit/>
          </a:bodyPr>
          <a:lstStyle>
            <a:lvl1pPr marL="0" indent="0" algn="l" defTabSz="914400" rtl="0" eaLnBrk="1" latinLnBrk="0" hangingPunct="1">
              <a:lnSpc>
                <a:spcPct val="100000"/>
              </a:lnSpc>
              <a:spcBef>
                <a:spcPts val="1200"/>
              </a:spcBef>
              <a:buFontTx/>
              <a:buNone/>
              <a:defRPr sz="1600" kern="1200">
                <a:solidFill>
                  <a:schemeClr val="accent1"/>
                </a:solidFill>
                <a:latin typeface="+mn-lt"/>
                <a:ea typeface="+mn-ea"/>
                <a:cs typeface="+mn-cs"/>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e-DE" sz="1000" dirty="0">
                <a:solidFill>
                  <a:schemeClr val="accent6"/>
                </a:solidFill>
              </a:rPr>
              <a:t>*Die Beitragsrückerstattung ist erfolgsabhängig. Sie wird aus Überschüssen finanziert und muss jährlich neu festgelegt werden. Die dargestellte Regelung ist die aktuell gültige, die auch für die Zukunft vorgesehen ist. Für Kinder und Jugendliche gelten jeweils 50% der angegebenen Beträge. </a:t>
            </a:r>
          </a:p>
        </p:txBody>
      </p:sp>
      <p:sp>
        <p:nvSpPr>
          <p:cNvPr id="10" name="Textfeld 9">
            <a:extLst>
              <a:ext uri="{FF2B5EF4-FFF2-40B4-BE49-F238E27FC236}">
                <a16:creationId xmlns:a16="http://schemas.microsoft.com/office/drawing/2014/main" id="{06FC303D-EBA0-A12D-2203-94998FF41DA2}"/>
              </a:ext>
            </a:extLst>
          </p:cNvPr>
          <p:cNvSpPr txBox="1"/>
          <p:nvPr/>
        </p:nvSpPr>
        <p:spPr>
          <a:xfrm>
            <a:off x="4854289" y="4823998"/>
            <a:ext cx="2257028"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lgn="l">
              <a:spcBef>
                <a:spcPts val="600"/>
              </a:spcBef>
            </a:pPr>
            <a:r>
              <a:rPr lang="de-DE" sz="1600" b="1" dirty="0">
                <a:solidFill>
                  <a:schemeClr val="accent1"/>
                </a:solidFill>
              </a:rPr>
              <a:t>Beitragsrückerstattung</a:t>
            </a:r>
          </a:p>
        </p:txBody>
      </p:sp>
      <p:sp>
        <p:nvSpPr>
          <p:cNvPr id="13" name="Textfeld 12">
            <a:extLst>
              <a:ext uri="{FF2B5EF4-FFF2-40B4-BE49-F238E27FC236}">
                <a16:creationId xmlns:a16="http://schemas.microsoft.com/office/drawing/2014/main" id="{D9E6F3C5-21A0-AE9B-0E54-C085C6AAD1C1}"/>
              </a:ext>
            </a:extLst>
          </p:cNvPr>
          <p:cNvSpPr txBox="1"/>
          <p:nvPr/>
        </p:nvSpPr>
        <p:spPr>
          <a:xfrm>
            <a:off x="734109" y="4823998"/>
            <a:ext cx="648000"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lgn="ctr">
              <a:spcBef>
                <a:spcPts val="600"/>
              </a:spcBef>
            </a:pPr>
            <a:r>
              <a:rPr lang="de-DE" sz="1600" b="1" dirty="0">
                <a:solidFill>
                  <a:schemeClr val="accent1"/>
                </a:solidFill>
              </a:rPr>
              <a:t>200,–</a:t>
            </a:r>
          </a:p>
        </p:txBody>
      </p:sp>
      <p:sp>
        <p:nvSpPr>
          <p:cNvPr id="14" name="Textfeld 13">
            <a:extLst>
              <a:ext uri="{FF2B5EF4-FFF2-40B4-BE49-F238E27FC236}">
                <a16:creationId xmlns:a16="http://schemas.microsoft.com/office/drawing/2014/main" id="{708E7D42-F113-A9C2-B184-34311A1E8615}"/>
              </a:ext>
            </a:extLst>
          </p:cNvPr>
          <p:cNvSpPr txBox="1"/>
          <p:nvPr/>
        </p:nvSpPr>
        <p:spPr>
          <a:xfrm>
            <a:off x="1682736" y="4823998"/>
            <a:ext cx="648000"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lgn="ctr">
              <a:spcBef>
                <a:spcPts val="600"/>
              </a:spcBef>
            </a:pPr>
            <a:r>
              <a:rPr lang="de-DE" sz="1600" b="1" dirty="0">
                <a:solidFill>
                  <a:schemeClr val="accent1"/>
                </a:solidFill>
              </a:rPr>
              <a:t>300,–</a:t>
            </a:r>
          </a:p>
        </p:txBody>
      </p:sp>
      <p:sp>
        <p:nvSpPr>
          <p:cNvPr id="15" name="Textfeld 14">
            <a:extLst>
              <a:ext uri="{FF2B5EF4-FFF2-40B4-BE49-F238E27FC236}">
                <a16:creationId xmlns:a16="http://schemas.microsoft.com/office/drawing/2014/main" id="{6A222381-C7E2-3AAE-00E3-C96B5F358C0F}"/>
              </a:ext>
            </a:extLst>
          </p:cNvPr>
          <p:cNvSpPr txBox="1"/>
          <p:nvPr/>
        </p:nvSpPr>
        <p:spPr>
          <a:xfrm>
            <a:off x="2631363" y="4823998"/>
            <a:ext cx="648000"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lgn="ctr">
              <a:spcBef>
                <a:spcPts val="600"/>
              </a:spcBef>
            </a:pPr>
            <a:r>
              <a:rPr lang="de-DE" sz="1600" b="1" dirty="0">
                <a:solidFill>
                  <a:schemeClr val="accent1"/>
                </a:solidFill>
              </a:rPr>
              <a:t>400,–</a:t>
            </a:r>
          </a:p>
        </p:txBody>
      </p:sp>
      <p:sp>
        <p:nvSpPr>
          <p:cNvPr id="16" name="Textfeld 15">
            <a:extLst>
              <a:ext uri="{FF2B5EF4-FFF2-40B4-BE49-F238E27FC236}">
                <a16:creationId xmlns:a16="http://schemas.microsoft.com/office/drawing/2014/main" id="{E66AFD19-00E6-B80D-3F8E-975AB72E5E91}"/>
              </a:ext>
            </a:extLst>
          </p:cNvPr>
          <p:cNvSpPr txBox="1"/>
          <p:nvPr/>
        </p:nvSpPr>
        <p:spPr>
          <a:xfrm>
            <a:off x="3579991" y="4823998"/>
            <a:ext cx="648000"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lgn="ctr">
              <a:spcBef>
                <a:spcPts val="600"/>
              </a:spcBef>
            </a:pPr>
            <a:r>
              <a:rPr lang="de-DE" sz="1600" b="1" dirty="0">
                <a:solidFill>
                  <a:schemeClr val="accent1"/>
                </a:solidFill>
              </a:rPr>
              <a:t>500,–</a:t>
            </a:r>
          </a:p>
        </p:txBody>
      </p:sp>
      <p:grpSp>
        <p:nvGrpSpPr>
          <p:cNvPr id="4" name="Gruppieren 3">
            <a:extLst>
              <a:ext uri="{FF2B5EF4-FFF2-40B4-BE49-F238E27FC236}">
                <a16:creationId xmlns:a16="http://schemas.microsoft.com/office/drawing/2014/main" id="{E3503863-F90D-E75B-F8D7-2563E3DF1586}"/>
              </a:ext>
            </a:extLst>
          </p:cNvPr>
          <p:cNvGrpSpPr>
            <a:grpSpLocks noChangeAspect="1"/>
          </p:cNvGrpSpPr>
          <p:nvPr/>
        </p:nvGrpSpPr>
        <p:grpSpPr>
          <a:xfrm>
            <a:off x="0" y="4243398"/>
            <a:ext cx="7519595" cy="499047"/>
            <a:chOff x="0" y="4243398"/>
            <a:chExt cx="7519595" cy="499047"/>
          </a:xfrm>
        </p:grpSpPr>
        <p:sp>
          <p:nvSpPr>
            <p:cNvPr id="12" name="Textfeld 11">
              <a:extLst>
                <a:ext uri="{FF2B5EF4-FFF2-40B4-BE49-F238E27FC236}">
                  <a16:creationId xmlns:a16="http://schemas.microsoft.com/office/drawing/2014/main" id="{11E6804D-FCCD-A170-5D33-F921E3D7AE56}"/>
                </a:ext>
              </a:extLst>
            </p:cNvPr>
            <p:cNvSpPr txBox="1"/>
            <p:nvPr/>
          </p:nvSpPr>
          <p:spPr>
            <a:xfrm>
              <a:off x="4854289" y="4243398"/>
              <a:ext cx="2006960"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lgn="l">
                <a:spcBef>
                  <a:spcPts val="600"/>
                </a:spcBef>
              </a:pPr>
              <a:r>
                <a:rPr lang="de-DE" sz="1600" b="1" dirty="0">
                  <a:solidFill>
                    <a:srgbClr val="D88210"/>
                  </a:solidFill>
                </a:rPr>
                <a:t>Leistungsfreie Jahre</a:t>
              </a:r>
            </a:p>
          </p:txBody>
        </p:sp>
        <p:sp>
          <p:nvSpPr>
            <p:cNvPr id="17" name="Textfeld 16">
              <a:extLst>
                <a:ext uri="{FF2B5EF4-FFF2-40B4-BE49-F238E27FC236}">
                  <a16:creationId xmlns:a16="http://schemas.microsoft.com/office/drawing/2014/main" id="{E1FEC87C-0234-06A0-DC53-2A84A70EFD5F}"/>
                </a:ext>
              </a:extLst>
            </p:cNvPr>
            <p:cNvSpPr txBox="1"/>
            <p:nvPr/>
          </p:nvSpPr>
          <p:spPr>
            <a:xfrm>
              <a:off x="734109" y="4243398"/>
              <a:ext cx="648000"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lgn="ctr">
                <a:spcBef>
                  <a:spcPts val="600"/>
                </a:spcBef>
              </a:pPr>
              <a:r>
                <a:rPr lang="de-DE" sz="1600" b="1" dirty="0">
                  <a:solidFill>
                    <a:srgbClr val="D88210"/>
                  </a:solidFill>
                </a:rPr>
                <a:t>1</a:t>
              </a:r>
            </a:p>
          </p:txBody>
        </p:sp>
        <p:sp>
          <p:nvSpPr>
            <p:cNvPr id="18" name="Textfeld 17">
              <a:extLst>
                <a:ext uri="{FF2B5EF4-FFF2-40B4-BE49-F238E27FC236}">
                  <a16:creationId xmlns:a16="http://schemas.microsoft.com/office/drawing/2014/main" id="{2E395A38-3ED4-D7BF-8709-2186F144F585}"/>
                </a:ext>
              </a:extLst>
            </p:cNvPr>
            <p:cNvSpPr txBox="1"/>
            <p:nvPr/>
          </p:nvSpPr>
          <p:spPr>
            <a:xfrm>
              <a:off x="1682736" y="4243398"/>
              <a:ext cx="648000"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lgn="ctr">
                <a:spcBef>
                  <a:spcPts val="600"/>
                </a:spcBef>
              </a:pPr>
              <a:r>
                <a:rPr lang="de-DE" sz="1600" b="1" dirty="0">
                  <a:solidFill>
                    <a:srgbClr val="D88210"/>
                  </a:solidFill>
                </a:rPr>
                <a:t>2</a:t>
              </a:r>
            </a:p>
          </p:txBody>
        </p:sp>
        <p:sp>
          <p:nvSpPr>
            <p:cNvPr id="19" name="Textfeld 18">
              <a:extLst>
                <a:ext uri="{FF2B5EF4-FFF2-40B4-BE49-F238E27FC236}">
                  <a16:creationId xmlns:a16="http://schemas.microsoft.com/office/drawing/2014/main" id="{B7011D28-78C6-0761-CF07-0AA494FDE414}"/>
                </a:ext>
              </a:extLst>
            </p:cNvPr>
            <p:cNvSpPr txBox="1"/>
            <p:nvPr/>
          </p:nvSpPr>
          <p:spPr>
            <a:xfrm>
              <a:off x="2631363" y="4243398"/>
              <a:ext cx="648000"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lgn="ctr">
                <a:spcBef>
                  <a:spcPts val="600"/>
                </a:spcBef>
              </a:pPr>
              <a:r>
                <a:rPr lang="de-DE" sz="1600" b="1" dirty="0">
                  <a:solidFill>
                    <a:srgbClr val="D88210"/>
                  </a:solidFill>
                </a:rPr>
                <a:t>3</a:t>
              </a:r>
            </a:p>
          </p:txBody>
        </p:sp>
        <p:sp>
          <p:nvSpPr>
            <p:cNvPr id="21" name="Textfeld 20">
              <a:extLst>
                <a:ext uri="{FF2B5EF4-FFF2-40B4-BE49-F238E27FC236}">
                  <a16:creationId xmlns:a16="http://schemas.microsoft.com/office/drawing/2014/main" id="{34DDB8FA-94FD-5BAD-3F89-A8F813A2E26B}"/>
                </a:ext>
              </a:extLst>
            </p:cNvPr>
            <p:cNvSpPr txBox="1"/>
            <p:nvPr/>
          </p:nvSpPr>
          <p:spPr>
            <a:xfrm>
              <a:off x="3579991" y="4243398"/>
              <a:ext cx="648000"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lgn="ctr">
                <a:spcBef>
                  <a:spcPts val="600"/>
                </a:spcBef>
              </a:pPr>
              <a:r>
                <a:rPr lang="de-DE" sz="1600" b="1" dirty="0">
                  <a:solidFill>
                    <a:srgbClr val="D88210"/>
                  </a:solidFill>
                </a:rPr>
                <a:t>4</a:t>
              </a:r>
            </a:p>
          </p:txBody>
        </p:sp>
        <p:cxnSp>
          <p:nvCxnSpPr>
            <p:cNvPr id="23" name="Gerade Verbindung mit Pfeil 22">
              <a:extLst>
                <a:ext uri="{FF2B5EF4-FFF2-40B4-BE49-F238E27FC236}">
                  <a16:creationId xmlns:a16="http://schemas.microsoft.com/office/drawing/2014/main" id="{7CFA0E6C-98F3-159B-BC35-2D65E6A0E1AB}"/>
                </a:ext>
              </a:extLst>
            </p:cNvPr>
            <p:cNvCxnSpPr>
              <a:cxnSpLocks/>
            </p:cNvCxnSpPr>
            <p:nvPr/>
          </p:nvCxnSpPr>
          <p:spPr>
            <a:xfrm>
              <a:off x="0" y="4657941"/>
              <a:ext cx="7519595" cy="0"/>
            </a:xfrm>
            <a:prstGeom prst="straightConnector1">
              <a:avLst/>
            </a:prstGeom>
            <a:ln w="25400">
              <a:solidFill>
                <a:srgbClr val="D8821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07C9149D-CAEB-6A97-7D6A-82F8046BBB3A}"/>
                </a:ext>
              </a:extLst>
            </p:cNvPr>
            <p:cNvCxnSpPr>
              <a:cxnSpLocks/>
            </p:cNvCxnSpPr>
            <p:nvPr/>
          </p:nvCxnSpPr>
          <p:spPr>
            <a:xfrm>
              <a:off x="1058109" y="4573437"/>
              <a:ext cx="0" cy="169008"/>
            </a:xfrm>
            <a:prstGeom prst="line">
              <a:avLst/>
            </a:prstGeom>
            <a:ln w="25400">
              <a:solidFill>
                <a:srgbClr val="D88210"/>
              </a:solidFill>
            </a:ln>
          </p:spPr>
          <p:style>
            <a:lnRef idx="1">
              <a:schemeClr val="accent1"/>
            </a:lnRef>
            <a:fillRef idx="0">
              <a:schemeClr val="accent1"/>
            </a:fillRef>
            <a:effectRef idx="0">
              <a:schemeClr val="accent1"/>
            </a:effectRef>
            <a:fontRef idx="minor">
              <a:schemeClr val="tx1"/>
            </a:fontRef>
          </p:style>
        </p:cxnSp>
        <p:cxnSp>
          <p:nvCxnSpPr>
            <p:cNvPr id="26" name="Gerader Verbinder 25">
              <a:extLst>
                <a:ext uri="{FF2B5EF4-FFF2-40B4-BE49-F238E27FC236}">
                  <a16:creationId xmlns:a16="http://schemas.microsoft.com/office/drawing/2014/main" id="{D6DC94A1-585C-BF13-4832-A422ACA72B92}"/>
                </a:ext>
              </a:extLst>
            </p:cNvPr>
            <p:cNvCxnSpPr>
              <a:cxnSpLocks/>
            </p:cNvCxnSpPr>
            <p:nvPr/>
          </p:nvCxnSpPr>
          <p:spPr>
            <a:xfrm>
              <a:off x="2006736" y="4573437"/>
              <a:ext cx="0" cy="169008"/>
            </a:xfrm>
            <a:prstGeom prst="line">
              <a:avLst/>
            </a:prstGeom>
            <a:ln w="25400">
              <a:solidFill>
                <a:srgbClr val="D88210"/>
              </a:solidFill>
            </a:ln>
          </p:spPr>
          <p:style>
            <a:lnRef idx="1">
              <a:schemeClr val="accent1"/>
            </a:lnRef>
            <a:fillRef idx="0">
              <a:schemeClr val="accent1"/>
            </a:fillRef>
            <a:effectRef idx="0">
              <a:schemeClr val="accent1"/>
            </a:effectRef>
            <a:fontRef idx="minor">
              <a:schemeClr val="tx1"/>
            </a:fontRef>
          </p:style>
        </p:cxnSp>
        <p:cxnSp>
          <p:nvCxnSpPr>
            <p:cNvPr id="27" name="Gerader Verbinder 26">
              <a:extLst>
                <a:ext uri="{FF2B5EF4-FFF2-40B4-BE49-F238E27FC236}">
                  <a16:creationId xmlns:a16="http://schemas.microsoft.com/office/drawing/2014/main" id="{81030750-D22A-99D6-CEC5-737405A82FA1}"/>
                </a:ext>
              </a:extLst>
            </p:cNvPr>
            <p:cNvCxnSpPr>
              <a:cxnSpLocks/>
            </p:cNvCxnSpPr>
            <p:nvPr/>
          </p:nvCxnSpPr>
          <p:spPr>
            <a:xfrm>
              <a:off x="2955363" y="4573437"/>
              <a:ext cx="0" cy="169008"/>
            </a:xfrm>
            <a:prstGeom prst="line">
              <a:avLst/>
            </a:prstGeom>
            <a:ln w="25400">
              <a:solidFill>
                <a:srgbClr val="D88210"/>
              </a:solidFill>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E83A4819-A2FD-3BFA-BDED-ED5ED51BAA75}"/>
                </a:ext>
              </a:extLst>
            </p:cNvPr>
            <p:cNvCxnSpPr>
              <a:cxnSpLocks/>
            </p:cNvCxnSpPr>
            <p:nvPr/>
          </p:nvCxnSpPr>
          <p:spPr>
            <a:xfrm>
              <a:off x="3903991" y="4573437"/>
              <a:ext cx="0" cy="169008"/>
            </a:xfrm>
            <a:prstGeom prst="line">
              <a:avLst/>
            </a:prstGeom>
            <a:ln w="25400">
              <a:solidFill>
                <a:srgbClr val="D88210"/>
              </a:solidFill>
            </a:ln>
          </p:spPr>
          <p:style>
            <a:lnRef idx="1">
              <a:schemeClr val="accent1"/>
            </a:lnRef>
            <a:fillRef idx="0">
              <a:schemeClr val="accent1"/>
            </a:fillRef>
            <a:effectRef idx="0">
              <a:schemeClr val="accent1"/>
            </a:effectRef>
            <a:fontRef idx="minor">
              <a:schemeClr val="tx1"/>
            </a:fontRef>
          </p:style>
        </p:cxnSp>
      </p:grpSp>
      <p:pic>
        <p:nvPicPr>
          <p:cNvPr id="24" name="Bildplatzhalter 8">
            <a:extLst>
              <a:ext uri="{FF2B5EF4-FFF2-40B4-BE49-F238E27FC236}">
                <a16:creationId xmlns:a16="http://schemas.microsoft.com/office/drawing/2014/main" id="{59987F8B-0CCF-8F51-F685-FA996E6F8A2F}"/>
              </a:ext>
            </a:extLst>
          </p:cNvPr>
          <p:cNvPicPr>
            <a:picLocks noChangeAspect="1"/>
          </p:cNvPicPr>
          <p:nvPr/>
        </p:nvPicPr>
        <p:blipFill rotWithShape="1">
          <a:blip r:embed="rId5"/>
          <a:srcRect l="58135" r="12723" b="5338"/>
          <a:stretch/>
        </p:blipFill>
        <p:spPr>
          <a:xfrm>
            <a:off x="8288010" y="179999"/>
            <a:ext cx="3723989" cy="6489089"/>
          </a:xfrm>
          <a:prstGeom prst="rect">
            <a:avLst/>
          </a:prstGeom>
        </p:spPr>
      </p:pic>
      <p:grpSp>
        <p:nvGrpSpPr>
          <p:cNvPr id="64" name="Gruppieren 63">
            <a:extLst>
              <a:ext uri="{FF2B5EF4-FFF2-40B4-BE49-F238E27FC236}">
                <a16:creationId xmlns:a16="http://schemas.microsoft.com/office/drawing/2014/main" id="{676818B9-FB3F-49C5-56E2-A6B8993DA060}"/>
              </a:ext>
            </a:extLst>
          </p:cNvPr>
          <p:cNvGrpSpPr>
            <a:grpSpLocks noChangeAspect="1"/>
          </p:cNvGrpSpPr>
          <p:nvPr/>
        </p:nvGrpSpPr>
        <p:grpSpPr>
          <a:xfrm>
            <a:off x="407989" y="1609823"/>
            <a:ext cx="6796680" cy="1836000"/>
            <a:chOff x="407989" y="1609823"/>
            <a:chExt cx="6796680" cy="1836000"/>
          </a:xfrm>
          <a:solidFill>
            <a:schemeClr val="accent1"/>
          </a:solidFill>
        </p:grpSpPr>
        <p:sp>
          <p:nvSpPr>
            <p:cNvPr id="49" name="Textplatzhalter 5">
              <a:extLst>
                <a:ext uri="{FF2B5EF4-FFF2-40B4-BE49-F238E27FC236}">
                  <a16:creationId xmlns:a16="http://schemas.microsoft.com/office/drawing/2014/main" id="{4687714B-3429-CEB5-A1EA-A2AC5C8D1052}"/>
                </a:ext>
              </a:extLst>
            </p:cNvPr>
            <p:cNvSpPr txBox="1">
              <a:spLocks/>
            </p:cNvSpPr>
            <p:nvPr/>
          </p:nvSpPr>
          <p:spPr bwMode="gray">
            <a:xfrm>
              <a:off x="407989" y="1609823"/>
              <a:ext cx="6796680" cy="1836000"/>
            </a:xfrm>
            <a:prstGeom prst="roundRect">
              <a:avLst>
                <a:gd name="adj" fmla="val 6808"/>
              </a:avLst>
            </a:prstGeom>
            <a:grpFill/>
          </p:spPr>
          <p:txBody>
            <a:bodyPr vert="horz" wrap="square" lIns="180000" tIns="144000" rIns="0" bIns="0" rtlCol="0" anchor="t" anchorCtr="0">
              <a:noAutofit/>
            </a:bodyPr>
            <a:lstStyle>
              <a:defPPr>
                <a:defRPr lang="de-DE"/>
              </a:defPPr>
              <a:lvl1pPr>
                <a:lnSpc>
                  <a:spcPct val="90000"/>
                </a:lnSpc>
                <a:defRPr sz="3600">
                  <a:solidFill>
                    <a:schemeClr val="bg1"/>
                  </a:solidFill>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prstClr val="white"/>
                  </a:solidFill>
                  <a:effectLst/>
                  <a:uLnTx/>
                  <a:uFillTx/>
                  <a:ea typeface="+mn-ea"/>
                  <a:cs typeface="+mn-cs"/>
                </a:rPr>
                <a:t>Zusätzlich: Erfolgsabhängige Beitragsrückerstattung</a:t>
              </a:r>
            </a:p>
          </p:txBody>
        </p:sp>
        <p:cxnSp>
          <p:nvCxnSpPr>
            <p:cNvPr id="51" name="Gerade Verbindung mit Pfeil 50">
              <a:extLst>
                <a:ext uri="{FF2B5EF4-FFF2-40B4-BE49-F238E27FC236}">
                  <a16:creationId xmlns:a16="http://schemas.microsoft.com/office/drawing/2014/main" id="{16B705DD-F06E-8A95-24DB-5A3FB8D47D14}"/>
                </a:ext>
              </a:extLst>
            </p:cNvPr>
            <p:cNvCxnSpPr>
              <a:cxnSpLocks/>
            </p:cNvCxnSpPr>
            <p:nvPr/>
          </p:nvCxnSpPr>
          <p:spPr>
            <a:xfrm flipV="1">
              <a:off x="626044" y="2317990"/>
              <a:ext cx="0" cy="828000"/>
            </a:xfrm>
            <a:prstGeom prst="straightConnector1">
              <a:avLst/>
            </a:prstGeom>
            <a:grpFill/>
            <a:ln w="25400">
              <a:solidFill>
                <a:schemeClr val="accent2"/>
              </a:solidFill>
              <a:tailEnd type="none" w="lg" len="lg"/>
            </a:ln>
          </p:spPr>
          <p:style>
            <a:lnRef idx="1">
              <a:schemeClr val="accent1"/>
            </a:lnRef>
            <a:fillRef idx="0">
              <a:schemeClr val="accent1"/>
            </a:fillRef>
            <a:effectRef idx="0">
              <a:schemeClr val="accent1"/>
            </a:effectRef>
            <a:fontRef idx="minor">
              <a:schemeClr val="tx1"/>
            </a:fontRef>
          </p:style>
        </p:cxnSp>
        <p:cxnSp>
          <p:nvCxnSpPr>
            <p:cNvPr id="53" name="Gerade Verbindung mit Pfeil 52">
              <a:extLst>
                <a:ext uri="{FF2B5EF4-FFF2-40B4-BE49-F238E27FC236}">
                  <a16:creationId xmlns:a16="http://schemas.microsoft.com/office/drawing/2014/main" id="{BD643CBB-2069-3C75-9D9C-B7BFC57B7CEF}"/>
                </a:ext>
              </a:extLst>
            </p:cNvPr>
            <p:cNvCxnSpPr>
              <a:cxnSpLocks/>
            </p:cNvCxnSpPr>
            <p:nvPr/>
          </p:nvCxnSpPr>
          <p:spPr>
            <a:xfrm flipV="1">
              <a:off x="2576715" y="2317990"/>
              <a:ext cx="0" cy="828000"/>
            </a:xfrm>
            <a:prstGeom prst="straightConnector1">
              <a:avLst/>
            </a:prstGeom>
            <a:grpFill/>
            <a:ln w="25400">
              <a:solidFill>
                <a:schemeClr val="accent2"/>
              </a:solidFill>
              <a:tailEnd type="none" w="lg" len="lg"/>
            </a:ln>
          </p:spPr>
          <p:style>
            <a:lnRef idx="1">
              <a:schemeClr val="accent1"/>
            </a:lnRef>
            <a:fillRef idx="0">
              <a:schemeClr val="accent1"/>
            </a:fillRef>
            <a:effectRef idx="0">
              <a:schemeClr val="accent1"/>
            </a:effectRef>
            <a:fontRef idx="minor">
              <a:schemeClr val="tx1"/>
            </a:fontRef>
          </p:style>
        </p:cxnSp>
        <p:cxnSp>
          <p:nvCxnSpPr>
            <p:cNvPr id="55" name="Gerade Verbindung mit Pfeil 54">
              <a:extLst>
                <a:ext uri="{FF2B5EF4-FFF2-40B4-BE49-F238E27FC236}">
                  <a16:creationId xmlns:a16="http://schemas.microsoft.com/office/drawing/2014/main" id="{BE8421AA-5F3F-F63F-2AC5-381406AC37BC}"/>
                </a:ext>
              </a:extLst>
            </p:cNvPr>
            <p:cNvCxnSpPr>
              <a:cxnSpLocks/>
            </p:cNvCxnSpPr>
            <p:nvPr/>
          </p:nvCxnSpPr>
          <p:spPr>
            <a:xfrm flipV="1">
              <a:off x="4771506" y="2317990"/>
              <a:ext cx="0" cy="828000"/>
            </a:xfrm>
            <a:prstGeom prst="straightConnector1">
              <a:avLst/>
            </a:prstGeom>
            <a:grpFill/>
            <a:ln w="25400">
              <a:solidFill>
                <a:schemeClr val="accent2"/>
              </a:solidFill>
              <a:tailEnd type="none" w="lg" len="lg"/>
            </a:ln>
          </p:spPr>
          <p:style>
            <a:lnRef idx="1">
              <a:schemeClr val="accent1"/>
            </a:lnRef>
            <a:fillRef idx="0">
              <a:schemeClr val="accent1"/>
            </a:fillRef>
            <a:effectRef idx="0">
              <a:schemeClr val="accent1"/>
            </a:effectRef>
            <a:fontRef idx="minor">
              <a:schemeClr val="tx1"/>
            </a:fontRef>
          </p:style>
        </p:cxnSp>
        <p:sp>
          <p:nvSpPr>
            <p:cNvPr id="59" name="Textplatzhalter 5">
              <a:extLst>
                <a:ext uri="{FF2B5EF4-FFF2-40B4-BE49-F238E27FC236}">
                  <a16:creationId xmlns:a16="http://schemas.microsoft.com/office/drawing/2014/main" id="{661D7FE1-DE16-6A95-A3B2-434BFF4C52F4}"/>
                </a:ext>
              </a:extLst>
            </p:cNvPr>
            <p:cNvSpPr txBox="1">
              <a:spLocks/>
            </p:cNvSpPr>
            <p:nvPr/>
          </p:nvSpPr>
          <p:spPr bwMode="gray">
            <a:xfrm>
              <a:off x="2710947" y="2307943"/>
              <a:ext cx="1595487" cy="1008000"/>
            </a:xfrm>
            <a:prstGeom prst="rect">
              <a:avLst/>
            </a:prstGeom>
            <a:grpFill/>
          </p:spPr>
          <p:txBody>
            <a:bodyPr vert="horz" lIns="0" tIns="0" rIns="0" bIns="0" rtlCol="0">
              <a:noAutofit/>
            </a:bodyPr>
            <a:lstStyle>
              <a:lvl1pPr marL="0" indent="0" algn="l" defTabSz="914400" rtl="0" eaLnBrk="1" latinLnBrk="0" hangingPunct="1">
                <a:lnSpc>
                  <a:spcPct val="100000"/>
                </a:lnSpc>
                <a:spcBef>
                  <a:spcPts val="1200"/>
                </a:spcBef>
                <a:buFontTx/>
                <a:buNone/>
                <a:defRPr sz="1600" kern="1200">
                  <a:solidFill>
                    <a:schemeClr val="accent1"/>
                  </a:solidFill>
                  <a:latin typeface="+mn-lt"/>
                  <a:ea typeface="+mn-ea"/>
                  <a:cs typeface="+mn-cs"/>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e-DE" sz="1400" dirty="0">
                  <a:solidFill>
                    <a:schemeClr val="bg1"/>
                  </a:solidFill>
                </a:rPr>
                <a:t>Werden Leistungen in Anspruch genommen, entfällt der Anspruch. </a:t>
              </a:r>
            </a:p>
          </p:txBody>
        </p:sp>
        <p:sp>
          <p:nvSpPr>
            <p:cNvPr id="60" name="Textplatzhalter 5">
              <a:extLst>
                <a:ext uri="{FF2B5EF4-FFF2-40B4-BE49-F238E27FC236}">
                  <a16:creationId xmlns:a16="http://schemas.microsoft.com/office/drawing/2014/main" id="{136F013C-03E5-4E4A-3A7C-3818C423E353}"/>
                </a:ext>
              </a:extLst>
            </p:cNvPr>
            <p:cNvSpPr txBox="1">
              <a:spLocks/>
            </p:cNvSpPr>
            <p:nvPr/>
          </p:nvSpPr>
          <p:spPr bwMode="gray">
            <a:xfrm>
              <a:off x="4905738" y="2307943"/>
              <a:ext cx="1998710" cy="1008000"/>
            </a:xfrm>
            <a:prstGeom prst="rect">
              <a:avLst/>
            </a:prstGeom>
            <a:grpFill/>
          </p:spPr>
          <p:txBody>
            <a:bodyPr vert="horz" lIns="0" tIns="0" rIns="0" bIns="0" rtlCol="0">
              <a:noAutofit/>
            </a:bodyPr>
            <a:lstStyle>
              <a:lvl1pPr marL="0" indent="0" algn="l" defTabSz="914400" rtl="0" eaLnBrk="1" latinLnBrk="0" hangingPunct="1">
                <a:lnSpc>
                  <a:spcPct val="100000"/>
                </a:lnSpc>
                <a:spcBef>
                  <a:spcPts val="1200"/>
                </a:spcBef>
                <a:buFontTx/>
                <a:buNone/>
                <a:defRPr sz="1600" kern="1200">
                  <a:solidFill>
                    <a:schemeClr val="accent1"/>
                  </a:solidFill>
                  <a:latin typeface="+mn-lt"/>
                  <a:ea typeface="+mn-ea"/>
                  <a:cs typeface="+mn-cs"/>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e-DE" sz="1400" dirty="0">
                  <a:solidFill>
                    <a:schemeClr val="bg1"/>
                  </a:solidFill>
                </a:rPr>
                <a:t>Ein erneuter Anspruch besteht nach einem weiteren leistungsfreien Jahr.</a:t>
              </a:r>
            </a:p>
          </p:txBody>
        </p:sp>
        <p:sp>
          <p:nvSpPr>
            <p:cNvPr id="61" name="Textplatzhalter 5">
              <a:extLst>
                <a:ext uri="{FF2B5EF4-FFF2-40B4-BE49-F238E27FC236}">
                  <a16:creationId xmlns:a16="http://schemas.microsoft.com/office/drawing/2014/main" id="{835109F3-89BB-5001-3C5C-A96EC9CAE5FC}"/>
                </a:ext>
              </a:extLst>
            </p:cNvPr>
            <p:cNvSpPr txBox="1">
              <a:spLocks/>
            </p:cNvSpPr>
            <p:nvPr/>
          </p:nvSpPr>
          <p:spPr bwMode="gray">
            <a:xfrm>
              <a:off x="760276" y="2307943"/>
              <a:ext cx="1595487" cy="1008000"/>
            </a:xfrm>
            <a:prstGeom prst="rect">
              <a:avLst/>
            </a:prstGeom>
            <a:grpFill/>
          </p:spPr>
          <p:txBody>
            <a:bodyPr vert="horz" lIns="0" tIns="0" rIns="0" bIns="0" rtlCol="0">
              <a:noAutofit/>
            </a:bodyPr>
            <a:lstStyle>
              <a:lvl1pPr marL="0" indent="0" algn="l" defTabSz="914400" rtl="0" eaLnBrk="1" latinLnBrk="0" hangingPunct="1">
                <a:lnSpc>
                  <a:spcPct val="100000"/>
                </a:lnSpc>
                <a:spcBef>
                  <a:spcPts val="1200"/>
                </a:spcBef>
                <a:buFontTx/>
                <a:buNone/>
                <a:defRPr sz="1600" kern="1200">
                  <a:solidFill>
                    <a:schemeClr val="accent1"/>
                  </a:solidFill>
                  <a:latin typeface="+mn-lt"/>
                  <a:ea typeface="+mn-ea"/>
                  <a:cs typeface="+mn-cs"/>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e-DE" sz="1400" dirty="0">
                  <a:solidFill>
                    <a:schemeClr val="bg1"/>
                  </a:solidFill>
                </a:rPr>
                <a:t>Die Auszahlung erfolgt bei Leistungsfreiheit </a:t>
              </a:r>
              <a:br>
                <a:rPr lang="de-DE" sz="1400" dirty="0">
                  <a:solidFill>
                    <a:schemeClr val="bg1"/>
                  </a:solidFill>
                </a:rPr>
              </a:br>
              <a:r>
                <a:rPr lang="de-DE" sz="1400" dirty="0">
                  <a:solidFill>
                    <a:schemeClr val="bg1"/>
                  </a:solidFill>
                </a:rPr>
                <a:t>im Folgejahr. </a:t>
              </a:r>
            </a:p>
          </p:txBody>
        </p:sp>
      </p:grpSp>
    </p:spTree>
    <p:extLst>
      <p:ext uri="{BB962C8B-B14F-4D97-AF65-F5344CB8AC3E}">
        <p14:creationId xmlns:p14="http://schemas.microsoft.com/office/powerpoint/2010/main" val="37304469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750"/>
                                        <p:tgtEl>
                                          <p:spTgt spid="64"/>
                                        </p:tgtEl>
                                      </p:cBhvr>
                                    </p:animEffect>
                                    <p:anim calcmode="lin" valueType="num">
                                      <p:cBhvr>
                                        <p:cTn id="8" dur="750" fill="hold"/>
                                        <p:tgtEl>
                                          <p:spTgt spid="64"/>
                                        </p:tgtEl>
                                        <p:attrNameLst>
                                          <p:attrName>ppt_x</p:attrName>
                                        </p:attrNameLst>
                                      </p:cBhvr>
                                      <p:tavLst>
                                        <p:tav tm="0">
                                          <p:val>
                                            <p:strVal val="#ppt_x"/>
                                          </p:val>
                                        </p:tav>
                                        <p:tav tm="100000">
                                          <p:val>
                                            <p:strVal val="#ppt_x"/>
                                          </p:val>
                                        </p:tav>
                                      </p:tavLst>
                                    </p:anim>
                                    <p:anim calcmode="lin" valueType="num">
                                      <p:cBhvr>
                                        <p:cTn id="9" dur="750" fill="hold"/>
                                        <p:tgtEl>
                                          <p:spTgt spid="6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par>
                                <p:cTn id="19" presetID="53" presetClass="entr" presetSubtype="16" fill="hold" grpId="0" nodeType="withEffect">
                                  <p:stCondLst>
                                    <p:cond delay="25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Effect transition="in" filter="fade">
                                      <p:cBhvr>
                                        <p:cTn id="28" dur="500"/>
                                        <p:tgtEl>
                                          <p:spTgt spid="15"/>
                                        </p:tgtEl>
                                      </p:cBhvr>
                                    </p:animEffect>
                                  </p:childTnLst>
                                </p:cTn>
                              </p:par>
                              <p:par>
                                <p:cTn id="29" presetID="53" presetClass="entr" presetSubtype="16"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par>
                                <p:cTn id="34" presetID="10" presetClass="entr" presetSubtype="0" fill="hold" grpId="0" nodeType="withEffect">
                                  <p:stCondLst>
                                    <p:cond delay="75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childTnLst>
                                </p:cTn>
                              </p:par>
                              <p:par>
                                <p:cTn id="37" presetID="10" presetClass="entr" presetSubtype="0" fill="hold" grpId="0" nodeType="withEffect">
                                  <p:stCondLst>
                                    <p:cond delay="125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3" grpId="0"/>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platzhalter 12">
            <a:extLst>
              <a:ext uri="{FF2B5EF4-FFF2-40B4-BE49-F238E27FC236}">
                <a16:creationId xmlns:a16="http://schemas.microsoft.com/office/drawing/2014/main" id="{F7996591-63EE-99E1-CDC7-FFA06A0ED2A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0000" y="179999"/>
            <a:ext cx="11832000" cy="6489089"/>
          </a:xfrm>
          <a:prstGeom prst="rect">
            <a:avLst/>
          </a:prstGeom>
        </p:spPr>
      </p:pic>
      <p:sp>
        <p:nvSpPr>
          <p:cNvPr id="2" name="Titel 1">
            <a:extLst>
              <a:ext uri="{FF2B5EF4-FFF2-40B4-BE49-F238E27FC236}">
                <a16:creationId xmlns:a16="http://schemas.microsoft.com/office/drawing/2014/main" id="{0329D7B4-57CA-D303-0394-B89636D9A10B}"/>
              </a:ext>
            </a:extLst>
          </p:cNvPr>
          <p:cNvSpPr>
            <a:spLocks noGrp="1"/>
          </p:cNvSpPr>
          <p:nvPr>
            <p:ph type="title"/>
          </p:nvPr>
        </p:nvSpPr>
        <p:spPr>
          <a:xfrm>
            <a:off x="407988" y="476250"/>
            <a:ext cx="11306217" cy="712787"/>
          </a:xfrm>
        </p:spPr>
        <p:txBody>
          <a:bodyPr/>
          <a:lstStyle/>
          <a:p>
            <a:r>
              <a:rPr lang="de-DE" dirty="0"/>
              <a:t>Top-Vorsorge auch bei Inanspruchnahme der Beitragsrückerstattung / Beitragsstundung </a:t>
            </a:r>
          </a:p>
        </p:txBody>
      </p:sp>
      <p:sp>
        <p:nvSpPr>
          <p:cNvPr id="5" name="Textplatzhalter 4">
            <a:extLst>
              <a:ext uri="{FF2B5EF4-FFF2-40B4-BE49-F238E27FC236}">
                <a16:creationId xmlns:a16="http://schemas.microsoft.com/office/drawing/2014/main" id="{DF7C334E-5211-8E1E-FA29-D07605D1AFF1}"/>
              </a:ext>
            </a:extLst>
          </p:cNvPr>
          <p:cNvSpPr>
            <a:spLocks noGrp="1"/>
          </p:cNvSpPr>
          <p:nvPr>
            <p:ph type="body" sz="quarter" idx="17"/>
          </p:nvPr>
        </p:nvSpPr>
        <p:spPr/>
        <p:txBody>
          <a:bodyPr/>
          <a:lstStyle/>
          <a:p>
            <a:r>
              <a:rPr lang="de-DE" dirty="0"/>
              <a:t>Wir möchten, dass unsere Kunden gesund bleiben!</a:t>
            </a:r>
          </a:p>
        </p:txBody>
      </p:sp>
      <p:sp>
        <p:nvSpPr>
          <p:cNvPr id="26" name="Textfeld 25">
            <a:extLst>
              <a:ext uri="{FF2B5EF4-FFF2-40B4-BE49-F238E27FC236}">
                <a16:creationId xmlns:a16="http://schemas.microsoft.com/office/drawing/2014/main" id="{859D279E-0CE2-BD27-D52F-BE8193B7F869}"/>
              </a:ext>
            </a:extLst>
          </p:cNvPr>
          <p:cNvSpPr txBox="1"/>
          <p:nvPr/>
        </p:nvSpPr>
        <p:spPr>
          <a:xfrm>
            <a:off x="7411768" y="6368755"/>
            <a:ext cx="2312999" cy="285350"/>
          </a:xfrm>
          <a:prstGeom prst="rect">
            <a:avLst/>
          </a:prstGeom>
          <a:noFill/>
          <a:extLst>
            <a:ext uri="{909E8E84-426E-40DD-AFC4-6F175D3DCCD1}">
              <a14:hiddenFill xmlns:a14="http://schemas.microsoft.com/office/drawing/2010/main">
                <a:solidFill>
                  <a:srgbClr val="FFFFFF"/>
                </a:solidFill>
              </a14:hiddenFill>
            </a:ext>
          </a:extLst>
        </p:spPr>
        <p:txBody>
          <a:bodyPr wrap="square" lIns="0" tIns="0" rIns="0" bIns="0">
            <a:noAutofit/>
          </a:bodyPr>
          <a:lstStyle/>
          <a:p>
            <a:r>
              <a:rPr lang="de-DE" sz="1100" b="0" u="none" strike="noStrike" baseline="0" dirty="0">
                <a:solidFill>
                  <a:schemeClr val="accent4">
                    <a:lumMod val="75000"/>
                  </a:schemeClr>
                </a:solidFill>
              </a:rPr>
              <a:t>*Ab dem 19. Lebensjahr</a:t>
            </a:r>
            <a:endParaRPr lang="de-DE" sz="1100" dirty="0">
              <a:solidFill>
                <a:schemeClr val="accent4">
                  <a:lumMod val="75000"/>
                </a:schemeClr>
              </a:solidFill>
            </a:endParaRPr>
          </a:p>
        </p:txBody>
      </p:sp>
      <p:grpSp>
        <p:nvGrpSpPr>
          <p:cNvPr id="4" name="Gruppieren 3">
            <a:extLst>
              <a:ext uri="{FF2B5EF4-FFF2-40B4-BE49-F238E27FC236}">
                <a16:creationId xmlns:a16="http://schemas.microsoft.com/office/drawing/2014/main" id="{BBE3089A-F7FF-B234-9455-960F760D7C46}"/>
              </a:ext>
            </a:extLst>
          </p:cNvPr>
          <p:cNvGrpSpPr>
            <a:grpSpLocks noChangeAspect="1"/>
          </p:cNvGrpSpPr>
          <p:nvPr/>
        </p:nvGrpSpPr>
        <p:grpSpPr>
          <a:xfrm>
            <a:off x="6580806" y="2892022"/>
            <a:ext cx="4969305" cy="1185519"/>
            <a:chOff x="6580806" y="2892022"/>
            <a:chExt cx="4969305" cy="1185519"/>
          </a:xfrm>
          <a:solidFill>
            <a:schemeClr val="accent1"/>
          </a:solidFill>
        </p:grpSpPr>
        <p:sp>
          <p:nvSpPr>
            <p:cNvPr id="20" name="Rechteck: abgerundete Ecken 19">
              <a:extLst>
                <a:ext uri="{FF2B5EF4-FFF2-40B4-BE49-F238E27FC236}">
                  <a16:creationId xmlns:a16="http://schemas.microsoft.com/office/drawing/2014/main" id="{B4246376-83E6-D9E1-2602-38BFD0A5C4C6}"/>
                </a:ext>
              </a:extLst>
            </p:cNvPr>
            <p:cNvSpPr/>
            <p:nvPr/>
          </p:nvSpPr>
          <p:spPr bwMode="gray">
            <a:xfrm>
              <a:off x="6580806" y="2892022"/>
              <a:ext cx="4969305" cy="1185519"/>
            </a:xfrm>
            <a:prstGeom prst="roundRect">
              <a:avLst>
                <a:gd name="adj" fmla="val 8968"/>
              </a:avLst>
            </a:prstGeom>
            <a:grpFill/>
          </p:spPr>
          <p:txBody>
            <a:bodyPr vert="horz" wrap="square" lIns="828000" tIns="180000" rIns="108000" bIns="180000" rtlCol="0" anchor="ctr"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600" b="1" i="0" u="none" strike="noStrike" kern="1200" cap="none" spc="0" normalizeH="0" baseline="0" noProof="0" dirty="0">
                  <a:ln>
                    <a:noFill/>
                  </a:ln>
                  <a:solidFill>
                    <a:schemeClr val="bg1"/>
                  </a:solidFill>
                  <a:effectLst/>
                  <a:uLnTx/>
                  <a:uFillTx/>
                  <a:latin typeface="Arial"/>
                  <a:ea typeface="+mn-ea"/>
                  <a:cs typeface="+mn-cs"/>
                </a:rPr>
                <a:t>PanTum Detect</a:t>
              </a:r>
              <a:r>
                <a:rPr kumimoji="0" lang="de-DE" sz="1600" b="1" i="0" u="none" strike="noStrike" kern="1200" cap="none" spc="0" normalizeH="0" baseline="30000" noProof="0" dirty="0">
                  <a:ln>
                    <a:noFill/>
                  </a:ln>
                  <a:solidFill>
                    <a:schemeClr val="bg1"/>
                  </a:solidFill>
                  <a:effectLst/>
                  <a:uLnTx/>
                  <a:uFillTx/>
                  <a:latin typeface="Arial"/>
                  <a:ea typeface="+mn-ea"/>
                  <a:cs typeface="+mn-cs"/>
                </a:rPr>
                <a:t>®</a:t>
              </a:r>
              <a:r>
                <a:rPr kumimoji="0" lang="de-DE" sz="1600" b="1" i="0" u="none" strike="noStrike" kern="1200" cap="none" spc="0" normalizeH="0" baseline="0" noProof="0" dirty="0">
                  <a:ln>
                    <a:noFill/>
                  </a:ln>
                  <a:solidFill>
                    <a:schemeClr val="bg1"/>
                  </a:solidFill>
                  <a:effectLst/>
                  <a:uLnTx/>
                  <a:uFillTx/>
                  <a:latin typeface="Arial"/>
                  <a:ea typeface="+mn-ea"/>
                  <a:cs typeface="+mn-cs"/>
                </a:rPr>
                <a:t> Bluttest </a:t>
              </a:r>
              <a:r>
                <a:rPr kumimoji="0" lang="de-DE" sz="1600" b="0" i="0" u="none" strike="noStrike" kern="1200" cap="none" spc="0" normalizeH="0" baseline="0" noProof="0" dirty="0">
                  <a:ln>
                    <a:noFill/>
                  </a:ln>
                  <a:solidFill>
                    <a:schemeClr val="bg1"/>
                  </a:solidFill>
                  <a:effectLst/>
                  <a:uLnTx/>
                  <a:uFillTx/>
                  <a:latin typeface="Arial"/>
                  <a:ea typeface="+mn-ea"/>
                  <a:cs typeface="+mn-cs"/>
                </a:rPr>
                <a:t>jährlich* </a:t>
              </a:r>
              <a:br>
                <a:rPr kumimoji="0" lang="de-DE" sz="1600" b="0" i="0" u="none" strike="noStrike" kern="1200" cap="none" spc="0" normalizeH="0" baseline="0" noProof="0" dirty="0">
                  <a:ln>
                    <a:noFill/>
                  </a:ln>
                  <a:solidFill>
                    <a:schemeClr val="bg1"/>
                  </a:solidFill>
                  <a:effectLst/>
                  <a:uLnTx/>
                  <a:uFillTx/>
                  <a:latin typeface="Arial"/>
                  <a:ea typeface="+mn-ea"/>
                  <a:cs typeface="+mn-cs"/>
                </a:rPr>
              </a:br>
              <a:r>
                <a:rPr kumimoji="0" lang="de-DE" sz="1600" b="0" i="0" u="none" strike="noStrike" kern="1200" cap="none" spc="0" normalizeH="0" baseline="0" noProof="0" dirty="0">
                  <a:ln>
                    <a:noFill/>
                  </a:ln>
                  <a:solidFill>
                    <a:schemeClr val="bg1"/>
                  </a:solidFill>
                  <a:effectLst/>
                  <a:uLnTx/>
                  <a:uFillTx/>
                  <a:latin typeface="Arial"/>
                  <a:ea typeface="+mn-ea"/>
                  <a:cs typeface="+mn-cs"/>
                </a:rPr>
                <a:t>unabhängig der Beitragsrückerstattung / Beitragsstundung</a:t>
              </a:r>
            </a:p>
          </p:txBody>
        </p:sp>
        <p:grpSp>
          <p:nvGrpSpPr>
            <p:cNvPr id="27" name="Group 58">
              <a:extLst>
                <a:ext uri="{FF2B5EF4-FFF2-40B4-BE49-F238E27FC236}">
                  <a16:creationId xmlns:a16="http://schemas.microsoft.com/office/drawing/2014/main" id="{765343E1-D946-34DA-9D65-86DA8CE1EFF5}"/>
                </a:ext>
              </a:extLst>
            </p:cNvPr>
            <p:cNvGrpSpPr>
              <a:grpSpLocks noChangeAspect="1"/>
            </p:cNvGrpSpPr>
            <p:nvPr/>
          </p:nvGrpSpPr>
          <p:grpSpPr bwMode="gray">
            <a:xfrm>
              <a:off x="6733589" y="3187342"/>
              <a:ext cx="396094" cy="594879"/>
              <a:chOff x="3154" y="1390"/>
              <a:chExt cx="536" cy="805"/>
            </a:xfrm>
            <a:grpFill/>
          </p:grpSpPr>
          <p:sp>
            <p:nvSpPr>
              <p:cNvPr id="28" name="Rectangle 59">
                <a:extLst>
                  <a:ext uri="{FF2B5EF4-FFF2-40B4-BE49-F238E27FC236}">
                    <a16:creationId xmlns:a16="http://schemas.microsoft.com/office/drawing/2014/main" id="{BFD1C08E-8F2B-37EC-8BCD-36994756E640}"/>
                  </a:ext>
                </a:extLst>
              </p:cNvPr>
              <p:cNvSpPr>
                <a:spLocks noChangeArrowheads="1"/>
              </p:cNvSpPr>
              <p:nvPr/>
            </p:nvSpPr>
            <p:spPr bwMode="gray">
              <a:xfrm>
                <a:off x="3154" y="1390"/>
                <a:ext cx="342" cy="1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dirty="0"/>
              </a:p>
            </p:txBody>
          </p:sp>
          <p:sp>
            <p:nvSpPr>
              <p:cNvPr id="29" name="Freeform 60">
                <a:extLst>
                  <a:ext uri="{FF2B5EF4-FFF2-40B4-BE49-F238E27FC236}">
                    <a16:creationId xmlns:a16="http://schemas.microsoft.com/office/drawing/2014/main" id="{D6765316-50B0-BF12-3976-BE3B0D5BE49F}"/>
                  </a:ext>
                </a:extLst>
              </p:cNvPr>
              <p:cNvSpPr>
                <a:spLocks/>
              </p:cNvSpPr>
              <p:nvPr/>
            </p:nvSpPr>
            <p:spPr bwMode="gray">
              <a:xfrm>
                <a:off x="3398" y="1586"/>
                <a:ext cx="48" cy="232"/>
              </a:xfrm>
              <a:custGeom>
                <a:avLst/>
                <a:gdLst>
                  <a:gd name="T0" fmla="*/ 48 w 48"/>
                  <a:gd name="T1" fmla="*/ 164 h 232"/>
                  <a:gd name="T2" fmla="*/ 48 w 48"/>
                  <a:gd name="T3" fmla="*/ 0 h 232"/>
                  <a:gd name="T4" fmla="*/ 0 w 48"/>
                  <a:gd name="T5" fmla="*/ 0 h 232"/>
                  <a:gd name="T6" fmla="*/ 0 w 48"/>
                  <a:gd name="T7" fmla="*/ 232 h 232"/>
                  <a:gd name="T8" fmla="*/ 48 w 48"/>
                  <a:gd name="T9" fmla="*/ 164 h 232"/>
                </a:gdLst>
                <a:ahLst/>
                <a:cxnLst>
                  <a:cxn ang="0">
                    <a:pos x="T0" y="T1"/>
                  </a:cxn>
                  <a:cxn ang="0">
                    <a:pos x="T2" y="T3"/>
                  </a:cxn>
                  <a:cxn ang="0">
                    <a:pos x="T4" y="T5"/>
                  </a:cxn>
                  <a:cxn ang="0">
                    <a:pos x="T6" y="T7"/>
                  </a:cxn>
                  <a:cxn ang="0">
                    <a:pos x="T8" y="T9"/>
                  </a:cxn>
                </a:cxnLst>
                <a:rect l="0" t="0" r="r" b="b"/>
                <a:pathLst>
                  <a:path w="48" h="232">
                    <a:moveTo>
                      <a:pt x="48" y="164"/>
                    </a:moveTo>
                    <a:lnTo>
                      <a:pt x="48" y="0"/>
                    </a:lnTo>
                    <a:lnTo>
                      <a:pt x="0" y="0"/>
                    </a:lnTo>
                    <a:lnTo>
                      <a:pt x="0" y="232"/>
                    </a:lnTo>
                    <a:lnTo>
                      <a:pt x="48"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dirty="0"/>
              </a:p>
            </p:txBody>
          </p:sp>
          <p:sp>
            <p:nvSpPr>
              <p:cNvPr id="30" name="Freeform 61">
                <a:extLst>
                  <a:ext uri="{FF2B5EF4-FFF2-40B4-BE49-F238E27FC236}">
                    <a16:creationId xmlns:a16="http://schemas.microsoft.com/office/drawing/2014/main" id="{84DD5087-655C-10BB-CAD3-A61C9E4E14F6}"/>
                  </a:ext>
                </a:extLst>
              </p:cNvPr>
              <p:cNvSpPr>
                <a:spLocks/>
              </p:cNvSpPr>
              <p:nvPr/>
            </p:nvSpPr>
            <p:spPr bwMode="gray">
              <a:xfrm>
                <a:off x="3202" y="1586"/>
                <a:ext cx="237" cy="609"/>
              </a:xfrm>
              <a:custGeom>
                <a:avLst/>
                <a:gdLst>
                  <a:gd name="T0" fmla="*/ 161 w 196"/>
                  <a:gd name="T1" fmla="*/ 408 h 505"/>
                  <a:gd name="T2" fmla="*/ 101 w 196"/>
                  <a:gd name="T3" fmla="*/ 464 h 505"/>
                  <a:gd name="T4" fmla="*/ 41 w 196"/>
                  <a:gd name="T5" fmla="*/ 404 h 505"/>
                  <a:gd name="T6" fmla="*/ 41 w 196"/>
                  <a:gd name="T7" fmla="*/ 0 h 505"/>
                  <a:gd name="T8" fmla="*/ 0 w 196"/>
                  <a:gd name="T9" fmla="*/ 0 h 505"/>
                  <a:gd name="T10" fmla="*/ 0 w 196"/>
                  <a:gd name="T11" fmla="*/ 404 h 505"/>
                  <a:gd name="T12" fmla="*/ 101 w 196"/>
                  <a:gd name="T13" fmla="*/ 505 h 505"/>
                  <a:gd name="T14" fmla="*/ 196 w 196"/>
                  <a:gd name="T15" fmla="*/ 438 h 505"/>
                  <a:gd name="T16" fmla="*/ 161 w 196"/>
                  <a:gd name="T17" fmla="*/ 408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505">
                    <a:moveTo>
                      <a:pt x="161" y="408"/>
                    </a:moveTo>
                    <a:cubicBezTo>
                      <a:pt x="159" y="439"/>
                      <a:pt x="133" y="464"/>
                      <a:pt x="101" y="464"/>
                    </a:cubicBezTo>
                    <a:cubicBezTo>
                      <a:pt x="68" y="464"/>
                      <a:pt x="41" y="437"/>
                      <a:pt x="41" y="404"/>
                    </a:cubicBezTo>
                    <a:cubicBezTo>
                      <a:pt x="41" y="0"/>
                      <a:pt x="41" y="0"/>
                      <a:pt x="41" y="0"/>
                    </a:cubicBezTo>
                    <a:cubicBezTo>
                      <a:pt x="0" y="0"/>
                      <a:pt x="0" y="0"/>
                      <a:pt x="0" y="0"/>
                    </a:cubicBezTo>
                    <a:cubicBezTo>
                      <a:pt x="0" y="404"/>
                      <a:pt x="0" y="404"/>
                      <a:pt x="0" y="404"/>
                    </a:cubicBezTo>
                    <a:cubicBezTo>
                      <a:pt x="0" y="459"/>
                      <a:pt x="45" y="505"/>
                      <a:pt x="101" y="505"/>
                    </a:cubicBezTo>
                    <a:cubicBezTo>
                      <a:pt x="145" y="505"/>
                      <a:pt x="182" y="477"/>
                      <a:pt x="196" y="438"/>
                    </a:cubicBezTo>
                    <a:cubicBezTo>
                      <a:pt x="183" y="430"/>
                      <a:pt x="171" y="420"/>
                      <a:pt x="161" y="4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dirty="0"/>
              </a:p>
            </p:txBody>
          </p:sp>
          <p:sp>
            <p:nvSpPr>
              <p:cNvPr id="31" name="Freeform 62">
                <a:extLst>
                  <a:ext uri="{FF2B5EF4-FFF2-40B4-BE49-F238E27FC236}">
                    <a16:creationId xmlns:a16="http://schemas.microsoft.com/office/drawing/2014/main" id="{D14D4C93-63A9-55AB-FFA3-8C8C2EAC64F3}"/>
                  </a:ext>
                </a:extLst>
              </p:cNvPr>
              <p:cNvSpPr>
                <a:spLocks noEditPoints="1"/>
              </p:cNvSpPr>
              <p:nvPr/>
            </p:nvSpPr>
            <p:spPr bwMode="gray">
              <a:xfrm>
                <a:off x="3398" y="1698"/>
                <a:ext cx="292" cy="399"/>
              </a:xfrm>
              <a:custGeom>
                <a:avLst/>
                <a:gdLst>
                  <a:gd name="T0" fmla="*/ 218 w 242"/>
                  <a:gd name="T1" fmla="*/ 135 h 331"/>
                  <a:gd name="T2" fmla="*/ 121 w 242"/>
                  <a:gd name="T3" fmla="*/ 0 h 331"/>
                  <a:gd name="T4" fmla="*/ 24 w 242"/>
                  <a:gd name="T5" fmla="*/ 135 h 331"/>
                  <a:gd name="T6" fmla="*/ 0 w 242"/>
                  <a:gd name="T7" fmla="*/ 208 h 331"/>
                  <a:gd name="T8" fmla="*/ 121 w 242"/>
                  <a:gd name="T9" fmla="*/ 331 h 331"/>
                  <a:gd name="T10" fmla="*/ 242 w 242"/>
                  <a:gd name="T11" fmla="*/ 208 h 331"/>
                  <a:gd name="T12" fmla="*/ 218 w 242"/>
                  <a:gd name="T13" fmla="*/ 135 h 331"/>
                  <a:gd name="T14" fmla="*/ 182 w 242"/>
                  <a:gd name="T15" fmla="*/ 216 h 331"/>
                  <a:gd name="T16" fmla="*/ 141 w 242"/>
                  <a:gd name="T17" fmla="*/ 216 h 331"/>
                  <a:gd name="T18" fmla="*/ 141 w 242"/>
                  <a:gd name="T19" fmla="*/ 256 h 331"/>
                  <a:gd name="T20" fmla="*/ 101 w 242"/>
                  <a:gd name="T21" fmla="*/ 256 h 331"/>
                  <a:gd name="T22" fmla="*/ 101 w 242"/>
                  <a:gd name="T23" fmla="*/ 216 h 331"/>
                  <a:gd name="T24" fmla="*/ 60 w 242"/>
                  <a:gd name="T25" fmla="*/ 216 h 331"/>
                  <a:gd name="T26" fmla="*/ 60 w 242"/>
                  <a:gd name="T27" fmla="*/ 176 h 331"/>
                  <a:gd name="T28" fmla="*/ 101 w 242"/>
                  <a:gd name="T29" fmla="*/ 176 h 331"/>
                  <a:gd name="T30" fmla="*/ 101 w 242"/>
                  <a:gd name="T31" fmla="*/ 135 h 331"/>
                  <a:gd name="T32" fmla="*/ 141 w 242"/>
                  <a:gd name="T33" fmla="*/ 135 h 331"/>
                  <a:gd name="T34" fmla="*/ 141 w 242"/>
                  <a:gd name="T35" fmla="*/ 176 h 331"/>
                  <a:gd name="T36" fmla="*/ 182 w 242"/>
                  <a:gd name="T37" fmla="*/ 176 h 331"/>
                  <a:gd name="T38" fmla="*/ 182 w 242"/>
                  <a:gd name="T39" fmla="*/ 21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2" h="331">
                    <a:moveTo>
                      <a:pt x="218" y="135"/>
                    </a:moveTo>
                    <a:cubicBezTo>
                      <a:pt x="121" y="0"/>
                      <a:pt x="121" y="0"/>
                      <a:pt x="121" y="0"/>
                    </a:cubicBezTo>
                    <a:cubicBezTo>
                      <a:pt x="24" y="135"/>
                      <a:pt x="24" y="135"/>
                      <a:pt x="24" y="135"/>
                    </a:cubicBezTo>
                    <a:cubicBezTo>
                      <a:pt x="9" y="155"/>
                      <a:pt x="0" y="181"/>
                      <a:pt x="0" y="208"/>
                    </a:cubicBezTo>
                    <a:cubicBezTo>
                      <a:pt x="0" y="276"/>
                      <a:pt x="54" y="331"/>
                      <a:pt x="121" y="331"/>
                    </a:cubicBezTo>
                    <a:cubicBezTo>
                      <a:pt x="188" y="331"/>
                      <a:pt x="242" y="276"/>
                      <a:pt x="242" y="208"/>
                    </a:cubicBezTo>
                    <a:cubicBezTo>
                      <a:pt x="242" y="181"/>
                      <a:pt x="233" y="155"/>
                      <a:pt x="218" y="135"/>
                    </a:cubicBezTo>
                    <a:close/>
                    <a:moveTo>
                      <a:pt x="182" y="216"/>
                    </a:moveTo>
                    <a:cubicBezTo>
                      <a:pt x="141" y="216"/>
                      <a:pt x="141" y="216"/>
                      <a:pt x="141" y="216"/>
                    </a:cubicBezTo>
                    <a:cubicBezTo>
                      <a:pt x="141" y="256"/>
                      <a:pt x="141" y="256"/>
                      <a:pt x="141" y="256"/>
                    </a:cubicBezTo>
                    <a:cubicBezTo>
                      <a:pt x="101" y="256"/>
                      <a:pt x="101" y="256"/>
                      <a:pt x="101" y="256"/>
                    </a:cubicBezTo>
                    <a:cubicBezTo>
                      <a:pt x="101" y="216"/>
                      <a:pt x="101" y="216"/>
                      <a:pt x="101" y="216"/>
                    </a:cubicBezTo>
                    <a:cubicBezTo>
                      <a:pt x="60" y="216"/>
                      <a:pt x="60" y="216"/>
                      <a:pt x="60" y="216"/>
                    </a:cubicBezTo>
                    <a:cubicBezTo>
                      <a:pt x="60" y="176"/>
                      <a:pt x="60" y="176"/>
                      <a:pt x="60" y="176"/>
                    </a:cubicBezTo>
                    <a:cubicBezTo>
                      <a:pt x="101" y="176"/>
                      <a:pt x="101" y="176"/>
                      <a:pt x="101" y="176"/>
                    </a:cubicBezTo>
                    <a:cubicBezTo>
                      <a:pt x="101" y="135"/>
                      <a:pt x="101" y="135"/>
                      <a:pt x="101" y="135"/>
                    </a:cubicBezTo>
                    <a:cubicBezTo>
                      <a:pt x="141" y="135"/>
                      <a:pt x="141" y="135"/>
                      <a:pt x="141" y="135"/>
                    </a:cubicBezTo>
                    <a:cubicBezTo>
                      <a:pt x="141" y="176"/>
                      <a:pt x="141" y="176"/>
                      <a:pt x="141" y="176"/>
                    </a:cubicBezTo>
                    <a:cubicBezTo>
                      <a:pt x="182" y="176"/>
                      <a:pt x="182" y="176"/>
                      <a:pt x="182" y="176"/>
                    </a:cubicBezTo>
                    <a:lnTo>
                      <a:pt x="182" y="2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dirty="0"/>
              </a:p>
            </p:txBody>
          </p:sp>
        </p:grpSp>
      </p:grpSp>
      <p:grpSp>
        <p:nvGrpSpPr>
          <p:cNvPr id="6" name="Gruppieren 5">
            <a:extLst>
              <a:ext uri="{FF2B5EF4-FFF2-40B4-BE49-F238E27FC236}">
                <a16:creationId xmlns:a16="http://schemas.microsoft.com/office/drawing/2014/main" id="{0BBC542E-1A73-286B-6247-8FDAADF704B3}"/>
              </a:ext>
            </a:extLst>
          </p:cNvPr>
          <p:cNvGrpSpPr>
            <a:grpSpLocks noChangeAspect="1"/>
          </p:cNvGrpSpPr>
          <p:nvPr/>
        </p:nvGrpSpPr>
        <p:grpSpPr>
          <a:xfrm>
            <a:off x="6580806" y="4445619"/>
            <a:ext cx="4969305" cy="1185519"/>
            <a:chOff x="6580806" y="4445619"/>
            <a:chExt cx="4969305" cy="1185519"/>
          </a:xfrm>
          <a:solidFill>
            <a:schemeClr val="accent1"/>
          </a:solidFill>
        </p:grpSpPr>
        <p:sp>
          <p:nvSpPr>
            <p:cNvPr id="25" name="Rechteck: abgerundete Ecken 24">
              <a:extLst>
                <a:ext uri="{FF2B5EF4-FFF2-40B4-BE49-F238E27FC236}">
                  <a16:creationId xmlns:a16="http://schemas.microsoft.com/office/drawing/2014/main" id="{ADA4CA19-D5D8-CBB0-7C61-929320C088D7}"/>
                </a:ext>
              </a:extLst>
            </p:cNvPr>
            <p:cNvSpPr/>
            <p:nvPr/>
          </p:nvSpPr>
          <p:spPr bwMode="gray">
            <a:xfrm>
              <a:off x="6580806" y="4445619"/>
              <a:ext cx="4969305" cy="1185519"/>
            </a:xfrm>
            <a:prstGeom prst="roundRect">
              <a:avLst>
                <a:gd name="adj" fmla="val 8968"/>
              </a:avLst>
            </a:prstGeom>
            <a:grpFill/>
          </p:spPr>
          <p:txBody>
            <a:bodyPr vert="horz" wrap="square" lIns="828000" tIns="180000" rIns="108000" bIns="180000" rtlCol="0" anchor="ctr"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600" b="1" i="0" u="none" strike="noStrike" kern="1200" cap="none" spc="0" normalizeH="0" baseline="0" noProof="0" dirty="0">
                  <a:ln>
                    <a:noFill/>
                  </a:ln>
                  <a:solidFill>
                    <a:schemeClr val="bg1"/>
                  </a:solidFill>
                  <a:effectLst/>
                  <a:uLnTx/>
                  <a:uFillTx/>
                  <a:latin typeface="Arial"/>
                  <a:ea typeface="+mn-ea"/>
                  <a:cs typeface="+mn-cs"/>
                </a:rPr>
                <a:t>Zahnprophylaxe</a:t>
              </a:r>
              <a:r>
                <a:rPr kumimoji="0" lang="de-DE" sz="1600" b="0" i="0" u="none" strike="noStrike" kern="1200" cap="none" spc="0" normalizeH="0" baseline="0" noProof="0" dirty="0">
                  <a:ln>
                    <a:noFill/>
                  </a:ln>
                  <a:solidFill>
                    <a:schemeClr val="bg1"/>
                  </a:solidFill>
                  <a:effectLst/>
                  <a:uLnTx/>
                  <a:uFillTx/>
                  <a:latin typeface="Arial"/>
                  <a:ea typeface="+mn-ea"/>
                  <a:cs typeface="+mn-cs"/>
                </a:rPr>
                <a:t> bis 120 EUR jährlich</a:t>
              </a:r>
              <a:br>
                <a:rPr kumimoji="0" lang="de-DE" sz="1600" b="0" i="0" u="none" strike="noStrike" kern="1200" cap="none" spc="0" normalizeH="0" baseline="0" noProof="0" dirty="0">
                  <a:ln>
                    <a:noFill/>
                  </a:ln>
                  <a:solidFill>
                    <a:schemeClr val="bg1"/>
                  </a:solidFill>
                  <a:effectLst/>
                  <a:uLnTx/>
                  <a:uFillTx/>
                  <a:latin typeface="Arial"/>
                  <a:ea typeface="+mn-ea"/>
                  <a:cs typeface="+mn-cs"/>
                </a:rPr>
              </a:br>
              <a:r>
                <a:rPr kumimoji="0" lang="de-DE" sz="1600" b="0" i="0" u="none" strike="noStrike" kern="1200" cap="none" spc="0" normalizeH="0" baseline="0" noProof="0" dirty="0">
                  <a:ln>
                    <a:noFill/>
                  </a:ln>
                  <a:solidFill>
                    <a:schemeClr val="bg1"/>
                  </a:solidFill>
                  <a:effectLst/>
                  <a:uLnTx/>
                  <a:uFillTx/>
                  <a:latin typeface="Arial"/>
                  <a:ea typeface="+mn-ea"/>
                  <a:cs typeface="+mn-cs"/>
                </a:rPr>
                <a:t>unabhängig der Beitragsrückerstattung / Beitragsstundung</a:t>
              </a:r>
            </a:p>
          </p:txBody>
        </p:sp>
        <p:grpSp>
          <p:nvGrpSpPr>
            <p:cNvPr id="32" name="Grafik 62">
              <a:extLst>
                <a:ext uri="{FF2B5EF4-FFF2-40B4-BE49-F238E27FC236}">
                  <a16:creationId xmlns:a16="http://schemas.microsoft.com/office/drawing/2014/main" id="{AF946603-0DB6-5F12-F8CF-FA371350E20C}"/>
                </a:ext>
              </a:extLst>
            </p:cNvPr>
            <p:cNvGrpSpPr>
              <a:grpSpLocks noChangeAspect="1"/>
            </p:cNvGrpSpPr>
            <p:nvPr/>
          </p:nvGrpSpPr>
          <p:grpSpPr bwMode="gray">
            <a:xfrm>
              <a:off x="6660690" y="4768314"/>
              <a:ext cx="541893" cy="540128"/>
              <a:chOff x="3171825" y="514350"/>
              <a:chExt cx="5848350" cy="5829300"/>
            </a:xfrm>
            <a:grpFill/>
          </p:grpSpPr>
          <p:sp>
            <p:nvSpPr>
              <p:cNvPr id="33" name="Freihandform: Form 32">
                <a:extLst>
                  <a:ext uri="{FF2B5EF4-FFF2-40B4-BE49-F238E27FC236}">
                    <a16:creationId xmlns:a16="http://schemas.microsoft.com/office/drawing/2014/main" id="{ADFC6C58-A736-1F62-EB5D-497E7A4A922A}"/>
                  </a:ext>
                </a:extLst>
              </p:cNvPr>
              <p:cNvSpPr/>
              <p:nvPr/>
            </p:nvSpPr>
            <p:spPr bwMode="gray">
              <a:xfrm>
                <a:off x="4356766" y="2696962"/>
                <a:ext cx="3533775" cy="3648075"/>
              </a:xfrm>
              <a:custGeom>
                <a:avLst/>
                <a:gdLst>
                  <a:gd name="connsiteX0" fmla="*/ 1765618 w 3533775"/>
                  <a:gd name="connsiteY0" fmla="*/ 2279565 h 3648075"/>
                  <a:gd name="connsiteX1" fmla="*/ 2370456 w 3533775"/>
                  <a:gd name="connsiteY1" fmla="*/ 3349223 h 3648075"/>
                  <a:gd name="connsiteX2" fmla="*/ 2559337 w 3533775"/>
                  <a:gd name="connsiteY2" fmla="*/ 3646308 h 3648075"/>
                  <a:gd name="connsiteX3" fmla="*/ 2849087 w 3533775"/>
                  <a:gd name="connsiteY3" fmla="*/ 3456093 h 3648075"/>
                  <a:gd name="connsiteX4" fmla="*/ 3139028 w 3533775"/>
                  <a:gd name="connsiteY4" fmla="*/ 2861828 h 3648075"/>
                  <a:gd name="connsiteX5" fmla="*/ 3504312 w 3533775"/>
                  <a:gd name="connsiteY5" fmla="*/ 580115 h 3648075"/>
                  <a:gd name="connsiteX6" fmla="*/ 2748313 w 3533775"/>
                  <a:gd name="connsiteY6" fmla="*/ 21569 h 3648075"/>
                  <a:gd name="connsiteX7" fmla="*/ 2005077 w 3533775"/>
                  <a:gd name="connsiteY7" fmla="*/ 332846 h 3648075"/>
                  <a:gd name="connsiteX8" fmla="*/ 1765999 w 3533775"/>
                  <a:gd name="connsiteY8" fmla="*/ 407236 h 3648075"/>
                  <a:gd name="connsiteX9" fmla="*/ 1770000 w 3533775"/>
                  <a:gd name="connsiteY9" fmla="*/ 407236 h 3648075"/>
                  <a:gd name="connsiteX10" fmla="*/ 1530732 w 3533775"/>
                  <a:gd name="connsiteY10" fmla="*/ 332846 h 3648075"/>
                  <a:gd name="connsiteX11" fmla="*/ 787496 w 3533775"/>
                  <a:gd name="connsiteY11" fmla="*/ 21569 h 3648075"/>
                  <a:gd name="connsiteX12" fmla="*/ 31497 w 3533775"/>
                  <a:gd name="connsiteY12" fmla="*/ 580115 h 3648075"/>
                  <a:gd name="connsiteX13" fmla="*/ 396876 w 3533775"/>
                  <a:gd name="connsiteY13" fmla="*/ 2861828 h 3648075"/>
                  <a:gd name="connsiteX14" fmla="*/ 686626 w 3533775"/>
                  <a:gd name="connsiteY14" fmla="*/ 3456093 h 3648075"/>
                  <a:gd name="connsiteX15" fmla="*/ 976377 w 3533775"/>
                  <a:gd name="connsiteY15" fmla="*/ 3646308 h 3648075"/>
                  <a:gd name="connsiteX16" fmla="*/ 1165448 w 3533775"/>
                  <a:gd name="connsiteY16" fmla="*/ 3349223 h 3648075"/>
                  <a:gd name="connsiteX17" fmla="*/ 1770095 w 3533775"/>
                  <a:gd name="connsiteY17" fmla="*/ 2279565 h 3648075"/>
                  <a:gd name="connsiteX18" fmla="*/ 1765618 w 3533775"/>
                  <a:gd name="connsiteY18" fmla="*/ 2279565 h 3648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33775" h="3648075">
                    <a:moveTo>
                      <a:pt x="1765618" y="2279565"/>
                    </a:moveTo>
                    <a:cubicBezTo>
                      <a:pt x="2370456" y="2279565"/>
                      <a:pt x="2332546" y="3040137"/>
                      <a:pt x="2370456" y="3349223"/>
                    </a:cubicBezTo>
                    <a:cubicBezTo>
                      <a:pt x="2408175" y="3658119"/>
                      <a:pt x="2559337" y="3646308"/>
                      <a:pt x="2559337" y="3646308"/>
                    </a:cubicBezTo>
                    <a:cubicBezTo>
                      <a:pt x="2559337" y="3646308"/>
                      <a:pt x="2697925" y="3693742"/>
                      <a:pt x="2849087" y="3456093"/>
                    </a:cubicBezTo>
                    <a:cubicBezTo>
                      <a:pt x="3000249" y="3218350"/>
                      <a:pt x="3139028" y="2861828"/>
                      <a:pt x="3139028" y="2861828"/>
                    </a:cubicBezTo>
                    <a:cubicBezTo>
                      <a:pt x="3139028" y="2861828"/>
                      <a:pt x="3668046" y="1328875"/>
                      <a:pt x="3504312" y="580115"/>
                    </a:cubicBezTo>
                    <a:cubicBezTo>
                      <a:pt x="3340768" y="-168550"/>
                      <a:pt x="2748313" y="21569"/>
                      <a:pt x="2748313" y="21569"/>
                    </a:cubicBezTo>
                    <a:cubicBezTo>
                      <a:pt x="2748313" y="21569"/>
                      <a:pt x="2315973" y="118914"/>
                      <a:pt x="2005077" y="332846"/>
                    </a:cubicBezTo>
                    <a:cubicBezTo>
                      <a:pt x="1955070" y="367326"/>
                      <a:pt x="1871822" y="407236"/>
                      <a:pt x="1765999" y="407236"/>
                    </a:cubicBezTo>
                    <a:lnTo>
                      <a:pt x="1770000" y="407236"/>
                    </a:lnTo>
                    <a:cubicBezTo>
                      <a:pt x="1664463" y="407236"/>
                      <a:pt x="1580928" y="367326"/>
                      <a:pt x="1530732" y="332846"/>
                    </a:cubicBezTo>
                    <a:cubicBezTo>
                      <a:pt x="1219836" y="118914"/>
                      <a:pt x="787496" y="21569"/>
                      <a:pt x="787496" y="21569"/>
                    </a:cubicBezTo>
                    <a:cubicBezTo>
                      <a:pt x="787496" y="21569"/>
                      <a:pt x="195422" y="-168455"/>
                      <a:pt x="31497" y="580115"/>
                    </a:cubicBezTo>
                    <a:cubicBezTo>
                      <a:pt x="-132429" y="1328685"/>
                      <a:pt x="396876" y="2861828"/>
                      <a:pt x="396876" y="2861828"/>
                    </a:cubicBezTo>
                    <a:cubicBezTo>
                      <a:pt x="396876" y="2861828"/>
                      <a:pt x="535464" y="3218350"/>
                      <a:pt x="686626" y="3456093"/>
                    </a:cubicBezTo>
                    <a:cubicBezTo>
                      <a:pt x="837788" y="3693647"/>
                      <a:pt x="976377" y="3646308"/>
                      <a:pt x="976377" y="3646308"/>
                    </a:cubicBezTo>
                    <a:cubicBezTo>
                      <a:pt x="976377" y="3646308"/>
                      <a:pt x="1127538" y="3658119"/>
                      <a:pt x="1165448" y="3349223"/>
                    </a:cubicBezTo>
                    <a:cubicBezTo>
                      <a:pt x="1203167" y="3040137"/>
                      <a:pt x="1165448" y="2279565"/>
                      <a:pt x="1770095" y="2279565"/>
                    </a:cubicBezTo>
                    <a:cubicBezTo>
                      <a:pt x="1770190" y="2279565"/>
                      <a:pt x="1765618" y="2279565"/>
                      <a:pt x="1765618" y="2279565"/>
                    </a:cubicBezTo>
                    <a:close/>
                  </a:path>
                </a:pathLst>
              </a:custGeom>
              <a:grpFill/>
              <a:ln w="9525" cap="flat">
                <a:noFill/>
                <a:prstDash val="solid"/>
                <a:miter/>
              </a:ln>
            </p:spPr>
            <p:txBody>
              <a:bodyPr rtlCol="0" anchor="ctr"/>
              <a:lstStyle/>
              <a:p>
                <a:endParaRPr lang="de-DE" dirty="0"/>
              </a:p>
            </p:txBody>
          </p:sp>
          <p:sp>
            <p:nvSpPr>
              <p:cNvPr id="34" name="Freihandform: Form 33">
                <a:extLst>
                  <a:ext uri="{FF2B5EF4-FFF2-40B4-BE49-F238E27FC236}">
                    <a16:creationId xmlns:a16="http://schemas.microsoft.com/office/drawing/2014/main" id="{E72159CB-FF95-0DFE-FF20-506EA310C4BB}"/>
                  </a:ext>
                </a:extLst>
              </p:cNvPr>
              <p:cNvSpPr/>
              <p:nvPr/>
            </p:nvSpPr>
            <p:spPr bwMode="gray">
              <a:xfrm>
                <a:off x="3171825" y="514350"/>
                <a:ext cx="5838825" cy="2905125"/>
              </a:xfrm>
              <a:custGeom>
                <a:avLst/>
                <a:gdLst>
                  <a:gd name="connsiteX0" fmla="*/ 5847969 w 5838825"/>
                  <a:gd name="connsiteY0" fmla="*/ 2913507 h 2905125"/>
                  <a:gd name="connsiteX1" fmla="*/ 5483257 w 5838825"/>
                  <a:gd name="connsiteY1" fmla="*/ 2913507 h 2905125"/>
                  <a:gd name="connsiteX2" fmla="*/ 2924080 w 5838825"/>
                  <a:gd name="connsiteY2" fmla="*/ 363379 h 2905125"/>
                  <a:gd name="connsiteX3" fmla="*/ 364712 w 5838825"/>
                  <a:gd name="connsiteY3" fmla="*/ 2913507 h 2905125"/>
                  <a:gd name="connsiteX4" fmla="*/ 0 w 5838825"/>
                  <a:gd name="connsiteY4" fmla="*/ 2913507 h 2905125"/>
                  <a:gd name="connsiteX5" fmla="*/ 2923889 w 5838825"/>
                  <a:gd name="connsiteY5" fmla="*/ 0 h 2905125"/>
                  <a:gd name="connsiteX6" fmla="*/ 5847969 w 5838825"/>
                  <a:gd name="connsiteY6" fmla="*/ 2913507 h 290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38825" h="2905125">
                    <a:moveTo>
                      <a:pt x="5847969" y="2913507"/>
                    </a:moveTo>
                    <a:lnTo>
                      <a:pt x="5483257" y="2913507"/>
                    </a:lnTo>
                    <a:cubicBezTo>
                      <a:pt x="5483257" y="1507427"/>
                      <a:pt x="4335209" y="363379"/>
                      <a:pt x="2924080" y="363379"/>
                    </a:cubicBezTo>
                    <a:cubicBezTo>
                      <a:pt x="1512951" y="363379"/>
                      <a:pt x="364712" y="1507617"/>
                      <a:pt x="364712" y="2913507"/>
                    </a:cubicBezTo>
                    <a:lnTo>
                      <a:pt x="0" y="2913507"/>
                    </a:lnTo>
                    <a:cubicBezTo>
                      <a:pt x="0" y="1307021"/>
                      <a:pt x="1311593" y="0"/>
                      <a:pt x="2923889" y="0"/>
                    </a:cubicBezTo>
                    <a:cubicBezTo>
                      <a:pt x="4536186" y="0"/>
                      <a:pt x="5847969" y="1307021"/>
                      <a:pt x="5847969" y="2913507"/>
                    </a:cubicBezTo>
                    <a:close/>
                  </a:path>
                </a:pathLst>
              </a:custGeom>
              <a:grpFill/>
              <a:ln w="9525" cap="flat">
                <a:noFill/>
                <a:prstDash val="solid"/>
                <a:miter/>
              </a:ln>
            </p:spPr>
            <p:txBody>
              <a:bodyPr rtlCol="0" anchor="ctr"/>
              <a:lstStyle/>
              <a:p>
                <a:endParaRPr lang="de-DE" dirty="0"/>
              </a:p>
            </p:txBody>
          </p:sp>
        </p:grpSp>
      </p:grpSp>
      <p:grpSp>
        <p:nvGrpSpPr>
          <p:cNvPr id="3" name="Gruppieren 2">
            <a:extLst>
              <a:ext uri="{FF2B5EF4-FFF2-40B4-BE49-F238E27FC236}">
                <a16:creationId xmlns:a16="http://schemas.microsoft.com/office/drawing/2014/main" id="{B0802CD6-B9BF-791F-719E-10A3617E5635}"/>
              </a:ext>
            </a:extLst>
          </p:cNvPr>
          <p:cNvGrpSpPr>
            <a:grpSpLocks noChangeAspect="1"/>
          </p:cNvGrpSpPr>
          <p:nvPr/>
        </p:nvGrpSpPr>
        <p:grpSpPr>
          <a:xfrm>
            <a:off x="6580806" y="1338425"/>
            <a:ext cx="4969305" cy="1185519"/>
            <a:chOff x="6580806" y="1338425"/>
            <a:chExt cx="4969305" cy="1185519"/>
          </a:xfrm>
          <a:solidFill>
            <a:schemeClr val="accent1"/>
          </a:solidFill>
        </p:grpSpPr>
        <p:sp>
          <p:nvSpPr>
            <p:cNvPr id="19" name="Rechteck: abgerundete Ecken 18">
              <a:extLst>
                <a:ext uri="{FF2B5EF4-FFF2-40B4-BE49-F238E27FC236}">
                  <a16:creationId xmlns:a16="http://schemas.microsoft.com/office/drawing/2014/main" id="{8F8D8408-5952-074C-6864-A321B82233B4}"/>
                </a:ext>
              </a:extLst>
            </p:cNvPr>
            <p:cNvSpPr/>
            <p:nvPr/>
          </p:nvSpPr>
          <p:spPr bwMode="gray">
            <a:xfrm>
              <a:off x="6580806" y="1338425"/>
              <a:ext cx="4969305" cy="1185519"/>
            </a:xfrm>
            <a:prstGeom prst="roundRect">
              <a:avLst>
                <a:gd name="adj" fmla="val 8968"/>
              </a:avLst>
            </a:prstGeom>
            <a:grpFill/>
          </p:spPr>
          <p:txBody>
            <a:bodyPr vert="horz" wrap="square" lIns="828000" tIns="180000" rIns="108000" bIns="180000" rtlCol="0" anchor="ctr"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600" b="1" i="0" u="none" strike="noStrike" kern="1200" cap="none" spc="0" normalizeH="0" baseline="0" noProof="0" dirty="0">
                  <a:ln>
                    <a:noFill/>
                  </a:ln>
                  <a:solidFill>
                    <a:schemeClr val="bg1"/>
                  </a:solidFill>
                  <a:effectLst/>
                  <a:uLnTx/>
                  <a:uFillTx/>
                  <a:latin typeface="Arial"/>
                  <a:ea typeface="+mn-ea"/>
                  <a:cs typeface="+mn-cs"/>
                </a:rPr>
                <a:t>Programm für Vorsorgeuntersuchungen </a:t>
              </a:r>
              <a:br>
                <a:rPr kumimoji="0" lang="de-DE" sz="1600" b="0" i="0" u="none" strike="noStrike" kern="1200" cap="none" spc="0" normalizeH="0" baseline="0" noProof="0" dirty="0">
                  <a:ln>
                    <a:noFill/>
                  </a:ln>
                  <a:solidFill>
                    <a:schemeClr val="bg1"/>
                  </a:solidFill>
                  <a:effectLst/>
                  <a:uLnTx/>
                  <a:uFillTx/>
                  <a:latin typeface="Arial"/>
                  <a:ea typeface="+mn-ea"/>
                  <a:cs typeface="+mn-cs"/>
                </a:rPr>
              </a:br>
              <a:r>
                <a:rPr kumimoji="0" lang="de-DE" sz="1600" b="0" i="0" u="none" strike="noStrike" kern="1200" cap="none" spc="0" normalizeH="0" baseline="0" noProof="0" dirty="0">
                  <a:ln>
                    <a:noFill/>
                  </a:ln>
                  <a:solidFill>
                    <a:schemeClr val="bg1"/>
                  </a:solidFill>
                  <a:effectLst/>
                  <a:uLnTx/>
                  <a:uFillTx/>
                  <a:latin typeface="Arial"/>
                  <a:ea typeface="+mn-ea"/>
                  <a:cs typeface="+mn-cs"/>
                </a:rPr>
                <a:t>unabhängig der Beitragsrückerstattung / Beitragsstundung</a:t>
              </a:r>
            </a:p>
          </p:txBody>
        </p:sp>
        <p:grpSp>
          <p:nvGrpSpPr>
            <p:cNvPr id="35" name="Grafik 5">
              <a:extLst>
                <a:ext uri="{FF2B5EF4-FFF2-40B4-BE49-F238E27FC236}">
                  <a16:creationId xmlns:a16="http://schemas.microsoft.com/office/drawing/2014/main" id="{7F5CD4E4-1E3F-B7BD-29A2-EC0371765D33}"/>
                </a:ext>
              </a:extLst>
            </p:cNvPr>
            <p:cNvGrpSpPr>
              <a:grpSpLocks noChangeAspect="1"/>
            </p:cNvGrpSpPr>
            <p:nvPr/>
          </p:nvGrpSpPr>
          <p:grpSpPr bwMode="gray">
            <a:xfrm>
              <a:off x="6704405" y="1716499"/>
              <a:ext cx="454463" cy="429370"/>
              <a:chOff x="3767137" y="1228725"/>
              <a:chExt cx="4657725" cy="4400550"/>
            </a:xfrm>
            <a:grpFill/>
          </p:grpSpPr>
          <p:sp>
            <p:nvSpPr>
              <p:cNvPr id="36" name="Freihandform: Form 35">
                <a:extLst>
                  <a:ext uri="{FF2B5EF4-FFF2-40B4-BE49-F238E27FC236}">
                    <a16:creationId xmlns:a16="http://schemas.microsoft.com/office/drawing/2014/main" id="{AB31859C-10E6-C53C-077F-E7D0EF43AF12}"/>
                  </a:ext>
                </a:extLst>
              </p:cNvPr>
              <p:cNvSpPr/>
              <p:nvPr/>
            </p:nvSpPr>
            <p:spPr bwMode="gray">
              <a:xfrm>
                <a:off x="5830062" y="2136934"/>
                <a:ext cx="2590800" cy="2590800"/>
              </a:xfrm>
              <a:custGeom>
                <a:avLst/>
                <a:gdLst>
                  <a:gd name="connsiteX0" fmla="*/ 897636 w 2590800"/>
                  <a:gd name="connsiteY0" fmla="*/ 1686592 h 2590800"/>
                  <a:gd name="connsiteX1" fmla="*/ 0 w 2590800"/>
                  <a:gd name="connsiteY1" fmla="*/ 1686592 h 2590800"/>
                  <a:gd name="connsiteX2" fmla="*/ 0 w 2590800"/>
                  <a:gd name="connsiteY2" fmla="*/ 908209 h 2590800"/>
                  <a:gd name="connsiteX3" fmla="*/ 908114 w 2590800"/>
                  <a:gd name="connsiteY3" fmla="*/ 908209 h 2590800"/>
                  <a:gd name="connsiteX4" fmla="*/ 908114 w 2590800"/>
                  <a:gd name="connsiteY4" fmla="*/ 0 h 2590800"/>
                  <a:gd name="connsiteX5" fmla="*/ 1686592 w 2590800"/>
                  <a:gd name="connsiteY5" fmla="*/ 0 h 2590800"/>
                  <a:gd name="connsiteX6" fmla="*/ 1686592 w 2590800"/>
                  <a:gd name="connsiteY6" fmla="*/ 908209 h 2590800"/>
                  <a:gd name="connsiteX7" fmla="*/ 2594801 w 2590800"/>
                  <a:gd name="connsiteY7" fmla="*/ 908209 h 2590800"/>
                  <a:gd name="connsiteX8" fmla="*/ 2594801 w 2590800"/>
                  <a:gd name="connsiteY8" fmla="*/ 1686592 h 2590800"/>
                  <a:gd name="connsiteX9" fmla="*/ 1686592 w 2590800"/>
                  <a:gd name="connsiteY9" fmla="*/ 1686592 h 2590800"/>
                  <a:gd name="connsiteX10" fmla="*/ 1686592 w 2590800"/>
                  <a:gd name="connsiteY10" fmla="*/ 2594801 h 2590800"/>
                  <a:gd name="connsiteX11" fmla="*/ 897636 w 2590800"/>
                  <a:gd name="connsiteY11" fmla="*/ 2594801 h 259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90800" h="2590800">
                    <a:moveTo>
                      <a:pt x="897636" y="1686592"/>
                    </a:moveTo>
                    <a:lnTo>
                      <a:pt x="0" y="1686592"/>
                    </a:lnTo>
                    <a:lnTo>
                      <a:pt x="0" y="908209"/>
                    </a:lnTo>
                    <a:lnTo>
                      <a:pt x="908114" y="908209"/>
                    </a:lnTo>
                    <a:lnTo>
                      <a:pt x="908114" y="0"/>
                    </a:lnTo>
                    <a:lnTo>
                      <a:pt x="1686592" y="0"/>
                    </a:lnTo>
                    <a:lnTo>
                      <a:pt x="1686592" y="908209"/>
                    </a:lnTo>
                    <a:lnTo>
                      <a:pt x="2594801" y="908209"/>
                    </a:lnTo>
                    <a:lnTo>
                      <a:pt x="2594801" y="1686592"/>
                    </a:lnTo>
                    <a:lnTo>
                      <a:pt x="1686592" y="1686592"/>
                    </a:lnTo>
                    <a:lnTo>
                      <a:pt x="1686592" y="2594801"/>
                    </a:lnTo>
                    <a:lnTo>
                      <a:pt x="897636" y="2594801"/>
                    </a:lnTo>
                    <a:close/>
                  </a:path>
                </a:pathLst>
              </a:custGeom>
              <a:grpFill/>
              <a:ln w="9525" cap="flat">
                <a:noFill/>
                <a:prstDash val="solid"/>
                <a:miter/>
              </a:ln>
            </p:spPr>
            <p:txBody>
              <a:bodyPr rtlCol="0" anchor="ctr"/>
              <a:lstStyle/>
              <a:p>
                <a:endParaRPr lang="de-DE" dirty="0"/>
              </a:p>
            </p:txBody>
          </p:sp>
          <p:sp>
            <p:nvSpPr>
              <p:cNvPr id="37" name="Freihandform: Form 36">
                <a:extLst>
                  <a:ext uri="{FF2B5EF4-FFF2-40B4-BE49-F238E27FC236}">
                    <a16:creationId xmlns:a16="http://schemas.microsoft.com/office/drawing/2014/main" id="{37706FBB-2CB8-C6BF-F890-7A9DD32CD99A}"/>
                  </a:ext>
                </a:extLst>
              </p:cNvPr>
              <p:cNvSpPr/>
              <p:nvPr/>
            </p:nvSpPr>
            <p:spPr bwMode="gray">
              <a:xfrm>
                <a:off x="3767137" y="1228725"/>
                <a:ext cx="4648200" cy="4400550"/>
              </a:xfrm>
              <a:custGeom>
                <a:avLst/>
                <a:gdLst>
                  <a:gd name="connsiteX0" fmla="*/ 2583180 w 4648200"/>
                  <a:gd name="connsiteY0" fmla="*/ 3762470 h 4400550"/>
                  <a:gd name="connsiteX1" fmla="*/ 2326767 w 4648200"/>
                  <a:gd name="connsiteY1" fmla="*/ 4029266 h 4400550"/>
                  <a:gd name="connsiteX2" fmla="*/ 601313 w 4648200"/>
                  <a:gd name="connsiteY2" fmla="*/ 2242757 h 4400550"/>
                  <a:gd name="connsiteX3" fmla="*/ 259461 w 4648200"/>
                  <a:gd name="connsiteY3" fmla="*/ 1420463 h 4400550"/>
                  <a:gd name="connsiteX4" fmla="*/ 1424273 w 4648200"/>
                  <a:gd name="connsiteY4" fmla="*/ 259556 h 4400550"/>
                  <a:gd name="connsiteX5" fmla="*/ 2239994 w 4648200"/>
                  <a:gd name="connsiteY5" fmla="*/ 594932 h 4400550"/>
                  <a:gd name="connsiteX6" fmla="*/ 2331339 w 4648200"/>
                  <a:gd name="connsiteY6" fmla="*/ 685324 h 4400550"/>
                  <a:gd name="connsiteX7" fmla="*/ 2422684 w 4648200"/>
                  <a:gd name="connsiteY7" fmla="*/ 595027 h 4400550"/>
                  <a:gd name="connsiteX8" fmla="*/ 3238405 w 4648200"/>
                  <a:gd name="connsiteY8" fmla="*/ 259556 h 4400550"/>
                  <a:gd name="connsiteX9" fmla="*/ 4394264 w 4648200"/>
                  <a:gd name="connsiteY9" fmla="*/ 1420463 h 4400550"/>
                  <a:gd name="connsiteX10" fmla="*/ 4385310 w 4648200"/>
                  <a:gd name="connsiteY10" fmla="*/ 1556957 h 4400550"/>
                  <a:gd name="connsiteX11" fmla="*/ 4647153 w 4648200"/>
                  <a:gd name="connsiteY11" fmla="*/ 1556957 h 4400550"/>
                  <a:gd name="connsiteX12" fmla="*/ 4653915 w 4648200"/>
                  <a:gd name="connsiteY12" fmla="*/ 1420463 h 4400550"/>
                  <a:gd name="connsiteX13" fmla="*/ 3238310 w 4648200"/>
                  <a:gd name="connsiteY13" fmla="*/ 0 h 4400550"/>
                  <a:gd name="connsiteX14" fmla="*/ 2331244 w 4648200"/>
                  <a:gd name="connsiteY14" fmla="*/ 327470 h 4400550"/>
                  <a:gd name="connsiteX15" fmla="*/ 1424273 w 4648200"/>
                  <a:gd name="connsiteY15" fmla="*/ 0 h 4400550"/>
                  <a:gd name="connsiteX16" fmla="*/ 0 w 4648200"/>
                  <a:gd name="connsiteY16" fmla="*/ 1420368 h 4400550"/>
                  <a:gd name="connsiteX17" fmla="*/ 416624 w 4648200"/>
                  <a:gd name="connsiteY17" fmla="*/ 2424875 h 4400550"/>
                  <a:gd name="connsiteX18" fmla="*/ 2233232 w 4648200"/>
                  <a:gd name="connsiteY18" fmla="*/ 4306348 h 4400550"/>
                  <a:gd name="connsiteX19" fmla="*/ 2326862 w 4648200"/>
                  <a:gd name="connsiteY19" fmla="*/ 4403884 h 4400550"/>
                  <a:gd name="connsiteX20" fmla="*/ 2420493 w 4648200"/>
                  <a:gd name="connsiteY20" fmla="*/ 4306348 h 4400550"/>
                  <a:gd name="connsiteX21" fmla="*/ 2943225 w 4648200"/>
                  <a:gd name="connsiteY21" fmla="*/ 3762470 h 4400550"/>
                  <a:gd name="connsiteX22" fmla="*/ 2583180 w 4648200"/>
                  <a:gd name="connsiteY22" fmla="*/ 376247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48200" h="4400550">
                    <a:moveTo>
                      <a:pt x="2583180" y="3762470"/>
                    </a:moveTo>
                    <a:cubicBezTo>
                      <a:pt x="2477548" y="3872389"/>
                      <a:pt x="2388394" y="3965162"/>
                      <a:pt x="2326767" y="4029266"/>
                    </a:cubicBezTo>
                    <a:cubicBezTo>
                      <a:pt x="2011204" y="3700463"/>
                      <a:pt x="985647" y="2633091"/>
                      <a:pt x="601313" y="2242757"/>
                    </a:cubicBezTo>
                    <a:cubicBezTo>
                      <a:pt x="380905" y="2018824"/>
                      <a:pt x="259461" y="1726787"/>
                      <a:pt x="259461" y="1420463"/>
                    </a:cubicBezTo>
                    <a:cubicBezTo>
                      <a:pt x="259461" y="780288"/>
                      <a:pt x="781907" y="259556"/>
                      <a:pt x="1424273" y="259556"/>
                    </a:cubicBezTo>
                    <a:cubicBezTo>
                      <a:pt x="1731931" y="259556"/>
                      <a:pt x="2021586" y="378619"/>
                      <a:pt x="2239994" y="594932"/>
                    </a:cubicBezTo>
                    <a:lnTo>
                      <a:pt x="2331339" y="685324"/>
                    </a:lnTo>
                    <a:lnTo>
                      <a:pt x="2422684" y="595027"/>
                    </a:lnTo>
                    <a:cubicBezTo>
                      <a:pt x="2641187" y="378619"/>
                      <a:pt x="2930747" y="259556"/>
                      <a:pt x="3238405" y="259556"/>
                    </a:cubicBezTo>
                    <a:cubicBezTo>
                      <a:pt x="3875723" y="259556"/>
                      <a:pt x="4394264" y="780383"/>
                      <a:pt x="4394264" y="1420463"/>
                    </a:cubicBezTo>
                    <a:cubicBezTo>
                      <a:pt x="4394264" y="1466374"/>
                      <a:pt x="4390644" y="1511903"/>
                      <a:pt x="4385310" y="1556957"/>
                    </a:cubicBezTo>
                    <a:lnTo>
                      <a:pt x="4647153" y="1556957"/>
                    </a:lnTo>
                    <a:cubicBezTo>
                      <a:pt x="4651534" y="1511808"/>
                      <a:pt x="4653915" y="1466279"/>
                      <a:pt x="4653915" y="1420463"/>
                    </a:cubicBezTo>
                    <a:cubicBezTo>
                      <a:pt x="4653534" y="637127"/>
                      <a:pt x="4018788" y="0"/>
                      <a:pt x="3238310" y="0"/>
                    </a:cubicBezTo>
                    <a:cubicBezTo>
                      <a:pt x="2903315" y="0"/>
                      <a:pt x="2585752" y="115443"/>
                      <a:pt x="2331244" y="327470"/>
                    </a:cubicBezTo>
                    <a:cubicBezTo>
                      <a:pt x="2076926" y="115443"/>
                      <a:pt x="1759268" y="0"/>
                      <a:pt x="1424273" y="0"/>
                    </a:cubicBezTo>
                    <a:cubicBezTo>
                      <a:pt x="638842" y="0"/>
                      <a:pt x="0" y="637127"/>
                      <a:pt x="0" y="1420368"/>
                    </a:cubicBezTo>
                    <a:cubicBezTo>
                      <a:pt x="0" y="1795177"/>
                      <a:pt x="147923" y="2151983"/>
                      <a:pt x="416624" y="2424875"/>
                    </a:cubicBezTo>
                    <a:cubicBezTo>
                      <a:pt x="869823" y="2885218"/>
                      <a:pt x="2219611" y="4292251"/>
                      <a:pt x="2233232" y="4306348"/>
                    </a:cubicBezTo>
                    <a:lnTo>
                      <a:pt x="2326862" y="4403884"/>
                    </a:lnTo>
                    <a:lnTo>
                      <a:pt x="2420493" y="4306348"/>
                    </a:lnTo>
                    <a:cubicBezTo>
                      <a:pt x="2425922" y="4300633"/>
                      <a:pt x="2649188" y="4068032"/>
                      <a:pt x="2943225" y="3762470"/>
                    </a:cubicBezTo>
                    <a:lnTo>
                      <a:pt x="2583180" y="3762470"/>
                    </a:lnTo>
                    <a:close/>
                  </a:path>
                </a:pathLst>
              </a:custGeom>
              <a:grpFill/>
              <a:ln w="9525" cap="flat">
                <a:noFill/>
                <a:prstDash val="solid"/>
                <a:miter/>
              </a:ln>
            </p:spPr>
            <p:txBody>
              <a:bodyPr rtlCol="0" anchor="ctr"/>
              <a:lstStyle/>
              <a:p>
                <a:endParaRPr lang="de-DE" dirty="0"/>
              </a:p>
            </p:txBody>
          </p:sp>
        </p:grpSp>
      </p:grpSp>
      <p:sp>
        <p:nvSpPr>
          <p:cNvPr id="23" name="Ellipse 22">
            <a:extLst>
              <a:ext uri="{FF2B5EF4-FFF2-40B4-BE49-F238E27FC236}">
                <a16:creationId xmlns:a16="http://schemas.microsoft.com/office/drawing/2014/main" id="{C4735A78-FC9A-7F4A-1350-F05E65CC2078}"/>
              </a:ext>
            </a:extLst>
          </p:cNvPr>
          <p:cNvSpPr>
            <a:spLocks noChangeAspect="1"/>
          </p:cNvSpPr>
          <p:nvPr/>
        </p:nvSpPr>
        <p:spPr bwMode="gray">
          <a:xfrm>
            <a:off x="11213269" y="3187137"/>
            <a:ext cx="595289" cy="595289"/>
          </a:xfrm>
          <a:prstGeom prst="ellipse">
            <a:avLst/>
          </a:prstGeom>
          <a:solidFill>
            <a:srgbClr val="D8821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spcBef>
                <a:spcPts val="600"/>
              </a:spcBef>
            </a:pPr>
            <a:r>
              <a:rPr lang="de-DE" sz="1200" b="1" dirty="0">
                <a:solidFill>
                  <a:schemeClr val="bg1"/>
                </a:solidFill>
              </a:rPr>
              <a:t>EKV2</a:t>
            </a:r>
          </a:p>
        </p:txBody>
      </p:sp>
      <p:sp>
        <p:nvSpPr>
          <p:cNvPr id="24" name="Ellipse 23">
            <a:extLst>
              <a:ext uri="{FF2B5EF4-FFF2-40B4-BE49-F238E27FC236}">
                <a16:creationId xmlns:a16="http://schemas.microsoft.com/office/drawing/2014/main" id="{4DC04E1E-1862-300D-20DB-B9CD148AFC76}"/>
              </a:ext>
            </a:extLst>
          </p:cNvPr>
          <p:cNvSpPr>
            <a:spLocks noChangeAspect="1"/>
          </p:cNvSpPr>
          <p:nvPr/>
        </p:nvSpPr>
        <p:spPr bwMode="gray">
          <a:xfrm>
            <a:off x="11213269" y="4740734"/>
            <a:ext cx="595289" cy="595289"/>
          </a:xfrm>
          <a:prstGeom prst="ellipse">
            <a:avLst/>
          </a:prstGeom>
          <a:solidFill>
            <a:srgbClr val="D8821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spcBef>
                <a:spcPts val="600"/>
              </a:spcBef>
            </a:pPr>
            <a:r>
              <a:rPr lang="de-DE" sz="1200" b="1" dirty="0">
                <a:solidFill>
                  <a:schemeClr val="bg1"/>
                </a:solidFill>
              </a:rPr>
              <a:t>EKV2</a:t>
            </a:r>
          </a:p>
        </p:txBody>
      </p:sp>
    </p:spTree>
    <p:extLst>
      <p:ext uri="{BB962C8B-B14F-4D97-AF65-F5344CB8AC3E}">
        <p14:creationId xmlns:p14="http://schemas.microsoft.com/office/powerpoint/2010/main" val="1199210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5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par>
                                <p:cTn id="20" presetID="42" presetClass="entr" presetSubtype="0" fill="hold"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par>
                                <p:cTn id="25" presetID="53" presetClass="entr" presetSubtype="16" fill="hold" grpId="0" nodeType="withEffect">
                                  <p:stCondLst>
                                    <p:cond delay="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3" grpId="0" animBg="1"/>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3A69785C-B6C5-DCA9-7F6C-726455183376}"/>
              </a:ext>
            </a:extLst>
          </p:cNvPr>
          <p:cNvSpPr txBox="1">
            <a:spLocks/>
          </p:cNvSpPr>
          <p:nvPr/>
        </p:nvSpPr>
        <p:spPr bwMode="gray">
          <a:xfrm>
            <a:off x="8456891" y="1767872"/>
            <a:ext cx="2988000" cy="3312000"/>
          </a:xfrm>
          <a:prstGeom prst="roundRect">
            <a:avLst>
              <a:gd name="adj" fmla="val 5771"/>
            </a:avLst>
          </a:prstGeom>
          <a:solidFill>
            <a:srgbClr val="D88210">
              <a:alpha val="70000"/>
            </a:srgbClr>
          </a:solidFill>
          <a:ln>
            <a:noFill/>
          </a:ln>
          <a:effectLst>
            <a:softEdge rad="0"/>
          </a:effectLst>
        </p:spPr>
        <p:txBody>
          <a:bodyPr lIns="108000" tIns="180000" rIns="36000" bIns="0" rtlCol="0" anchor="t" anchorCtr="0"/>
          <a:lstStyle>
            <a:defPPr>
              <a:defRPr lang="de-DE"/>
            </a:defPPr>
            <a:lvl1pPr algn="ctr">
              <a:spcBef>
                <a:spcPts val="600"/>
              </a:spcBef>
              <a:defRPr sz="1600">
                <a:solidFill>
                  <a:schemeClr val="bg1"/>
                </a:solidFill>
              </a:defRPr>
            </a:lvl1pPr>
          </a:lstStyle>
          <a:p>
            <a:pPr marL="0" marR="0" lvl="0" indent="0" algn="l" defTabSz="914400" rtl="0" eaLnBrk="1" fontAlgn="auto" latinLnBrk="0" hangingPunct="1">
              <a:lnSpc>
                <a:spcPct val="90000"/>
              </a:lnSpc>
              <a:spcBef>
                <a:spcPts val="0"/>
              </a:spcBef>
              <a:spcAft>
                <a:spcPts val="200"/>
              </a:spcAft>
              <a:buClrTx/>
              <a:buSzTx/>
              <a:buFontTx/>
              <a:buNone/>
              <a:tabLst/>
              <a:defRPr/>
            </a:pPr>
            <a:r>
              <a:rPr kumimoji="0" lang="de-DE" sz="1300" b="0" i="0" u="none" strike="noStrike" kern="1200" cap="none" spc="0" normalizeH="0" baseline="0" noProof="0" dirty="0">
                <a:ln>
                  <a:noFill/>
                </a:ln>
                <a:solidFill>
                  <a:prstClr val="white"/>
                </a:solidFill>
                <a:effectLst/>
                <a:uLnTx/>
                <a:uFillTx/>
                <a:latin typeface="Arial"/>
                <a:ea typeface="+mn-ea"/>
                <a:cs typeface="+mn-cs"/>
              </a:rPr>
              <a:t>Wir gewähren einen </a:t>
            </a: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de-DE" sz="2800" b="1" i="0" u="none" strike="noStrike" kern="1200" cap="none" spc="0" normalizeH="0" baseline="0" noProof="0" dirty="0">
                <a:ln>
                  <a:noFill/>
                </a:ln>
                <a:solidFill>
                  <a:prstClr val="white"/>
                </a:solidFill>
                <a:effectLst/>
                <a:uLnTx/>
                <a:uFillTx/>
                <a:latin typeface="Arial"/>
                <a:ea typeface="+mn-ea"/>
                <a:cs typeface="+mn-cs"/>
              </a:rPr>
              <a:t>Rabatt in Höhe </a:t>
            </a:r>
            <a:br>
              <a:rPr kumimoji="0" lang="de-DE" sz="2800" b="1" i="0" u="none" strike="noStrike" kern="1200" cap="none" spc="0" normalizeH="0" baseline="0" noProof="0" dirty="0">
                <a:ln>
                  <a:noFill/>
                </a:ln>
                <a:solidFill>
                  <a:prstClr val="white"/>
                </a:solidFill>
                <a:effectLst/>
                <a:uLnTx/>
                <a:uFillTx/>
                <a:latin typeface="Arial"/>
                <a:ea typeface="+mn-ea"/>
                <a:cs typeface="+mn-cs"/>
              </a:rPr>
            </a:br>
            <a:r>
              <a:rPr kumimoji="0" lang="de-DE" sz="2800" b="1" i="0" u="none" strike="noStrike" kern="1200" cap="none" spc="0" normalizeH="0" baseline="0" noProof="0" dirty="0">
                <a:ln>
                  <a:noFill/>
                </a:ln>
                <a:solidFill>
                  <a:prstClr val="white"/>
                </a:solidFill>
                <a:effectLst/>
                <a:uLnTx/>
                <a:uFillTx/>
                <a:latin typeface="Arial"/>
                <a:ea typeface="+mn-ea"/>
                <a:cs typeface="+mn-cs"/>
              </a:rPr>
              <a:t>von 10% auf </a:t>
            </a:r>
            <a:br>
              <a:rPr kumimoji="0" lang="de-DE" sz="2800" b="1" i="0" u="none" strike="noStrike" kern="1200" cap="none" spc="0" normalizeH="0" baseline="0" noProof="0" dirty="0">
                <a:ln>
                  <a:noFill/>
                </a:ln>
                <a:solidFill>
                  <a:prstClr val="white"/>
                </a:solidFill>
                <a:effectLst/>
                <a:uLnTx/>
                <a:uFillTx/>
                <a:latin typeface="Arial"/>
                <a:ea typeface="+mn-ea"/>
                <a:cs typeface="+mn-cs"/>
              </a:rPr>
            </a:br>
            <a:r>
              <a:rPr kumimoji="0" lang="de-DE" sz="2800" b="1" i="0" u="none" strike="noStrike" kern="1200" cap="none" spc="0" normalizeH="0" baseline="0" noProof="0" dirty="0">
                <a:ln>
                  <a:noFill/>
                </a:ln>
                <a:solidFill>
                  <a:prstClr val="white"/>
                </a:solidFill>
                <a:effectLst/>
                <a:uLnTx/>
                <a:uFillTx/>
                <a:latin typeface="Arial"/>
                <a:ea typeface="+mn-ea"/>
                <a:cs typeface="+mn-cs"/>
              </a:rPr>
              <a:t>den Tarif KVP,</a:t>
            </a:r>
            <a:r>
              <a:rPr kumimoji="0" lang="de-DE" sz="2800" b="0" i="0" u="none" strike="noStrike" kern="1200" cap="none" spc="0" normalizeH="0" baseline="0" noProof="0" dirty="0">
                <a:ln>
                  <a:noFill/>
                </a:ln>
                <a:solidFill>
                  <a:prstClr val="white"/>
                </a:solidFill>
                <a:effectLst/>
                <a:uLnTx/>
                <a:uFillTx/>
                <a:latin typeface="Arial"/>
                <a:ea typeface="+mn-ea"/>
                <a:cs typeface="+mn-cs"/>
              </a:rPr>
              <a:t> </a:t>
            </a:r>
            <a:br>
              <a:rPr kumimoji="0" lang="de-DE" sz="1600" b="0" i="0" u="none" strike="noStrike" kern="1200" cap="none" spc="0" normalizeH="0" baseline="0" noProof="0" dirty="0">
                <a:ln>
                  <a:noFill/>
                </a:ln>
                <a:solidFill>
                  <a:prstClr val="white"/>
                </a:solidFill>
                <a:effectLst/>
                <a:uLnTx/>
                <a:uFillTx/>
                <a:latin typeface="Arial"/>
                <a:ea typeface="+mn-ea"/>
                <a:cs typeface="+mn-cs"/>
              </a:rPr>
            </a:br>
            <a:r>
              <a:rPr kumimoji="0" lang="de-DE" sz="1300" b="0" i="0" u="none" strike="noStrike" kern="1200" cap="none" spc="0" normalizeH="0" baseline="0" noProof="0" dirty="0">
                <a:ln>
                  <a:noFill/>
                </a:ln>
                <a:solidFill>
                  <a:prstClr val="white"/>
                </a:solidFill>
                <a:effectLst/>
                <a:uLnTx/>
                <a:uFillTx/>
                <a:latin typeface="Arial"/>
                <a:ea typeface="+mn-ea"/>
                <a:cs typeface="+mn-cs"/>
              </a:rPr>
              <a:t>wenn der Kunde Nichtraucher ist </a:t>
            </a:r>
            <a:br>
              <a:rPr kumimoji="0" lang="de-DE" sz="1300" b="0" i="0" u="none" strike="noStrike" kern="1200" cap="none" spc="0" normalizeH="0" baseline="0" noProof="0" dirty="0">
                <a:ln>
                  <a:noFill/>
                </a:ln>
                <a:solidFill>
                  <a:prstClr val="white"/>
                </a:solidFill>
                <a:effectLst/>
                <a:uLnTx/>
                <a:uFillTx/>
                <a:latin typeface="Arial"/>
                <a:ea typeface="+mn-ea"/>
                <a:cs typeface="+mn-cs"/>
              </a:rPr>
            </a:br>
            <a:r>
              <a:rPr kumimoji="0" lang="de-DE" sz="1300" b="0" i="0" u="none" strike="noStrike" kern="1200" cap="none" spc="0" normalizeH="0" baseline="0" noProof="0" dirty="0">
                <a:ln>
                  <a:noFill/>
                </a:ln>
                <a:solidFill>
                  <a:prstClr val="white"/>
                </a:solidFill>
                <a:effectLst/>
                <a:uLnTx/>
                <a:uFillTx/>
                <a:latin typeface="Arial"/>
                <a:ea typeface="+mn-ea"/>
                <a:cs typeface="+mn-cs"/>
              </a:rPr>
              <a:t>und gewisse Gesundheitswerte im versicherungstechnischen Norm-</a:t>
            </a:r>
            <a:br>
              <a:rPr kumimoji="0" lang="de-DE" sz="1300" b="0" i="0" u="none" strike="noStrike" kern="1200" cap="none" spc="0" normalizeH="0" baseline="0" noProof="0" dirty="0">
                <a:ln>
                  <a:noFill/>
                </a:ln>
                <a:solidFill>
                  <a:prstClr val="white"/>
                </a:solidFill>
                <a:effectLst/>
                <a:uLnTx/>
                <a:uFillTx/>
                <a:latin typeface="Arial"/>
                <a:ea typeface="+mn-ea"/>
                <a:cs typeface="+mn-cs"/>
              </a:rPr>
            </a:br>
            <a:r>
              <a:rPr kumimoji="0" lang="de-DE" sz="1300" b="0" i="0" u="none" strike="noStrike" kern="1200" cap="none" spc="0" normalizeH="0" baseline="0" noProof="0" dirty="0">
                <a:ln>
                  <a:noFill/>
                </a:ln>
                <a:solidFill>
                  <a:prstClr val="white"/>
                </a:solidFill>
                <a:effectLst/>
                <a:uLnTx/>
                <a:uFillTx/>
                <a:latin typeface="Arial"/>
                <a:ea typeface="+mn-ea"/>
                <a:cs typeface="+mn-cs"/>
              </a:rPr>
              <a:t>bereich liegen.*</a:t>
            </a:r>
          </a:p>
          <a:p>
            <a:pPr marL="0" marR="0" lvl="0" indent="0" algn="l" defTabSz="914400" rtl="0" eaLnBrk="1" fontAlgn="auto" latinLnBrk="0" hangingPunct="1">
              <a:lnSpc>
                <a:spcPct val="90000"/>
              </a:lnSpc>
              <a:spcBef>
                <a:spcPts val="0"/>
              </a:spcBef>
              <a:spcAft>
                <a:spcPts val="1200"/>
              </a:spcAft>
              <a:buClrTx/>
              <a:buSzTx/>
              <a:buFontTx/>
              <a:buNone/>
              <a:tabLst/>
              <a:defRPr/>
            </a:pPr>
            <a:r>
              <a:rPr kumimoji="0" lang="de-DE" sz="1300" b="0" i="0" u="none" strike="noStrike" kern="1200" cap="none" spc="0" normalizeH="0" baseline="0" noProof="0" dirty="0">
                <a:ln>
                  <a:noFill/>
                </a:ln>
                <a:effectLst/>
                <a:uLnTx/>
                <a:uFillTx/>
                <a:latin typeface="Arial"/>
                <a:ea typeface="+mn-ea"/>
                <a:cs typeface="+mn-cs"/>
              </a:rPr>
              <a:t>Und das Beste daran: </a:t>
            </a:r>
            <a:br>
              <a:rPr kumimoji="0" lang="de-DE" sz="1300" b="0" i="0" u="none" strike="noStrike" kern="1200" cap="none" spc="0" normalizeH="0" baseline="0" noProof="0" dirty="0">
                <a:ln>
                  <a:noFill/>
                </a:ln>
                <a:effectLst/>
                <a:uLnTx/>
                <a:uFillTx/>
                <a:latin typeface="Arial"/>
                <a:ea typeface="+mn-ea"/>
                <a:cs typeface="+mn-cs"/>
              </a:rPr>
            </a:br>
            <a:r>
              <a:rPr kumimoji="0" lang="de-DE" sz="1300" b="1" i="0" u="none" strike="noStrike" kern="1200" cap="none" spc="0" normalizeH="0" baseline="0" noProof="0" dirty="0">
                <a:ln>
                  <a:noFill/>
                </a:ln>
                <a:effectLst/>
                <a:uLnTx/>
                <a:uFillTx/>
                <a:latin typeface="Arial"/>
                <a:ea typeface="+mn-ea"/>
                <a:cs typeface="+mn-cs"/>
              </a:rPr>
              <a:t>Die Kosten für die Untersuchung übernimmt die HanseMerkur.</a:t>
            </a:r>
          </a:p>
        </p:txBody>
      </p:sp>
      <p:pic>
        <p:nvPicPr>
          <p:cNvPr id="10" name="Grafik 9">
            <a:extLst>
              <a:ext uri="{FF2B5EF4-FFF2-40B4-BE49-F238E27FC236}">
                <a16:creationId xmlns:a16="http://schemas.microsoft.com/office/drawing/2014/main" id="{E9A850E6-F541-0C20-0F5A-C7EA98BCB6C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56"/>
          <a:stretch/>
        </p:blipFill>
        <p:spPr>
          <a:xfrm>
            <a:off x="1" y="1109035"/>
            <a:ext cx="6639338" cy="4905537"/>
          </a:xfrm>
          <a:prstGeom prst="rect">
            <a:avLst/>
          </a:prstGeom>
        </p:spPr>
      </p:pic>
      <p:sp>
        <p:nvSpPr>
          <p:cNvPr id="7" name="Textplatzhalter 6">
            <a:extLst>
              <a:ext uri="{FF2B5EF4-FFF2-40B4-BE49-F238E27FC236}">
                <a16:creationId xmlns:a16="http://schemas.microsoft.com/office/drawing/2014/main" id="{FF8FF7AD-F682-CB79-C0B5-20F70A7BFBD6}"/>
              </a:ext>
            </a:extLst>
          </p:cNvPr>
          <p:cNvSpPr>
            <a:spLocks noGrp="1"/>
          </p:cNvSpPr>
          <p:nvPr>
            <p:ph type="body" sz="quarter" idx="13"/>
          </p:nvPr>
        </p:nvSpPr>
        <p:spPr/>
        <p:txBody>
          <a:bodyPr/>
          <a:lstStyle/>
          <a:p>
            <a:r>
              <a:rPr lang="de-DE" dirty="0"/>
              <a:t>Der Gesundheitsrabatt</a:t>
            </a:r>
          </a:p>
        </p:txBody>
      </p:sp>
      <p:sp>
        <p:nvSpPr>
          <p:cNvPr id="6" name="Titel 5">
            <a:extLst>
              <a:ext uri="{FF2B5EF4-FFF2-40B4-BE49-F238E27FC236}">
                <a16:creationId xmlns:a16="http://schemas.microsoft.com/office/drawing/2014/main" id="{EC27E0E2-DFF2-F8DA-1950-1E6DAC7590ED}"/>
              </a:ext>
            </a:extLst>
          </p:cNvPr>
          <p:cNvSpPr>
            <a:spLocks noGrp="1"/>
          </p:cNvSpPr>
          <p:nvPr>
            <p:ph type="title"/>
          </p:nvPr>
        </p:nvSpPr>
        <p:spPr>
          <a:xfrm>
            <a:off x="407987" y="476250"/>
            <a:ext cx="11376026" cy="712787"/>
          </a:xfrm>
        </p:spPr>
        <p:txBody>
          <a:bodyPr/>
          <a:lstStyle/>
          <a:p>
            <a:r>
              <a:rPr lang="de-DE" dirty="0"/>
              <a:t>Advanced Fit &amp; Advanced Fit S belohnen gesund</a:t>
            </a:r>
            <a:r>
              <a:rPr lang="de-DE" dirty="0">
                <a:solidFill>
                  <a:schemeClr val="bg1"/>
                </a:solidFill>
              </a:rPr>
              <a:t>­</a:t>
            </a:r>
            <a:r>
              <a:rPr lang="de-DE" dirty="0"/>
              <a:t>heits­be­wusstes Verhalten</a:t>
            </a:r>
          </a:p>
        </p:txBody>
      </p:sp>
      <p:sp>
        <p:nvSpPr>
          <p:cNvPr id="4" name="Fußzeilenplatzhalter 3">
            <a:extLst>
              <a:ext uri="{FF2B5EF4-FFF2-40B4-BE49-F238E27FC236}">
                <a16:creationId xmlns:a16="http://schemas.microsoft.com/office/drawing/2014/main" id="{6CBFBAA7-0584-D9A9-1E8D-41DB75A810AB}"/>
              </a:ext>
            </a:extLst>
          </p:cNvPr>
          <p:cNvSpPr>
            <a:spLocks noGrp="1"/>
          </p:cNvSpPr>
          <p:nvPr>
            <p:ph type="ftr" sz="quarter" idx="16"/>
          </p:nvPr>
        </p:nvSpPr>
        <p:spPr/>
        <p:txBody>
          <a:bodyPr/>
          <a:lstStyle/>
          <a:p>
            <a:r>
              <a:rPr lang="de-DE" dirty="0"/>
              <a:t>Produkt Advanced Fit &amp; Advanced Fit S</a:t>
            </a:r>
          </a:p>
        </p:txBody>
      </p:sp>
      <p:sp>
        <p:nvSpPr>
          <p:cNvPr id="24" name="Textfeld 23">
            <a:extLst>
              <a:ext uri="{FF2B5EF4-FFF2-40B4-BE49-F238E27FC236}">
                <a16:creationId xmlns:a16="http://schemas.microsoft.com/office/drawing/2014/main" id="{811D755B-0FFF-530D-60F4-22E263C6B6A0}"/>
              </a:ext>
            </a:extLst>
          </p:cNvPr>
          <p:cNvSpPr txBox="1"/>
          <p:nvPr/>
        </p:nvSpPr>
        <p:spPr>
          <a:xfrm>
            <a:off x="8456891" y="6186856"/>
            <a:ext cx="2269745" cy="478722"/>
          </a:xfrm>
          <a:prstGeom prst="rect">
            <a:avLst/>
          </a:prstGeom>
          <a:noFill/>
          <a:extLst>
            <a:ext uri="{909E8E84-426E-40DD-AFC4-6F175D3DCCD1}">
              <a14:hiddenFill xmlns:a14="http://schemas.microsoft.com/office/drawing/2010/main">
                <a:solidFill>
                  <a:srgbClr val="FFFFFF"/>
                </a:solidFill>
              </a14:hiddenFill>
            </a:ext>
          </a:extLst>
        </p:spPr>
        <p:txBody>
          <a:bodyPr wrap="square" lIns="0" tIns="0" rIns="0" bIns="0">
            <a:noAutofit/>
          </a:bodyPr>
          <a:lstStyle/>
          <a:p>
            <a:r>
              <a:rPr lang="de-DE" sz="1100" b="0" i="0" u="none" strike="noStrike" baseline="0" dirty="0">
                <a:solidFill>
                  <a:schemeClr val="accent6"/>
                </a:solidFill>
              </a:rPr>
              <a:t>*Ab dem 20. Lebensjahr, gilt nicht für die Ausbildungsversion</a:t>
            </a:r>
            <a:endParaRPr lang="de-DE" sz="1100" dirty="0">
              <a:solidFill>
                <a:schemeClr val="accent6"/>
              </a:solidFill>
            </a:endParaRPr>
          </a:p>
        </p:txBody>
      </p:sp>
      <p:sp>
        <p:nvSpPr>
          <p:cNvPr id="2" name="Foliennummernplatzhalter 1">
            <a:extLst>
              <a:ext uri="{FF2B5EF4-FFF2-40B4-BE49-F238E27FC236}">
                <a16:creationId xmlns:a16="http://schemas.microsoft.com/office/drawing/2014/main" id="{9AA644BE-3926-0F43-8935-A5152AB1BAE8}"/>
              </a:ext>
            </a:extLst>
          </p:cNvPr>
          <p:cNvSpPr>
            <a:spLocks noGrp="1"/>
          </p:cNvSpPr>
          <p:nvPr>
            <p:ph type="sldNum" sz="quarter" idx="17"/>
          </p:nvPr>
        </p:nvSpPr>
        <p:spPr/>
        <p:txBody>
          <a:bodyPr/>
          <a:lstStyle/>
          <a:p>
            <a:fld id="{77D899ED-E07B-4111-BFEA-7E6553FCF2CE}" type="slidenum">
              <a:rPr lang="de-DE" smtClean="0"/>
              <a:pPr/>
              <a:t>13</a:t>
            </a:fld>
            <a:endParaRPr lang="de-DE" dirty="0"/>
          </a:p>
        </p:txBody>
      </p:sp>
      <p:sp>
        <p:nvSpPr>
          <p:cNvPr id="5" name="Textfeld 4">
            <a:extLst>
              <a:ext uri="{FF2B5EF4-FFF2-40B4-BE49-F238E27FC236}">
                <a16:creationId xmlns:a16="http://schemas.microsoft.com/office/drawing/2014/main" id="{8C3765D5-4CC5-D61F-5B5A-758E19AE57C7}"/>
              </a:ext>
            </a:extLst>
          </p:cNvPr>
          <p:cNvSpPr txBox="1">
            <a:spLocks/>
          </p:cNvSpPr>
          <p:nvPr/>
        </p:nvSpPr>
        <p:spPr bwMode="gray">
          <a:xfrm>
            <a:off x="5145339" y="1767872"/>
            <a:ext cx="2988000" cy="3312000"/>
          </a:xfrm>
          <a:prstGeom prst="roundRect">
            <a:avLst>
              <a:gd name="adj" fmla="val 5771"/>
            </a:avLst>
          </a:prstGeom>
          <a:solidFill>
            <a:schemeClr val="bg1"/>
          </a:solidFill>
          <a:ln>
            <a:solidFill>
              <a:srgbClr val="D88210"/>
            </a:solidFill>
          </a:ln>
          <a:effectLst>
            <a:softEdge rad="0"/>
          </a:effectLst>
        </p:spPr>
        <p:txBody>
          <a:bodyPr lIns="108000" tIns="180000" rIns="36000" bIns="0" rtlCol="0" anchor="t" anchorCtr="0"/>
          <a:lstStyle>
            <a:defPPr>
              <a:defRPr lang="de-DE"/>
            </a:defPPr>
            <a:lvl1pPr algn="ctr">
              <a:spcBef>
                <a:spcPts val="600"/>
              </a:spcBef>
              <a:defRPr sz="1600">
                <a:solidFill>
                  <a:schemeClr val="bg1"/>
                </a:solidFill>
              </a:defRPr>
            </a:lvl1pPr>
          </a:lstStyle>
          <a:p>
            <a:pPr marL="0" marR="0" lvl="0" indent="0" algn="l" defTabSz="914400" rtl="0" eaLnBrk="1" fontAlgn="auto" latinLnBrk="0" hangingPunct="1">
              <a:lnSpc>
                <a:spcPct val="90000"/>
              </a:lnSpc>
              <a:spcBef>
                <a:spcPts val="0"/>
              </a:spcBef>
              <a:spcAft>
                <a:spcPts val="1000"/>
              </a:spcAft>
              <a:buClrTx/>
              <a:buSzTx/>
              <a:buFontTx/>
              <a:buNone/>
              <a:tabLst/>
              <a:defRPr/>
            </a:pPr>
            <a:r>
              <a:rPr kumimoji="0" lang="de-DE" sz="1500" b="1" i="0" u="none" strike="noStrike" kern="1200" cap="none" spc="0" normalizeH="0" baseline="0" noProof="0" dirty="0">
                <a:ln>
                  <a:noFill/>
                </a:ln>
                <a:solidFill>
                  <a:schemeClr val="accent1"/>
                </a:solidFill>
                <a:effectLst/>
                <a:uLnTx/>
                <a:uFillTx/>
                <a:ea typeface="+mn-ea"/>
                <a:cs typeface="+mn-cs"/>
              </a:rPr>
              <a:t>Der Arzt überprüft jährlich </a:t>
            </a:r>
            <a:br>
              <a:rPr kumimoji="0" lang="de-DE" sz="1500" b="1" i="0" u="none" strike="noStrike" kern="1200" cap="none" spc="0" normalizeH="0" baseline="0" noProof="0" dirty="0">
                <a:ln>
                  <a:noFill/>
                </a:ln>
                <a:solidFill>
                  <a:schemeClr val="accent1"/>
                </a:solidFill>
                <a:effectLst/>
                <a:uLnTx/>
                <a:uFillTx/>
                <a:ea typeface="+mn-ea"/>
                <a:cs typeface="+mn-cs"/>
              </a:rPr>
            </a:br>
            <a:r>
              <a:rPr kumimoji="0" lang="de-DE" sz="1500" b="1" i="0" u="none" strike="noStrike" kern="1200" cap="none" spc="0" normalizeH="0" baseline="0" noProof="0" dirty="0">
                <a:ln>
                  <a:noFill/>
                </a:ln>
                <a:solidFill>
                  <a:schemeClr val="accent1"/>
                </a:solidFill>
                <a:effectLst/>
                <a:uLnTx/>
                <a:uFillTx/>
                <a:ea typeface="+mn-ea"/>
                <a:cs typeface="+mn-cs"/>
              </a:rPr>
              <a:t>folgende Werte:</a:t>
            </a:r>
          </a:p>
          <a:p>
            <a:pPr marL="0" marR="0" lvl="0" indent="0" algn="l" defTabSz="914400" rtl="0" eaLnBrk="1" fontAlgn="auto" latinLnBrk="0" hangingPunct="1">
              <a:lnSpc>
                <a:spcPct val="90000"/>
              </a:lnSpc>
              <a:spcBef>
                <a:spcPts val="0"/>
              </a:spcBef>
              <a:spcAft>
                <a:spcPts val="1000"/>
              </a:spcAft>
              <a:buClrTx/>
              <a:buSzTx/>
              <a:buFontTx/>
              <a:buNone/>
              <a:tabLst/>
              <a:defRPr/>
            </a:pPr>
            <a:r>
              <a:rPr kumimoji="0" lang="de-DE" sz="1300" b="1" i="0" u="none" strike="noStrike" kern="1200" cap="none" spc="0" normalizeH="0" baseline="0" noProof="0" dirty="0">
                <a:ln>
                  <a:noFill/>
                </a:ln>
                <a:solidFill>
                  <a:schemeClr val="accent1"/>
                </a:solidFill>
                <a:effectLst/>
                <a:uLnTx/>
                <a:uFillTx/>
                <a:ea typeface="+mn-ea"/>
                <a:cs typeface="+mn-cs"/>
              </a:rPr>
              <a:t>Blutdruck Normbereich </a:t>
            </a:r>
            <a:br>
              <a:rPr kumimoji="0" lang="de-DE" sz="1300" b="0" i="0" u="none" strike="noStrike" kern="1200" cap="none" spc="0" normalizeH="0" baseline="0" noProof="0" dirty="0">
                <a:ln>
                  <a:noFill/>
                </a:ln>
                <a:solidFill>
                  <a:schemeClr val="accent1"/>
                </a:solidFill>
                <a:effectLst/>
                <a:uLnTx/>
                <a:uFillTx/>
                <a:ea typeface="+mn-ea"/>
                <a:cs typeface="+mn-cs"/>
              </a:rPr>
            </a:br>
            <a:r>
              <a:rPr kumimoji="0" lang="de-DE" sz="1300" b="0" i="0" u="none" strike="noStrike" kern="1200" cap="none" spc="0" normalizeH="0" baseline="0" noProof="0" dirty="0">
                <a:ln>
                  <a:noFill/>
                </a:ln>
                <a:solidFill>
                  <a:schemeClr val="accent1"/>
                </a:solidFill>
                <a:effectLst/>
                <a:uLnTx/>
                <a:uFillTx/>
                <a:ea typeface="+mn-ea"/>
                <a:cs typeface="+mn-cs"/>
              </a:rPr>
              <a:t>&lt;=140/90</a:t>
            </a:r>
          </a:p>
          <a:p>
            <a:pPr marL="0" marR="0" lvl="0" indent="0" algn="l" defTabSz="914400" rtl="0" eaLnBrk="1" fontAlgn="auto" latinLnBrk="0" hangingPunct="1">
              <a:lnSpc>
                <a:spcPct val="90000"/>
              </a:lnSpc>
              <a:spcBef>
                <a:spcPts val="0"/>
              </a:spcBef>
              <a:spcAft>
                <a:spcPts val="1000"/>
              </a:spcAft>
              <a:buClrTx/>
              <a:buSzTx/>
              <a:buFontTx/>
              <a:buNone/>
              <a:tabLst/>
              <a:defRPr/>
            </a:pPr>
            <a:r>
              <a:rPr kumimoji="0" lang="de-DE" sz="1300" b="1" i="0" u="none" strike="noStrike" kern="1200" cap="none" spc="0" normalizeH="0" baseline="0" noProof="0" dirty="0">
                <a:ln>
                  <a:noFill/>
                </a:ln>
                <a:solidFill>
                  <a:schemeClr val="accent1"/>
                </a:solidFill>
                <a:effectLst/>
                <a:uLnTx/>
                <a:uFillTx/>
                <a:ea typeface="+mn-ea"/>
                <a:cs typeface="+mn-cs"/>
              </a:rPr>
              <a:t>Blutzucker Normbereich nüchtern </a:t>
            </a:r>
            <a:br>
              <a:rPr kumimoji="0" lang="de-DE" sz="1300" b="0" i="0" u="none" strike="noStrike" kern="1200" cap="none" spc="0" normalizeH="0" baseline="0" noProof="0" dirty="0">
                <a:ln>
                  <a:noFill/>
                </a:ln>
                <a:solidFill>
                  <a:schemeClr val="accent1"/>
                </a:solidFill>
                <a:effectLst/>
                <a:uLnTx/>
                <a:uFillTx/>
                <a:ea typeface="+mn-ea"/>
                <a:cs typeface="+mn-cs"/>
              </a:rPr>
            </a:br>
            <a:r>
              <a:rPr kumimoji="0" lang="de-DE" sz="1300" b="0" i="0" u="none" strike="noStrike" kern="1200" cap="none" spc="0" normalizeH="0" baseline="0" noProof="0" dirty="0">
                <a:ln>
                  <a:noFill/>
                </a:ln>
                <a:solidFill>
                  <a:schemeClr val="accent1"/>
                </a:solidFill>
                <a:effectLst/>
                <a:uLnTx/>
                <a:uFillTx/>
                <a:ea typeface="+mn-ea"/>
                <a:cs typeface="+mn-cs"/>
              </a:rPr>
              <a:t>65 - 120 mg/dl; 3,6 - 6,7 mmol/l</a:t>
            </a:r>
          </a:p>
          <a:p>
            <a:pPr marL="0" marR="0" lvl="0" indent="0" algn="l" defTabSz="914400" rtl="0" eaLnBrk="1" fontAlgn="auto" latinLnBrk="0" hangingPunct="1">
              <a:lnSpc>
                <a:spcPct val="90000"/>
              </a:lnSpc>
              <a:spcBef>
                <a:spcPts val="0"/>
              </a:spcBef>
              <a:spcAft>
                <a:spcPts val="1000"/>
              </a:spcAft>
              <a:buClrTx/>
              <a:buSzTx/>
              <a:buFontTx/>
              <a:buNone/>
              <a:tabLst/>
              <a:defRPr/>
            </a:pPr>
            <a:r>
              <a:rPr kumimoji="0" lang="de-DE" sz="1300" b="1" i="0" u="none" strike="noStrike" kern="1200" cap="none" spc="0" normalizeH="0" baseline="0" noProof="0" dirty="0">
                <a:ln>
                  <a:noFill/>
                </a:ln>
                <a:solidFill>
                  <a:schemeClr val="accent1"/>
                </a:solidFill>
                <a:effectLst/>
                <a:uLnTx/>
                <a:uFillTx/>
                <a:ea typeface="+mn-ea"/>
                <a:cs typeface="+mn-cs"/>
              </a:rPr>
              <a:t>Harnsäure Normbereich</a:t>
            </a:r>
            <a:br>
              <a:rPr kumimoji="0" lang="de-DE" sz="1300" b="0" i="0" u="none" strike="noStrike" kern="1200" cap="none" spc="0" normalizeH="0" baseline="0" noProof="0" dirty="0">
                <a:ln>
                  <a:noFill/>
                </a:ln>
                <a:solidFill>
                  <a:schemeClr val="accent1"/>
                </a:solidFill>
                <a:effectLst/>
                <a:uLnTx/>
                <a:uFillTx/>
                <a:ea typeface="+mn-ea"/>
                <a:cs typeface="+mn-cs"/>
              </a:rPr>
            </a:br>
            <a:r>
              <a:rPr kumimoji="0" lang="de-DE" sz="1300" b="0" i="0" u="none" strike="noStrike" kern="1200" cap="none" spc="0" normalizeH="0" baseline="0" noProof="0" dirty="0">
                <a:ln>
                  <a:noFill/>
                </a:ln>
                <a:solidFill>
                  <a:schemeClr val="accent1"/>
                </a:solidFill>
                <a:effectLst/>
                <a:uLnTx/>
                <a:uFillTx/>
                <a:ea typeface="+mn-ea"/>
                <a:cs typeface="+mn-cs"/>
              </a:rPr>
              <a:t>7,0 mg/dl;  416,5 mikromol/l</a:t>
            </a:r>
          </a:p>
          <a:p>
            <a:pPr marL="0" marR="0" lvl="0" indent="0" algn="l" defTabSz="914400" rtl="0" eaLnBrk="1" fontAlgn="auto" latinLnBrk="0" hangingPunct="1">
              <a:lnSpc>
                <a:spcPct val="90000"/>
              </a:lnSpc>
              <a:spcBef>
                <a:spcPts val="0"/>
              </a:spcBef>
              <a:spcAft>
                <a:spcPts val="1000"/>
              </a:spcAft>
              <a:buClrTx/>
              <a:buSzTx/>
              <a:buFontTx/>
              <a:buNone/>
              <a:tabLst/>
              <a:defRPr/>
            </a:pPr>
            <a:r>
              <a:rPr kumimoji="0" lang="de-DE" sz="1300" b="1" i="0" u="none" strike="noStrike" kern="1200" cap="none" spc="0" normalizeH="0" baseline="0" noProof="0" dirty="0">
                <a:ln>
                  <a:noFill/>
                </a:ln>
                <a:solidFill>
                  <a:schemeClr val="accent1"/>
                </a:solidFill>
                <a:effectLst/>
                <a:uLnTx/>
                <a:uFillTx/>
                <a:ea typeface="+mn-ea"/>
                <a:cs typeface="+mn-cs"/>
              </a:rPr>
              <a:t>Cholesterin Normbereich </a:t>
            </a:r>
            <a:br>
              <a:rPr kumimoji="0" lang="de-DE" sz="1300" b="0" i="0" u="none" strike="noStrike" kern="1200" cap="none" spc="0" normalizeH="0" baseline="0" noProof="0" dirty="0">
                <a:ln>
                  <a:noFill/>
                </a:ln>
                <a:solidFill>
                  <a:schemeClr val="accent1"/>
                </a:solidFill>
                <a:effectLst/>
                <a:uLnTx/>
                <a:uFillTx/>
                <a:ea typeface="+mn-ea"/>
                <a:cs typeface="+mn-cs"/>
              </a:rPr>
            </a:br>
            <a:r>
              <a:rPr kumimoji="0" lang="de-DE" sz="1300" b="0" i="0" u="none" strike="noStrike" kern="1200" cap="none" spc="0" normalizeH="0" baseline="0" noProof="0" dirty="0">
                <a:ln>
                  <a:noFill/>
                </a:ln>
                <a:solidFill>
                  <a:schemeClr val="accent1"/>
                </a:solidFill>
                <a:effectLst/>
                <a:uLnTx/>
                <a:uFillTx/>
                <a:ea typeface="+mn-ea"/>
                <a:cs typeface="+mn-cs"/>
              </a:rPr>
              <a:t>&lt; 230 mg/dl; &lt;= 5,98 mmol/l</a:t>
            </a:r>
          </a:p>
          <a:p>
            <a:pPr marL="0" marR="0" lvl="0" indent="0" algn="l" defTabSz="914400" rtl="0" eaLnBrk="1" fontAlgn="auto" latinLnBrk="0" hangingPunct="1">
              <a:lnSpc>
                <a:spcPct val="90000"/>
              </a:lnSpc>
              <a:spcBef>
                <a:spcPts val="0"/>
              </a:spcBef>
              <a:spcAft>
                <a:spcPts val="1000"/>
              </a:spcAft>
              <a:buClrTx/>
              <a:buSzTx/>
              <a:buFontTx/>
              <a:buNone/>
              <a:tabLst/>
              <a:defRPr/>
            </a:pPr>
            <a:r>
              <a:rPr kumimoji="0" lang="de-DE" sz="1300" b="1" i="0" u="none" strike="noStrike" kern="1200" cap="none" spc="0" normalizeH="0" baseline="0" noProof="0" dirty="0">
                <a:ln>
                  <a:noFill/>
                </a:ln>
                <a:solidFill>
                  <a:schemeClr val="accent1"/>
                </a:solidFill>
                <a:effectLst/>
                <a:uLnTx/>
                <a:uFillTx/>
                <a:ea typeface="+mn-ea"/>
                <a:cs typeface="+mn-cs"/>
              </a:rPr>
              <a:t>BMI Normbereich </a:t>
            </a:r>
            <a:br>
              <a:rPr kumimoji="0" lang="de-DE" sz="1300" b="0" i="0" u="none" strike="noStrike" kern="1200" cap="none" spc="0" normalizeH="0" baseline="0" noProof="0" dirty="0">
                <a:ln>
                  <a:noFill/>
                </a:ln>
                <a:solidFill>
                  <a:schemeClr val="accent1"/>
                </a:solidFill>
                <a:effectLst/>
                <a:uLnTx/>
                <a:uFillTx/>
                <a:ea typeface="+mn-ea"/>
                <a:cs typeface="+mn-cs"/>
              </a:rPr>
            </a:br>
            <a:r>
              <a:rPr kumimoji="0" lang="de-DE" sz="1300" b="0" i="0" u="none" strike="noStrike" kern="1200" cap="none" spc="0" normalizeH="0" baseline="0" noProof="0" dirty="0">
                <a:ln>
                  <a:noFill/>
                </a:ln>
                <a:solidFill>
                  <a:schemeClr val="accent1"/>
                </a:solidFill>
                <a:effectLst/>
                <a:uLnTx/>
                <a:uFillTx/>
                <a:ea typeface="+mn-ea"/>
                <a:cs typeface="+mn-cs"/>
              </a:rPr>
              <a:t>19 – 25kg/m2</a:t>
            </a:r>
          </a:p>
        </p:txBody>
      </p:sp>
    </p:spTree>
    <p:extLst>
      <p:ext uri="{BB962C8B-B14F-4D97-AF65-F5344CB8AC3E}">
        <p14:creationId xmlns:p14="http://schemas.microsoft.com/office/powerpoint/2010/main" val="4156312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64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6" presetClass="entr" presetSubtype="37"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outVertical)">
                                      <p:cBhvr>
                                        <p:cTn id="1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platzhalter 3">
            <a:extLst>
              <a:ext uri="{FF2B5EF4-FFF2-40B4-BE49-F238E27FC236}">
                <a16:creationId xmlns:a16="http://schemas.microsoft.com/office/drawing/2014/main" id="{7E1D8F5A-0A75-B4F6-B684-26DEE3A3DE47}"/>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a:stretch/>
        </p:blipFill>
        <p:spPr>
          <a:xfrm>
            <a:off x="179388" y="179388"/>
            <a:ext cx="11833225" cy="6489700"/>
          </a:xfrm>
          <a:prstGeom prst="rect">
            <a:avLst/>
          </a:prstGeom>
        </p:spPr>
      </p:pic>
      <p:sp>
        <p:nvSpPr>
          <p:cNvPr id="9" name="Rechteck: abgerundete Ecken 8">
            <a:extLst>
              <a:ext uri="{FF2B5EF4-FFF2-40B4-BE49-F238E27FC236}">
                <a16:creationId xmlns:a16="http://schemas.microsoft.com/office/drawing/2014/main" id="{BFD30BFE-97D5-F3A9-DE64-CC79DFBA0C17}"/>
              </a:ext>
            </a:extLst>
          </p:cNvPr>
          <p:cNvSpPr/>
          <p:nvPr/>
        </p:nvSpPr>
        <p:spPr bwMode="gray">
          <a:xfrm>
            <a:off x="7251749" y="1016000"/>
            <a:ext cx="4368800" cy="2831255"/>
          </a:xfrm>
          <a:prstGeom prst="roundRect">
            <a:avLst>
              <a:gd name="adj" fmla="val 2714"/>
            </a:avLst>
          </a:prstGeom>
          <a:solidFill>
            <a:schemeClr val="accent1"/>
          </a:solidFill>
        </p:spPr>
        <p:txBody>
          <a:bodyPr vert="horz" wrap="square" lIns="180000" tIns="180000" rIns="180000" bIns="180000" rtlCol="0" anchor="ctr" anchorCtr="0">
            <a:noAutofit/>
          </a:bodyPr>
          <a:lstStyle/>
          <a:p>
            <a:pPr>
              <a:lnSpc>
                <a:spcPct val="90000"/>
              </a:lnSpc>
            </a:pPr>
            <a:r>
              <a:rPr lang="de-DE" sz="3200" b="1" dirty="0">
                <a:solidFill>
                  <a:schemeClr val="bg1"/>
                </a:solidFill>
              </a:rPr>
              <a:t>Advanced Fit (S)</a:t>
            </a:r>
          </a:p>
          <a:p>
            <a:pPr>
              <a:lnSpc>
                <a:spcPct val="90000"/>
              </a:lnSpc>
            </a:pPr>
            <a:r>
              <a:rPr lang="de-DE" sz="3200" dirty="0">
                <a:solidFill>
                  <a:schemeClr val="bg1"/>
                </a:solidFill>
              </a:rPr>
              <a:t>Voll versichert </a:t>
            </a:r>
            <a:br>
              <a:rPr lang="de-DE" sz="3200" dirty="0">
                <a:solidFill>
                  <a:schemeClr val="bg1"/>
                </a:solidFill>
              </a:rPr>
            </a:br>
            <a:r>
              <a:rPr lang="de-DE" sz="3200" dirty="0">
                <a:solidFill>
                  <a:schemeClr val="bg1"/>
                </a:solidFill>
              </a:rPr>
              <a:t>zum kleinen Preis. </a:t>
            </a:r>
            <a:br>
              <a:rPr lang="de-DE" sz="3200" dirty="0">
                <a:solidFill>
                  <a:schemeClr val="bg1"/>
                </a:solidFill>
              </a:rPr>
            </a:br>
            <a:r>
              <a:rPr lang="de-DE" sz="3200" dirty="0">
                <a:solidFill>
                  <a:schemeClr val="bg1"/>
                </a:solidFill>
              </a:rPr>
              <a:t>Unsere Leistungen </a:t>
            </a:r>
            <a:br>
              <a:rPr lang="de-DE" sz="3200" dirty="0">
                <a:solidFill>
                  <a:schemeClr val="bg1"/>
                </a:solidFill>
              </a:rPr>
            </a:br>
            <a:r>
              <a:rPr lang="de-DE" sz="3200" dirty="0">
                <a:solidFill>
                  <a:schemeClr val="bg1"/>
                </a:solidFill>
              </a:rPr>
              <a:t>im Überblick.</a:t>
            </a:r>
          </a:p>
        </p:txBody>
      </p:sp>
    </p:spTree>
    <p:extLst>
      <p:ext uri="{BB962C8B-B14F-4D97-AF65-F5344CB8AC3E}">
        <p14:creationId xmlns:p14="http://schemas.microsoft.com/office/powerpoint/2010/main" val="413987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988BD7B0-A14A-D02F-F45F-0B4F08FD8BE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988BD7B0-A14A-D02F-F45F-0B4F08FD8BE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bwMode="gray"/>
        <p:txBody>
          <a:bodyPr vert="horz"/>
          <a:lstStyle/>
          <a:p>
            <a:r>
              <a:rPr lang="de-DE" dirty="0"/>
              <a:t>Unsere ambulanten Leistungen im Überblick</a:t>
            </a:r>
            <a:br>
              <a:rPr lang="de-DE" dirty="0"/>
            </a:br>
            <a:endParaRPr lang="de-DE" dirty="0"/>
          </a:p>
        </p:txBody>
      </p:sp>
      <p:sp>
        <p:nvSpPr>
          <p:cNvPr id="14" name="Abgerundetes Rechteck 13"/>
          <p:cNvSpPr/>
          <p:nvPr/>
        </p:nvSpPr>
        <p:spPr bwMode="gray">
          <a:xfrm>
            <a:off x="4255624" y="4844038"/>
            <a:ext cx="4680001" cy="720000"/>
          </a:xfrm>
          <a:prstGeom prst="roundRect">
            <a:avLst>
              <a:gd name="adj" fmla="val 281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457200" rtl="0" eaLnBrk="1" fontAlgn="auto" latinLnBrk="0" hangingPunct="1">
              <a:lnSpc>
                <a:spcPct val="100000"/>
              </a:lnSpc>
              <a:spcAft>
                <a:spcPts val="600"/>
              </a:spcAft>
              <a:buClrTx/>
              <a:buSzTx/>
              <a:buFontTx/>
              <a:buNone/>
              <a:tabLst/>
              <a:defRPr/>
            </a:pPr>
            <a:r>
              <a:rPr kumimoji="0" lang="de-DE" sz="1600" b="1" u="none" strike="noStrike" kern="1200" cap="none" spc="0" normalizeH="0" baseline="0" noProof="0" dirty="0">
                <a:ln>
                  <a:noFill/>
                </a:ln>
                <a:solidFill>
                  <a:srgbClr val="D88210"/>
                </a:solidFill>
                <a:effectLst/>
                <a:uLnTx/>
                <a:uFillTx/>
                <a:ea typeface="+mn-ea"/>
                <a:cs typeface="Arial Narrow"/>
              </a:rPr>
              <a:t>Naturheilkundliche Heilbehandlungen 80%</a:t>
            </a:r>
          </a:p>
          <a:p>
            <a:pPr marL="0" marR="0" lvl="0" indent="0" algn="l" defTabSz="457200" rtl="0" eaLnBrk="1" fontAlgn="auto" latinLnBrk="0" hangingPunct="1">
              <a:lnSpc>
                <a:spcPct val="100000"/>
              </a:lnSpc>
              <a:spcAft>
                <a:spcPts val="600"/>
              </a:spcAft>
              <a:buClrTx/>
              <a:buSzTx/>
              <a:buFontTx/>
              <a:buNone/>
              <a:tabLst/>
              <a:defRPr/>
            </a:pPr>
            <a:r>
              <a:rPr lang="de-DE" sz="1400" dirty="0">
                <a:solidFill>
                  <a:prstClr val="black"/>
                </a:solidFill>
                <a:cs typeface="Arial Narrow"/>
              </a:rPr>
              <a:t>Bis zu 1.000 EUR Rechnungsbetrag jährlich</a:t>
            </a:r>
            <a:br>
              <a:rPr lang="de-DE" sz="1400" dirty="0">
                <a:solidFill>
                  <a:prstClr val="black"/>
                </a:solidFill>
                <a:cs typeface="Arial Narrow"/>
              </a:rPr>
            </a:br>
            <a:r>
              <a:rPr lang="de-DE" sz="1400" dirty="0">
                <a:solidFill>
                  <a:prstClr val="black"/>
                </a:solidFill>
                <a:cs typeface="Arial Narrow"/>
              </a:rPr>
              <a:t>(nach </a:t>
            </a:r>
            <a:r>
              <a:rPr kumimoji="0" lang="de-DE" sz="1400" b="0" u="none" strike="noStrike" kern="1200" cap="none" spc="0" normalizeH="0" baseline="0" noProof="0" dirty="0">
                <a:ln>
                  <a:noFill/>
                </a:ln>
                <a:solidFill>
                  <a:prstClr val="black"/>
                </a:solidFill>
                <a:effectLst/>
                <a:uLnTx/>
                <a:uFillTx/>
                <a:ea typeface="+mn-ea"/>
                <a:cs typeface="Arial Narrow"/>
              </a:rPr>
              <a:t>Hufeland und GeBüH)</a:t>
            </a:r>
          </a:p>
        </p:txBody>
      </p:sp>
      <p:sp>
        <p:nvSpPr>
          <p:cNvPr id="12" name="Abgerundetes Rechteck 11"/>
          <p:cNvSpPr/>
          <p:nvPr/>
        </p:nvSpPr>
        <p:spPr bwMode="gray">
          <a:xfrm>
            <a:off x="7487179" y="1759341"/>
            <a:ext cx="4028089" cy="720000"/>
          </a:xfrm>
          <a:prstGeom prst="roundRect">
            <a:avLst>
              <a:gd name="adj" fmla="val 281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457200" rtl="0" eaLnBrk="1" fontAlgn="auto" latinLnBrk="0" hangingPunct="1">
              <a:lnSpc>
                <a:spcPct val="100000"/>
              </a:lnSpc>
              <a:spcAft>
                <a:spcPts val="600"/>
              </a:spcAft>
              <a:buClrTx/>
              <a:buSzTx/>
              <a:buFontTx/>
              <a:buNone/>
              <a:tabLst/>
              <a:defRPr/>
            </a:pPr>
            <a:r>
              <a:rPr kumimoji="0" lang="de-DE" sz="1600" b="1" u="none" strike="noStrike" kern="1200" cap="none" spc="0" normalizeH="0" baseline="0" noProof="0" dirty="0">
                <a:ln>
                  <a:noFill/>
                </a:ln>
                <a:solidFill>
                  <a:schemeClr val="accent1"/>
                </a:solidFill>
                <a:effectLst/>
                <a:uLnTx/>
                <a:uFillTx/>
                <a:ea typeface="+mn-ea"/>
                <a:cs typeface="Arial Narrow"/>
              </a:rPr>
              <a:t>Arztbehandlungen 100%</a:t>
            </a:r>
          </a:p>
          <a:p>
            <a:pPr marL="0" marR="0" lvl="0" indent="0" algn="l" defTabSz="457200" rtl="0" eaLnBrk="1" fontAlgn="auto" latinLnBrk="0" hangingPunct="1">
              <a:lnSpc>
                <a:spcPct val="100000"/>
              </a:lnSpc>
              <a:spcAft>
                <a:spcPts val="600"/>
              </a:spcAft>
              <a:buClrTx/>
              <a:buSzTx/>
              <a:buFontTx/>
              <a:buNone/>
              <a:tabLst/>
              <a:defRPr/>
            </a:pPr>
            <a:r>
              <a:rPr kumimoji="0" lang="de-DE" sz="1400" b="0" u="none" strike="noStrike" kern="1200" cap="none" spc="0" normalizeH="0" baseline="0" noProof="0" dirty="0">
                <a:ln>
                  <a:noFill/>
                </a:ln>
                <a:solidFill>
                  <a:schemeClr val="tx1"/>
                </a:solidFill>
                <a:effectLst/>
                <a:uLnTx/>
                <a:uFillTx/>
                <a:ea typeface="+mn-ea"/>
                <a:cs typeface="Arial Narrow"/>
              </a:rPr>
              <a:t>Bei Primärarzt,</a:t>
            </a:r>
            <a:r>
              <a:rPr kumimoji="0" lang="de-DE" sz="1400" b="0" u="none" strike="noStrike" kern="1200" cap="none" spc="0" normalizeH="0" noProof="0" dirty="0">
                <a:ln>
                  <a:noFill/>
                </a:ln>
                <a:solidFill>
                  <a:schemeClr val="tx1"/>
                </a:solidFill>
                <a:effectLst/>
                <a:uLnTx/>
                <a:uFillTx/>
                <a:ea typeface="+mn-ea"/>
                <a:cs typeface="Arial Narrow"/>
              </a:rPr>
              <a:t> sonst 80%</a:t>
            </a:r>
            <a:endParaRPr kumimoji="0" lang="de-DE" sz="1400" b="0" u="none" strike="noStrike" kern="1200" cap="none" spc="0" normalizeH="0" baseline="0" noProof="0" dirty="0">
              <a:ln>
                <a:noFill/>
              </a:ln>
              <a:solidFill>
                <a:schemeClr val="tx1"/>
              </a:solidFill>
              <a:effectLst/>
              <a:uLnTx/>
              <a:uFillTx/>
              <a:ea typeface="+mn-ea"/>
              <a:cs typeface="Arial Narrow"/>
            </a:endParaRPr>
          </a:p>
        </p:txBody>
      </p:sp>
      <p:sp>
        <p:nvSpPr>
          <p:cNvPr id="15" name="Abgerundetes Rechteck 14"/>
          <p:cNvSpPr/>
          <p:nvPr/>
        </p:nvSpPr>
        <p:spPr bwMode="gray">
          <a:xfrm>
            <a:off x="676732" y="1759341"/>
            <a:ext cx="4028089" cy="720000"/>
          </a:xfrm>
          <a:prstGeom prst="roundRect">
            <a:avLst>
              <a:gd name="adj" fmla="val 281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r" defTabSz="457200" rtl="0" eaLnBrk="1" fontAlgn="auto" latinLnBrk="0" hangingPunct="1">
              <a:lnSpc>
                <a:spcPct val="100000"/>
              </a:lnSpc>
              <a:spcAft>
                <a:spcPts val="600"/>
              </a:spcAft>
              <a:buClrTx/>
              <a:buSzTx/>
              <a:buFontTx/>
              <a:buNone/>
              <a:tabLst/>
              <a:defRPr/>
            </a:pPr>
            <a:r>
              <a:rPr kumimoji="0" lang="de-DE" sz="1600" b="1" u="none" strike="noStrike" kern="1200" cap="none" spc="0" normalizeH="0" baseline="0" noProof="0" dirty="0">
                <a:ln>
                  <a:noFill/>
                </a:ln>
                <a:solidFill>
                  <a:srgbClr val="758EB5"/>
                </a:solidFill>
                <a:effectLst/>
                <a:uLnTx/>
                <a:uFillTx/>
                <a:ea typeface="+mn-ea"/>
                <a:cs typeface="Arial Narrow"/>
              </a:rPr>
              <a:t>Hilfsmittel</a:t>
            </a:r>
            <a:r>
              <a:rPr kumimoji="0" lang="de-DE" sz="1600" b="1" u="none" strike="noStrike" kern="1200" cap="none" spc="0" normalizeH="0" noProof="0" dirty="0">
                <a:ln>
                  <a:noFill/>
                </a:ln>
                <a:solidFill>
                  <a:srgbClr val="758EB5"/>
                </a:solidFill>
                <a:effectLst/>
                <a:uLnTx/>
                <a:uFillTx/>
                <a:ea typeface="+mn-ea"/>
                <a:cs typeface="Arial Narrow"/>
              </a:rPr>
              <a:t> 100%</a:t>
            </a:r>
            <a:endParaRPr kumimoji="0" lang="de-DE" sz="1600" b="1" u="none" strike="noStrike" kern="1200" cap="none" spc="0" normalizeH="0" baseline="0" noProof="0" dirty="0">
              <a:ln>
                <a:noFill/>
              </a:ln>
              <a:solidFill>
                <a:srgbClr val="758EB5"/>
              </a:solidFill>
              <a:effectLst/>
              <a:uLnTx/>
              <a:uFillTx/>
              <a:ea typeface="+mn-ea"/>
              <a:cs typeface="Arial Narrow"/>
            </a:endParaRPr>
          </a:p>
        </p:txBody>
      </p:sp>
      <p:sp>
        <p:nvSpPr>
          <p:cNvPr id="13" name="Abgerundetes Rechteck 12"/>
          <p:cNvSpPr/>
          <p:nvPr/>
        </p:nvSpPr>
        <p:spPr bwMode="gray">
          <a:xfrm>
            <a:off x="7755924" y="3120385"/>
            <a:ext cx="4028089" cy="720000"/>
          </a:xfrm>
          <a:prstGeom prst="roundRect">
            <a:avLst>
              <a:gd name="adj" fmla="val 281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defTabSz="457200">
              <a:spcAft>
                <a:spcPts val="600"/>
              </a:spcAft>
              <a:defRPr/>
            </a:pPr>
            <a:r>
              <a:rPr kumimoji="0" lang="de-DE" sz="1600" b="1" u="none" strike="noStrike" kern="1200" cap="none" spc="0" normalizeH="0" baseline="0" noProof="0" dirty="0">
                <a:ln>
                  <a:noFill/>
                </a:ln>
                <a:solidFill>
                  <a:srgbClr val="EB5B25"/>
                </a:solidFill>
                <a:effectLst/>
                <a:uLnTx/>
                <a:uFillTx/>
                <a:ea typeface="+mn-ea"/>
                <a:cs typeface="Arial Narrow"/>
              </a:rPr>
              <a:t>Arznei- und Verbandmittel 100%</a:t>
            </a:r>
            <a:br>
              <a:rPr kumimoji="0" lang="de-DE" sz="1600" b="1" u="none" strike="noStrike" kern="1200" cap="none" spc="0" normalizeH="0" baseline="0" noProof="0" dirty="0">
                <a:ln>
                  <a:noFill/>
                </a:ln>
                <a:solidFill>
                  <a:srgbClr val="EB5B25"/>
                </a:solidFill>
                <a:effectLst/>
                <a:uLnTx/>
                <a:uFillTx/>
                <a:ea typeface="+mn-ea"/>
                <a:cs typeface="Arial Narrow"/>
              </a:rPr>
            </a:br>
            <a:r>
              <a:rPr lang="de-DE" sz="1400" dirty="0">
                <a:solidFill>
                  <a:schemeClr val="tx1"/>
                </a:solidFill>
                <a:cs typeface="Arial Narrow"/>
              </a:rPr>
              <a:t>Bei Primärarzt*, sonst 80%</a:t>
            </a:r>
            <a:endParaRPr lang="de-DE" sz="1600" dirty="0">
              <a:solidFill>
                <a:schemeClr val="tx1"/>
              </a:solidFill>
              <a:cs typeface="Arial Narrow"/>
            </a:endParaRPr>
          </a:p>
        </p:txBody>
      </p:sp>
      <p:sp>
        <p:nvSpPr>
          <p:cNvPr id="16" name="Abgerundetes Rechteck 15"/>
          <p:cNvSpPr/>
          <p:nvPr/>
        </p:nvSpPr>
        <p:spPr bwMode="gray">
          <a:xfrm>
            <a:off x="407987" y="3052078"/>
            <a:ext cx="4028089" cy="856615"/>
          </a:xfrm>
          <a:prstGeom prst="roundRect">
            <a:avLst>
              <a:gd name="adj" fmla="val 281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r" defTabSz="457200">
              <a:spcAft>
                <a:spcPts val="600"/>
              </a:spcAft>
              <a:defRPr/>
            </a:pPr>
            <a:r>
              <a:rPr lang="de-DE" sz="1600" b="1" dirty="0">
                <a:solidFill>
                  <a:srgbClr val="A77685"/>
                </a:solidFill>
                <a:cs typeface="Arial Narrow"/>
              </a:rPr>
              <a:t>Heilmittel 90%</a:t>
            </a:r>
            <a:endParaRPr kumimoji="0" lang="de-DE" sz="1400" b="1" u="none" strike="noStrike" kern="1200" cap="none" spc="0" normalizeH="0" baseline="0" noProof="0" dirty="0">
              <a:ln>
                <a:noFill/>
              </a:ln>
              <a:solidFill>
                <a:srgbClr val="A77685"/>
              </a:solidFill>
              <a:effectLst/>
              <a:uLnTx/>
              <a:uFillTx/>
              <a:ea typeface="+mn-ea"/>
              <a:cs typeface="Arial Narrow"/>
            </a:endParaRPr>
          </a:p>
        </p:txBody>
      </p:sp>
      <p:sp>
        <p:nvSpPr>
          <p:cNvPr id="2" name="Fußzeilenplatzhalter 1">
            <a:extLst>
              <a:ext uri="{FF2B5EF4-FFF2-40B4-BE49-F238E27FC236}">
                <a16:creationId xmlns:a16="http://schemas.microsoft.com/office/drawing/2014/main" id="{DDA4A09B-7624-D057-74A7-402D1DC23098}"/>
              </a:ext>
            </a:extLst>
          </p:cNvPr>
          <p:cNvSpPr>
            <a:spLocks noGrp="1"/>
          </p:cNvSpPr>
          <p:nvPr>
            <p:ph type="ftr" sz="quarter" idx="11"/>
          </p:nvPr>
        </p:nvSpPr>
        <p:spPr/>
        <p:txBody>
          <a:bodyPr/>
          <a:lstStyle/>
          <a:p>
            <a:r>
              <a:rPr lang="de-DE" dirty="0"/>
              <a:t>Produkt Advanced Fit &amp; Advanced Fit S</a:t>
            </a:r>
          </a:p>
        </p:txBody>
      </p:sp>
      <p:sp>
        <p:nvSpPr>
          <p:cNvPr id="5" name="Textplatzhalter 10">
            <a:extLst>
              <a:ext uri="{FF2B5EF4-FFF2-40B4-BE49-F238E27FC236}">
                <a16:creationId xmlns:a16="http://schemas.microsoft.com/office/drawing/2014/main" id="{787F29A8-EE68-1719-D5B1-840F4A84D2C5}"/>
              </a:ext>
            </a:extLst>
          </p:cNvPr>
          <p:cNvSpPr>
            <a:spLocks noGrp="1"/>
          </p:cNvSpPr>
          <p:nvPr>
            <p:ph type="body" sz="quarter" idx="13"/>
          </p:nvPr>
        </p:nvSpPr>
        <p:spPr>
          <a:xfrm>
            <a:off x="407987" y="196057"/>
            <a:ext cx="7488238" cy="144000"/>
          </a:xfrm>
        </p:spPr>
        <p:txBody>
          <a:bodyPr/>
          <a:lstStyle/>
          <a:p>
            <a:r>
              <a:rPr lang="de-DE" dirty="0"/>
              <a:t>Leistungen – ambulant</a:t>
            </a:r>
          </a:p>
        </p:txBody>
      </p:sp>
      <p:sp>
        <p:nvSpPr>
          <p:cNvPr id="3" name="Foliennummernplatzhalter 2">
            <a:extLst>
              <a:ext uri="{FF2B5EF4-FFF2-40B4-BE49-F238E27FC236}">
                <a16:creationId xmlns:a16="http://schemas.microsoft.com/office/drawing/2014/main" id="{1B7CDC99-4346-9130-1D36-BA43E7F94103}"/>
              </a:ext>
            </a:extLst>
          </p:cNvPr>
          <p:cNvSpPr>
            <a:spLocks noGrp="1"/>
          </p:cNvSpPr>
          <p:nvPr>
            <p:ph type="sldNum" sz="quarter" idx="12"/>
          </p:nvPr>
        </p:nvSpPr>
        <p:spPr/>
        <p:txBody>
          <a:bodyPr/>
          <a:lstStyle/>
          <a:p>
            <a:fld id="{77D899ED-E07B-4111-BFEA-7E6553FCF2CE}" type="slidenum">
              <a:rPr lang="de-DE" smtClean="0"/>
              <a:pPr/>
              <a:t>15</a:t>
            </a:fld>
            <a:endParaRPr lang="de-DE" dirty="0"/>
          </a:p>
        </p:txBody>
      </p:sp>
      <p:graphicFrame>
        <p:nvGraphicFramePr>
          <p:cNvPr id="4" name="Diagramm 3">
            <a:extLst>
              <a:ext uri="{FF2B5EF4-FFF2-40B4-BE49-F238E27FC236}">
                <a16:creationId xmlns:a16="http://schemas.microsoft.com/office/drawing/2014/main" id="{F7BD669F-F0C1-5F0C-D619-E83457CB4A5B}"/>
              </a:ext>
            </a:extLst>
          </p:cNvPr>
          <p:cNvGraphicFramePr/>
          <p:nvPr>
            <p:extLst>
              <p:ext uri="{D42A27DB-BD31-4B8C-83A1-F6EECF244321}">
                <p14:modId xmlns:p14="http://schemas.microsoft.com/office/powerpoint/2010/main" val="1623639374"/>
              </p:ext>
            </p:extLst>
          </p:nvPr>
        </p:nvGraphicFramePr>
        <p:xfrm>
          <a:off x="4342698" y="1761243"/>
          <a:ext cx="3506605" cy="2948822"/>
        </p:xfrm>
        <a:graphic>
          <a:graphicData uri="http://schemas.openxmlformats.org/drawingml/2006/chart">
            <c:chart xmlns:c="http://schemas.openxmlformats.org/drawingml/2006/chart" xmlns:r="http://schemas.openxmlformats.org/officeDocument/2006/relationships" r:id="rId5"/>
          </a:graphicData>
        </a:graphic>
      </p:graphicFrame>
      <p:grpSp>
        <p:nvGrpSpPr>
          <p:cNvPr id="7" name="Gruppieren 6">
            <a:extLst>
              <a:ext uri="{FF2B5EF4-FFF2-40B4-BE49-F238E27FC236}">
                <a16:creationId xmlns:a16="http://schemas.microsoft.com/office/drawing/2014/main" id="{A95F423E-70A7-08B8-2D91-96464FE8B329}"/>
              </a:ext>
            </a:extLst>
          </p:cNvPr>
          <p:cNvGrpSpPr>
            <a:grpSpLocks noChangeAspect="1"/>
          </p:cNvGrpSpPr>
          <p:nvPr/>
        </p:nvGrpSpPr>
        <p:grpSpPr bwMode="gray">
          <a:xfrm>
            <a:off x="6456169" y="2275080"/>
            <a:ext cx="360000" cy="374128"/>
            <a:chOff x="7651299" y="892097"/>
            <a:chExt cx="522979" cy="543504"/>
          </a:xfrm>
          <a:solidFill>
            <a:schemeClr val="bg1"/>
          </a:solidFill>
        </p:grpSpPr>
        <p:sp>
          <p:nvSpPr>
            <p:cNvPr id="9" name="Freihandform: Form 8">
              <a:extLst>
                <a:ext uri="{FF2B5EF4-FFF2-40B4-BE49-F238E27FC236}">
                  <a16:creationId xmlns:a16="http://schemas.microsoft.com/office/drawing/2014/main" id="{569A1A3E-61AA-7F0A-7725-607C923F37F7}"/>
                </a:ext>
              </a:extLst>
            </p:cNvPr>
            <p:cNvSpPr>
              <a:spLocks/>
            </p:cNvSpPr>
            <p:nvPr/>
          </p:nvSpPr>
          <p:spPr bwMode="gray">
            <a:xfrm>
              <a:off x="7651299" y="947309"/>
              <a:ext cx="522979" cy="488292"/>
            </a:xfrm>
            <a:custGeom>
              <a:avLst/>
              <a:gdLst>
                <a:gd name="connsiteX0" fmla="*/ 135489 w 522979"/>
                <a:gd name="connsiteY0" fmla="*/ 0 h 488292"/>
                <a:gd name="connsiteX1" fmla="*/ 135489 w 522979"/>
                <a:gd name="connsiteY1" fmla="*/ 108898 h 488292"/>
                <a:gd name="connsiteX2" fmla="*/ 100547 w 522979"/>
                <a:gd name="connsiteY2" fmla="*/ 162035 h 488292"/>
                <a:gd name="connsiteX3" fmla="*/ 138460 w 522979"/>
                <a:gd name="connsiteY3" fmla="*/ 350051 h 488292"/>
                <a:gd name="connsiteX4" fmla="*/ 384520 w 522979"/>
                <a:gd name="connsiteY4" fmla="*/ 350051 h 488292"/>
                <a:gd name="connsiteX5" fmla="*/ 422434 w 522979"/>
                <a:gd name="connsiteY5" fmla="*/ 162035 h 488292"/>
                <a:gd name="connsiteX6" fmla="*/ 387489 w 522979"/>
                <a:gd name="connsiteY6" fmla="*/ 108895 h 488292"/>
                <a:gd name="connsiteX7" fmla="*/ 387489 w 522979"/>
                <a:gd name="connsiteY7" fmla="*/ 1159 h 488292"/>
                <a:gd name="connsiteX8" fmla="*/ 446238 w 522979"/>
                <a:gd name="connsiteY8" fmla="*/ 42759 h 488292"/>
                <a:gd name="connsiteX9" fmla="*/ 446238 w 522979"/>
                <a:gd name="connsiteY9" fmla="*/ 411672 h 488292"/>
                <a:gd name="connsiteX10" fmla="*/ 76742 w 522979"/>
                <a:gd name="connsiteY10" fmla="*/ 411672 h 488292"/>
                <a:gd name="connsiteX11" fmla="*/ 76742 w 522979"/>
                <a:gd name="connsiteY11" fmla="*/ 42759 h 488292"/>
                <a:gd name="connsiteX12" fmla="*/ 125670 w 522979"/>
                <a:gd name="connsiteY12" fmla="*/ 4449 h 488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2979" h="488292">
                  <a:moveTo>
                    <a:pt x="135489" y="0"/>
                  </a:moveTo>
                  <a:lnTo>
                    <a:pt x="135489" y="108898"/>
                  </a:lnTo>
                  <a:lnTo>
                    <a:pt x="100547" y="162035"/>
                  </a:lnTo>
                  <a:cubicBezTo>
                    <a:pt x="75271" y="224935"/>
                    <a:pt x="87909" y="299579"/>
                    <a:pt x="138460" y="350051"/>
                  </a:cubicBezTo>
                  <a:cubicBezTo>
                    <a:pt x="206675" y="417347"/>
                    <a:pt x="317118" y="417347"/>
                    <a:pt x="384520" y="350051"/>
                  </a:cubicBezTo>
                  <a:cubicBezTo>
                    <a:pt x="435073" y="299579"/>
                    <a:pt x="447711" y="224935"/>
                    <a:pt x="422434" y="162035"/>
                  </a:cubicBezTo>
                  <a:lnTo>
                    <a:pt x="387489" y="108895"/>
                  </a:lnTo>
                  <a:lnTo>
                    <a:pt x="387489" y="1159"/>
                  </a:lnTo>
                  <a:lnTo>
                    <a:pt x="446238" y="42759"/>
                  </a:lnTo>
                  <a:cubicBezTo>
                    <a:pt x="548560" y="144920"/>
                    <a:pt x="548560" y="310322"/>
                    <a:pt x="446238" y="411672"/>
                  </a:cubicBezTo>
                  <a:cubicBezTo>
                    <a:pt x="344728" y="513832"/>
                    <a:pt x="179064" y="513832"/>
                    <a:pt x="76742" y="411672"/>
                  </a:cubicBezTo>
                  <a:cubicBezTo>
                    <a:pt x="-25580" y="310322"/>
                    <a:pt x="-25580" y="144920"/>
                    <a:pt x="76742" y="42759"/>
                  </a:cubicBezTo>
                  <a:cubicBezTo>
                    <a:pt x="91766" y="27760"/>
                    <a:pt x="108210" y="14990"/>
                    <a:pt x="125670" y="44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de-DE" sz="1100" dirty="0"/>
            </a:p>
          </p:txBody>
        </p:sp>
        <p:sp>
          <p:nvSpPr>
            <p:cNvPr id="11" name="Freeform 46">
              <a:extLst>
                <a:ext uri="{FF2B5EF4-FFF2-40B4-BE49-F238E27FC236}">
                  <a16:creationId xmlns:a16="http://schemas.microsoft.com/office/drawing/2014/main" id="{F3D7E676-3381-C193-F429-A3CAEACA0DB7}"/>
                </a:ext>
              </a:extLst>
            </p:cNvPr>
            <p:cNvSpPr>
              <a:spLocks/>
            </p:cNvSpPr>
            <p:nvPr/>
          </p:nvSpPr>
          <p:spPr bwMode="gray">
            <a:xfrm>
              <a:off x="7765374" y="1133659"/>
              <a:ext cx="41424" cy="85952"/>
            </a:xfrm>
            <a:custGeom>
              <a:avLst/>
              <a:gdLst>
                <a:gd name="T0" fmla="*/ 307 w 307"/>
                <a:gd name="T1" fmla="*/ 637 h 637"/>
                <a:gd name="T2" fmla="*/ 150 w 307"/>
                <a:gd name="T3" fmla="*/ 637 h 637"/>
                <a:gd name="T4" fmla="*/ 150 w 307"/>
                <a:gd name="T5" fmla="*/ 180 h 637"/>
                <a:gd name="T6" fmla="*/ 0 w 307"/>
                <a:gd name="T7" fmla="*/ 252 h 637"/>
                <a:gd name="T8" fmla="*/ 0 w 307"/>
                <a:gd name="T9" fmla="*/ 90 h 637"/>
                <a:gd name="T10" fmla="*/ 198 w 307"/>
                <a:gd name="T11" fmla="*/ 0 h 637"/>
                <a:gd name="T12" fmla="*/ 307 w 307"/>
                <a:gd name="T13" fmla="*/ 0 h 637"/>
                <a:gd name="T14" fmla="*/ 307 w 307"/>
                <a:gd name="T15" fmla="*/ 637 h 6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7" h="637">
                  <a:moveTo>
                    <a:pt x="307" y="637"/>
                  </a:moveTo>
                  <a:lnTo>
                    <a:pt x="150" y="637"/>
                  </a:lnTo>
                  <a:lnTo>
                    <a:pt x="150" y="180"/>
                  </a:lnTo>
                  <a:lnTo>
                    <a:pt x="0" y="252"/>
                  </a:lnTo>
                  <a:lnTo>
                    <a:pt x="0" y="90"/>
                  </a:lnTo>
                  <a:lnTo>
                    <a:pt x="198" y="0"/>
                  </a:lnTo>
                  <a:lnTo>
                    <a:pt x="307" y="0"/>
                  </a:lnTo>
                  <a:lnTo>
                    <a:pt x="307" y="6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100" dirty="0"/>
            </a:p>
          </p:txBody>
        </p:sp>
        <p:sp>
          <p:nvSpPr>
            <p:cNvPr id="32" name="Freeform 47">
              <a:extLst>
                <a:ext uri="{FF2B5EF4-FFF2-40B4-BE49-F238E27FC236}">
                  <a16:creationId xmlns:a16="http://schemas.microsoft.com/office/drawing/2014/main" id="{D241AC21-77F8-61ED-7A5E-672C9C5CD0CF}"/>
                </a:ext>
              </a:extLst>
            </p:cNvPr>
            <p:cNvSpPr>
              <a:spLocks noEditPoints="1"/>
            </p:cNvSpPr>
            <p:nvPr/>
          </p:nvSpPr>
          <p:spPr bwMode="gray">
            <a:xfrm>
              <a:off x="7818132" y="1132040"/>
              <a:ext cx="71515" cy="88381"/>
            </a:xfrm>
            <a:custGeom>
              <a:avLst/>
              <a:gdLst>
                <a:gd name="T0" fmla="*/ 0 w 88"/>
                <a:gd name="T1" fmla="*/ 55 h 109"/>
                <a:gd name="T2" fmla="*/ 44 w 88"/>
                <a:gd name="T3" fmla="*/ 0 h 109"/>
                <a:gd name="T4" fmla="*/ 88 w 88"/>
                <a:gd name="T5" fmla="*/ 55 h 109"/>
                <a:gd name="T6" fmla="*/ 44 w 88"/>
                <a:gd name="T7" fmla="*/ 109 h 109"/>
                <a:gd name="T8" fmla="*/ 0 w 88"/>
                <a:gd name="T9" fmla="*/ 55 h 109"/>
                <a:gd name="T10" fmla="*/ 27 w 88"/>
                <a:gd name="T11" fmla="*/ 55 h 109"/>
                <a:gd name="T12" fmla="*/ 44 w 88"/>
                <a:gd name="T13" fmla="*/ 85 h 109"/>
                <a:gd name="T14" fmla="*/ 61 w 88"/>
                <a:gd name="T15" fmla="*/ 55 h 109"/>
                <a:gd name="T16" fmla="*/ 44 w 88"/>
                <a:gd name="T17" fmla="*/ 24 h 109"/>
                <a:gd name="T18" fmla="*/ 27 w 88"/>
                <a:gd name="T19" fmla="*/ 5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109">
                  <a:moveTo>
                    <a:pt x="0" y="55"/>
                  </a:moveTo>
                  <a:cubicBezTo>
                    <a:pt x="0" y="22"/>
                    <a:pt x="18" y="0"/>
                    <a:pt x="44" y="0"/>
                  </a:cubicBezTo>
                  <a:cubicBezTo>
                    <a:pt x="70" y="0"/>
                    <a:pt x="88" y="22"/>
                    <a:pt x="88" y="55"/>
                  </a:cubicBezTo>
                  <a:cubicBezTo>
                    <a:pt x="88" y="87"/>
                    <a:pt x="70" y="109"/>
                    <a:pt x="44" y="109"/>
                  </a:cubicBezTo>
                  <a:cubicBezTo>
                    <a:pt x="18" y="109"/>
                    <a:pt x="0" y="87"/>
                    <a:pt x="0" y="55"/>
                  </a:cubicBezTo>
                  <a:close/>
                  <a:moveTo>
                    <a:pt x="27" y="55"/>
                  </a:moveTo>
                  <a:cubicBezTo>
                    <a:pt x="27" y="71"/>
                    <a:pt x="32" y="85"/>
                    <a:pt x="44" y="85"/>
                  </a:cubicBezTo>
                  <a:cubicBezTo>
                    <a:pt x="56" y="85"/>
                    <a:pt x="61" y="71"/>
                    <a:pt x="61" y="55"/>
                  </a:cubicBezTo>
                  <a:cubicBezTo>
                    <a:pt x="61" y="38"/>
                    <a:pt x="56" y="24"/>
                    <a:pt x="44" y="24"/>
                  </a:cubicBezTo>
                  <a:cubicBezTo>
                    <a:pt x="32" y="24"/>
                    <a:pt x="27" y="38"/>
                    <a:pt x="2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100" dirty="0"/>
            </a:p>
          </p:txBody>
        </p:sp>
        <p:sp>
          <p:nvSpPr>
            <p:cNvPr id="33" name="Freeform 48">
              <a:extLst>
                <a:ext uri="{FF2B5EF4-FFF2-40B4-BE49-F238E27FC236}">
                  <a16:creationId xmlns:a16="http://schemas.microsoft.com/office/drawing/2014/main" id="{F020605A-C20C-2288-3682-3F14FE880ADC}"/>
                </a:ext>
              </a:extLst>
            </p:cNvPr>
            <p:cNvSpPr>
              <a:spLocks noEditPoints="1"/>
            </p:cNvSpPr>
            <p:nvPr/>
          </p:nvSpPr>
          <p:spPr bwMode="gray">
            <a:xfrm>
              <a:off x="7896933" y="1132040"/>
              <a:ext cx="70570" cy="88381"/>
            </a:xfrm>
            <a:custGeom>
              <a:avLst/>
              <a:gdLst>
                <a:gd name="T0" fmla="*/ 0 w 87"/>
                <a:gd name="T1" fmla="*/ 55 h 109"/>
                <a:gd name="T2" fmla="*/ 43 w 87"/>
                <a:gd name="T3" fmla="*/ 0 h 109"/>
                <a:gd name="T4" fmla="*/ 87 w 87"/>
                <a:gd name="T5" fmla="*/ 55 h 109"/>
                <a:gd name="T6" fmla="*/ 43 w 87"/>
                <a:gd name="T7" fmla="*/ 109 h 109"/>
                <a:gd name="T8" fmla="*/ 0 w 87"/>
                <a:gd name="T9" fmla="*/ 55 h 109"/>
                <a:gd name="T10" fmla="*/ 26 w 87"/>
                <a:gd name="T11" fmla="*/ 55 h 109"/>
                <a:gd name="T12" fmla="*/ 43 w 87"/>
                <a:gd name="T13" fmla="*/ 85 h 109"/>
                <a:gd name="T14" fmla="*/ 60 w 87"/>
                <a:gd name="T15" fmla="*/ 55 h 109"/>
                <a:gd name="T16" fmla="*/ 43 w 87"/>
                <a:gd name="T17" fmla="*/ 24 h 109"/>
                <a:gd name="T18" fmla="*/ 26 w 87"/>
                <a:gd name="T19" fmla="*/ 5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109">
                  <a:moveTo>
                    <a:pt x="0" y="55"/>
                  </a:moveTo>
                  <a:cubicBezTo>
                    <a:pt x="0" y="22"/>
                    <a:pt x="17" y="0"/>
                    <a:pt x="43" y="0"/>
                  </a:cubicBezTo>
                  <a:cubicBezTo>
                    <a:pt x="69" y="0"/>
                    <a:pt x="87" y="22"/>
                    <a:pt x="87" y="55"/>
                  </a:cubicBezTo>
                  <a:cubicBezTo>
                    <a:pt x="87" y="87"/>
                    <a:pt x="69" y="109"/>
                    <a:pt x="43" y="109"/>
                  </a:cubicBezTo>
                  <a:cubicBezTo>
                    <a:pt x="17" y="109"/>
                    <a:pt x="0" y="87"/>
                    <a:pt x="0" y="55"/>
                  </a:cubicBezTo>
                  <a:close/>
                  <a:moveTo>
                    <a:pt x="26" y="55"/>
                  </a:moveTo>
                  <a:cubicBezTo>
                    <a:pt x="26" y="71"/>
                    <a:pt x="31" y="85"/>
                    <a:pt x="43" y="85"/>
                  </a:cubicBezTo>
                  <a:cubicBezTo>
                    <a:pt x="56" y="85"/>
                    <a:pt x="60" y="71"/>
                    <a:pt x="60" y="55"/>
                  </a:cubicBezTo>
                  <a:cubicBezTo>
                    <a:pt x="60" y="38"/>
                    <a:pt x="56" y="24"/>
                    <a:pt x="43" y="24"/>
                  </a:cubicBezTo>
                  <a:cubicBezTo>
                    <a:pt x="31" y="24"/>
                    <a:pt x="26" y="38"/>
                    <a:pt x="2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100" dirty="0"/>
            </a:p>
          </p:txBody>
        </p:sp>
        <p:sp>
          <p:nvSpPr>
            <p:cNvPr id="34" name="Freeform 49">
              <a:extLst>
                <a:ext uri="{FF2B5EF4-FFF2-40B4-BE49-F238E27FC236}">
                  <a16:creationId xmlns:a16="http://schemas.microsoft.com/office/drawing/2014/main" id="{F5A7009E-479A-6339-3266-6FF1889C9451}"/>
                </a:ext>
              </a:extLst>
            </p:cNvPr>
            <p:cNvSpPr>
              <a:spLocks noEditPoints="1"/>
            </p:cNvSpPr>
            <p:nvPr/>
          </p:nvSpPr>
          <p:spPr bwMode="gray">
            <a:xfrm>
              <a:off x="7974790" y="1132040"/>
              <a:ext cx="88651" cy="88381"/>
            </a:xfrm>
            <a:custGeom>
              <a:avLst/>
              <a:gdLst>
                <a:gd name="T0" fmla="*/ 25 w 109"/>
                <a:gd name="T1" fmla="*/ 50 h 109"/>
                <a:gd name="T2" fmla="*/ 0 w 109"/>
                <a:gd name="T3" fmla="*/ 25 h 109"/>
                <a:gd name="T4" fmla="*/ 25 w 109"/>
                <a:gd name="T5" fmla="*/ 0 h 109"/>
                <a:gd name="T6" fmla="*/ 50 w 109"/>
                <a:gd name="T7" fmla="*/ 25 h 109"/>
                <a:gd name="T8" fmla="*/ 25 w 109"/>
                <a:gd name="T9" fmla="*/ 50 h 109"/>
                <a:gd name="T10" fmla="*/ 80 w 109"/>
                <a:gd name="T11" fmla="*/ 2 h 109"/>
                <a:gd name="T12" fmla="*/ 96 w 109"/>
                <a:gd name="T13" fmla="*/ 2 h 109"/>
                <a:gd name="T14" fmla="*/ 28 w 109"/>
                <a:gd name="T15" fmla="*/ 108 h 109"/>
                <a:gd name="T16" fmla="*/ 12 w 109"/>
                <a:gd name="T17" fmla="*/ 108 h 109"/>
                <a:gd name="T18" fmla="*/ 80 w 109"/>
                <a:gd name="T19" fmla="*/ 2 h 109"/>
                <a:gd name="T20" fmla="*/ 25 w 109"/>
                <a:gd name="T21" fmla="*/ 34 h 109"/>
                <a:gd name="T22" fmla="*/ 34 w 109"/>
                <a:gd name="T23" fmla="*/ 25 h 109"/>
                <a:gd name="T24" fmla="*/ 25 w 109"/>
                <a:gd name="T25" fmla="*/ 16 h 109"/>
                <a:gd name="T26" fmla="*/ 16 w 109"/>
                <a:gd name="T27" fmla="*/ 25 h 109"/>
                <a:gd name="T28" fmla="*/ 25 w 109"/>
                <a:gd name="T29" fmla="*/ 34 h 109"/>
                <a:gd name="T30" fmla="*/ 84 w 109"/>
                <a:gd name="T31" fmla="*/ 109 h 109"/>
                <a:gd name="T32" fmla="*/ 58 w 109"/>
                <a:gd name="T33" fmla="*/ 84 h 109"/>
                <a:gd name="T34" fmla="*/ 84 w 109"/>
                <a:gd name="T35" fmla="*/ 59 h 109"/>
                <a:gd name="T36" fmla="*/ 109 w 109"/>
                <a:gd name="T37" fmla="*/ 84 h 109"/>
                <a:gd name="T38" fmla="*/ 84 w 109"/>
                <a:gd name="T39" fmla="*/ 109 h 109"/>
                <a:gd name="T40" fmla="*/ 84 w 109"/>
                <a:gd name="T41" fmla="*/ 75 h 109"/>
                <a:gd name="T42" fmla="*/ 74 w 109"/>
                <a:gd name="T43" fmla="*/ 84 h 109"/>
                <a:gd name="T44" fmla="*/ 84 w 109"/>
                <a:gd name="T45" fmla="*/ 93 h 109"/>
                <a:gd name="T46" fmla="*/ 93 w 109"/>
                <a:gd name="T47" fmla="*/ 84 h 109"/>
                <a:gd name="T48" fmla="*/ 84 w 109"/>
                <a:gd name="T49"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 h="109">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80" y="2"/>
                  </a:moveTo>
                  <a:cubicBezTo>
                    <a:pt x="96" y="2"/>
                    <a:pt x="96" y="2"/>
                    <a:pt x="96" y="2"/>
                  </a:cubicBezTo>
                  <a:cubicBezTo>
                    <a:pt x="28" y="108"/>
                    <a:pt x="28" y="108"/>
                    <a:pt x="28" y="108"/>
                  </a:cubicBezTo>
                  <a:cubicBezTo>
                    <a:pt x="12" y="108"/>
                    <a:pt x="12" y="108"/>
                    <a:pt x="12" y="108"/>
                  </a:cubicBezTo>
                  <a:lnTo>
                    <a:pt x="80" y="2"/>
                  </a:lnTo>
                  <a:close/>
                  <a:moveTo>
                    <a:pt x="25" y="34"/>
                  </a:moveTo>
                  <a:cubicBezTo>
                    <a:pt x="30" y="34"/>
                    <a:pt x="34" y="30"/>
                    <a:pt x="34" y="25"/>
                  </a:cubicBezTo>
                  <a:cubicBezTo>
                    <a:pt x="34" y="20"/>
                    <a:pt x="30" y="16"/>
                    <a:pt x="25" y="16"/>
                  </a:cubicBezTo>
                  <a:cubicBezTo>
                    <a:pt x="20" y="16"/>
                    <a:pt x="16" y="20"/>
                    <a:pt x="16" y="25"/>
                  </a:cubicBezTo>
                  <a:cubicBezTo>
                    <a:pt x="16" y="30"/>
                    <a:pt x="20" y="34"/>
                    <a:pt x="25" y="34"/>
                  </a:cubicBezTo>
                  <a:close/>
                  <a:moveTo>
                    <a:pt x="84" y="109"/>
                  </a:moveTo>
                  <a:cubicBezTo>
                    <a:pt x="69" y="109"/>
                    <a:pt x="58" y="98"/>
                    <a:pt x="58" y="84"/>
                  </a:cubicBezTo>
                  <a:cubicBezTo>
                    <a:pt x="58" y="70"/>
                    <a:pt x="69" y="59"/>
                    <a:pt x="84" y="59"/>
                  </a:cubicBezTo>
                  <a:cubicBezTo>
                    <a:pt x="98" y="59"/>
                    <a:pt x="109" y="70"/>
                    <a:pt x="109" y="84"/>
                  </a:cubicBezTo>
                  <a:cubicBezTo>
                    <a:pt x="109" y="98"/>
                    <a:pt x="98" y="109"/>
                    <a:pt x="84" y="109"/>
                  </a:cubicBezTo>
                  <a:close/>
                  <a:moveTo>
                    <a:pt x="84" y="75"/>
                  </a:moveTo>
                  <a:cubicBezTo>
                    <a:pt x="78" y="75"/>
                    <a:pt x="74" y="79"/>
                    <a:pt x="74" y="84"/>
                  </a:cubicBezTo>
                  <a:cubicBezTo>
                    <a:pt x="74" y="89"/>
                    <a:pt x="78" y="93"/>
                    <a:pt x="84" y="93"/>
                  </a:cubicBezTo>
                  <a:cubicBezTo>
                    <a:pt x="89" y="93"/>
                    <a:pt x="93" y="89"/>
                    <a:pt x="93" y="84"/>
                  </a:cubicBezTo>
                  <a:cubicBezTo>
                    <a:pt x="93" y="79"/>
                    <a:pt x="89" y="75"/>
                    <a:pt x="84"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100" dirty="0"/>
            </a:p>
          </p:txBody>
        </p:sp>
        <p:sp>
          <p:nvSpPr>
            <p:cNvPr id="35" name="Freihandform: Form 34">
              <a:extLst>
                <a:ext uri="{FF2B5EF4-FFF2-40B4-BE49-F238E27FC236}">
                  <a16:creationId xmlns:a16="http://schemas.microsoft.com/office/drawing/2014/main" id="{B701DA44-65D8-59C0-E743-8931029A8173}"/>
                </a:ext>
              </a:extLst>
            </p:cNvPr>
            <p:cNvSpPr/>
            <p:nvPr/>
          </p:nvSpPr>
          <p:spPr bwMode="gray">
            <a:xfrm>
              <a:off x="7820125" y="892097"/>
              <a:ext cx="185327" cy="185327"/>
            </a:xfrm>
            <a:custGeom>
              <a:avLst/>
              <a:gdLst>
                <a:gd name="connsiteX0" fmla="*/ 2027206 w 3114675"/>
                <a:gd name="connsiteY0" fmla="*/ 1091565 h 3114675"/>
                <a:gd name="connsiteX1" fmla="*/ 2027206 w 3114675"/>
                <a:gd name="connsiteY1" fmla="*/ 0 h 3114675"/>
                <a:gd name="connsiteX2" fmla="*/ 1091565 w 3114675"/>
                <a:gd name="connsiteY2" fmla="*/ 0 h 3114675"/>
                <a:gd name="connsiteX3" fmla="*/ 1091565 w 3114675"/>
                <a:gd name="connsiteY3" fmla="*/ 1091565 h 3114675"/>
                <a:gd name="connsiteX4" fmla="*/ 0 w 3114675"/>
                <a:gd name="connsiteY4" fmla="*/ 1091565 h 3114675"/>
                <a:gd name="connsiteX5" fmla="*/ 0 w 3114675"/>
                <a:gd name="connsiteY5" fmla="*/ 2027206 h 3114675"/>
                <a:gd name="connsiteX6" fmla="*/ 1078897 w 3114675"/>
                <a:gd name="connsiteY6" fmla="*/ 2027206 h 3114675"/>
                <a:gd name="connsiteX7" fmla="*/ 1078897 w 3114675"/>
                <a:gd name="connsiteY7" fmla="*/ 3118771 h 3114675"/>
                <a:gd name="connsiteX8" fmla="*/ 2027206 w 3114675"/>
                <a:gd name="connsiteY8" fmla="*/ 3118771 h 3114675"/>
                <a:gd name="connsiteX9" fmla="*/ 2027206 w 3114675"/>
                <a:gd name="connsiteY9" fmla="*/ 2027206 h 3114675"/>
                <a:gd name="connsiteX10" fmla="*/ 3118771 w 3114675"/>
                <a:gd name="connsiteY10" fmla="*/ 2027206 h 3114675"/>
                <a:gd name="connsiteX11" fmla="*/ 3118771 w 3114675"/>
                <a:gd name="connsiteY11" fmla="*/ 1091565 h 3114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4675" h="3114675">
                  <a:moveTo>
                    <a:pt x="2027206" y="1091565"/>
                  </a:moveTo>
                  <a:lnTo>
                    <a:pt x="2027206" y="0"/>
                  </a:lnTo>
                  <a:lnTo>
                    <a:pt x="1091565" y="0"/>
                  </a:lnTo>
                  <a:lnTo>
                    <a:pt x="1091565" y="1091565"/>
                  </a:lnTo>
                  <a:lnTo>
                    <a:pt x="0" y="1091565"/>
                  </a:lnTo>
                  <a:lnTo>
                    <a:pt x="0" y="2027206"/>
                  </a:lnTo>
                  <a:lnTo>
                    <a:pt x="1078897" y="2027206"/>
                  </a:lnTo>
                  <a:lnTo>
                    <a:pt x="1078897" y="3118771"/>
                  </a:lnTo>
                  <a:lnTo>
                    <a:pt x="2027206" y="3118771"/>
                  </a:lnTo>
                  <a:lnTo>
                    <a:pt x="2027206" y="2027206"/>
                  </a:lnTo>
                  <a:lnTo>
                    <a:pt x="3118771" y="2027206"/>
                  </a:lnTo>
                  <a:lnTo>
                    <a:pt x="3118771" y="1091565"/>
                  </a:lnTo>
                  <a:close/>
                </a:path>
              </a:pathLst>
            </a:custGeom>
            <a:grpFill/>
            <a:ln w="9525" cap="flat">
              <a:noFill/>
              <a:prstDash val="solid"/>
              <a:miter/>
            </a:ln>
          </p:spPr>
          <p:txBody>
            <a:bodyPr rtlCol="0" anchor="ctr"/>
            <a:lstStyle/>
            <a:p>
              <a:endParaRPr lang="de-DE" sz="1100" dirty="0"/>
            </a:p>
          </p:txBody>
        </p:sp>
      </p:grpSp>
      <p:grpSp>
        <p:nvGrpSpPr>
          <p:cNvPr id="36" name="Group 4">
            <a:extLst>
              <a:ext uri="{FF2B5EF4-FFF2-40B4-BE49-F238E27FC236}">
                <a16:creationId xmlns:a16="http://schemas.microsoft.com/office/drawing/2014/main" id="{830C7250-C045-C9B5-DD63-4EF8421AF593}"/>
              </a:ext>
            </a:extLst>
          </p:cNvPr>
          <p:cNvGrpSpPr>
            <a:grpSpLocks noChangeAspect="1"/>
          </p:cNvGrpSpPr>
          <p:nvPr/>
        </p:nvGrpSpPr>
        <p:grpSpPr bwMode="gray">
          <a:xfrm>
            <a:off x="5927780" y="3974876"/>
            <a:ext cx="429817" cy="414850"/>
            <a:chOff x="1613" y="-2"/>
            <a:chExt cx="4480" cy="4324"/>
          </a:xfrm>
          <a:solidFill>
            <a:schemeClr val="bg1"/>
          </a:solidFill>
        </p:grpSpPr>
        <p:sp>
          <p:nvSpPr>
            <p:cNvPr id="37" name="Freeform 5">
              <a:extLst>
                <a:ext uri="{FF2B5EF4-FFF2-40B4-BE49-F238E27FC236}">
                  <a16:creationId xmlns:a16="http://schemas.microsoft.com/office/drawing/2014/main" id="{C68AF276-AEA2-1F2C-57FF-492F4A7D50D5}"/>
                </a:ext>
              </a:extLst>
            </p:cNvPr>
            <p:cNvSpPr>
              <a:spLocks/>
            </p:cNvSpPr>
            <p:nvPr/>
          </p:nvSpPr>
          <p:spPr bwMode="gray">
            <a:xfrm>
              <a:off x="2000" y="1024"/>
              <a:ext cx="1583" cy="1262"/>
            </a:xfrm>
            <a:custGeom>
              <a:avLst/>
              <a:gdLst>
                <a:gd name="T0" fmla="*/ 805 w 805"/>
                <a:gd name="T1" fmla="*/ 490 h 643"/>
                <a:gd name="T2" fmla="*/ 498 w 805"/>
                <a:gd name="T3" fmla="*/ 93 h 643"/>
                <a:gd name="T4" fmla="*/ 0 w 805"/>
                <a:gd name="T5" fmla="*/ 152 h 643"/>
                <a:gd name="T6" fmla="*/ 307 w 805"/>
                <a:gd name="T7" fmla="*/ 549 h 643"/>
                <a:gd name="T8" fmla="*/ 805 w 805"/>
                <a:gd name="T9" fmla="*/ 490 h 643"/>
              </a:gdLst>
              <a:ahLst/>
              <a:cxnLst>
                <a:cxn ang="0">
                  <a:pos x="T0" y="T1"/>
                </a:cxn>
                <a:cxn ang="0">
                  <a:pos x="T2" y="T3"/>
                </a:cxn>
                <a:cxn ang="0">
                  <a:pos x="T4" y="T5"/>
                </a:cxn>
                <a:cxn ang="0">
                  <a:pos x="T6" y="T7"/>
                </a:cxn>
                <a:cxn ang="0">
                  <a:pos x="T8" y="T9"/>
                </a:cxn>
              </a:cxnLst>
              <a:rect l="0" t="0" r="r" b="b"/>
              <a:pathLst>
                <a:path w="805" h="643">
                  <a:moveTo>
                    <a:pt x="805" y="490"/>
                  </a:moveTo>
                  <a:cubicBezTo>
                    <a:pt x="805" y="490"/>
                    <a:pt x="721" y="186"/>
                    <a:pt x="498" y="93"/>
                  </a:cubicBezTo>
                  <a:cubicBezTo>
                    <a:pt x="276" y="0"/>
                    <a:pt x="0" y="152"/>
                    <a:pt x="0" y="152"/>
                  </a:cubicBezTo>
                  <a:cubicBezTo>
                    <a:pt x="0" y="152"/>
                    <a:pt x="84" y="456"/>
                    <a:pt x="307" y="549"/>
                  </a:cubicBezTo>
                  <a:cubicBezTo>
                    <a:pt x="529" y="643"/>
                    <a:pt x="805" y="490"/>
                    <a:pt x="805" y="4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100" dirty="0"/>
            </a:p>
          </p:txBody>
        </p:sp>
        <p:sp>
          <p:nvSpPr>
            <p:cNvPr id="38" name="Oval 6">
              <a:extLst>
                <a:ext uri="{FF2B5EF4-FFF2-40B4-BE49-F238E27FC236}">
                  <a16:creationId xmlns:a16="http://schemas.microsoft.com/office/drawing/2014/main" id="{DA05C15E-47C8-2465-7AB6-B0EB2F05E57B}"/>
                </a:ext>
              </a:extLst>
            </p:cNvPr>
            <p:cNvSpPr>
              <a:spLocks noChangeArrowheads="1"/>
            </p:cNvSpPr>
            <p:nvPr/>
          </p:nvSpPr>
          <p:spPr bwMode="gray">
            <a:xfrm>
              <a:off x="3401" y="-2"/>
              <a:ext cx="881" cy="155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100" dirty="0"/>
            </a:p>
          </p:txBody>
        </p:sp>
        <p:sp>
          <p:nvSpPr>
            <p:cNvPr id="39" name="Freeform 7">
              <a:extLst>
                <a:ext uri="{FF2B5EF4-FFF2-40B4-BE49-F238E27FC236}">
                  <a16:creationId xmlns:a16="http://schemas.microsoft.com/office/drawing/2014/main" id="{456C7A38-5758-3C35-1B75-4163D376F515}"/>
                </a:ext>
              </a:extLst>
            </p:cNvPr>
            <p:cNvSpPr>
              <a:spLocks/>
            </p:cNvSpPr>
            <p:nvPr/>
          </p:nvSpPr>
          <p:spPr bwMode="gray">
            <a:xfrm>
              <a:off x="4099" y="1024"/>
              <a:ext cx="1585" cy="1262"/>
            </a:xfrm>
            <a:custGeom>
              <a:avLst/>
              <a:gdLst>
                <a:gd name="T0" fmla="*/ 499 w 806"/>
                <a:gd name="T1" fmla="*/ 549 h 643"/>
                <a:gd name="T2" fmla="*/ 806 w 806"/>
                <a:gd name="T3" fmla="*/ 152 h 643"/>
                <a:gd name="T4" fmla="*/ 307 w 806"/>
                <a:gd name="T5" fmla="*/ 93 h 643"/>
                <a:gd name="T6" fmla="*/ 0 w 806"/>
                <a:gd name="T7" fmla="*/ 490 h 643"/>
                <a:gd name="T8" fmla="*/ 499 w 806"/>
                <a:gd name="T9" fmla="*/ 549 h 643"/>
              </a:gdLst>
              <a:ahLst/>
              <a:cxnLst>
                <a:cxn ang="0">
                  <a:pos x="T0" y="T1"/>
                </a:cxn>
                <a:cxn ang="0">
                  <a:pos x="T2" y="T3"/>
                </a:cxn>
                <a:cxn ang="0">
                  <a:pos x="T4" y="T5"/>
                </a:cxn>
                <a:cxn ang="0">
                  <a:pos x="T6" y="T7"/>
                </a:cxn>
                <a:cxn ang="0">
                  <a:pos x="T8" y="T9"/>
                </a:cxn>
              </a:cxnLst>
              <a:rect l="0" t="0" r="r" b="b"/>
              <a:pathLst>
                <a:path w="806" h="643">
                  <a:moveTo>
                    <a:pt x="499" y="549"/>
                  </a:moveTo>
                  <a:cubicBezTo>
                    <a:pt x="721" y="456"/>
                    <a:pt x="806" y="152"/>
                    <a:pt x="806" y="152"/>
                  </a:cubicBezTo>
                  <a:cubicBezTo>
                    <a:pt x="806" y="152"/>
                    <a:pt x="530" y="0"/>
                    <a:pt x="307" y="93"/>
                  </a:cubicBezTo>
                  <a:cubicBezTo>
                    <a:pt x="85" y="186"/>
                    <a:pt x="0" y="490"/>
                    <a:pt x="0" y="490"/>
                  </a:cubicBezTo>
                  <a:cubicBezTo>
                    <a:pt x="0" y="490"/>
                    <a:pt x="276" y="643"/>
                    <a:pt x="499" y="5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100" dirty="0"/>
            </a:p>
          </p:txBody>
        </p:sp>
        <p:sp>
          <p:nvSpPr>
            <p:cNvPr id="40" name="Rectangle 8">
              <a:extLst>
                <a:ext uri="{FF2B5EF4-FFF2-40B4-BE49-F238E27FC236}">
                  <a16:creationId xmlns:a16="http://schemas.microsoft.com/office/drawing/2014/main" id="{04349118-D715-EBA1-F42A-3DA9691544D0}"/>
                </a:ext>
              </a:extLst>
            </p:cNvPr>
            <p:cNvSpPr>
              <a:spLocks noChangeArrowheads="1"/>
            </p:cNvSpPr>
            <p:nvPr/>
          </p:nvSpPr>
          <p:spPr bwMode="gray">
            <a:xfrm>
              <a:off x="1613" y="2843"/>
              <a:ext cx="743" cy="123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1100" dirty="0"/>
            </a:p>
          </p:txBody>
        </p:sp>
        <p:sp>
          <p:nvSpPr>
            <p:cNvPr id="41" name="Freeform 9">
              <a:extLst>
                <a:ext uri="{FF2B5EF4-FFF2-40B4-BE49-F238E27FC236}">
                  <a16:creationId xmlns:a16="http://schemas.microsoft.com/office/drawing/2014/main" id="{8E675EB3-98DB-EFA9-3A0E-D4CA6E4E197C}"/>
                </a:ext>
              </a:extLst>
            </p:cNvPr>
            <p:cNvSpPr>
              <a:spLocks/>
            </p:cNvSpPr>
            <p:nvPr/>
          </p:nvSpPr>
          <p:spPr bwMode="gray">
            <a:xfrm>
              <a:off x="2606" y="2619"/>
              <a:ext cx="2045" cy="1105"/>
            </a:xfrm>
            <a:custGeom>
              <a:avLst/>
              <a:gdLst>
                <a:gd name="T0" fmla="*/ 783 w 1040"/>
                <a:gd name="T1" fmla="*/ 372 h 563"/>
                <a:gd name="T2" fmla="*/ 559 w 1040"/>
                <a:gd name="T3" fmla="*/ 224 h 563"/>
                <a:gd name="T4" fmla="*/ 491 w 1040"/>
                <a:gd name="T5" fmla="*/ 327 h 563"/>
                <a:gd name="T6" fmla="*/ 719 w 1040"/>
                <a:gd name="T7" fmla="*/ 479 h 563"/>
                <a:gd name="T8" fmla="*/ 963 w 1040"/>
                <a:gd name="T9" fmla="*/ 465 h 563"/>
                <a:gd name="T10" fmla="*/ 895 w 1040"/>
                <a:gd name="T11" fmla="*/ 210 h 563"/>
                <a:gd name="T12" fmla="*/ 678 w 1040"/>
                <a:gd name="T13" fmla="*/ 56 h 563"/>
                <a:gd name="T14" fmla="*/ 489 w 1040"/>
                <a:gd name="T15" fmla="*/ 10 h 563"/>
                <a:gd name="T16" fmla="*/ 0 w 1040"/>
                <a:gd name="T17" fmla="*/ 113 h 563"/>
                <a:gd name="T18" fmla="*/ 0 w 1040"/>
                <a:gd name="T19" fmla="*/ 244 h 563"/>
                <a:gd name="T20" fmla="*/ 508 w 1040"/>
                <a:gd name="T21" fmla="*/ 134 h 563"/>
                <a:gd name="T22" fmla="*/ 607 w 1040"/>
                <a:gd name="T23" fmla="*/ 160 h 563"/>
                <a:gd name="T24" fmla="*/ 839 w 1040"/>
                <a:gd name="T25" fmla="*/ 327 h 563"/>
                <a:gd name="T26" fmla="*/ 861 w 1040"/>
                <a:gd name="T27" fmla="*/ 392 h 563"/>
                <a:gd name="T28" fmla="*/ 783 w 1040"/>
                <a:gd name="T29" fmla="*/ 372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0" h="563">
                  <a:moveTo>
                    <a:pt x="783" y="372"/>
                  </a:moveTo>
                  <a:cubicBezTo>
                    <a:pt x="559" y="224"/>
                    <a:pt x="559" y="224"/>
                    <a:pt x="559" y="224"/>
                  </a:cubicBezTo>
                  <a:cubicBezTo>
                    <a:pt x="491" y="327"/>
                    <a:pt x="491" y="327"/>
                    <a:pt x="491" y="327"/>
                  </a:cubicBezTo>
                  <a:cubicBezTo>
                    <a:pt x="491" y="327"/>
                    <a:pt x="660" y="443"/>
                    <a:pt x="719" y="479"/>
                  </a:cubicBezTo>
                  <a:cubicBezTo>
                    <a:pt x="856" y="563"/>
                    <a:pt x="925" y="509"/>
                    <a:pt x="963" y="465"/>
                  </a:cubicBezTo>
                  <a:cubicBezTo>
                    <a:pt x="996" y="425"/>
                    <a:pt x="1040" y="312"/>
                    <a:pt x="895" y="210"/>
                  </a:cubicBezTo>
                  <a:cubicBezTo>
                    <a:pt x="838" y="170"/>
                    <a:pt x="678" y="56"/>
                    <a:pt x="678" y="56"/>
                  </a:cubicBezTo>
                  <a:cubicBezTo>
                    <a:pt x="623" y="17"/>
                    <a:pt x="556" y="0"/>
                    <a:pt x="489" y="10"/>
                  </a:cubicBezTo>
                  <a:cubicBezTo>
                    <a:pt x="0" y="113"/>
                    <a:pt x="0" y="113"/>
                    <a:pt x="0" y="113"/>
                  </a:cubicBezTo>
                  <a:cubicBezTo>
                    <a:pt x="0" y="244"/>
                    <a:pt x="0" y="244"/>
                    <a:pt x="0" y="244"/>
                  </a:cubicBezTo>
                  <a:cubicBezTo>
                    <a:pt x="508" y="134"/>
                    <a:pt x="508" y="134"/>
                    <a:pt x="508" y="134"/>
                  </a:cubicBezTo>
                  <a:cubicBezTo>
                    <a:pt x="545" y="129"/>
                    <a:pt x="576" y="138"/>
                    <a:pt x="607" y="160"/>
                  </a:cubicBezTo>
                  <a:cubicBezTo>
                    <a:pt x="839" y="327"/>
                    <a:pt x="839" y="327"/>
                    <a:pt x="839" y="327"/>
                  </a:cubicBezTo>
                  <a:cubicBezTo>
                    <a:pt x="860" y="342"/>
                    <a:pt x="885" y="368"/>
                    <a:pt x="861" y="392"/>
                  </a:cubicBezTo>
                  <a:cubicBezTo>
                    <a:pt x="840" y="413"/>
                    <a:pt x="805" y="388"/>
                    <a:pt x="783"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100" dirty="0"/>
            </a:p>
          </p:txBody>
        </p:sp>
        <p:sp>
          <p:nvSpPr>
            <p:cNvPr id="42" name="Freeform 10">
              <a:extLst>
                <a:ext uri="{FF2B5EF4-FFF2-40B4-BE49-F238E27FC236}">
                  <a16:creationId xmlns:a16="http://schemas.microsoft.com/office/drawing/2014/main" id="{0B9002AC-09ED-A1EB-A301-92DDD1AEDAAC}"/>
                </a:ext>
              </a:extLst>
            </p:cNvPr>
            <p:cNvSpPr>
              <a:spLocks/>
            </p:cNvSpPr>
            <p:nvPr/>
          </p:nvSpPr>
          <p:spPr bwMode="gray">
            <a:xfrm>
              <a:off x="2604" y="2686"/>
              <a:ext cx="3489" cy="1636"/>
            </a:xfrm>
            <a:custGeom>
              <a:avLst/>
              <a:gdLst>
                <a:gd name="T0" fmla="*/ 1745 w 1774"/>
                <a:gd name="T1" fmla="*/ 102 h 834"/>
                <a:gd name="T2" fmla="*/ 1576 w 1774"/>
                <a:gd name="T3" fmla="*/ 21 h 834"/>
                <a:gd name="T4" fmla="*/ 1071 w 1774"/>
                <a:gd name="T5" fmla="*/ 170 h 834"/>
                <a:gd name="T6" fmla="*/ 1115 w 1774"/>
                <a:gd name="T7" fmla="*/ 289 h 834"/>
                <a:gd name="T8" fmla="*/ 1557 w 1774"/>
                <a:gd name="T9" fmla="*/ 157 h 834"/>
                <a:gd name="T10" fmla="*/ 1636 w 1774"/>
                <a:gd name="T11" fmla="*/ 158 h 834"/>
                <a:gd name="T12" fmla="*/ 1585 w 1774"/>
                <a:gd name="T13" fmla="*/ 228 h 834"/>
                <a:gd name="T14" fmla="*/ 772 w 1774"/>
                <a:gd name="T15" fmla="*/ 707 h 834"/>
                <a:gd name="T16" fmla="*/ 0 w 1774"/>
                <a:gd name="T17" fmla="*/ 579 h 834"/>
                <a:gd name="T18" fmla="*/ 0 w 1774"/>
                <a:gd name="T19" fmla="*/ 709 h 834"/>
                <a:gd name="T20" fmla="*/ 787 w 1774"/>
                <a:gd name="T21" fmla="*/ 834 h 834"/>
                <a:gd name="T22" fmla="*/ 1714 w 1774"/>
                <a:gd name="T23" fmla="*/ 294 h 834"/>
                <a:gd name="T24" fmla="*/ 1745 w 1774"/>
                <a:gd name="T25" fmla="*/ 102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74" h="834">
                  <a:moveTo>
                    <a:pt x="1745" y="102"/>
                  </a:moveTo>
                  <a:cubicBezTo>
                    <a:pt x="1716" y="46"/>
                    <a:pt x="1656" y="0"/>
                    <a:pt x="1576" y="21"/>
                  </a:cubicBezTo>
                  <a:cubicBezTo>
                    <a:pt x="1071" y="170"/>
                    <a:pt x="1071" y="170"/>
                    <a:pt x="1071" y="170"/>
                  </a:cubicBezTo>
                  <a:cubicBezTo>
                    <a:pt x="1115" y="289"/>
                    <a:pt x="1115" y="289"/>
                    <a:pt x="1115" y="289"/>
                  </a:cubicBezTo>
                  <a:cubicBezTo>
                    <a:pt x="1115" y="289"/>
                    <a:pt x="1446" y="189"/>
                    <a:pt x="1557" y="157"/>
                  </a:cubicBezTo>
                  <a:cubicBezTo>
                    <a:pt x="1596" y="146"/>
                    <a:pt x="1626" y="132"/>
                    <a:pt x="1636" y="158"/>
                  </a:cubicBezTo>
                  <a:cubicBezTo>
                    <a:pt x="1649" y="193"/>
                    <a:pt x="1623" y="205"/>
                    <a:pt x="1585" y="228"/>
                  </a:cubicBezTo>
                  <a:cubicBezTo>
                    <a:pt x="1492" y="285"/>
                    <a:pt x="835" y="707"/>
                    <a:pt x="772" y="707"/>
                  </a:cubicBezTo>
                  <a:cubicBezTo>
                    <a:pt x="678" y="707"/>
                    <a:pt x="0" y="579"/>
                    <a:pt x="0" y="579"/>
                  </a:cubicBezTo>
                  <a:cubicBezTo>
                    <a:pt x="0" y="709"/>
                    <a:pt x="0" y="709"/>
                    <a:pt x="0" y="709"/>
                  </a:cubicBezTo>
                  <a:cubicBezTo>
                    <a:pt x="0" y="709"/>
                    <a:pt x="698" y="834"/>
                    <a:pt x="787" y="834"/>
                  </a:cubicBezTo>
                  <a:cubicBezTo>
                    <a:pt x="884" y="834"/>
                    <a:pt x="1714" y="294"/>
                    <a:pt x="1714" y="294"/>
                  </a:cubicBezTo>
                  <a:cubicBezTo>
                    <a:pt x="1767" y="257"/>
                    <a:pt x="1774" y="160"/>
                    <a:pt x="1745"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100" dirty="0"/>
            </a:p>
          </p:txBody>
        </p:sp>
      </p:grpSp>
      <p:pic>
        <p:nvPicPr>
          <p:cNvPr id="43" name="Grafik 42">
            <a:extLst>
              <a:ext uri="{FF2B5EF4-FFF2-40B4-BE49-F238E27FC236}">
                <a16:creationId xmlns:a16="http://schemas.microsoft.com/office/drawing/2014/main" id="{1B8C57F8-D351-BE2E-E75D-7886D857528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bwMode="gray">
          <a:xfrm>
            <a:off x="6859814" y="3315464"/>
            <a:ext cx="329843" cy="329843"/>
          </a:xfrm>
          <a:prstGeom prst="rect">
            <a:avLst/>
          </a:prstGeom>
        </p:spPr>
      </p:pic>
      <p:pic>
        <p:nvPicPr>
          <p:cNvPr id="45" name="Grafik 44">
            <a:extLst>
              <a:ext uri="{FF2B5EF4-FFF2-40B4-BE49-F238E27FC236}">
                <a16:creationId xmlns:a16="http://schemas.microsoft.com/office/drawing/2014/main" id="{35F87317-8239-C5E9-3D36-EE96709146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989597" y="3276499"/>
            <a:ext cx="407773" cy="407773"/>
          </a:xfrm>
          <a:prstGeom prst="rect">
            <a:avLst/>
          </a:prstGeom>
        </p:spPr>
      </p:pic>
      <p:pic>
        <p:nvPicPr>
          <p:cNvPr id="47" name="Grafik 46">
            <a:extLst>
              <a:ext uri="{FF2B5EF4-FFF2-40B4-BE49-F238E27FC236}">
                <a16:creationId xmlns:a16="http://schemas.microsoft.com/office/drawing/2014/main" id="{087C77E7-DFB8-76DC-5CBA-4921331AE9C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375832" y="2234673"/>
            <a:ext cx="360000" cy="360000"/>
          </a:xfrm>
          <a:prstGeom prst="rect">
            <a:avLst/>
          </a:prstGeom>
        </p:spPr>
      </p:pic>
      <p:sp>
        <p:nvSpPr>
          <p:cNvPr id="10" name="Textfeld 9">
            <a:extLst>
              <a:ext uri="{FF2B5EF4-FFF2-40B4-BE49-F238E27FC236}">
                <a16:creationId xmlns:a16="http://schemas.microsoft.com/office/drawing/2014/main" id="{42BEE3DF-CB51-ADF2-C7CA-2799C0569827}"/>
              </a:ext>
            </a:extLst>
          </p:cNvPr>
          <p:cNvSpPr txBox="1"/>
          <p:nvPr/>
        </p:nvSpPr>
        <p:spPr>
          <a:xfrm>
            <a:off x="8935625" y="4858256"/>
            <a:ext cx="2701487" cy="135421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p>
            <a:pPr algn="just"/>
            <a:r>
              <a:rPr lang="de-DE" sz="1100" dirty="0">
                <a:solidFill>
                  <a:schemeClr val="accent6"/>
                </a:solidFill>
              </a:rPr>
              <a:t>* </a:t>
            </a:r>
            <a:r>
              <a:rPr lang="de-DE" sz="1100" b="0" i="0" u="none" strike="noStrike" baseline="0" dirty="0">
                <a:solidFill>
                  <a:schemeClr val="accent6"/>
                </a:solidFill>
              </a:rPr>
              <a:t>Als Primärärzte gelten Fachärzte für Allgemeinmedizin / praktische Ärzte,</a:t>
            </a:r>
          </a:p>
          <a:p>
            <a:r>
              <a:rPr lang="de-DE" sz="1100" b="0" i="0" u="none" strike="noStrike" baseline="0" dirty="0">
                <a:solidFill>
                  <a:schemeClr val="accent6"/>
                </a:solidFill>
              </a:rPr>
              <a:t>Internisten ohne Schwerpunktbezeichnung, die an der hausärztlichen Versorgung teilnehmen, Fachärzte für Frauenheilkunde (Gynäkologen), Augenheilkunde, sowie Kinderheilkunde und der HanseMerkur-Onlinearzt.</a:t>
            </a:r>
            <a:endParaRPr lang="de-DE" sz="1100" dirty="0">
              <a:solidFill>
                <a:schemeClr val="accent6"/>
              </a:solidFill>
            </a:endParaRPr>
          </a:p>
        </p:txBody>
      </p:sp>
    </p:spTree>
    <p:extLst>
      <p:ext uri="{BB962C8B-B14F-4D97-AF65-F5344CB8AC3E}">
        <p14:creationId xmlns:p14="http://schemas.microsoft.com/office/powerpoint/2010/main" val="2641279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50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750" fill="hold"/>
                                        <p:tgtEl>
                                          <p:spTgt spid="7"/>
                                        </p:tgtEl>
                                        <p:attrNameLst>
                                          <p:attrName>ppt_w</p:attrName>
                                        </p:attrNameLst>
                                      </p:cBhvr>
                                      <p:tavLst>
                                        <p:tav tm="0">
                                          <p:val>
                                            <p:fltVal val="0"/>
                                          </p:val>
                                        </p:tav>
                                        <p:tav tm="100000">
                                          <p:val>
                                            <p:strVal val="#ppt_w"/>
                                          </p:val>
                                        </p:tav>
                                      </p:tavLst>
                                    </p:anim>
                                    <p:anim calcmode="lin" valueType="num">
                                      <p:cBhvr>
                                        <p:cTn id="11" dur="750" fill="hold"/>
                                        <p:tgtEl>
                                          <p:spTgt spid="7"/>
                                        </p:tgtEl>
                                        <p:attrNameLst>
                                          <p:attrName>ppt_h</p:attrName>
                                        </p:attrNameLst>
                                      </p:cBhvr>
                                      <p:tavLst>
                                        <p:tav tm="0">
                                          <p:val>
                                            <p:fltVal val="0"/>
                                          </p:val>
                                        </p:tav>
                                        <p:tav tm="100000">
                                          <p:val>
                                            <p:strVal val="#ppt_h"/>
                                          </p:val>
                                        </p:tav>
                                      </p:tavLst>
                                    </p:anim>
                                    <p:animEffect transition="in" filter="fade">
                                      <p:cBhvr>
                                        <p:cTn id="12" dur="75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par>
                                <p:cTn id="16" presetID="53" presetClass="entr" presetSubtype="16" fill="hold" nodeType="withEffect">
                                  <p:stCondLst>
                                    <p:cond delay="250"/>
                                  </p:stCondLst>
                                  <p:childTnLst>
                                    <p:set>
                                      <p:cBhvr>
                                        <p:cTn id="17" dur="1" fill="hold">
                                          <p:stCondLst>
                                            <p:cond delay="0"/>
                                          </p:stCondLst>
                                        </p:cTn>
                                        <p:tgtEl>
                                          <p:spTgt spid="43"/>
                                        </p:tgtEl>
                                        <p:attrNameLst>
                                          <p:attrName>style.visibility</p:attrName>
                                        </p:attrNameLst>
                                      </p:cBhvr>
                                      <p:to>
                                        <p:strVal val="visible"/>
                                      </p:to>
                                    </p:set>
                                    <p:anim calcmode="lin" valueType="num">
                                      <p:cBhvr>
                                        <p:cTn id="18" dur="750" fill="hold"/>
                                        <p:tgtEl>
                                          <p:spTgt spid="43"/>
                                        </p:tgtEl>
                                        <p:attrNameLst>
                                          <p:attrName>ppt_w</p:attrName>
                                        </p:attrNameLst>
                                      </p:cBhvr>
                                      <p:tavLst>
                                        <p:tav tm="0">
                                          <p:val>
                                            <p:fltVal val="0"/>
                                          </p:val>
                                        </p:tav>
                                        <p:tav tm="100000">
                                          <p:val>
                                            <p:strVal val="#ppt_w"/>
                                          </p:val>
                                        </p:tav>
                                      </p:tavLst>
                                    </p:anim>
                                    <p:anim calcmode="lin" valueType="num">
                                      <p:cBhvr>
                                        <p:cTn id="19" dur="750" fill="hold"/>
                                        <p:tgtEl>
                                          <p:spTgt spid="43"/>
                                        </p:tgtEl>
                                        <p:attrNameLst>
                                          <p:attrName>ppt_h</p:attrName>
                                        </p:attrNameLst>
                                      </p:cBhvr>
                                      <p:tavLst>
                                        <p:tav tm="0">
                                          <p:val>
                                            <p:fltVal val="0"/>
                                          </p:val>
                                        </p:tav>
                                        <p:tav tm="100000">
                                          <p:val>
                                            <p:strVal val="#ppt_h"/>
                                          </p:val>
                                        </p:tav>
                                      </p:tavLst>
                                    </p:anim>
                                    <p:animEffect transition="in" filter="fade">
                                      <p:cBhvr>
                                        <p:cTn id="20" dur="750"/>
                                        <p:tgtEl>
                                          <p:spTgt spid="43"/>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childTnLst>
                                </p:cTn>
                              </p:par>
                              <p:par>
                                <p:cTn id="24" presetID="53" presetClass="entr" presetSubtype="16" fill="hold" nodeType="withEffect">
                                  <p:stCondLst>
                                    <p:cond delay="500"/>
                                  </p:stCondLst>
                                  <p:childTnLst>
                                    <p:set>
                                      <p:cBhvr>
                                        <p:cTn id="25" dur="1" fill="hold">
                                          <p:stCondLst>
                                            <p:cond delay="0"/>
                                          </p:stCondLst>
                                        </p:cTn>
                                        <p:tgtEl>
                                          <p:spTgt spid="36"/>
                                        </p:tgtEl>
                                        <p:attrNameLst>
                                          <p:attrName>style.visibility</p:attrName>
                                        </p:attrNameLst>
                                      </p:cBhvr>
                                      <p:to>
                                        <p:strVal val="visible"/>
                                      </p:to>
                                    </p:set>
                                    <p:anim calcmode="lin" valueType="num">
                                      <p:cBhvr>
                                        <p:cTn id="26" dur="750" fill="hold"/>
                                        <p:tgtEl>
                                          <p:spTgt spid="36"/>
                                        </p:tgtEl>
                                        <p:attrNameLst>
                                          <p:attrName>ppt_w</p:attrName>
                                        </p:attrNameLst>
                                      </p:cBhvr>
                                      <p:tavLst>
                                        <p:tav tm="0">
                                          <p:val>
                                            <p:fltVal val="0"/>
                                          </p:val>
                                        </p:tav>
                                        <p:tav tm="100000">
                                          <p:val>
                                            <p:strVal val="#ppt_w"/>
                                          </p:val>
                                        </p:tav>
                                      </p:tavLst>
                                    </p:anim>
                                    <p:anim calcmode="lin" valueType="num">
                                      <p:cBhvr>
                                        <p:cTn id="27" dur="750" fill="hold"/>
                                        <p:tgtEl>
                                          <p:spTgt spid="36"/>
                                        </p:tgtEl>
                                        <p:attrNameLst>
                                          <p:attrName>ppt_h</p:attrName>
                                        </p:attrNameLst>
                                      </p:cBhvr>
                                      <p:tavLst>
                                        <p:tav tm="0">
                                          <p:val>
                                            <p:fltVal val="0"/>
                                          </p:val>
                                        </p:tav>
                                        <p:tav tm="100000">
                                          <p:val>
                                            <p:strVal val="#ppt_h"/>
                                          </p:val>
                                        </p:tav>
                                      </p:tavLst>
                                    </p:anim>
                                    <p:animEffect transition="in" filter="fade">
                                      <p:cBhvr>
                                        <p:cTn id="28" dur="750"/>
                                        <p:tgtEl>
                                          <p:spTgt spid="36"/>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childTnLst>
                                </p:cTn>
                              </p:par>
                              <p:par>
                                <p:cTn id="32" presetID="53" presetClass="entr" presetSubtype="16" fill="hold" nodeType="withEffect">
                                  <p:stCondLst>
                                    <p:cond delay="750"/>
                                  </p:stCondLst>
                                  <p:childTnLst>
                                    <p:set>
                                      <p:cBhvr>
                                        <p:cTn id="33" dur="1" fill="hold">
                                          <p:stCondLst>
                                            <p:cond delay="0"/>
                                          </p:stCondLst>
                                        </p:cTn>
                                        <p:tgtEl>
                                          <p:spTgt spid="45"/>
                                        </p:tgtEl>
                                        <p:attrNameLst>
                                          <p:attrName>style.visibility</p:attrName>
                                        </p:attrNameLst>
                                      </p:cBhvr>
                                      <p:to>
                                        <p:strVal val="visible"/>
                                      </p:to>
                                    </p:set>
                                    <p:anim calcmode="lin" valueType="num">
                                      <p:cBhvr>
                                        <p:cTn id="34" dur="750" fill="hold"/>
                                        <p:tgtEl>
                                          <p:spTgt spid="45"/>
                                        </p:tgtEl>
                                        <p:attrNameLst>
                                          <p:attrName>ppt_w</p:attrName>
                                        </p:attrNameLst>
                                      </p:cBhvr>
                                      <p:tavLst>
                                        <p:tav tm="0">
                                          <p:val>
                                            <p:fltVal val="0"/>
                                          </p:val>
                                        </p:tav>
                                        <p:tav tm="100000">
                                          <p:val>
                                            <p:strVal val="#ppt_w"/>
                                          </p:val>
                                        </p:tav>
                                      </p:tavLst>
                                    </p:anim>
                                    <p:anim calcmode="lin" valueType="num">
                                      <p:cBhvr>
                                        <p:cTn id="35" dur="750" fill="hold"/>
                                        <p:tgtEl>
                                          <p:spTgt spid="45"/>
                                        </p:tgtEl>
                                        <p:attrNameLst>
                                          <p:attrName>ppt_h</p:attrName>
                                        </p:attrNameLst>
                                      </p:cBhvr>
                                      <p:tavLst>
                                        <p:tav tm="0">
                                          <p:val>
                                            <p:fltVal val="0"/>
                                          </p:val>
                                        </p:tav>
                                        <p:tav tm="100000">
                                          <p:val>
                                            <p:strVal val="#ppt_h"/>
                                          </p:val>
                                        </p:tav>
                                      </p:tavLst>
                                    </p:anim>
                                    <p:animEffect transition="in" filter="fade">
                                      <p:cBhvr>
                                        <p:cTn id="36" dur="750"/>
                                        <p:tgtEl>
                                          <p:spTgt spid="45"/>
                                        </p:tgtEl>
                                      </p:cBhvr>
                                    </p:animEffect>
                                  </p:childTnLst>
                                </p:cTn>
                              </p:par>
                              <p:par>
                                <p:cTn id="37" presetID="10" presetClass="entr" presetSubtype="0" fill="hold" grpId="0" nodeType="withEffect">
                                  <p:stCondLst>
                                    <p:cond delay="75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childTnLst>
                                </p:cTn>
                              </p:par>
                              <p:par>
                                <p:cTn id="40" presetID="53" presetClass="entr" presetSubtype="16" fill="hold" nodeType="withEffect">
                                  <p:stCondLst>
                                    <p:cond delay="1000"/>
                                  </p:stCondLst>
                                  <p:childTnLst>
                                    <p:set>
                                      <p:cBhvr>
                                        <p:cTn id="41" dur="1" fill="hold">
                                          <p:stCondLst>
                                            <p:cond delay="0"/>
                                          </p:stCondLst>
                                        </p:cTn>
                                        <p:tgtEl>
                                          <p:spTgt spid="47"/>
                                        </p:tgtEl>
                                        <p:attrNameLst>
                                          <p:attrName>style.visibility</p:attrName>
                                        </p:attrNameLst>
                                      </p:cBhvr>
                                      <p:to>
                                        <p:strVal val="visible"/>
                                      </p:to>
                                    </p:set>
                                    <p:anim calcmode="lin" valueType="num">
                                      <p:cBhvr>
                                        <p:cTn id="42" dur="750" fill="hold"/>
                                        <p:tgtEl>
                                          <p:spTgt spid="47"/>
                                        </p:tgtEl>
                                        <p:attrNameLst>
                                          <p:attrName>ppt_w</p:attrName>
                                        </p:attrNameLst>
                                      </p:cBhvr>
                                      <p:tavLst>
                                        <p:tav tm="0">
                                          <p:val>
                                            <p:fltVal val="0"/>
                                          </p:val>
                                        </p:tav>
                                        <p:tav tm="100000">
                                          <p:val>
                                            <p:strVal val="#ppt_w"/>
                                          </p:val>
                                        </p:tav>
                                      </p:tavLst>
                                    </p:anim>
                                    <p:anim calcmode="lin" valueType="num">
                                      <p:cBhvr>
                                        <p:cTn id="43" dur="750" fill="hold"/>
                                        <p:tgtEl>
                                          <p:spTgt spid="47"/>
                                        </p:tgtEl>
                                        <p:attrNameLst>
                                          <p:attrName>ppt_h</p:attrName>
                                        </p:attrNameLst>
                                      </p:cBhvr>
                                      <p:tavLst>
                                        <p:tav tm="0">
                                          <p:val>
                                            <p:fltVal val="0"/>
                                          </p:val>
                                        </p:tav>
                                        <p:tav tm="100000">
                                          <p:val>
                                            <p:strVal val="#ppt_h"/>
                                          </p:val>
                                        </p:tav>
                                      </p:tavLst>
                                    </p:anim>
                                    <p:animEffect transition="in" filter="fade">
                                      <p:cBhvr>
                                        <p:cTn id="44" dur="750"/>
                                        <p:tgtEl>
                                          <p:spTgt spid="47"/>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childTnLst>
                                </p:cTn>
                              </p:par>
                              <p:par>
                                <p:cTn id="48" presetID="10" presetClass="entr" presetSubtype="0" fill="hold" grpId="0" nodeType="withEffect">
                                  <p:stCondLst>
                                    <p:cond delay="150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2" grpId="0"/>
      <p:bldP spid="15" grpId="0"/>
      <p:bldP spid="13" grpId="0"/>
      <p:bldP spid="16" grpId="0"/>
      <p:bldGraphic spid="4" grpId="0">
        <p:bldAsOne/>
      </p:bldGraphic>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uppieren 76">
            <a:extLst>
              <a:ext uri="{FF2B5EF4-FFF2-40B4-BE49-F238E27FC236}">
                <a16:creationId xmlns:a16="http://schemas.microsoft.com/office/drawing/2014/main" id="{F327188F-FFA0-5807-D800-BC89F9CD2A21}"/>
              </a:ext>
            </a:extLst>
          </p:cNvPr>
          <p:cNvGrpSpPr>
            <a:grpSpLocks noChangeAspect="1"/>
          </p:cNvGrpSpPr>
          <p:nvPr/>
        </p:nvGrpSpPr>
        <p:grpSpPr>
          <a:xfrm>
            <a:off x="407987" y="1655345"/>
            <a:ext cx="2512156" cy="3636000"/>
            <a:chOff x="407987" y="1655345"/>
            <a:chExt cx="2512156" cy="3636000"/>
          </a:xfrm>
        </p:grpSpPr>
        <p:sp>
          <p:nvSpPr>
            <p:cNvPr id="33" name="Rechteck: abgerundete Ecken 32">
              <a:extLst>
                <a:ext uri="{FF2B5EF4-FFF2-40B4-BE49-F238E27FC236}">
                  <a16:creationId xmlns:a16="http://schemas.microsoft.com/office/drawing/2014/main" id="{28197824-C5D5-D414-FB46-9915F4979055}"/>
                </a:ext>
              </a:extLst>
            </p:cNvPr>
            <p:cNvSpPr/>
            <p:nvPr/>
          </p:nvSpPr>
          <p:spPr>
            <a:xfrm>
              <a:off x="407987" y="1655345"/>
              <a:ext cx="2501398" cy="3636000"/>
            </a:xfrm>
            <a:prstGeom prst="roundRect">
              <a:avLst>
                <a:gd name="adj" fmla="val 3811"/>
              </a:avLst>
            </a:prstGeom>
            <a:noFill/>
            <a:ln>
              <a:solidFill>
                <a:srgbClr val="D88210"/>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marL="180000" indent="-180000" algn="l">
                <a:lnSpc>
                  <a:spcPct val="100000"/>
                </a:lnSpc>
                <a:spcBef>
                  <a:spcPts val="600"/>
                </a:spcBef>
                <a:buFont typeface="Arial" panose="020B0604020202020204" pitchFamily="34" charset="0"/>
                <a:buChar char="•"/>
              </a:pPr>
              <a:endParaRPr lang="de-DE" sz="1600" dirty="0">
                <a:solidFill>
                  <a:schemeClr val="tx1"/>
                </a:solidFill>
              </a:endParaRPr>
            </a:p>
          </p:txBody>
        </p:sp>
        <p:sp>
          <p:nvSpPr>
            <p:cNvPr id="12" name="Abgerundetes Rechteck 11"/>
            <p:cNvSpPr/>
            <p:nvPr/>
          </p:nvSpPr>
          <p:spPr bwMode="gray">
            <a:xfrm>
              <a:off x="508143" y="2941273"/>
              <a:ext cx="2412000" cy="2160000"/>
            </a:xfrm>
            <a:prstGeom prst="roundRect">
              <a:avLst>
                <a:gd name="adj" fmla="val 281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R="0" lvl="0" indent="0" defTabSz="457200" fontAlgn="auto">
                <a:lnSpc>
                  <a:spcPct val="100000"/>
                </a:lnSpc>
                <a:spcBef>
                  <a:spcPts val="600"/>
                </a:spcBef>
                <a:spcAft>
                  <a:spcPts val="0"/>
                </a:spcAft>
                <a:buClrTx/>
                <a:buSzTx/>
                <a:buFontTx/>
                <a:buNone/>
                <a:tabLst/>
                <a:defRPr/>
              </a:pPr>
              <a:r>
                <a:rPr lang="de-DE" sz="1500" b="1" dirty="0">
                  <a:solidFill>
                    <a:srgbClr val="D88210"/>
                  </a:solidFill>
                </a:rPr>
                <a:t>Mitversicherung des PanTum Detect</a:t>
              </a:r>
              <a:r>
                <a:rPr lang="de-DE" sz="1500" b="1" baseline="30000" dirty="0">
                  <a:solidFill>
                    <a:srgbClr val="D88210"/>
                  </a:solidFill>
                </a:rPr>
                <a:t>®</a:t>
              </a:r>
              <a:r>
                <a:rPr lang="de-DE" sz="1500" b="1" dirty="0">
                  <a:solidFill>
                    <a:srgbClr val="D88210"/>
                  </a:solidFill>
                </a:rPr>
                <a:t> Bluttests aus Krebs-Scan*</a:t>
              </a:r>
            </a:p>
            <a:p>
              <a:pPr marL="0" marR="0" lvl="0" indent="0" algn="l" defTabSz="457200" rtl="0" eaLnBrk="1" fontAlgn="auto" latinLnBrk="0" hangingPunct="1">
                <a:lnSpc>
                  <a:spcPct val="100000"/>
                </a:lnSpc>
                <a:spcBef>
                  <a:spcPts val="600"/>
                </a:spcBef>
                <a:spcAft>
                  <a:spcPts val="0"/>
                </a:spcAft>
                <a:buClrTx/>
                <a:buSzTx/>
                <a:buFontTx/>
                <a:buNone/>
                <a:tabLst/>
                <a:defRPr/>
              </a:pPr>
              <a:r>
                <a:rPr kumimoji="0" lang="de-DE" sz="1300" b="0" i="0" u="none" strike="noStrike" kern="1200" cap="none" spc="0" normalizeH="0" baseline="0" noProof="0" dirty="0">
                  <a:ln>
                    <a:noFill/>
                  </a:ln>
                  <a:solidFill>
                    <a:schemeClr val="tx1"/>
                  </a:solidFill>
                  <a:effectLst/>
                  <a:uLnTx/>
                  <a:uFillTx/>
                  <a:ea typeface="+mn-ea"/>
                  <a:cs typeface="Arial Narrow"/>
                </a:rPr>
                <a:t>Inklusive bildgebender Verfahren (MRT und PET / CT), unabhängig der Beitragsrück-</a:t>
              </a:r>
              <a:br>
                <a:rPr kumimoji="0" lang="de-DE" sz="1300" b="0" i="0" u="none" strike="noStrike" kern="1200" cap="none" spc="0" normalizeH="0" baseline="0" noProof="0" dirty="0">
                  <a:ln>
                    <a:noFill/>
                  </a:ln>
                  <a:solidFill>
                    <a:schemeClr val="tx1"/>
                  </a:solidFill>
                  <a:effectLst/>
                  <a:uLnTx/>
                  <a:uFillTx/>
                  <a:ea typeface="+mn-ea"/>
                  <a:cs typeface="Arial Narrow"/>
                </a:rPr>
              </a:br>
              <a:r>
                <a:rPr kumimoji="0" lang="de-DE" sz="1300" b="0" i="0" u="none" strike="noStrike" kern="1200" cap="none" spc="0" normalizeH="0" baseline="0" noProof="0" dirty="0">
                  <a:ln>
                    <a:noFill/>
                  </a:ln>
                  <a:solidFill>
                    <a:schemeClr val="tx1"/>
                  </a:solidFill>
                  <a:effectLst/>
                  <a:uLnTx/>
                  <a:uFillTx/>
                  <a:ea typeface="+mn-ea"/>
                  <a:cs typeface="Arial Narrow"/>
                </a:rPr>
                <a:t>erstattung / Beitragsstundung</a:t>
              </a:r>
            </a:p>
          </p:txBody>
        </p:sp>
      </p:grpSp>
      <p:grpSp>
        <p:nvGrpSpPr>
          <p:cNvPr id="78" name="Gruppieren 77">
            <a:extLst>
              <a:ext uri="{FF2B5EF4-FFF2-40B4-BE49-F238E27FC236}">
                <a16:creationId xmlns:a16="http://schemas.microsoft.com/office/drawing/2014/main" id="{6336FC9E-8E98-A0D0-359C-9FF2BAAB3FDB}"/>
              </a:ext>
            </a:extLst>
          </p:cNvPr>
          <p:cNvGrpSpPr>
            <a:grpSpLocks noChangeAspect="1"/>
          </p:cNvGrpSpPr>
          <p:nvPr/>
        </p:nvGrpSpPr>
        <p:grpSpPr>
          <a:xfrm>
            <a:off x="3366196" y="1655345"/>
            <a:ext cx="2512156" cy="3636000"/>
            <a:chOff x="3366196" y="1655345"/>
            <a:chExt cx="2512156" cy="3636000"/>
          </a:xfrm>
        </p:grpSpPr>
        <p:sp>
          <p:nvSpPr>
            <p:cNvPr id="13" name="Abgerundetes Rechteck 12"/>
            <p:cNvSpPr/>
            <p:nvPr/>
          </p:nvSpPr>
          <p:spPr bwMode="gray">
            <a:xfrm>
              <a:off x="3466352" y="2941273"/>
              <a:ext cx="2412000" cy="2160000"/>
            </a:xfrm>
            <a:prstGeom prst="roundRect">
              <a:avLst>
                <a:gd name="adj" fmla="val 281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defTabSz="457200">
                <a:spcBef>
                  <a:spcPts val="600"/>
                </a:spcBef>
                <a:defRPr/>
              </a:pPr>
              <a:r>
                <a:rPr lang="de-DE" sz="1500" b="1" dirty="0">
                  <a:solidFill>
                    <a:srgbClr val="7F5CAA"/>
                  </a:solidFill>
                </a:rPr>
                <a:t>Sehhilfen </a:t>
              </a:r>
              <a:br>
                <a:rPr lang="de-DE" sz="1500" b="1" dirty="0">
                  <a:solidFill>
                    <a:srgbClr val="7F5CAA"/>
                  </a:solidFill>
                </a:rPr>
              </a:br>
              <a:r>
                <a:rPr lang="de-DE" sz="1500" b="1" dirty="0">
                  <a:solidFill>
                    <a:srgbClr val="7F5CAA"/>
                  </a:solidFill>
                </a:rPr>
                <a:t>bis 100 EUR</a:t>
              </a:r>
              <a:br>
                <a:rPr lang="de-DE" sz="1500" b="1" dirty="0">
                  <a:solidFill>
                    <a:srgbClr val="7F5CAA"/>
                  </a:solidFill>
                </a:rPr>
              </a:br>
              <a:endParaRPr lang="de-DE" sz="1500" b="1" dirty="0">
                <a:solidFill>
                  <a:srgbClr val="7F5CAA"/>
                </a:solidFill>
              </a:endParaRPr>
            </a:p>
            <a:p>
              <a:pPr defTabSz="457200">
                <a:spcBef>
                  <a:spcPts val="600"/>
                </a:spcBef>
                <a:defRPr/>
              </a:pPr>
              <a:r>
                <a:rPr lang="de-DE" sz="1300" dirty="0">
                  <a:solidFill>
                    <a:schemeClr val="tx1"/>
                  </a:solidFill>
                </a:rPr>
                <a:t>Innerhalb von 36 Monaten</a:t>
              </a:r>
            </a:p>
          </p:txBody>
        </p:sp>
        <p:sp>
          <p:nvSpPr>
            <p:cNvPr id="36" name="Rechteck: abgerundete Ecken 35">
              <a:extLst>
                <a:ext uri="{FF2B5EF4-FFF2-40B4-BE49-F238E27FC236}">
                  <a16:creationId xmlns:a16="http://schemas.microsoft.com/office/drawing/2014/main" id="{1581F8A8-4744-F257-ECB8-94ED960472B4}"/>
                </a:ext>
              </a:extLst>
            </p:cNvPr>
            <p:cNvSpPr/>
            <p:nvPr/>
          </p:nvSpPr>
          <p:spPr>
            <a:xfrm>
              <a:off x="3366196" y="1655345"/>
              <a:ext cx="2501398" cy="3636000"/>
            </a:xfrm>
            <a:prstGeom prst="roundRect">
              <a:avLst>
                <a:gd name="adj" fmla="val 3811"/>
              </a:avLst>
            </a:prstGeom>
            <a:noFill/>
            <a:ln>
              <a:solidFill>
                <a:srgbClr val="7F5CAA"/>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marL="180000" indent="-180000" algn="l">
                <a:lnSpc>
                  <a:spcPct val="100000"/>
                </a:lnSpc>
                <a:spcBef>
                  <a:spcPts val="600"/>
                </a:spcBef>
                <a:buFont typeface="Arial" panose="020B0604020202020204" pitchFamily="34" charset="0"/>
                <a:buChar char="•"/>
              </a:pPr>
              <a:endParaRPr lang="de-DE" sz="1600" dirty="0">
                <a:solidFill>
                  <a:schemeClr val="tx1"/>
                </a:solidFill>
              </a:endParaRPr>
            </a:p>
          </p:txBody>
        </p:sp>
      </p:grpSp>
      <p:grpSp>
        <p:nvGrpSpPr>
          <p:cNvPr id="79" name="Gruppieren 78">
            <a:extLst>
              <a:ext uri="{FF2B5EF4-FFF2-40B4-BE49-F238E27FC236}">
                <a16:creationId xmlns:a16="http://schemas.microsoft.com/office/drawing/2014/main" id="{4A6206E9-D9B6-3B0E-8EAE-3558DF995042}"/>
              </a:ext>
            </a:extLst>
          </p:cNvPr>
          <p:cNvGrpSpPr>
            <a:grpSpLocks noChangeAspect="1"/>
          </p:cNvGrpSpPr>
          <p:nvPr/>
        </p:nvGrpSpPr>
        <p:grpSpPr>
          <a:xfrm>
            <a:off x="6324405" y="1655345"/>
            <a:ext cx="2512156" cy="3636000"/>
            <a:chOff x="6324405" y="1655345"/>
            <a:chExt cx="2512156" cy="3636000"/>
          </a:xfrm>
        </p:grpSpPr>
        <p:sp>
          <p:nvSpPr>
            <p:cNvPr id="2" name="Abgerundetes Rechteck 15">
              <a:extLst>
                <a:ext uri="{FF2B5EF4-FFF2-40B4-BE49-F238E27FC236}">
                  <a16:creationId xmlns:a16="http://schemas.microsoft.com/office/drawing/2014/main" id="{9FAEE4A3-A6DB-B6A4-A6B1-A39691BA6EE2}"/>
                </a:ext>
              </a:extLst>
            </p:cNvPr>
            <p:cNvSpPr/>
            <p:nvPr/>
          </p:nvSpPr>
          <p:spPr bwMode="gray">
            <a:xfrm>
              <a:off x="6424561" y="2941273"/>
              <a:ext cx="2412000" cy="2160000"/>
            </a:xfrm>
            <a:prstGeom prst="roundRect">
              <a:avLst>
                <a:gd name="adj" fmla="val 281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marL="0" marR="0" lvl="0" indent="0" algn="l" defTabSz="457200" rtl="0" eaLnBrk="1" fontAlgn="auto" latinLnBrk="0" hangingPunct="1">
                <a:lnSpc>
                  <a:spcPct val="100000"/>
                </a:lnSpc>
                <a:spcBef>
                  <a:spcPts val="600"/>
                </a:spcBef>
                <a:spcAft>
                  <a:spcPts val="0"/>
                </a:spcAft>
                <a:buClrTx/>
                <a:buSzTx/>
                <a:buFontTx/>
                <a:buNone/>
                <a:tabLst/>
                <a:defRPr/>
              </a:pPr>
              <a:r>
                <a:rPr kumimoji="0" lang="de-DE" sz="1500" b="1" u="none" strike="noStrike" kern="1200" cap="none" spc="0" normalizeH="0" baseline="0" noProof="0" dirty="0">
                  <a:ln>
                    <a:noFill/>
                  </a:ln>
                  <a:solidFill>
                    <a:srgbClr val="EB5B25"/>
                  </a:solidFill>
                  <a:effectLst/>
                  <a:uLnTx/>
                  <a:uFillTx/>
                  <a:ea typeface="+mn-ea"/>
                  <a:cs typeface="Arial Narrow"/>
                </a:rPr>
                <a:t>Psychotherapeutische Sitzungen 70%</a:t>
              </a:r>
              <a:br>
                <a:rPr kumimoji="0" lang="de-DE" sz="1500" b="1" u="none" strike="noStrike" kern="1200" cap="none" spc="0" normalizeH="0" baseline="0" noProof="0" dirty="0">
                  <a:ln>
                    <a:noFill/>
                  </a:ln>
                  <a:solidFill>
                    <a:srgbClr val="EB5B25"/>
                  </a:solidFill>
                  <a:effectLst/>
                  <a:uLnTx/>
                  <a:uFillTx/>
                  <a:ea typeface="+mn-ea"/>
                  <a:cs typeface="Arial Narrow"/>
                </a:rPr>
              </a:br>
              <a:endParaRPr kumimoji="0" lang="de-DE" sz="1500" b="1" u="none" strike="noStrike" kern="1200" cap="none" spc="0" normalizeH="0" baseline="0" noProof="0" dirty="0">
                <a:ln>
                  <a:noFill/>
                </a:ln>
                <a:solidFill>
                  <a:srgbClr val="EB5B25"/>
                </a:solidFill>
                <a:effectLst/>
                <a:uLnTx/>
                <a:uFillTx/>
                <a:ea typeface="+mn-ea"/>
                <a:cs typeface="Arial Narrow"/>
              </a:endParaRPr>
            </a:p>
            <a:p>
              <a:pPr marR="0" lvl="0" indent="0" defTabSz="457200" fontAlgn="auto">
                <a:lnSpc>
                  <a:spcPct val="100000"/>
                </a:lnSpc>
                <a:spcBef>
                  <a:spcPts val="600"/>
                </a:spcBef>
                <a:spcAft>
                  <a:spcPts val="0"/>
                </a:spcAft>
                <a:buClrTx/>
                <a:buSzTx/>
                <a:buFontTx/>
                <a:buNone/>
                <a:tabLst/>
                <a:defRPr/>
              </a:pPr>
              <a:r>
                <a:rPr lang="de-DE" sz="1300" dirty="0">
                  <a:solidFill>
                    <a:schemeClr val="tx1"/>
                  </a:solidFill>
                </a:rPr>
                <a:t>Bis zu 50 Sitzungen jährlich</a:t>
              </a:r>
            </a:p>
          </p:txBody>
        </p:sp>
        <p:sp>
          <p:nvSpPr>
            <p:cNvPr id="35" name="Rechteck: abgerundete Ecken 34">
              <a:extLst>
                <a:ext uri="{FF2B5EF4-FFF2-40B4-BE49-F238E27FC236}">
                  <a16:creationId xmlns:a16="http://schemas.microsoft.com/office/drawing/2014/main" id="{84E92EEB-2879-F835-CFA7-3C51AAE80166}"/>
                </a:ext>
              </a:extLst>
            </p:cNvPr>
            <p:cNvSpPr/>
            <p:nvPr/>
          </p:nvSpPr>
          <p:spPr>
            <a:xfrm>
              <a:off x="6324405" y="1655345"/>
              <a:ext cx="2501398" cy="3636000"/>
            </a:xfrm>
            <a:prstGeom prst="roundRect">
              <a:avLst>
                <a:gd name="adj" fmla="val 3811"/>
              </a:avLst>
            </a:prstGeom>
            <a:noFill/>
            <a:ln>
              <a:solidFill>
                <a:srgbClr val="EB5B25"/>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marL="180000" indent="-180000" algn="l">
                <a:lnSpc>
                  <a:spcPct val="100000"/>
                </a:lnSpc>
                <a:spcBef>
                  <a:spcPts val="600"/>
                </a:spcBef>
                <a:buFont typeface="Arial" panose="020B0604020202020204" pitchFamily="34" charset="0"/>
                <a:buChar char="•"/>
              </a:pPr>
              <a:endParaRPr lang="de-DE" sz="1600" dirty="0">
                <a:solidFill>
                  <a:schemeClr val="tx1"/>
                </a:solidFill>
              </a:endParaRPr>
            </a:p>
          </p:txBody>
        </p:sp>
      </p:grpSp>
      <p:grpSp>
        <p:nvGrpSpPr>
          <p:cNvPr id="80" name="Gruppieren 79">
            <a:extLst>
              <a:ext uri="{FF2B5EF4-FFF2-40B4-BE49-F238E27FC236}">
                <a16:creationId xmlns:a16="http://schemas.microsoft.com/office/drawing/2014/main" id="{A505337E-A487-459D-AED6-FA051F93D5CA}"/>
              </a:ext>
            </a:extLst>
          </p:cNvPr>
          <p:cNvGrpSpPr>
            <a:grpSpLocks noChangeAspect="1"/>
          </p:cNvGrpSpPr>
          <p:nvPr/>
        </p:nvGrpSpPr>
        <p:grpSpPr>
          <a:xfrm>
            <a:off x="9282614" y="1655345"/>
            <a:ext cx="2512156" cy="3636000"/>
            <a:chOff x="9282614" y="1655345"/>
            <a:chExt cx="2512156" cy="3636000"/>
          </a:xfrm>
        </p:grpSpPr>
        <p:sp>
          <p:nvSpPr>
            <p:cNvPr id="15" name="Abgerundetes Rechteck 14"/>
            <p:cNvSpPr/>
            <p:nvPr/>
          </p:nvSpPr>
          <p:spPr bwMode="gray">
            <a:xfrm>
              <a:off x="9382770" y="2941273"/>
              <a:ext cx="2412000" cy="2160000"/>
            </a:xfrm>
            <a:prstGeom prst="roundRect">
              <a:avLst>
                <a:gd name="adj" fmla="val 281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lvl="0" defTabSz="457200">
                <a:spcBef>
                  <a:spcPts val="600"/>
                </a:spcBef>
                <a:defRPr/>
              </a:pPr>
              <a:r>
                <a:rPr kumimoji="0" lang="de-DE" sz="1500" b="1" u="none" strike="noStrike" kern="1200" cap="none" spc="0" normalizeH="0" baseline="0" noProof="0" dirty="0">
                  <a:ln>
                    <a:noFill/>
                  </a:ln>
                  <a:solidFill>
                    <a:schemeClr val="accent2"/>
                  </a:solidFill>
                  <a:effectLst/>
                  <a:uLnTx/>
                  <a:uFillTx/>
                  <a:ea typeface="+mn-ea"/>
                  <a:cs typeface="Arial Narrow"/>
                </a:rPr>
                <a:t>Programm für</a:t>
              </a:r>
              <a:r>
                <a:rPr lang="de-DE" sz="1500" b="1" dirty="0">
                  <a:solidFill>
                    <a:schemeClr val="accent2"/>
                  </a:solidFill>
                  <a:cs typeface="Arial Narrow"/>
                </a:rPr>
                <a:t> Vorsorgeuntersuchungen</a:t>
              </a:r>
              <a:br>
                <a:rPr lang="de-DE" sz="1500" b="1" dirty="0">
                  <a:solidFill>
                    <a:schemeClr val="accent2"/>
                  </a:solidFill>
                  <a:cs typeface="Arial Narrow"/>
                </a:rPr>
              </a:br>
              <a:endParaRPr lang="de-DE" sz="1500" b="1" dirty="0">
                <a:solidFill>
                  <a:schemeClr val="accent2"/>
                </a:solidFill>
                <a:cs typeface="Arial Narrow"/>
              </a:endParaRPr>
            </a:p>
            <a:p>
              <a:pPr lvl="0" defTabSz="457200">
                <a:spcBef>
                  <a:spcPts val="600"/>
                </a:spcBef>
                <a:defRPr/>
              </a:pPr>
              <a:r>
                <a:rPr lang="de-DE" sz="1300" dirty="0">
                  <a:solidFill>
                    <a:schemeClr val="tx1"/>
                  </a:solidFill>
                </a:rPr>
                <a:t>Unabhängig der Beitragsrück-</a:t>
              </a:r>
              <a:br>
                <a:rPr lang="de-DE" sz="1300" dirty="0">
                  <a:solidFill>
                    <a:schemeClr val="tx1"/>
                  </a:solidFill>
                </a:rPr>
              </a:br>
              <a:r>
                <a:rPr lang="de-DE" sz="1300" dirty="0">
                  <a:solidFill>
                    <a:schemeClr val="tx1"/>
                  </a:solidFill>
                </a:rPr>
                <a:t>erstattung / Beitragsstundung</a:t>
              </a:r>
            </a:p>
          </p:txBody>
        </p:sp>
        <p:sp>
          <p:nvSpPr>
            <p:cNvPr id="34" name="Rechteck: abgerundete Ecken 33">
              <a:extLst>
                <a:ext uri="{FF2B5EF4-FFF2-40B4-BE49-F238E27FC236}">
                  <a16:creationId xmlns:a16="http://schemas.microsoft.com/office/drawing/2014/main" id="{6751B033-44CB-FB9F-9C01-F421C55EDAE6}"/>
                </a:ext>
              </a:extLst>
            </p:cNvPr>
            <p:cNvSpPr/>
            <p:nvPr/>
          </p:nvSpPr>
          <p:spPr>
            <a:xfrm>
              <a:off x="9282614" y="1655345"/>
              <a:ext cx="2501398" cy="3636000"/>
            </a:xfrm>
            <a:prstGeom prst="roundRect">
              <a:avLst>
                <a:gd name="adj" fmla="val 3811"/>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marL="180000" indent="-180000" algn="l">
                <a:lnSpc>
                  <a:spcPct val="100000"/>
                </a:lnSpc>
                <a:spcBef>
                  <a:spcPts val="600"/>
                </a:spcBef>
                <a:buFont typeface="Arial" panose="020B0604020202020204" pitchFamily="34" charset="0"/>
                <a:buChar char="•"/>
              </a:pPr>
              <a:endParaRPr lang="de-DE" sz="1600" dirty="0">
                <a:solidFill>
                  <a:schemeClr val="tx1"/>
                </a:solidFill>
              </a:endParaRPr>
            </a:p>
          </p:txBody>
        </p:sp>
      </p:grpSp>
      <p:graphicFrame>
        <p:nvGraphicFramePr>
          <p:cNvPr id="6" name="Objekt 5" hidden="1">
            <a:extLst>
              <a:ext uri="{FF2B5EF4-FFF2-40B4-BE49-F238E27FC236}">
                <a16:creationId xmlns:a16="http://schemas.microsoft.com/office/drawing/2014/main" id="{988BD7B0-A14A-D02F-F45F-0B4F08FD8BE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988BD7B0-A14A-D02F-F45F-0B4F08FD8BE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bwMode="gray"/>
        <p:txBody>
          <a:bodyPr vert="horz"/>
          <a:lstStyle/>
          <a:p>
            <a:r>
              <a:rPr lang="de-DE" dirty="0"/>
              <a:t>Unsere ambulanten Leistungen im Überblick</a:t>
            </a:r>
            <a:br>
              <a:rPr lang="de-DE" dirty="0"/>
            </a:br>
            <a:endParaRPr lang="de-DE" dirty="0"/>
          </a:p>
        </p:txBody>
      </p:sp>
      <p:sp>
        <p:nvSpPr>
          <p:cNvPr id="7" name="Grafik 44">
            <a:extLst>
              <a:ext uri="{FF2B5EF4-FFF2-40B4-BE49-F238E27FC236}">
                <a16:creationId xmlns:a16="http://schemas.microsoft.com/office/drawing/2014/main" id="{A21CDCA4-A788-94E2-6B05-83D709A61DB4}"/>
              </a:ext>
            </a:extLst>
          </p:cNvPr>
          <p:cNvSpPr>
            <a:spLocks noChangeAspect="1"/>
          </p:cNvSpPr>
          <p:nvPr/>
        </p:nvSpPr>
        <p:spPr bwMode="gray">
          <a:xfrm>
            <a:off x="10786021" y="322239"/>
            <a:ext cx="444692" cy="858346"/>
          </a:xfrm>
          <a:custGeom>
            <a:avLst/>
            <a:gdLst>
              <a:gd name="connsiteX0" fmla="*/ 137130 w 444692"/>
              <a:gd name="connsiteY0" fmla="*/ 215733 h 858346"/>
              <a:gd name="connsiteX1" fmla="*/ 224709 w 444692"/>
              <a:gd name="connsiteY1" fmla="*/ 229138 h 858346"/>
              <a:gd name="connsiteX2" fmla="*/ 301563 w 444692"/>
              <a:gd name="connsiteY2" fmla="*/ 212382 h 858346"/>
              <a:gd name="connsiteX3" fmla="*/ 343342 w 444692"/>
              <a:gd name="connsiteY3" fmla="*/ 276725 h 858346"/>
              <a:gd name="connsiteX4" fmla="*/ 379535 w 444692"/>
              <a:gd name="connsiteY4" fmla="*/ 268682 h 858346"/>
              <a:gd name="connsiteX5" fmla="*/ 444549 w 444692"/>
              <a:gd name="connsiteY5" fmla="*/ 333247 h 858346"/>
              <a:gd name="connsiteX6" fmla="*/ 444549 w 444692"/>
              <a:gd name="connsiteY6" fmla="*/ 333920 h 858346"/>
              <a:gd name="connsiteX7" fmla="*/ 444549 w 444692"/>
              <a:gd name="connsiteY7" fmla="*/ 626818 h 858346"/>
              <a:gd name="connsiteX8" fmla="*/ 377525 w 444692"/>
              <a:gd name="connsiteY8" fmla="*/ 794156 h 858346"/>
              <a:gd name="connsiteX9" fmla="*/ 250178 w 444692"/>
              <a:gd name="connsiteY9" fmla="*/ 856489 h 858346"/>
              <a:gd name="connsiteX10" fmla="*/ 6208 w 444692"/>
              <a:gd name="connsiteY10" fmla="*/ 684906 h 858346"/>
              <a:gd name="connsiteX11" fmla="*/ -47 w 444692"/>
              <a:gd name="connsiteY11" fmla="*/ 629275 h 858346"/>
              <a:gd name="connsiteX12" fmla="*/ -47 w 444692"/>
              <a:gd name="connsiteY12" fmla="*/ 524493 h 858346"/>
              <a:gd name="connsiteX13" fmla="*/ 1293 w 444692"/>
              <a:gd name="connsiteY13" fmla="*/ 275832 h 858346"/>
              <a:gd name="connsiteX14" fmla="*/ 1293 w 444692"/>
              <a:gd name="connsiteY14" fmla="*/ 62470 h 858346"/>
              <a:gd name="connsiteX15" fmla="*/ 62509 w 444692"/>
              <a:gd name="connsiteY15" fmla="*/ 360 h 858346"/>
              <a:gd name="connsiteX16" fmla="*/ 117693 w 444692"/>
              <a:gd name="connsiteY16" fmla="*/ 19574 h 858346"/>
              <a:gd name="connsiteX17" fmla="*/ 136013 w 444692"/>
              <a:gd name="connsiteY17" fmla="*/ 64257 h 858346"/>
              <a:gd name="connsiteX18" fmla="*/ 136013 w 444692"/>
              <a:gd name="connsiteY18" fmla="*/ 215733 h 858346"/>
              <a:gd name="connsiteX19" fmla="*/ 310277 w 444692"/>
              <a:gd name="connsiteY19" fmla="*/ 501035 h 858346"/>
              <a:gd name="connsiteX20" fmla="*/ 308489 w 444692"/>
              <a:gd name="connsiteY20" fmla="*/ 501035 h 858346"/>
              <a:gd name="connsiteX21" fmla="*/ 303127 w 444692"/>
              <a:gd name="connsiteY21" fmla="*/ 506844 h 858346"/>
              <a:gd name="connsiteX22" fmla="*/ 254870 w 444692"/>
              <a:gd name="connsiteY22" fmla="*/ 536111 h 858346"/>
              <a:gd name="connsiteX23" fmla="*/ 224262 w 444692"/>
              <a:gd name="connsiteY23" fmla="*/ 538122 h 858346"/>
              <a:gd name="connsiteX24" fmla="*/ 183153 w 444692"/>
              <a:gd name="connsiteY24" fmla="*/ 536111 h 858346"/>
              <a:gd name="connsiteX25" fmla="*/ 146290 w 444692"/>
              <a:gd name="connsiteY25" fmla="*/ 564038 h 858346"/>
              <a:gd name="connsiteX26" fmla="*/ 144949 w 444692"/>
              <a:gd name="connsiteY26" fmla="*/ 569177 h 858346"/>
              <a:gd name="connsiteX27" fmla="*/ 140034 w 444692"/>
              <a:gd name="connsiteY27" fmla="*/ 589284 h 858346"/>
              <a:gd name="connsiteX28" fmla="*/ 112777 w 444692"/>
              <a:gd name="connsiteY28" fmla="*/ 581018 h 858346"/>
              <a:gd name="connsiteX29" fmla="*/ 110096 w 444692"/>
              <a:gd name="connsiteY29" fmla="*/ 576102 h 858346"/>
              <a:gd name="connsiteX30" fmla="*/ 116352 w 444692"/>
              <a:gd name="connsiteY30" fmla="*/ 550186 h 858346"/>
              <a:gd name="connsiteX31" fmla="*/ 159918 w 444692"/>
              <a:gd name="connsiteY31" fmla="*/ 506173 h 858346"/>
              <a:gd name="connsiteX32" fmla="*/ 216889 w 444692"/>
              <a:gd name="connsiteY32" fmla="*/ 506173 h 858346"/>
              <a:gd name="connsiteX33" fmla="*/ 269615 w 444692"/>
              <a:gd name="connsiteY33" fmla="*/ 494332 h 858346"/>
              <a:gd name="connsiteX34" fmla="*/ 289946 w 444692"/>
              <a:gd name="connsiteY34" fmla="*/ 471991 h 858346"/>
              <a:gd name="connsiteX35" fmla="*/ 301563 w 444692"/>
              <a:gd name="connsiteY35" fmla="*/ 445181 h 858346"/>
              <a:gd name="connsiteX36" fmla="*/ 116129 w 444692"/>
              <a:gd name="connsiteY36" fmla="*/ 445181 h 858346"/>
              <a:gd name="connsiteX37" fmla="*/ 33465 w 444692"/>
              <a:gd name="connsiteY37" fmla="*/ 528515 h 858346"/>
              <a:gd name="connsiteX38" fmla="*/ 33465 w 444692"/>
              <a:gd name="connsiteY38" fmla="*/ 627488 h 858346"/>
              <a:gd name="connsiteX39" fmla="*/ 39274 w 444692"/>
              <a:gd name="connsiteY39" fmla="*/ 684906 h 858346"/>
              <a:gd name="connsiteX40" fmla="*/ 252412 w 444692"/>
              <a:gd name="connsiteY40" fmla="*/ 824094 h 858346"/>
              <a:gd name="connsiteX41" fmla="*/ 410590 w 444692"/>
              <a:gd name="connsiteY41" fmla="*/ 638659 h 858346"/>
              <a:gd name="connsiteX42" fmla="*/ 410590 w 444692"/>
              <a:gd name="connsiteY42" fmla="*/ 578113 h 858346"/>
              <a:gd name="connsiteX43" fmla="*/ 410590 w 444692"/>
              <a:gd name="connsiteY43" fmla="*/ 572975 h 858346"/>
              <a:gd name="connsiteX44" fmla="*/ 337980 w 444692"/>
              <a:gd name="connsiteY44" fmla="*/ 568953 h 858346"/>
              <a:gd name="connsiteX45" fmla="*/ 310277 w 444692"/>
              <a:gd name="connsiteY45" fmla="*/ 501035 h 858346"/>
              <a:gd name="connsiteX46" fmla="*/ 33465 w 444692"/>
              <a:gd name="connsiteY46" fmla="*/ 446968 h 858346"/>
              <a:gd name="connsiteX47" fmla="*/ 39274 w 444692"/>
              <a:gd name="connsiteY47" fmla="*/ 441830 h 858346"/>
              <a:gd name="connsiteX48" fmla="*/ 96021 w 444692"/>
              <a:gd name="connsiteY48" fmla="*/ 414349 h 858346"/>
              <a:gd name="connsiteX49" fmla="*/ 104734 w 444692"/>
              <a:gd name="connsiteY49" fmla="*/ 404072 h 858346"/>
              <a:gd name="connsiteX50" fmla="*/ 104734 w 444692"/>
              <a:gd name="connsiteY50" fmla="*/ 65151 h 858346"/>
              <a:gd name="connsiteX51" fmla="*/ 79712 w 444692"/>
              <a:gd name="connsiteY51" fmla="*/ 33425 h 858346"/>
              <a:gd name="connsiteX52" fmla="*/ 66530 w 444692"/>
              <a:gd name="connsiteY52" fmla="*/ 32308 h 858346"/>
              <a:gd name="connsiteX53" fmla="*/ 34582 w 444692"/>
              <a:gd name="connsiteY53" fmla="*/ 64257 h 858346"/>
              <a:gd name="connsiteX54" fmla="*/ 34582 w 444692"/>
              <a:gd name="connsiteY54" fmla="*/ 64480 h 858346"/>
              <a:gd name="connsiteX55" fmla="*/ 34582 w 444692"/>
              <a:gd name="connsiteY55" fmla="*/ 292364 h 858346"/>
              <a:gd name="connsiteX56" fmla="*/ 34582 w 444692"/>
              <a:gd name="connsiteY56" fmla="*/ 400944 h 858346"/>
              <a:gd name="connsiteX57" fmla="*/ 410814 w 444692"/>
              <a:gd name="connsiteY57" fmla="*/ 424627 h 858346"/>
              <a:gd name="connsiteX58" fmla="*/ 410814 w 444692"/>
              <a:gd name="connsiteY58" fmla="*/ 335260 h 858346"/>
              <a:gd name="connsiteX59" fmla="*/ 410814 w 444692"/>
              <a:gd name="connsiteY59" fmla="*/ 326547 h 858346"/>
              <a:gd name="connsiteX60" fmla="*/ 372163 w 444692"/>
              <a:gd name="connsiteY60" fmla="*/ 302642 h 858346"/>
              <a:gd name="connsiteX61" fmla="*/ 343566 w 444692"/>
              <a:gd name="connsiteY61" fmla="*/ 334813 h 858346"/>
              <a:gd name="connsiteX62" fmla="*/ 343566 w 444692"/>
              <a:gd name="connsiteY62" fmla="*/ 515557 h 858346"/>
              <a:gd name="connsiteX63" fmla="*/ 343566 w 444692"/>
              <a:gd name="connsiteY63" fmla="*/ 524717 h 858346"/>
              <a:gd name="connsiteX64" fmla="*/ 383334 w 444692"/>
              <a:gd name="connsiteY64" fmla="*/ 547058 h 858346"/>
              <a:gd name="connsiteX65" fmla="*/ 410367 w 444692"/>
              <a:gd name="connsiteY65" fmla="*/ 515110 h 858346"/>
              <a:gd name="connsiteX66" fmla="*/ 410814 w 444692"/>
              <a:gd name="connsiteY66" fmla="*/ 424180 h 858346"/>
              <a:gd name="connsiteX67" fmla="*/ 138023 w 444692"/>
              <a:gd name="connsiteY67" fmla="*/ 338835 h 858346"/>
              <a:gd name="connsiteX68" fmla="*/ 138023 w 444692"/>
              <a:gd name="connsiteY68" fmla="*/ 405860 h 858346"/>
              <a:gd name="connsiteX69" fmla="*/ 144279 w 444692"/>
              <a:gd name="connsiteY69" fmla="*/ 411892 h 858346"/>
              <a:gd name="connsiteX70" fmla="*/ 198792 w 444692"/>
              <a:gd name="connsiteY70" fmla="*/ 411892 h 858346"/>
              <a:gd name="connsiteX71" fmla="*/ 206612 w 444692"/>
              <a:gd name="connsiteY71" fmla="*/ 404296 h 858346"/>
              <a:gd name="connsiteX72" fmla="*/ 206612 w 444692"/>
              <a:gd name="connsiteY72" fmla="*/ 274491 h 858346"/>
              <a:gd name="connsiteX73" fmla="*/ 205048 w 444692"/>
              <a:gd name="connsiteY73" fmla="*/ 262650 h 858346"/>
              <a:gd name="connsiteX74" fmla="*/ 166174 w 444692"/>
              <a:gd name="connsiteY74" fmla="*/ 240309 h 858346"/>
              <a:gd name="connsiteX75" fmla="*/ 138023 w 444692"/>
              <a:gd name="connsiteY75" fmla="*/ 272257 h 858346"/>
              <a:gd name="connsiteX76" fmla="*/ 309606 w 444692"/>
              <a:gd name="connsiteY76" fmla="*/ 338835 h 858346"/>
              <a:gd name="connsiteX77" fmla="*/ 309606 w 444692"/>
              <a:gd name="connsiteY77" fmla="*/ 273151 h 858346"/>
              <a:gd name="connsiteX78" fmla="*/ 309606 w 444692"/>
              <a:gd name="connsiteY78" fmla="*/ 264661 h 858346"/>
              <a:gd name="connsiteX79" fmla="*/ 268721 w 444692"/>
              <a:gd name="connsiteY79" fmla="*/ 240979 h 858346"/>
              <a:gd name="connsiteX80" fmla="*/ 242358 w 444692"/>
              <a:gd name="connsiteY80" fmla="*/ 272927 h 858346"/>
              <a:gd name="connsiteX81" fmla="*/ 242358 w 444692"/>
              <a:gd name="connsiteY81" fmla="*/ 406977 h 858346"/>
              <a:gd name="connsiteX82" fmla="*/ 248391 w 444692"/>
              <a:gd name="connsiteY82" fmla="*/ 413456 h 858346"/>
              <a:gd name="connsiteX83" fmla="*/ 304691 w 444692"/>
              <a:gd name="connsiteY83" fmla="*/ 413456 h 858346"/>
              <a:gd name="connsiteX84" fmla="*/ 310500 w 444692"/>
              <a:gd name="connsiteY84" fmla="*/ 407424 h 858346"/>
              <a:gd name="connsiteX85" fmla="*/ 309606 w 444692"/>
              <a:gd name="connsiteY85" fmla="*/ 338835 h 85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444692" h="858346">
                <a:moveTo>
                  <a:pt x="137130" y="215733"/>
                </a:moveTo>
                <a:cubicBezTo>
                  <a:pt x="181813" y="203445"/>
                  <a:pt x="185164" y="204115"/>
                  <a:pt x="224709" y="229138"/>
                </a:cubicBezTo>
                <a:cubicBezTo>
                  <a:pt x="244012" y="207527"/>
                  <a:pt x="275017" y="200766"/>
                  <a:pt x="301563" y="212382"/>
                </a:cubicBezTo>
                <a:cubicBezTo>
                  <a:pt x="328760" y="221501"/>
                  <a:pt x="346077" y="248171"/>
                  <a:pt x="343342" y="276725"/>
                </a:cubicBezTo>
                <a:cubicBezTo>
                  <a:pt x="354651" y="271368"/>
                  <a:pt x="367022" y="268620"/>
                  <a:pt x="379535" y="268682"/>
                </a:cubicBezTo>
                <a:cubicBezTo>
                  <a:pt x="415318" y="268557"/>
                  <a:pt x="444427" y="297465"/>
                  <a:pt x="444549" y="333247"/>
                </a:cubicBezTo>
                <a:cubicBezTo>
                  <a:pt x="444552" y="333471"/>
                  <a:pt x="444552" y="333696"/>
                  <a:pt x="444549" y="333920"/>
                </a:cubicBezTo>
                <a:cubicBezTo>
                  <a:pt x="444549" y="431552"/>
                  <a:pt x="444549" y="529185"/>
                  <a:pt x="444549" y="626818"/>
                </a:cubicBezTo>
                <a:cubicBezTo>
                  <a:pt x="446370" y="689477"/>
                  <a:pt x="422098" y="750081"/>
                  <a:pt x="377525" y="794156"/>
                </a:cubicBezTo>
                <a:cubicBezTo>
                  <a:pt x="343552" y="829023"/>
                  <a:pt x="298554" y="851049"/>
                  <a:pt x="250178" y="856489"/>
                </a:cubicBezTo>
                <a:cubicBezTo>
                  <a:pt x="136669" y="871199"/>
                  <a:pt x="30746" y="796703"/>
                  <a:pt x="6208" y="684906"/>
                </a:cubicBezTo>
                <a:cubicBezTo>
                  <a:pt x="2336" y="666608"/>
                  <a:pt x="241" y="647978"/>
                  <a:pt x="-47" y="629275"/>
                </a:cubicBezTo>
                <a:cubicBezTo>
                  <a:pt x="-47" y="594423"/>
                  <a:pt x="-47" y="559570"/>
                  <a:pt x="-47" y="524493"/>
                </a:cubicBezTo>
                <a:lnTo>
                  <a:pt x="1293" y="275832"/>
                </a:lnTo>
                <a:cubicBezTo>
                  <a:pt x="1293" y="204785"/>
                  <a:pt x="1293" y="133739"/>
                  <a:pt x="1293" y="62470"/>
                </a:cubicBezTo>
                <a:cubicBezTo>
                  <a:pt x="2095" y="28849"/>
                  <a:pt x="28903" y="1648"/>
                  <a:pt x="62509" y="360"/>
                </a:cubicBezTo>
                <a:cubicBezTo>
                  <a:pt x="82844" y="-1751"/>
                  <a:pt x="103065" y="5289"/>
                  <a:pt x="117693" y="19574"/>
                </a:cubicBezTo>
                <a:cubicBezTo>
                  <a:pt x="129824" y="31220"/>
                  <a:pt x="136477" y="47447"/>
                  <a:pt x="136013" y="64257"/>
                </a:cubicBezTo>
                <a:lnTo>
                  <a:pt x="136013" y="215733"/>
                </a:lnTo>
                <a:close/>
                <a:moveTo>
                  <a:pt x="310277" y="501035"/>
                </a:moveTo>
                <a:lnTo>
                  <a:pt x="308489" y="501035"/>
                </a:lnTo>
                <a:lnTo>
                  <a:pt x="303127" y="506844"/>
                </a:lnTo>
                <a:cubicBezTo>
                  <a:pt x="290735" y="521683"/>
                  <a:pt x="273757" y="531980"/>
                  <a:pt x="254870" y="536111"/>
                </a:cubicBezTo>
                <a:cubicBezTo>
                  <a:pt x="244747" y="537684"/>
                  <a:pt x="234503" y="538356"/>
                  <a:pt x="224262" y="538122"/>
                </a:cubicBezTo>
                <a:cubicBezTo>
                  <a:pt x="210633" y="538122"/>
                  <a:pt x="196782" y="535441"/>
                  <a:pt x="183153" y="536111"/>
                </a:cubicBezTo>
                <a:cubicBezTo>
                  <a:pt x="160812" y="536111"/>
                  <a:pt x="150758" y="543931"/>
                  <a:pt x="146290" y="564038"/>
                </a:cubicBezTo>
                <a:lnTo>
                  <a:pt x="144949" y="569177"/>
                </a:lnTo>
                <a:cubicBezTo>
                  <a:pt x="143385" y="575656"/>
                  <a:pt x="141598" y="582358"/>
                  <a:pt x="140034" y="589284"/>
                </a:cubicBezTo>
                <a:cubicBezTo>
                  <a:pt x="130427" y="586603"/>
                  <a:pt x="121491" y="583922"/>
                  <a:pt x="112777" y="581018"/>
                </a:cubicBezTo>
                <a:cubicBezTo>
                  <a:pt x="111068" y="579979"/>
                  <a:pt x="110045" y="578102"/>
                  <a:pt x="110096" y="576102"/>
                </a:cubicBezTo>
                <a:cubicBezTo>
                  <a:pt x="111884" y="567389"/>
                  <a:pt x="114118" y="558899"/>
                  <a:pt x="116352" y="550186"/>
                </a:cubicBezTo>
                <a:cubicBezTo>
                  <a:pt x="121289" y="528405"/>
                  <a:pt x="138189" y="511332"/>
                  <a:pt x="159918" y="506173"/>
                </a:cubicBezTo>
                <a:cubicBezTo>
                  <a:pt x="178730" y="502487"/>
                  <a:pt x="198077" y="502487"/>
                  <a:pt x="216889" y="506173"/>
                </a:cubicBezTo>
                <a:cubicBezTo>
                  <a:pt x="235350" y="510251"/>
                  <a:pt x="254669" y="505912"/>
                  <a:pt x="269615" y="494332"/>
                </a:cubicBezTo>
                <a:cubicBezTo>
                  <a:pt x="277037" y="487498"/>
                  <a:pt x="283840" y="480022"/>
                  <a:pt x="289946" y="471991"/>
                </a:cubicBezTo>
                <a:cubicBezTo>
                  <a:pt x="296005" y="464169"/>
                  <a:pt x="300002" y="454951"/>
                  <a:pt x="301563" y="445181"/>
                </a:cubicBezTo>
                <a:lnTo>
                  <a:pt x="116129" y="445181"/>
                </a:lnTo>
                <a:cubicBezTo>
                  <a:pt x="70668" y="446255"/>
                  <a:pt x="34173" y="483045"/>
                  <a:pt x="33465" y="528515"/>
                </a:cubicBezTo>
                <a:cubicBezTo>
                  <a:pt x="33465" y="561580"/>
                  <a:pt x="33465" y="595540"/>
                  <a:pt x="33465" y="627488"/>
                </a:cubicBezTo>
                <a:cubicBezTo>
                  <a:pt x="32739" y="646805"/>
                  <a:pt x="34694" y="666128"/>
                  <a:pt x="39274" y="684906"/>
                </a:cubicBezTo>
                <a:cubicBezTo>
                  <a:pt x="63925" y="779230"/>
                  <a:pt x="156136" y="839449"/>
                  <a:pt x="252412" y="824094"/>
                </a:cubicBezTo>
                <a:cubicBezTo>
                  <a:pt x="342614" y="807914"/>
                  <a:pt x="408834" y="730284"/>
                  <a:pt x="410590" y="638659"/>
                </a:cubicBezTo>
                <a:cubicBezTo>
                  <a:pt x="410590" y="618551"/>
                  <a:pt x="410590" y="598221"/>
                  <a:pt x="410590" y="578113"/>
                </a:cubicBezTo>
                <a:cubicBezTo>
                  <a:pt x="410590" y="576549"/>
                  <a:pt x="410590" y="574985"/>
                  <a:pt x="410590" y="572975"/>
                </a:cubicBezTo>
                <a:cubicBezTo>
                  <a:pt x="387335" y="584360"/>
                  <a:pt x="359835" y="582836"/>
                  <a:pt x="337980" y="568953"/>
                </a:cubicBezTo>
                <a:cubicBezTo>
                  <a:pt x="316077" y="553823"/>
                  <a:pt x="305205" y="527168"/>
                  <a:pt x="310277" y="501035"/>
                </a:cubicBezTo>
                <a:close/>
                <a:moveTo>
                  <a:pt x="33465" y="446968"/>
                </a:moveTo>
                <a:lnTo>
                  <a:pt x="39274" y="441830"/>
                </a:lnTo>
                <a:cubicBezTo>
                  <a:pt x="55221" y="427504"/>
                  <a:pt x="74893" y="417978"/>
                  <a:pt x="96021" y="414349"/>
                </a:cubicBezTo>
                <a:cubicBezTo>
                  <a:pt x="104734" y="412562"/>
                  <a:pt x="104734" y="412786"/>
                  <a:pt x="104734" y="404072"/>
                </a:cubicBezTo>
                <a:lnTo>
                  <a:pt x="104734" y="65151"/>
                </a:lnTo>
                <a:cubicBezTo>
                  <a:pt x="105452" y="49822"/>
                  <a:pt x="94786" y="36300"/>
                  <a:pt x="79712" y="33425"/>
                </a:cubicBezTo>
                <a:cubicBezTo>
                  <a:pt x="75384" y="32492"/>
                  <a:pt x="70954" y="32116"/>
                  <a:pt x="66530" y="32308"/>
                </a:cubicBezTo>
                <a:cubicBezTo>
                  <a:pt x="48885" y="32308"/>
                  <a:pt x="34582" y="46611"/>
                  <a:pt x="34582" y="64257"/>
                </a:cubicBezTo>
                <a:cubicBezTo>
                  <a:pt x="34582" y="64331"/>
                  <a:pt x="34582" y="64407"/>
                  <a:pt x="34582" y="64480"/>
                </a:cubicBezTo>
                <a:lnTo>
                  <a:pt x="34582" y="292364"/>
                </a:lnTo>
                <a:cubicBezTo>
                  <a:pt x="34582" y="328558"/>
                  <a:pt x="34582" y="364751"/>
                  <a:pt x="34582" y="400944"/>
                </a:cubicBezTo>
                <a:close/>
                <a:moveTo>
                  <a:pt x="410814" y="424627"/>
                </a:moveTo>
                <a:cubicBezTo>
                  <a:pt x="410814" y="394465"/>
                  <a:pt x="410814" y="364528"/>
                  <a:pt x="410814" y="335260"/>
                </a:cubicBezTo>
                <a:cubicBezTo>
                  <a:pt x="411153" y="332365"/>
                  <a:pt x="411153" y="329442"/>
                  <a:pt x="410814" y="326547"/>
                </a:cubicBezTo>
                <a:cubicBezTo>
                  <a:pt x="406314" y="309585"/>
                  <a:pt x="389348" y="299091"/>
                  <a:pt x="372163" y="302642"/>
                </a:cubicBezTo>
                <a:cubicBezTo>
                  <a:pt x="355538" y="303949"/>
                  <a:pt x="342915" y="318151"/>
                  <a:pt x="343566" y="334813"/>
                </a:cubicBezTo>
                <a:lnTo>
                  <a:pt x="343566" y="515557"/>
                </a:lnTo>
                <a:cubicBezTo>
                  <a:pt x="343117" y="518593"/>
                  <a:pt x="343117" y="521681"/>
                  <a:pt x="343566" y="524717"/>
                </a:cubicBezTo>
                <a:cubicBezTo>
                  <a:pt x="348928" y="541428"/>
                  <a:pt x="366274" y="551174"/>
                  <a:pt x="383334" y="547058"/>
                </a:cubicBezTo>
                <a:cubicBezTo>
                  <a:pt x="399191" y="544894"/>
                  <a:pt x="410856" y="531107"/>
                  <a:pt x="410367" y="515110"/>
                </a:cubicBezTo>
                <a:cubicBezTo>
                  <a:pt x="410814" y="483832"/>
                  <a:pt x="410814" y="454341"/>
                  <a:pt x="410814" y="424180"/>
                </a:cubicBezTo>
                <a:close/>
                <a:moveTo>
                  <a:pt x="138023" y="338835"/>
                </a:moveTo>
                <a:cubicBezTo>
                  <a:pt x="138023" y="361176"/>
                  <a:pt x="138023" y="383518"/>
                  <a:pt x="138023" y="405860"/>
                </a:cubicBezTo>
                <a:cubicBezTo>
                  <a:pt x="138023" y="410775"/>
                  <a:pt x="139587" y="412115"/>
                  <a:pt x="144279" y="411892"/>
                </a:cubicBezTo>
                <a:cubicBezTo>
                  <a:pt x="162376" y="411892"/>
                  <a:pt x="180696" y="411892"/>
                  <a:pt x="198792" y="411892"/>
                </a:cubicBezTo>
                <a:cubicBezTo>
                  <a:pt x="206612" y="411892"/>
                  <a:pt x="206612" y="411892"/>
                  <a:pt x="206612" y="404296"/>
                </a:cubicBezTo>
                <a:lnTo>
                  <a:pt x="206612" y="274491"/>
                </a:lnTo>
                <a:cubicBezTo>
                  <a:pt x="206657" y="270490"/>
                  <a:pt x="206132" y="266502"/>
                  <a:pt x="205048" y="262650"/>
                </a:cubicBezTo>
                <a:cubicBezTo>
                  <a:pt x="199630" y="246423"/>
                  <a:pt x="182923" y="236821"/>
                  <a:pt x="166174" y="240309"/>
                </a:cubicBezTo>
                <a:cubicBezTo>
                  <a:pt x="150077" y="242337"/>
                  <a:pt x="138008" y="256033"/>
                  <a:pt x="138023" y="272257"/>
                </a:cubicBezTo>
                <a:close/>
                <a:moveTo>
                  <a:pt x="309606" y="338835"/>
                </a:moveTo>
                <a:lnTo>
                  <a:pt x="309606" y="273151"/>
                </a:lnTo>
                <a:cubicBezTo>
                  <a:pt x="309837" y="270324"/>
                  <a:pt x="309837" y="267487"/>
                  <a:pt x="309606" y="264661"/>
                </a:cubicBezTo>
                <a:cubicBezTo>
                  <a:pt x="304807" y="246868"/>
                  <a:pt x="286543" y="236289"/>
                  <a:pt x="268721" y="240979"/>
                </a:cubicBezTo>
                <a:cubicBezTo>
                  <a:pt x="253078" y="243356"/>
                  <a:pt x="241724" y="257116"/>
                  <a:pt x="242358" y="272927"/>
                </a:cubicBezTo>
                <a:lnTo>
                  <a:pt x="242358" y="406977"/>
                </a:lnTo>
                <a:cubicBezTo>
                  <a:pt x="242358" y="411445"/>
                  <a:pt x="242358" y="413456"/>
                  <a:pt x="248391" y="413456"/>
                </a:cubicBezTo>
                <a:cubicBezTo>
                  <a:pt x="267157" y="413456"/>
                  <a:pt x="285924" y="413456"/>
                  <a:pt x="304691" y="413456"/>
                </a:cubicBezTo>
                <a:cubicBezTo>
                  <a:pt x="309383" y="413456"/>
                  <a:pt x="310500" y="411892"/>
                  <a:pt x="310500" y="407424"/>
                </a:cubicBezTo>
                <a:cubicBezTo>
                  <a:pt x="309383" y="384188"/>
                  <a:pt x="309606" y="361623"/>
                  <a:pt x="309606" y="338835"/>
                </a:cubicBezTo>
                <a:close/>
              </a:path>
            </a:pathLst>
          </a:custGeom>
          <a:solidFill>
            <a:schemeClr val="bg1"/>
          </a:solidFill>
          <a:ln w="21907" cap="flat">
            <a:noFill/>
            <a:prstDash val="solid"/>
            <a:miter/>
          </a:ln>
        </p:spPr>
        <p:txBody>
          <a:bodyPr rtlCol="0" anchor="ctr"/>
          <a:lstStyle/>
          <a:p>
            <a:pPr>
              <a:spcBef>
                <a:spcPts val="600"/>
              </a:spcBef>
            </a:pPr>
            <a:endParaRPr lang="de-DE" dirty="0"/>
          </a:p>
        </p:txBody>
      </p:sp>
      <p:sp>
        <p:nvSpPr>
          <p:cNvPr id="11" name="Fußzeilenplatzhalter 10">
            <a:extLst>
              <a:ext uri="{FF2B5EF4-FFF2-40B4-BE49-F238E27FC236}">
                <a16:creationId xmlns:a16="http://schemas.microsoft.com/office/drawing/2014/main" id="{B2F47A62-4255-D890-C724-C6B5DEAE875B}"/>
              </a:ext>
            </a:extLst>
          </p:cNvPr>
          <p:cNvSpPr>
            <a:spLocks noGrp="1"/>
          </p:cNvSpPr>
          <p:nvPr>
            <p:ph type="ftr" sz="quarter" idx="11"/>
          </p:nvPr>
        </p:nvSpPr>
        <p:spPr/>
        <p:txBody>
          <a:bodyPr/>
          <a:lstStyle/>
          <a:p>
            <a:r>
              <a:rPr lang="de-DE" dirty="0"/>
              <a:t>Produkt Advanced Fit &amp; Advanced Fit S</a:t>
            </a:r>
          </a:p>
        </p:txBody>
      </p:sp>
      <p:sp>
        <p:nvSpPr>
          <p:cNvPr id="16" name="Textplatzhalter 10">
            <a:extLst>
              <a:ext uri="{FF2B5EF4-FFF2-40B4-BE49-F238E27FC236}">
                <a16:creationId xmlns:a16="http://schemas.microsoft.com/office/drawing/2014/main" id="{C85A8712-866D-3C8A-6AAD-450E73C14DE7}"/>
              </a:ext>
            </a:extLst>
          </p:cNvPr>
          <p:cNvSpPr>
            <a:spLocks noGrp="1"/>
          </p:cNvSpPr>
          <p:nvPr>
            <p:ph type="body" sz="quarter" idx="13"/>
          </p:nvPr>
        </p:nvSpPr>
        <p:spPr>
          <a:xfrm>
            <a:off x="407987" y="196057"/>
            <a:ext cx="7488238" cy="144000"/>
          </a:xfrm>
        </p:spPr>
        <p:txBody>
          <a:bodyPr/>
          <a:lstStyle/>
          <a:p>
            <a:pPr marL="0" marR="0" lvl="0" indent="0" algn="l" defTabSz="914400" rtl="0" eaLnBrk="1" fontAlgn="auto" latinLnBrk="0" hangingPunct="1">
              <a:lnSpc>
                <a:spcPct val="90000"/>
              </a:lnSpc>
              <a:spcBef>
                <a:spcPts val="120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Arial"/>
                <a:ea typeface="+mn-ea"/>
                <a:cs typeface="+mn-cs"/>
              </a:rPr>
              <a:t>Leistungen – ambulant</a:t>
            </a:r>
          </a:p>
        </p:txBody>
      </p:sp>
      <p:sp>
        <p:nvSpPr>
          <p:cNvPr id="3" name="Textfeld 2">
            <a:extLst>
              <a:ext uri="{FF2B5EF4-FFF2-40B4-BE49-F238E27FC236}">
                <a16:creationId xmlns:a16="http://schemas.microsoft.com/office/drawing/2014/main" id="{55884238-F002-F3C3-9954-A2E2F61D8A52}"/>
              </a:ext>
            </a:extLst>
          </p:cNvPr>
          <p:cNvSpPr txBox="1"/>
          <p:nvPr/>
        </p:nvSpPr>
        <p:spPr>
          <a:xfrm>
            <a:off x="407987" y="5907524"/>
            <a:ext cx="2412000" cy="276999"/>
          </a:xfrm>
          <a:prstGeom prst="rect">
            <a:avLst/>
          </a:prstGeom>
          <a:noFill/>
          <a:extLst>
            <a:ext uri="{909E8E84-426E-40DD-AFC4-6F175D3DCCD1}">
              <a14:hiddenFill xmlns:a14="http://schemas.microsoft.com/office/drawing/2010/main">
                <a:solidFill>
                  <a:srgbClr val="FFFFFF"/>
                </a:solidFill>
              </a14:hiddenFill>
            </a:ext>
          </a:extLst>
        </p:spPr>
        <p:txBody>
          <a:bodyPr wrap="square" lIns="0" tIns="0" rIns="0" bIns="0">
            <a:noAutofit/>
          </a:bodyPr>
          <a:lstStyle/>
          <a:p>
            <a:r>
              <a:rPr lang="de-DE" sz="1100" b="0" u="none" strike="noStrike" baseline="0" dirty="0">
                <a:solidFill>
                  <a:srgbClr val="000000"/>
                </a:solidFill>
              </a:rPr>
              <a:t>*Ab dem 19. Lebensjahr</a:t>
            </a:r>
            <a:endParaRPr lang="de-DE" sz="1100" dirty="0"/>
          </a:p>
        </p:txBody>
      </p:sp>
      <p:sp>
        <p:nvSpPr>
          <p:cNvPr id="14" name="Foliennummernplatzhalter 13">
            <a:extLst>
              <a:ext uri="{FF2B5EF4-FFF2-40B4-BE49-F238E27FC236}">
                <a16:creationId xmlns:a16="http://schemas.microsoft.com/office/drawing/2014/main" id="{A77CA798-D837-B4FB-4770-7992E7CF5A76}"/>
              </a:ext>
            </a:extLst>
          </p:cNvPr>
          <p:cNvSpPr>
            <a:spLocks noGrp="1"/>
          </p:cNvSpPr>
          <p:nvPr>
            <p:ph type="sldNum" sz="quarter" idx="12"/>
          </p:nvPr>
        </p:nvSpPr>
        <p:spPr>
          <a:xfrm>
            <a:off x="11313319" y="6546778"/>
            <a:ext cx="470693" cy="118800"/>
          </a:xfrm>
        </p:spPr>
        <p:txBody>
          <a:bodyPr/>
          <a:lstStyle/>
          <a:p>
            <a:fld id="{77D899ED-E07B-4111-BFEA-7E6553FCF2CE}" type="slidenum">
              <a:rPr lang="de-DE" smtClean="0"/>
              <a:pPr/>
              <a:t>16</a:t>
            </a:fld>
            <a:endParaRPr lang="de-DE" dirty="0"/>
          </a:p>
        </p:txBody>
      </p:sp>
      <p:sp>
        <p:nvSpPr>
          <p:cNvPr id="23" name="Ellipse 22">
            <a:extLst>
              <a:ext uri="{FF2B5EF4-FFF2-40B4-BE49-F238E27FC236}">
                <a16:creationId xmlns:a16="http://schemas.microsoft.com/office/drawing/2014/main" id="{3949E75A-2389-B8D4-D8A2-EDBAF92570B1}"/>
              </a:ext>
            </a:extLst>
          </p:cNvPr>
          <p:cNvSpPr>
            <a:spLocks noChangeAspect="1"/>
          </p:cNvSpPr>
          <p:nvPr/>
        </p:nvSpPr>
        <p:spPr bwMode="gray">
          <a:xfrm>
            <a:off x="1361042" y="4993700"/>
            <a:ext cx="595289" cy="595289"/>
          </a:xfrm>
          <a:prstGeom prst="ellipse">
            <a:avLst/>
          </a:prstGeom>
          <a:solidFill>
            <a:srgbClr val="D8821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spcBef>
                <a:spcPts val="600"/>
              </a:spcBef>
            </a:pPr>
            <a:r>
              <a:rPr lang="de-DE" sz="1200" b="1" dirty="0">
                <a:solidFill>
                  <a:schemeClr val="bg1"/>
                </a:solidFill>
              </a:rPr>
              <a:t>EKV2</a:t>
            </a:r>
          </a:p>
        </p:txBody>
      </p:sp>
      <p:grpSp>
        <p:nvGrpSpPr>
          <p:cNvPr id="73" name="Gruppieren 72">
            <a:extLst>
              <a:ext uri="{FF2B5EF4-FFF2-40B4-BE49-F238E27FC236}">
                <a16:creationId xmlns:a16="http://schemas.microsoft.com/office/drawing/2014/main" id="{7E0B5FFF-4B87-E0DC-7F52-AC12FEA9AEBC}"/>
              </a:ext>
            </a:extLst>
          </p:cNvPr>
          <p:cNvGrpSpPr>
            <a:grpSpLocks noChangeAspect="1"/>
          </p:cNvGrpSpPr>
          <p:nvPr/>
        </p:nvGrpSpPr>
        <p:grpSpPr>
          <a:xfrm>
            <a:off x="1068102" y="1516200"/>
            <a:ext cx="1181168" cy="1181168"/>
            <a:chOff x="1068102" y="1516200"/>
            <a:chExt cx="1181168" cy="1181168"/>
          </a:xfrm>
        </p:grpSpPr>
        <p:sp>
          <p:nvSpPr>
            <p:cNvPr id="42" name="Ellipse 41">
              <a:extLst>
                <a:ext uri="{FF2B5EF4-FFF2-40B4-BE49-F238E27FC236}">
                  <a16:creationId xmlns:a16="http://schemas.microsoft.com/office/drawing/2014/main" id="{0B299F22-DEB1-E3A3-CED2-A93BECA709C0}"/>
                </a:ext>
              </a:extLst>
            </p:cNvPr>
            <p:cNvSpPr/>
            <p:nvPr/>
          </p:nvSpPr>
          <p:spPr>
            <a:xfrm>
              <a:off x="1068102" y="1516200"/>
              <a:ext cx="1181168" cy="1181168"/>
            </a:xfrm>
            <a:prstGeom prst="ellipse">
              <a:avLst/>
            </a:prstGeom>
            <a:solidFill>
              <a:schemeClr val="bg1"/>
            </a:solidFill>
            <a:ln>
              <a:solidFill>
                <a:srgbClr val="D88210"/>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marL="180000" indent="-180000" algn="l">
                <a:lnSpc>
                  <a:spcPct val="100000"/>
                </a:lnSpc>
                <a:spcBef>
                  <a:spcPts val="600"/>
                </a:spcBef>
                <a:buFont typeface="Arial" panose="020B0604020202020204" pitchFamily="34" charset="0"/>
                <a:buChar char="•"/>
              </a:pPr>
              <a:endParaRPr lang="de-DE" sz="1600" dirty="0">
                <a:solidFill>
                  <a:schemeClr val="tx1"/>
                </a:solidFill>
              </a:endParaRPr>
            </a:p>
          </p:txBody>
        </p:sp>
        <p:grpSp>
          <p:nvGrpSpPr>
            <p:cNvPr id="37" name="Group 58">
              <a:extLst>
                <a:ext uri="{FF2B5EF4-FFF2-40B4-BE49-F238E27FC236}">
                  <a16:creationId xmlns:a16="http://schemas.microsoft.com/office/drawing/2014/main" id="{682B9C1F-7AC6-523F-C6FF-7A5888B0CF19}"/>
                </a:ext>
              </a:extLst>
            </p:cNvPr>
            <p:cNvGrpSpPr>
              <a:grpSpLocks noChangeAspect="1"/>
            </p:cNvGrpSpPr>
            <p:nvPr/>
          </p:nvGrpSpPr>
          <p:grpSpPr bwMode="gray">
            <a:xfrm>
              <a:off x="1478910" y="1836784"/>
              <a:ext cx="359553" cy="540000"/>
              <a:chOff x="3154" y="1390"/>
              <a:chExt cx="536" cy="805"/>
            </a:xfrm>
            <a:solidFill>
              <a:srgbClr val="D88210"/>
            </a:solidFill>
          </p:grpSpPr>
          <p:sp>
            <p:nvSpPr>
              <p:cNvPr id="38" name="Rectangle 59">
                <a:extLst>
                  <a:ext uri="{FF2B5EF4-FFF2-40B4-BE49-F238E27FC236}">
                    <a16:creationId xmlns:a16="http://schemas.microsoft.com/office/drawing/2014/main" id="{ED175A73-9CDA-733E-5601-7D477C7F0C1F}"/>
                  </a:ext>
                </a:extLst>
              </p:cNvPr>
              <p:cNvSpPr>
                <a:spLocks noChangeArrowheads="1"/>
              </p:cNvSpPr>
              <p:nvPr/>
            </p:nvSpPr>
            <p:spPr bwMode="gray">
              <a:xfrm>
                <a:off x="3154" y="1390"/>
                <a:ext cx="342" cy="1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dirty="0"/>
              </a:p>
            </p:txBody>
          </p:sp>
          <p:sp>
            <p:nvSpPr>
              <p:cNvPr id="39" name="Freeform 60">
                <a:extLst>
                  <a:ext uri="{FF2B5EF4-FFF2-40B4-BE49-F238E27FC236}">
                    <a16:creationId xmlns:a16="http://schemas.microsoft.com/office/drawing/2014/main" id="{D71A18FB-C00F-21B8-E601-75A429617EF3}"/>
                  </a:ext>
                </a:extLst>
              </p:cNvPr>
              <p:cNvSpPr>
                <a:spLocks/>
              </p:cNvSpPr>
              <p:nvPr/>
            </p:nvSpPr>
            <p:spPr bwMode="gray">
              <a:xfrm>
                <a:off x="3398" y="1586"/>
                <a:ext cx="48" cy="232"/>
              </a:xfrm>
              <a:custGeom>
                <a:avLst/>
                <a:gdLst>
                  <a:gd name="T0" fmla="*/ 48 w 48"/>
                  <a:gd name="T1" fmla="*/ 164 h 232"/>
                  <a:gd name="T2" fmla="*/ 48 w 48"/>
                  <a:gd name="T3" fmla="*/ 0 h 232"/>
                  <a:gd name="T4" fmla="*/ 0 w 48"/>
                  <a:gd name="T5" fmla="*/ 0 h 232"/>
                  <a:gd name="T6" fmla="*/ 0 w 48"/>
                  <a:gd name="T7" fmla="*/ 232 h 232"/>
                  <a:gd name="T8" fmla="*/ 48 w 48"/>
                  <a:gd name="T9" fmla="*/ 164 h 232"/>
                </a:gdLst>
                <a:ahLst/>
                <a:cxnLst>
                  <a:cxn ang="0">
                    <a:pos x="T0" y="T1"/>
                  </a:cxn>
                  <a:cxn ang="0">
                    <a:pos x="T2" y="T3"/>
                  </a:cxn>
                  <a:cxn ang="0">
                    <a:pos x="T4" y="T5"/>
                  </a:cxn>
                  <a:cxn ang="0">
                    <a:pos x="T6" y="T7"/>
                  </a:cxn>
                  <a:cxn ang="0">
                    <a:pos x="T8" y="T9"/>
                  </a:cxn>
                </a:cxnLst>
                <a:rect l="0" t="0" r="r" b="b"/>
                <a:pathLst>
                  <a:path w="48" h="232">
                    <a:moveTo>
                      <a:pt x="48" y="164"/>
                    </a:moveTo>
                    <a:lnTo>
                      <a:pt x="48" y="0"/>
                    </a:lnTo>
                    <a:lnTo>
                      <a:pt x="0" y="0"/>
                    </a:lnTo>
                    <a:lnTo>
                      <a:pt x="0" y="232"/>
                    </a:lnTo>
                    <a:lnTo>
                      <a:pt x="48" y="1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dirty="0"/>
              </a:p>
            </p:txBody>
          </p:sp>
          <p:sp>
            <p:nvSpPr>
              <p:cNvPr id="40" name="Freeform 61">
                <a:extLst>
                  <a:ext uri="{FF2B5EF4-FFF2-40B4-BE49-F238E27FC236}">
                    <a16:creationId xmlns:a16="http://schemas.microsoft.com/office/drawing/2014/main" id="{659FD2AE-BEE0-1C01-7332-F3FF016AF8ED}"/>
                  </a:ext>
                </a:extLst>
              </p:cNvPr>
              <p:cNvSpPr>
                <a:spLocks/>
              </p:cNvSpPr>
              <p:nvPr/>
            </p:nvSpPr>
            <p:spPr bwMode="gray">
              <a:xfrm>
                <a:off x="3202" y="1586"/>
                <a:ext cx="237" cy="609"/>
              </a:xfrm>
              <a:custGeom>
                <a:avLst/>
                <a:gdLst>
                  <a:gd name="T0" fmla="*/ 161 w 196"/>
                  <a:gd name="T1" fmla="*/ 408 h 505"/>
                  <a:gd name="T2" fmla="*/ 101 w 196"/>
                  <a:gd name="T3" fmla="*/ 464 h 505"/>
                  <a:gd name="T4" fmla="*/ 41 w 196"/>
                  <a:gd name="T5" fmla="*/ 404 h 505"/>
                  <a:gd name="T6" fmla="*/ 41 w 196"/>
                  <a:gd name="T7" fmla="*/ 0 h 505"/>
                  <a:gd name="T8" fmla="*/ 0 w 196"/>
                  <a:gd name="T9" fmla="*/ 0 h 505"/>
                  <a:gd name="T10" fmla="*/ 0 w 196"/>
                  <a:gd name="T11" fmla="*/ 404 h 505"/>
                  <a:gd name="T12" fmla="*/ 101 w 196"/>
                  <a:gd name="T13" fmla="*/ 505 h 505"/>
                  <a:gd name="T14" fmla="*/ 196 w 196"/>
                  <a:gd name="T15" fmla="*/ 438 h 505"/>
                  <a:gd name="T16" fmla="*/ 161 w 196"/>
                  <a:gd name="T17" fmla="*/ 408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505">
                    <a:moveTo>
                      <a:pt x="161" y="408"/>
                    </a:moveTo>
                    <a:cubicBezTo>
                      <a:pt x="159" y="439"/>
                      <a:pt x="133" y="464"/>
                      <a:pt x="101" y="464"/>
                    </a:cubicBezTo>
                    <a:cubicBezTo>
                      <a:pt x="68" y="464"/>
                      <a:pt x="41" y="437"/>
                      <a:pt x="41" y="404"/>
                    </a:cubicBezTo>
                    <a:cubicBezTo>
                      <a:pt x="41" y="0"/>
                      <a:pt x="41" y="0"/>
                      <a:pt x="41" y="0"/>
                    </a:cubicBezTo>
                    <a:cubicBezTo>
                      <a:pt x="0" y="0"/>
                      <a:pt x="0" y="0"/>
                      <a:pt x="0" y="0"/>
                    </a:cubicBezTo>
                    <a:cubicBezTo>
                      <a:pt x="0" y="404"/>
                      <a:pt x="0" y="404"/>
                      <a:pt x="0" y="404"/>
                    </a:cubicBezTo>
                    <a:cubicBezTo>
                      <a:pt x="0" y="459"/>
                      <a:pt x="45" y="505"/>
                      <a:pt x="101" y="505"/>
                    </a:cubicBezTo>
                    <a:cubicBezTo>
                      <a:pt x="145" y="505"/>
                      <a:pt x="182" y="477"/>
                      <a:pt x="196" y="438"/>
                    </a:cubicBezTo>
                    <a:cubicBezTo>
                      <a:pt x="183" y="430"/>
                      <a:pt x="171" y="420"/>
                      <a:pt x="161" y="4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dirty="0"/>
              </a:p>
            </p:txBody>
          </p:sp>
          <p:sp>
            <p:nvSpPr>
              <p:cNvPr id="41" name="Freeform 62">
                <a:extLst>
                  <a:ext uri="{FF2B5EF4-FFF2-40B4-BE49-F238E27FC236}">
                    <a16:creationId xmlns:a16="http://schemas.microsoft.com/office/drawing/2014/main" id="{12F6C837-F089-7EF1-8B96-7EA03E6A3BCC}"/>
                  </a:ext>
                </a:extLst>
              </p:cNvPr>
              <p:cNvSpPr>
                <a:spLocks noEditPoints="1"/>
              </p:cNvSpPr>
              <p:nvPr/>
            </p:nvSpPr>
            <p:spPr bwMode="gray">
              <a:xfrm>
                <a:off x="3398" y="1698"/>
                <a:ext cx="292" cy="399"/>
              </a:xfrm>
              <a:custGeom>
                <a:avLst/>
                <a:gdLst>
                  <a:gd name="T0" fmla="*/ 218 w 242"/>
                  <a:gd name="T1" fmla="*/ 135 h 331"/>
                  <a:gd name="T2" fmla="*/ 121 w 242"/>
                  <a:gd name="T3" fmla="*/ 0 h 331"/>
                  <a:gd name="T4" fmla="*/ 24 w 242"/>
                  <a:gd name="T5" fmla="*/ 135 h 331"/>
                  <a:gd name="T6" fmla="*/ 0 w 242"/>
                  <a:gd name="T7" fmla="*/ 208 h 331"/>
                  <a:gd name="T8" fmla="*/ 121 w 242"/>
                  <a:gd name="T9" fmla="*/ 331 h 331"/>
                  <a:gd name="T10" fmla="*/ 242 w 242"/>
                  <a:gd name="T11" fmla="*/ 208 h 331"/>
                  <a:gd name="T12" fmla="*/ 218 w 242"/>
                  <a:gd name="T13" fmla="*/ 135 h 331"/>
                  <a:gd name="T14" fmla="*/ 182 w 242"/>
                  <a:gd name="T15" fmla="*/ 216 h 331"/>
                  <a:gd name="T16" fmla="*/ 141 w 242"/>
                  <a:gd name="T17" fmla="*/ 216 h 331"/>
                  <a:gd name="T18" fmla="*/ 141 w 242"/>
                  <a:gd name="T19" fmla="*/ 256 h 331"/>
                  <a:gd name="T20" fmla="*/ 101 w 242"/>
                  <a:gd name="T21" fmla="*/ 256 h 331"/>
                  <a:gd name="T22" fmla="*/ 101 w 242"/>
                  <a:gd name="T23" fmla="*/ 216 h 331"/>
                  <a:gd name="T24" fmla="*/ 60 w 242"/>
                  <a:gd name="T25" fmla="*/ 216 h 331"/>
                  <a:gd name="T26" fmla="*/ 60 w 242"/>
                  <a:gd name="T27" fmla="*/ 176 h 331"/>
                  <a:gd name="T28" fmla="*/ 101 w 242"/>
                  <a:gd name="T29" fmla="*/ 176 h 331"/>
                  <a:gd name="T30" fmla="*/ 101 w 242"/>
                  <a:gd name="T31" fmla="*/ 135 h 331"/>
                  <a:gd name="T32" fmla="*/ 141 w 242"/>
                  <a:gd name="T33" fmla="*/ 135 h 331"/>
                  <a:gd name="T34" fmla="*/ 141 w 242"/>
                  <a:gd name="T35" fmla="*/ 176 h 331"/>
                  <a:gd name="T36" fmla="*/ 182 w 242"/>
                  <a:gd name="T37" fmla="*/ 176 h 331"/>
                  <a:gd name="T38" fmla="*/ 182 w 242"/>
                  <a:gd name="T39" fmla="*/ 21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2" h="331">
                    <a:moveTo>
                      <a:pt x="218" y="135"/>
                    </a:moveTo>
                    <a:cubicBezTo>
                      <a:pt x="121" y="0"/>
                      <a:pt x="121" y="0"/>
                      <a:pt x="121" y="0"/>
                    </a:cubicBezTo>
                    <a:cubicBezTo>
                      <a:pt x="24" y="135"/>
                      <a:pt x="24" y="135"/>
                      <a:pt x="24" y="135"/>
                    </a:cubicBezTo>
                    <a:cubicBezTo>
                      <a:pt x="9" y="155"/>
                      <a:pt x="0" y="181"/>
                      <a:pt x="0" y="208"/>
                    </a:cubicBezTo>
                    <a:cubicBezTo>
                      <a:pt x="0" y="276"/>
                      <a:pt x="54" y="331"/>
                      <a:pt x="121" y="331"/>
                    </a:cubicBezTo>
                    <a:cubicBezTo>
                      <a:pt x="188" y="331"/>
                      <a:pt x="242" y="276"/>
                      <a:pt x="242" y="208"/>
                    </a:cubicBezTo>
                    <a:cubicBezTo>
                      <a:pt x="242" y="181"/>
                      <a:pt x="233" y="155"/>
                      <a:pt x="218" y="135"/>
                    </a:cubicBezTo>
                    <a:close/>
                    <a:moveTo>
                      <a:pt x="182" y="216"/>
                    </a:moveTo>
                    <a:cubicBezTo>
                      <a:pt x="141" y="216"/>
                      <a:pt x="141" y="216"/>
                      <a:pt x="141" y="216"/>
                    </a:cubicBezTo>
                    <a:cubicBezTo>
                      <a:pt x="141" y="256"/>
                      <a:pt x="141" y="256"/>
                      <a:pt x="141" y="256"/>
                    </a:cubicBezTo>
                    <a:cubicBezTo>
                      <a:pt x="101" y="256"/>
                      <a:pt x="101" y="256"/>
                      <a:pt x="101" y="256"/>
                    </a:cubicBezTo>
                    <a:cubicBezTo>
                      <a:pt x="101" y="216"/>
                      <a:pt x="101" y="216"/>
                      <a:pt x="101" y="216"/>
                    </a:cubicBezTo>
                    <a:cubicBezTo>
                      <a:pt x="60" y="216"/>
                      <a:pt x="60" y="216"/>
                      <a:pt x="60" y="216"/>
                    </a:cubicBezTo>
                    <a:cubicBezTo>
                      <a:pt x="60" y="176"/>
                      <a:pt x="60" y="176"/>
                      <a:pt x="60" y="176"/>
                    </a:cubicBezTo>
                    <a:cubicBezTo>
                      <a:pt x="101" y="176"/>
                      <a:pt x="101" y="176"/>
                      <a:pt x="101" y="176"/>
                    </a:cubicBezTo>
                    <a:cubicBezTo>
                      <a:pt x="101" y="135"/>
                      <a:pt x="101" y="135"/>
                      <a:pt x="101" y="135"/>
                    </a:cubicBezTo>
                    <a:cubicBezTo>
                      <a:pt x="141" y="135"/>
                      <a:pt x="141" y="135"/>
                      <a:pt x="141" y="135"/>
                    </a:cubicBezTo>
                    <a:cubicBezTo>
                      <a:pt x="141" y="176"/>
                      <a:pt x="141" y="176"/>
                      <a:pt x="141" y="176"/>
                    </a:cubicBezTo>
                    <a:cubicBezTo>
                      <a:pt x="182" y="176"/>
                      <a:pt x="182" y="176"/>
                      <a:pt x="182" y="176"/>
                    </a:cubicBezTo>
                    <a:lnTo>
                      <a:pt x="182" y="2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dirty="0"/>
              </a:p>
            </p:txBody>
          </p:sp>
        </p:grpSp>
      </p:grpSp>
      <p:grpSp>
        <p:nvGrpSpPr>
          <p:cNvPr id="74" name="Gruppieren 73">
            <a:extLst>
              <a:ext uri="{FF2B5EF4-FFF2-40B4-BE49-F238E27FC236}">
                <a16:creationId xmlns:a16="http://schemas.microsoft.com/office/drawing/2014/main" id="{35D3FE12-3C47-C830-34C8-321D68235C42}"/>
              </a:ext>
            </a:extLst>
          </p:cNvPr>
          <p:cNvGrpSpPr>
            <a:grpSpLocks noChangeAspect="1"/>
          </p:cNvGrpSpPr>
          <p:nvPr/>
        </p:nvGrpSpPr>
        <p:grpSpPr>
          <a:xfrm>
            <a:off x="4026311" y="1516200"/>
            <a:ext cx="1181168" cy="1181168"/>
            <a:chOff x="4026311" y="1516200"/>
            <a:chExt cx="1181168" cy="1181168"/>
          </a:xfrm>
        </p:grpSpPr>
        <p:sp>
          <p:nvSpPr>
            <p:cNvPr id="45" name="Ellipse 44">
              <a:extLst>
                <a:ext uri="{FF2B5EF4-FFF2-40B4-BE49-F238E27FC236}">
                  <a16:creationId xmlns:a16="http://schemas.microsoft.com/office/drawing/2014/main" id="{D4D1C53C-0A8F-A8EF-F364-171AACE35053}"/>
                </a:ext>
              </a:extLst>
            </p:cNvPr>
            <p:cNvSpPr/>
            <p:nvPr/>
          </p:nvSpPr>
          <p:spPr>
            <a:xfrm>
              <a:off x="4026311" y="1516200"/>
              <a:ext cx="1181168" cy="1181168"/>
            </a:xfrm>
            <a:prstGeom prst="ellipse">
              <a:avLst/>
            </a:prstGeom>
            <a:solidFill>
              <a:schemeClr val="bg1"/>
            </a:solidFill>
            <a:ln>
              <a:solidFill>
                <a:srgbClr val="7F5CAA"/>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marL="180000" indent="-180000" algn="l">
                <a:lnSpc>
                  <a:spcPct val="100000"/>
                </a:lnSpc>
                <a:spcBef>
                  <a:spcPts val="600"/>
                </a:spcBef>
                <a:buFont typeface="Arial" panose="020B0604020202020204" pitchFamily="34" charset="0"/>
                <a:buChar char="•"/>
              </a:pPr>
              <a:endParaRPr lang="de-DE" sz="1600" dirty="0">
                <a:solidFill>
                  <a:schemeClr val="tx1"/>
                </a:solidFill>
              </a:endParaRPr>
            </a:p>
          </p:txBody>
        </p:sp>
        <p:pic>
          <p:nvPicPr>
            <p:cNvPr id="63" name="Grafik 62">
              <a:extLst>
                <a:ext uri="{FF2B5EF4-FFF2-40B4-BE49-F238E27FC236}">
                  <a16:creationId xmlns:a16="http://schemas.microsoft.com/office/drawing/2014/main" id="{98600499-B4E1-2F2B-CC86-71C89D625FA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bwMode="gray">
            <a:xfrm>
              <a:off x="4292895" y="1782784"/>
              <a:ext cx="648000" cy="648000"/>
            </a:xfrm>
            <a:prstGeom prst="rect">
              <a:avLst/>
            </a:prstGeom>
          </p:spPr>
        </p:pic>
      </p:grpSp>
      <p:grpSp>
        <p:nvGrpSpPr>
          <p:cNvPr id="75" name="Gruppieren 74">
            <a:extLst>
              <a:ext uri="{FF2B5EF4-FFF2-40B4-BE49-F238E27FC236}">
                <a16:creationId xmlns:a16="http://schemas.microsoft.com/office/drawing/2014/main" id="{9430FBDA-FDE7-EA60-3AD0-6B5BA811D4F0}"/>
              </a:ext>
            </a:extLst>
          </p:cNvPr>
          <p:cNvGrpSpPr>
            <a:grpSpLocks noChangeAspect="1"/>
          </p:cNvGrpSpPr>
          <p:nvPr/>
        </p:nvGrpSpPr>
        <p:grpSpPr>
          <a:xfrm>
            <a:off x="6984520" y="1516200"/>
            <a:ext cx="1181168" cy="1181168"/>
            <a:chOff x="6984520" y="1516200"/>
            <a:chExt cx="1181168" cy="1181168"/>
          </a:xfrm>
        </p:grpSpPr>
        <p:sp>
          <p:nvSpPr>
            <p:cNvPr id="46" name="Ellipse 45">
              <a:extLst>
                <a:ext uri="{FF2B5EF4-FFF2-40B4-BE49-F238E27FC236}">
                  <a16:creationId xmlns:a16="http://schemas.microsoft.com/office/drawing/2014/main" id="{45418784-11BD-61DD-BB9A-D632795BA332}"/>
                </a:ext>
              </a:extLst>
            </p:cNvPr>
            <p:cNvSpPr/>
            <p:nvPr/>
          </p:nvSpPr>
          <p:spPr>
            <a:xfrm>
              <a:off x="6984520" y="1516200"/>
              <a:ext cx="1181168" cy="1181168"/>
            </a:xfrm>
            <a:prstGeom prst="ellipse">
              <a:avLst/>
            </a:prstGeom>
            <a:solidFill>
              <a:schemeClr val="bg1"/>
            </a:solidFill>
            <a:ln>
              <a:solidFill>
                <a:srgbClr val="EB5B25"/>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marL="180000" indent="-180000" algn="l">
                <a:lnSpc>
                  <a:spcPct val="100000"/>
                </a:lnSpc>
                <a:spcBef>
                  <a:spcPts val="600"/>
                </a:spcBef>
                <a:buFont typeface="Arial" panose="020B0604020202020204" pitchFamily="34" charset="0"/>
                <a:buChar char="•"/>
              </a:pPr>
              <a:endParaRPr lang="de-DE" sz="1600" dirty="0">
                <a:solidFill>
                  <a:schemeClr val="tx1"/>
                </a:solidFill>
              </a:endParaRPr>
            </a:p>
          </p:txBody>
        </p:sp>
        <p:pic>
          <p:nvPicPr>
            <p:cNvPr id="65" name="Grafik 64">
              <a:extLst>
                <a:ext uri="{FF2B5EF4-FFF2-40B4-BE49-F238E27FC236}">
                  <a16:creationId xmlns:a16="http://schemas.microsoft.com/office/drawing/2014/main" id="{1E62397C-0918-B6D2-52C2-C4094A33575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48457" y="1780137"/>
              <a:ext cx="653295" cy="653295"/>
            </a:xfrm>
            <a:prstGeom prst="rect">
              <a:avLst/>
            </a:prstGeom>
          </p:spPr>
        </p:pic>
      </p:grpSp>
      <p:grpSp>
        <p:nvGrpSpPr>
          <p:cNvPr id="76" name="Gruppieren 75">
            <a:extLst>
              <a:ext uri="{FF2B5EF4-FFF2-40B4-BE49-F238E27FC236}">
                <a16:creationId xmlns:a16="http://schemas.microsoft.com/office/drawing/2014/main" id="{3E096B83-EC38-7965-48B5-56B6439C1DE2}"/>
              </a:ext>
            </a:extLst>
          </p:cNvPr>
          <p:cNvGrpSpPr>
            <a:grpSpLocks noChangeAspect="1"/>
          </p:cNvGrpSpPr>
          <p:nvPr/>
        </p:nvGrpSpPr>
        <p:grpSpPr>
          <a:xfrm>
            <a:off x="9942729" y="1516200"/>
            <a:ext cx="1181168" cy="1181168"/>
            <a:chOff x="9942729" y="1516200"/>
            <a:chExt cx="1181168" cy="1181168"/>
          </a:xfrm>
        </p:grpSpPr>
        <p:sp>
          <p:nvSpPr>
            <p:cNvPr id="47" name="Ellipse 46">
              <a:extLst>
                <a:ext uri="{FF2B5EF4-FFF2-40B4-BE49-F238E27FC236}">
                  <a16:creationId xmlns:a16="http://schemas.microsoft.com/office/drawing/2014/main" id="{CE7C570A-BDAE-09C1-8868-682CF0678574}"/>
                </a:ext>
              </a:extLst>
            </p:cNvPr>
            <p:cNvSpPr/>
            <p:nvPr/>
          </p:nvSpPr>
          <p:spPr>
            <a:xfrm>
              <a:off x="9942729" y="1516200"/>
              <a:ext cx="1181168" cy="1181168"/>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marL="180000" indent="-180000" algn="l">
                <a:lnSpc>
                  <a:spcPct val="100000"/>
                </a:lnSpc>
                <a:spcBef>
                  <a:spcPts val="600"/>
                </a:spcBef>
                <a:buFont typeface="Arial" panose="020B0604020202020204" pitchFamily="34" charset="0"/>
                <a:buChar char="•"/>
              </a:pPr>
              <a:endParaRPr lang="de-DE" sz="1600" dirty="0">
                <a:solidFill>
                  <a:schemeClr val="tx1"/>
                </a:solidFill>
              </a:endParaRPr>
            </a:p>
          </p:txBody>
        </p:sp>
        <p:grpSp>
          <p:nvGrpSpPr>
            <p:cNvPr id="66" name="Grafik 5">
              <a:extLst>
                <a:ext uri="{FF2B5EF4-FFF2-40B4-BE49-F238E27FC236}">
                  <a16:creationId xmlns:a16="http://schemas.microsoft.com/office/drawing/2014/main" id="{AE83EAC7-1AF5-80D4-B221-20E0FFD5E405}"/>
                </a:ext>
              </a:extLst>
            </p:cNvPr>
            <p:cNvGrpSpPr>
              <a:grpSpLocks noChangeAspect="1"/>
            </p:cNvGrpSpPr>
            <p:nvPr/>
          </p:nvGrpSpPr>
          <p:grpSpPr bwMode="gray">
            <a:xfrm>
              <a:off x="10275149" y="1883021"/>
              <a:ext cx="539536" cy="510185"/>
              <a:chOff x="3617182" y="1438662"/>
              <a:chExt cx="4653722" cy="4400550"/>
            </a:xfrm>
            <a:solidFill>
              <a:schemeClr val="accent2"/>
            </a:solidFill>
          </p:grpSpPr>
          <p:sp>
            <p:nvSpPr>
              <p:cNvPr id="67" name="Freihandform: Form 66">
                <a:extLst>
                  <a:ext uri="{FF2B5EF4-FFF2-40B4-BE49-F238E27FC236}">
                    <a16:creationId xmlns:a16="http://schemas.microsoft.com/office/drawing/2014/main" id="{D5709050-092F-0C96-A473-53443F358D44}"/>
                  </a:ext>
                </a:extLst>
              </p:cNvPr>
              <p:cNvSpPr/>
              <p:nvPr/>
            </p:nvSpPr>
            <p:spPr bwMode="gray">
              <a:xfrm>
                <a:off x="5680105" y="2346873"/>
                <a:ext cx="2590799" cy="2590803"/>
              </a:xfrm>
              <a:custGeom>
                <a:avLst/>
                <a:gdLst>
                  <a:gd name="connsiteX0" fmla="*/ 897636 w 2590800"/>
                  <a:gd name="connsiteY0" fmla="*/ 1686592 h 2590800"/>
                  <a:gd name="connsiteX1" fmla="*/ 0 w 2590800"/>
                  <a:gd name="connsiteY1" fmla="*/ 1686592 h 2590800"/>
                  <a:gd name="connsiteX2" fmla="*/ 0 w 2590800"/>
                  <a:gd name="connsiteY2" fmla="*/ 908209 h 2590800"/>
                  <a:gd name="connsiteX3" fmla="*/ 908114 w 2590800"/>
                  <a:gd name="connsiteY3" fmla="*/ 908209 h 2590800"/>
                  <a:gd name="connsiteX4" fmla="*/ 908114 w 2590800"/>
                  <a:gd name="connsiteY4" fmla="*/ 0 h 2590800"/>
                  <a:gd name="connsiteX5" fmla="*/ 1686592 w 2590800"/>
                  <a:gd name="connsiteY5" fmla="*/ 0 h 2590800"/>
                  <a:gd name="connsiteX6" fmla="*/ 1686592 w 2590800"/>
                  <a:gd name="connsiteY6" fmla="*/ 908209 h 2590800"/>
                  <a:gd name="connsiteX7" fmla="*/ 2594801 w 2590800"/>
                  <a:gd name="connsiteY7" fmla="*/ 908209 h 2590800"/>
                  <a:gd name="connsiteX8" fmla="*/ 2594801 w 2590800"/>
                  <a:gd name="connsiteY8" fmla="*/ 1686592 h 2590800"/>
                  <a:gd name="connsiteX9" fmla="*/ 1686592 w 2590800"/>
                  <a:gd name="connsiteY9" fmla="*/ 1686592 h 2590800"/>
                  <a:gd name="connsiteX10" fmla="*/ 1686592 w 2590800"/>
                  <a:gd name="connsiteY10" fmla="*/ 2594801 h 2590800"/>
                  <a:gd name="connsiteX11" fmla="*/ 897636 w 2590800"/>
                  <a:gd name="connsiteY11" fmla="*/ 2594801 h 259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90800" h="2590800">
                    <a:moveTo>
                      <a:pt x="897636" y="1686592"/>
                    </a:moveTo>
                    <a:lnTo>
                      <a:pt x="0" y="1686592"/>
                    </a:lnTo>
                    <a:lnTo>
                      <a:pt x="0" y="908209"/>
                    </a:lnTo>
                    <a:lnTo>
                      <a:pt x="908114" y="908209"/>
                    </a:lnTo>
                    <a:lnTo>
                      <a:pt x="908114" y="0"/>
                    </a:lnTo>
                    <a:lnTo>
                      <a:pt x="1686592" y="0"/>
                    </a:lnTo>
                    <a:lnTo>
                      <a:pt x="1686592" y="908209"/>
                    </a:lnTo>
                    <a:lnTo>
                      <a:pt x="2594801" y="908209"/>
                    </a:lnTo>
                    <a:lnTo>
                      <a:pt x="2594801" y="1686592"/>
                    </a:lnTo>
                    <a:lnTo>
                      <a:pt x="1686592" y="1686592"/>
                    </a:lnTo>
                    <a:lnTo>
                      <a:pt x="1686592" y="2594801"/>
                    </a:lnTo>
                    <a:lnTo>
                      <a:pt x="897636" y="2594801"/>
                    </a:lnTo>
                    <a:close/>
                  </a:path>
                </a:pathLst>
              </a:custGeom>
              <a:grpFill/>
              <a:ln w="9525" cap="flat">
                <a:noFill/>
                <a:prstDash val="solid"/>
                <a:miter/>
              </a:ln>
            </p:spPr>
            <p:txBody>
              <a:bodyPr rtlCol="0" anchor="ctr"/>
              <a:lstStyle/>
              <a:p>
                <a:endParaRPr lang="de-DE" dirty="0"/>
              </a:p>
            </p:txBody>
          </p:sp>
          <p:sp>
            <p:nvSpPr>
              <p:cNvPr id="68" name="Freihandform: Form 67">
                <a:extLst>
                  <a:ext uri="{FF2B5EF4-FFF2-40B4-BE49-F238E27FC236}">
                    <a16:creationId xmlns:a16="http://schemas.microsoft.com/office/drawing/2014/main" id="{C00DA484-6D64-9C5E-A4BF-38ECD5D551E9}"/>
                  </a:ext>
                </a:extLst>
              </p:cNvPr>
              <p:cNvSpPr/>
              <p:nvPr/>
            </p:nvSpPr>
            <p:spPr bwMode="gray">
              <a:xfrm>
                <a:off x="3617182" y="1438662"/>
                <a:ext cx="4648202" cy="4400550"/>
              </a:xfrm>
              <a:custGeom>
                <a:avLst/>
                <a:gdLst>
                  <a:gd name="connsiteX0" fmla="*/ 2583180 w 4648200"/>
                  <a:gd name="connsiteY0" fmla="*/ 3762470 h 4400550"/>
                  <a:gd name="connsiteX1" fmla="*/ 2326767 w 4648200"/>
                  <a:gd name="connsiteY1" fmla="*/ 4029266 h 4400550"/>
                  <a:gd name="connsiteX2" fmla="*/ 601313 w 4648200"/>
                  <a:gd name="connsiteY2" fmla="*/ 2242757 h 4400550"/>
                  <a:gd name="connsiteX3" fmla="*/ 259461 w 4648200"/>
                  <a:gd name="connsiteY3" fmla="*/ 1420463 h 4400550"/>
                  <a:gd name="connsiteX4" fmla="*/ 1424273 w 4648200"/>
                  <a:gd name="connsiteY4" fmla="*/ 259556 h 4400550"/>
                  <a:gd name="connsiteX5" fmla="*/ 2239994 w 4648200"/>
                  <a:gd name="connsiteY5" fmla="*/ 594932 h 4400550"/>
                  <a:gd name="connsiteX6" fmla="*/ 2331339 w 4648200"/>
                  <a:gd name="connsiteY6" fmla="*/ 685324 h 4400550"/>
                  <a:gd name="connsiteX7" fmla="*/ 2422684 w 4648200"/>
                  <a:gd name="connsiteY7" fmla="*/ 595027 h 4400550"/>
                  <a:gd name="connsiteX8" fmla="*/ 3238405 w 4648200"/>
                  <a:gd name="connsiteY8" fmla="*/ 259556 h 4400550"/>
                  <a:gd name="connsiteX9" fmla="*/ 4394264 w 4648200"/>
                  <a:gd name="connsiteY9" fmla="*/ 1420463 h 4400550"/>
                  <a:gd name="connsiteX10" fmla="*/ 4385310 w 4648200"/>
                  <a:gd name="connsiteY10" fmla="*/ 1556957 h 4400550"/>
                  <a:gd name="connsiteX11" fmla="*/ 4647153 w 4648200"/>
                  <a:gd name="connsiteY11" fmla="*/ 1556957 h 4400550"/>
                  <a:gd name="connsiteX12" fmla="*/ 4653915 w 4648200"/>
                  <a:gd name="connsiteY12" fmla="*/ 1420463 h 4400550"/>
                  <a:gd name="connsiteX13" fmla="*/ 3238310 w 4648200"/>
                  <a:gd name="connsiteY13" fmla="*/ 0 h 4400550"/>
                  <a:gd name="connsiteX14" fmla="*/ 2331244 w 4648200"/>
                  <a:gd name="connsiteY14" fmla="*/ 327470 h 4400550"/>
                  <a:gd name="connsiteX15" fmla="*/ 1424273 w 4648200"/>
                  <a:gd name="connsiteY15" fmla="*/ 0 h 4400550"/>
                  <a:gd name="connsiteX16" fmla="*/ 0 w 4648200"/>
                  <a:gd name="connsiteY16" fmla="*/ 1420368 h 4400550"/>
                  <a:gd name="connsiteX17" fmla="*/ 416624 w 4648200"/>
                  <a:gd name="connsiteY17" fmla="*/ 2424875 h 4400550"/>
                  <a:gd name="connsiteX18" fmla="*/ 2233232 w 4648200"/>
                  <a:gd name="connsiteY18" fmla="*/ 4306348 h 4400550"/>
                  <a:gd name="connsiteX19" fmla="*/ 2326862 w 4648200"/>
                  <a:gd name="connsiteY19" fmla="*/ 4403884 h 4400550"/>
                  <a:gd name="connsiteX20" fmla="*/ 2420493 w 4648200"/>
                  <a:gd name="connsiteY20" fmla="*/ 4306348 h 4400550"/>
                  <a:gd name="connsiteX21" fmla="*/ 2943225 w 4648200"/>
                  <a:gd name="connsiteY21" fmla="*/ 3762470 h 4400550"/>
                  <a:gd name="connsiteX22" fmla="*/ 2583180 w 4648200"/>
                  <a:gd name="connsiteY22" fmla="*/ 376247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48200" h="4400550">
                    <a:moveTo>
                      <a:pt x="2583180" y="3762470"/>
                    </a:moveTo>
                    <a:cubicBezTo>
                      <a:pt x="2477548" y="3872389"/>
                      <a:pt x="2388394" y="3965162"/>
                      <a:pt x="2326767" y="4029266"/>
                    </a:cubicBezTo>
                    <a:cubicBezTo>
                      <a:pt x="2011204" y="3700463"/>
                      <a:pt x="985647" y="2633091"/>
                      <a:pt x="601313" y="2242757"/>
                    </a:cubicBezTo>
                    <a:cubicBezTo>
                      <a:pt x="380905" y="2018824"/>
                      <a:pt x="259461" y="1726787"/>
                      <a:pt x="259461" y="1420463"/>
                    </a:cubicBezTo>
                    <a:cubicBezTo>
                      <a:pt x="259461" y="780288"/>
                      <a:pt x="781907" y="259556"/>
                      <a:pt x="1424273" y="259556"/>
                    </a:cubicBezTo>
                    <a:cubicBezTo>
                      <a:pt x="1731931" y="259556"/>
                      <a:pt x="2021586" y="378619"/>
                      <a:pt x="2239994" y="594932"/>
                    </a:cubicBezTo>
                    <a:lnTo>
                      <a:pt x="2331339" y="685324"/>
                    </a:lnTo>
                    <a:lnTo>
                      <a:pt x="2422684" y="595027"/>
                    </a:lnTo>
                    <a:cubicBezTo>
                      <a:pt x="2641187" y="378619"/>
                      <a:pt x="2930747" y="259556"/>
                      <a:pt x="3238405" y="259556"/>
                    </a:cubicBezTo>
                    <a:cubicBezTo>
                      <a:pt x="3875723" y="259556"/>
                      <a:pt x="4394264" y="780383"/>
                      <a:pt x="4394264" y="1420463"/>
                    </a:cubicBezTo>
                    <a:cubicBezTo>
                      <a:pt x="4394264" y="1466374"/>
                      <a:pt x="4390644" y="1511903"/>
                      <a:pt x="4385310" y="1556957"/>
                    </a:cubicBezTo>
                    <a:lnTo>
                      <a:pt x="4647153" y="1556957"/>
                    </a:lnTo>
                    <a:cubicBezTo>
                      <a:pt x="4651534" y="1511808"/>
                      <a:pt x="4653915" y="1466279"/>
                      <a:pt x="4653915" y="1420463"/>
                    </a:cubicBezTo>
                    <a:cubicBezTo>
                      <a:pt x="4653534" y="637127"/>
                      <a:pt x="4018788" y="0"/>
                      <a:pt x="3238310" y="0"/>
                    </a:cubicBezTo>
                    <a:cubicBezTo>
                      <a:pt x="2903315" y="0"/>
                      <a:pt x="2585752" y="115443"/>
                      <a:pt x="2331244" y="327470"/>
                    </a:cubicBezTo>
                    <a:cubicBezTo>
                      <a:pt x="2076926" y="115443"/>
                      <a:pt x="1759268" y="0"/>
                      <a:pt x="1424273" y="0"/>
                    </a:cubicBezTo>
                    <a:cubicBezTo>
                      <a:pt x="638842" y="0"/>
                      <a:pt x="0" y="637127"/>
                      <a:pt x="0" y="1420368"/>
                    </a:cubicBezTo>
                    <a:cubicBezTo>
                      <a:pt x="0" y="1795177"/>
                      <a:pt x="147923" y="2151983"/>
                      <a:pt x="416624" y="2424875"/>
                    </a:cubicBezTo>
                    <a:cubicBezTo>
                      <a:pt x="869823" y="2885218"/>
                      <a:pt x="2219611" y="4292251"/>
                      <a:pt x="2233232" y="4306348"/>
                    </a:cubicBezTo>
                    <a:lnTo>
                      <a:pt x="2326862" y="4403884"/>
                    </a:lnTo>
                    <a:lnTo>
                      <a:pt x="2420493" y="4306348"/>
                    </a:lnTo>
                    <a:cubicBezTo>
                      <a:pt x="2425922" y="4300633"/>
                      <a:pt x="2649188" y="4068032"/>
                      <a:pt x="2943225" y="3762470"/>
                    </a:cubicBezTo>
                    <a:lnTo>
                      <a:pt x="2583180" y="3762470"/>
                    </a:lnTo>
                    <a:close/>
                  </a:path>
                </a:pathLst>
              </a:custGeom>
              <a:grpFill/>
              <a:ln w="9525" cap="flat">
                <a:noFill/>
                <a:prstDash val="solid"/>
                <a:miter/>
              </a:ln>
            </p:spPr>
            <p:txBody>
              <a:bodyPr rtlCol="0" anchor="ctr"/>
              <a:lstStyle/>
              <a:p>
                <a:endParaRPr lang="de-DE" dirty="0"/>
              </a:p>
            </p:txBody>
          </p:sp>
        </p:grpSp>
      </p:grpSp>
      <p:grpSp>
        <p:nvGrpSpPr>
          <p:cNvPr id="24" name="Gruppieren 23">
            <a:extLst>
              <a:ext uri="{FF2B5EF4-FFF2-40B4-BE49-F238E27FC236}">
                <a16:creationId xmlns:a16="http://schemas.microsoft.com/office/drawing/2014/main" id="{627E3BF4-2177-3515-E670-0D89F083B61F}"/>
              </a:ext>
            </a:extLst>
          </p:cNvPr>
          <p:cNvGrpSpPr>
            <a:grpSpLocks noChangeAspect="1"/>
          </p:cNvGrpSpPr>
          <p:nvPr/>
        </p:nvGrpSpPr>
        <p:grpSpPr bwMode="gray">
          <a:xfrm>
            <a:off x="1902201" y="1444558"/>
            <a:ext cx="432000" cy="432000"/>
            <a:chOff x="5789806" y="1897986"/>
            <a:chExt cx="447675" cy="447675"/>
          </a:xfrm>
        </p:grpSpPr>
        <p:sp>
          <p:nvSpPr>
            <p:cNvPr id="25" name="Ellipse 24">
              <a:extLst>
                <a:ext uri="{FF2B5EF4-FFF2-40B4-BE49-F238E27FC236}">
                  <a16:creationId xmlns:a16="http://schemas.microsoft.com/office/drawing/2014/main" id="{FCC1060B-4F36-3963-13E3-A156683F6915}"/>
                </a:ext>
              </a:extLst>
            </p:cNvPr>
            <p:cNvSpPr/>
            <p:nvPr/>
          </p:nvSpPr>
          <p:spPr bwMode="gray">
            <a:xfrm>
              <a:off x="5789806" y="1897986"/>
              <a:ext cx="447675" cy="4476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grpSp>
          <p:nvGrpSpPr>
            <p:cNvPr id="30" name="Gruppieren 29">
              <a:extLst>
                <a:ext uri="{FF2B5EF4-FFF2-40B4-BE49-F238E27FC236}">
                  <a16:creationId xmlns:a16="http://schemas.microsoft.com/office/drawing/2014/main" id="{1F8BFE5A-5B17-FDAD-3EDE-29F15E859224}"/>
                </a:ext>
              </a:extLst>
            </p:cNvPr>
            <p:cNvGrpSpPr/>
            <p:nvPr/>
          </p:nvGrpSpPr>
          <p:grpSpPr bwMode="gray">
            <a:xfrm>
              <a:off x="5823236" y="1931416"/>
              <a:ext cx="380814" cy="380814"/>
              <a:chOff x="2018823" y="3902504"/>
              <a:chExt cx="720000" cy="720000"/>
            </a:xfrm>
          </p:grpSpPr>
          <p:sp>
            <p:nvSpPr>
              <p:cNvPr id="31" name="Freihandform: Form 45">
                <a:extLst>
                  <a:ext uri="{FF2B5EF4-FFF2-40B4-BE49-F238E27FC236}">
                    <a16:creationId xmlns:a16="http://schemas.microsoft.com/office/drawing/2014/main" id="{EECC18C5-6219-997A-1223-3474AC919A90}"/>
                  </a:ext>
                </a:extLst>
              </p:cNvPr>
              <p:cNvSpPr/>
              <p:nvPr/>
            </p:nvSpPr>
            <p:spPr bwMode="gray">
              <a:xfrm>
                <a:off x="2091948" y="4013286"/>
                <a:ext cx="579238" cy="486271"/>
              </a:xfrm>
              <a:custGeom>
                <a:avLst/>
                <a:gdLst>
                  <a:gd name="connsiteX0" fmla="*/ 545840 w 579238"/>
                  <a:gd name="connsiteY0" fmla="*/ 0 h 486272"/>
                  <a:gd name="connsiteX1" fmla="*/ 579238 w 579238"/>
                  <a:gd name="connsiteY1" fmla="*/ 40477 h 486272"/>
                  <a:gd name="connsiteX2" fmla="*/ 335027 w 579238"/>
                  <a:gd name="connsiteY2" fmla="*/ 461579 h 486272"/>
                  <a:gd name="connsiteX3" fmla="*/ 281026 w 579238"/>
                  <a:gd name="connsiteY3" fmla="*/ 475406 h 486272"/>
                  <a:gd name="connsiteX4" fmla="*/ 3636 w 579238"/>
                  <a:gd name="connsiteY4" fmla="*/ 198017 h 486272"/>
                  <a:gd name="connsiteX5" fmla="*/ 3637 w 579238"/>
                  <a:gd name="connsiteY5" fmla="*/ 180458 h 486272"/>
                  <a:gd name="connsiteX6" fmla="*/ 20864 w 579238"/>
                  <a:gd name="connsiteY6" fmla="*/ 163230 h 486272"/>
                  <a:gd name="connsiteX7" fmla="*/ 38423 w 579238"/>
                  <a:gd name="connsiteY7" fmla="*/ 163230 h 486272"/>
                  <a:gd name="connsiteX8" fmla="*/ 299652 w 579238"/>
                  <a:gd name="connsiteY8" fmla="*/ 424460 h 486272"/>
                  <a:gd name="connsiteX9" fmla="*/ 545840 w 579238"/>
                  <a:gd name="connsiteY9" fmla="*/ 0 h 486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238" h="486272">
                    <a:moveTo>
                      <a:pt x="545840" y="0"/>
                    </a:moveTo>
                    <a:lnTo>
                      <a:pt x="579238" y="40477"/>
                    </a:lnTo>
                    <a:lnTo>
                      <a:pt x="335027" y="461579"/>
                    </a:lnTo>
                    <a:cubicBezTo>
                      <a:pt x="314546" y="495332"/>
                      <a:pt x="299026" y="488780"/>
                      <a:pt x="281026" y="475406"/>
                    </a:cubicBezTo>
                    <a:lnTo>
                      <a:pt x="3636" y="198017"/>
                    </a:lnTo>
                    <a:cubicBezTo>
                      <a:pt x="-1212" y="193168"/>
                      <a:pt x="-1212" y="185306"/>
                      <a:pt x="3637" y="180458"/>
                    </a:cubicBezTo>
                    <a:lnTo>
                      <a:pt x="20864" y="163230"/>
                    </a:lnTo>
                    <a:cubicBezTo>
                      <a:pt x="25712" y="158381"/>
                      <a:pt x="33574" y="158381"/>
                      <a:pt x="38423" y="163230"/>
                    </a:cubicBezTo>
                    <a:lnTo>
                      <a:pt x="299652" y="424460"/>
                    </a:lnTo>
                    <a:lnTo>
                      <a:pt x="54584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sp>
            <p:nvSpPr>
              <p:cNvPr id="32" name="Freihandform: Form 46">
                <a:extLst>
                  <a:ext uri="{FF2B5EF4-FFF2-40B4-BE49-F238E27FC236}">
                    <a16:creationId xmlns:a16="http://schemas.microsoft.com/office/drawing/2014/main" id="{625F4B16-BF91-6803-0C86-FAA5DFA623F7}"/>
                  </a:ext>
                </a:extLst>
              </p:cNvPr>
              <p:cNvSpPr/>
              <p:nvPr/>
            </p:nvSpPr>
            <p:spPr bwMode="gray">
              <a:xfrm>
                <a:off x="2018823" y="3902504"/>
                <a:ext cx="720000" cy="720000"/>
              </a:xfrm>
              <a:custGeom>
                <a:avLst/>
                <a:gdLst>
                  <a:gd name="connsiteX0" fmla="*/ 360000 w 720000"/>
                  <a:gd name="connsiteY0" fmla="*/ 0 h 720000"/>
                  <a:gd name="connsiteX1" fmla="*/ 614559 w 720000"/>
                  <a:gd name="connsiteY1" fmla="*/ 105441 h 720000"/>
                  <a:gd name="connsiteX2" fmla="*/ 618965 w 720000"/>
                  <a:gd name="connsiteY2" fmla="*/ 110782 h 720000"/>
                  <a:gd name="connsiteX3" fmla="*/ 372777 w 720000"/>
                  <a:gd name="connsiteY3" fmla="*/ 535242 h 720000"/>
                  <a:gd name="connsiteX4" fmla="*/ 111548 w 720000"/>
                  <a:gd name="connsiteY4" fmla="*/ 274012 h 720000"/>
                  <a:gd name="connsiteX5" fmla="*/ 93989 w 720000"/>
                  <a:gd name="connsiteY5" fmla="*/ 274012 h 720000"/>
                  <a:gd name="connsiteX6" fmla="*/ 76762 w 720000"/>
                  <a:gd name="connsiteY6" fmla="*/ 291240 h 720000"/>
                  <a:gd name="connsiteX7" fmla="*/ 76761 w 720000"/>
                  <a:gd name="connsiteY7" fmla="*/ 308799 h 720000"/>
                  <a:gd name="connsiteX8" fmla="*/ 354151 w 720000"/>
                  <a:gd name="connsiteY8" fmla="*/ 586188 h 720000"/>
                  <a:gd name="connsiteX9" fmla="*/ 408152 w 720000"/>
                  <a:gd name="connsiteY9" fmla="*/ 572361 h 720000"/>
                  <a:gd name="connsiteX10" fmla="*/ 652363 w 720000"/>
                  <a:gd name="connsiteY10" fmla="*/ 151259 h 720000"/>
                  <a:gd name="connsiteX11" fmla="*/ 658518 w 720000"/>
                  <a:gd name="connsiteY11" fmla="*/ 158720 h 720000"/>
                  <a:gd name="connsiteX12" fmla="*/ 720000 w 720000"/>
                  <a:gd name="connsiteY12" fmla="*/ 360000 h 720000"/>
                  <a:gd name="connsiteX13" fmla="*/ 360000 w 720000"/>
                  <a:gd name="connsiteY13" fmla="*/ 720000 h 720000"/>
                  <a:gd name="connsiteX14" fmla="*/ 0 w 720000"/>
                  <a:gd name="connsiteY14" fmla="*/ 360000 h 720000"/>
                  <a:gd name="connsiteX15" fmla="*/ 360000 w 720000"/>
                  <a:gd name="connsiteY15" fmla="*/ 0 h 7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0000" h="720000">
                    <a:moveTo>
                      <a:pt x="360000" y="0"/>
                    </a:moveTo>
                    <a:cubicBezTo>
                      <a:pt x="459412" y="0"/>
                      <a:pt x="549412" y="40294"/>
                      <a:pt x="614559" y="105441"/>
                    </a:cubicBezTo>
                    <a:lnTo>
                      <a:pt x="618965" y="110782"/>
                    </a:lnTo>
                    <a:lnTo>
                      <a:pt x="372777" y="535242"/>
                    </a:lnTo>
                    <a:lnTo>
                      <a:pt x="111548" y="274012"/>
                    </a:lnTo>
                    <a:cubicBezTo>
                      <a:pt x="106699" y="269163"/>
                      <a:pt x="98837" y="269163"/>
                      <a:pt x="93989" y="274012"/>
                    </a:cubicBezTo>
                    <a:lnTo>
                      <a:pt x="76762" y="291240"/>
                    </a:lnTo>
                    <a:cubicBezTo>
                      <a:pt x="71913" y="296088"/>
                      <a:pt x="71913" y="303950"/>
                      <a:pt x="76761" y="308799"/>
                    </a:cubicBezTo>
                    <a:lnTo>
                      <a:pt x="354151" y="586188"/>
                    </a:lnTo>
                    <a:cubicBezTo>
                      <a:pt x="372151" y="599562"/>
                      <a:pt x="387671" y="606114"/>
                      <a:pt x="408152" y="572361"/>
                    </a:cubicBezTo>
                    <a:lnTo>
                      <a:pt x="652363" y="151259"/>
                    </a:lnTo>
                    <a:lnTo>
                      <a:pt x="658518" y="158720"/>
                    </a:lnTo>
                    <a:cubicBezTo>
                      <a:pt x="697335" y="216177"/>
                      <a:pt x="720000" y="285442"/>
                      <a:pt x="720000" y="360000"/>
                    </a:cubicBezTo>
                    <a:cubicBezTo>
                      <a:pt x="720000" y="558823"/>
                      <a:pt x="558823" y="720000"/>
                      <a:pt x="360000" y="720000"/>
                    </a:cubicBezTo>
                    <a:cubicBezTo>
                      <a:pt x="161177" y="720000"/>
                      <a:pt x="0" y="558823"/>
                      <a:pt x="0" y="360000"/>
                    </a:cubicBezTo>
                    <a:cubicBezTo>
                      <a:pt x="0" y="161177"/>
                      <a:pt x="161177" y="0"/>
                      <a:pt x="3600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grpSp>
      </p:grpSp>
      <p:grpSp>
        <p:nvGrpSpPr>
          <p:cNvPr id="48" name="Gruppieren 47">
            <a:extLst>
              <a:ext uri="{FF2B5EF4-FFF2-40B4-BE49-F238E27FC236}">
                <a16:creationId xmlns:a16="http://schemas.microsoft.com/office/drawing/2014/main" id="{BBD3EC0F-09AB-D71C-1109-1AE75414906F}"/>
              </a:ext>
            </a:extLst>
          </p:cNvPr>
          <p:cNvGrpSpPr>
            <a:grpSpLocks noChangeAspect="1"/>
          </p:cNvGrpSpPr>
          <p:nvPr/>
        </p:nvGrpSpPr>
        <p:grpSpPr bwMode="gray">
          <a:xfrm>
            <a:off x="4860410" y="1444558"/>
            <a:ext cx="432000" cy="432000"/>
            <a:chOff x="5789806" y="1897986"/>
            <a:chExt cx="447675" cy="447675"/>
          </a:xfrm>
        </p:grpSpPr>
        <p:sp>
          <p:nvSpPr>
            <p:cNvPr id="49" name="Ellipse 48">
              <a:extLst>
                <a:ext uri="{FF2B5EF4-FFF2-40B4-BE49-F238E27FC236}">
                  <a16:creationId xmlns:a16="http://schemas.microsoft.com/office/drawing/2014/main" id="{DDEC676B-700D-BECE-1A55-423B59AB37C4}"/>
                </a:ext>
              </a:extLst>
            </p:cNvPr>
            <p:cNvSpPr/>
            <p:nvPr/>
          </p:nvSpPr>
          <p:spPr bwMode="gray">
            <a:xfrm>
              <a:off x="5789806" y="1897986"/>
              <a:ext cx="447675" cy="4476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grpSp>
          <p:nvGrpSpPr>
            <p:cNvPr id="50" name="Gruppieren 49">
              <a:extLst>
                <a:ext uri="{FF2B5EF4-FFF2-40B4-BE49-F238E27FC236}">
                  <a16:creationId xmlns:a16="http://schemas.microsoft.com/office/drawing/2014/main" id="{599C7069-076D-C026-15DF-A6F89C70CB4A}"/>
                </a:ext>
              </a:extLst>
            </p:cNvPr>
            <p:cNvGrpSpPr/>
            <p:nvPr/>
          </p:nvGrpSpPr>
          <p:grpSpPr bwMode="gray">
            <a:xfrm>
              <a:off x="5823236" y="1931416"/>
              <a:ext cx="380814" cy="380814"/>
              <a:chOff x="2018823" y="3902504"/>
              <a:chExt cx="720000" cy="720000"/>
            </a:xfrm>
          </p:grpSpPr>
          <p:sp>
            <p:nvSpPr>
              <p:cNvPr id="51" name="Freihandform: Form 45">
                <a:extLst>
                  <a:ext uri="{FF2B5EF4-FFF2-40B4-BE49-F238E27FC236}">
                    <a16:creationId xmlns:a16="http://schemas.microsoft.com/office/drawing/2014/main" id="{7D9559C2-DDFF-9067-3355-B1EF1792624E}"/>
                  </a:ext>
                </a:extLst>
              </p:cNvPr>
              <p:cNvSpPr/>
              <p:nvPr/>
            </p:nvSpPr>
            <p:spPr bwMode="gray">
              <a:xfrm>
                <a:off x="2091948" y="4013286"/>
                <a:ext cx="579238" cy="486271"/>
              </a:xfrm>
              <a:custGeom>
                <a:avLst/>
                <a:gdLst>
                  <a:gd name="connsiteX0" fmla="*/ 545840 w 579238"/>
                  <a:gd name="connsiteY0" fmla="*/ 0 h 486272"/>
                  <a:gd name="connsiteX1" fmla="*/ 579238 w 579238"/>
                  <a:gd name="connsiteY1" fmla="*/ 40477 h 486272"/>
                  <a:gd name="connsiteX2" fmla="*/ 335027 w 579238"/>
                  <a:gd name="connsiteY2" fmla="*/ 461579 h 486272"/>
                  <a:gd name="connsiteX3" fmla="*/ 281026 w 579238"/>
                  <a:gd name="connsiteY3" fmla="*/ 475406 h 486272"/>
                  <a:gd name="connsiteX4" fmla="*/ 3636 w 579238"/>
                  <a:gd name="connsiteY4" fmla="*/ 198017 h 486272"/>
                  <a:gd name="connsiteX5" fmla="*/ 3637 w 579238"/>
                  <a:gd name="connsiteY5" fmla="*/ 180458 h 486272"/>
                  <a:gd name="connsiteX6" fmla="*/ 20864 w 579238"/>
                  <a:gd name="connsiteY6" fmla="*/ 163230 h 486272"/>
                  <a:gd name="connsiteX7" fmla="*/ 38423 w 579238"/>
                  <a:gd name="connsiteY7" fmla="*/ 163230 h 486272"/>
                  <a:gd name="connsiteX8" fmla="*/ 299652 w 579238"/>
                  <a:gd name="connsiteY8" fmla="*/ 424460 h 486272"/>
                  <a:gd name="connsiteX9" fmla="*/ 545840 w 579238"/>
                  <a:gd name="connsiteY9" fmla="*/ 0 h 486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238" h="486272">
                    <a:moveTo>
                      <a:pt x="545840" y="0"/>
                    </a:moveTo>
                    <a:lnTo>
                      <a:pt x="579238" y="40477"/>
                    </a:lnTo>
                    <a:lnTo>
                      <a:pt x="335027" y="461579"/>
                    </a:lnTo>
                    <a:cubicBezTo>
                      <a:pt x="314546" y="495332"/>
                      <a:pt x="299026" y="488780"/>
                      <a:pt x="281026" y="475406"/>
                    </a:cubicBezTo>
                    <a:lnTo>
                      <a:pt x="3636" y="198017"/>
                    </a:lnTo>
                    <a:cubicBezTo>
                      <a:pt x="-1212" y="193168"/>
                      <a:pt x="-1212" y="185306"/>
                      <a:pt x="3637" y="180458"/>
                    </a:cubicBezTo>
                    <a:lnTo>
                      <a:pt x="20864" y="163230"/>
                    </a:lnTo>
                    <a:cubicBezTo>
                      <a:pt x="25712" y="158381"/>
                      <a:pt x="33574" y="158381"/>
                      <a:pt x="38423" y="163230"/>
                    </a:cubicBezTo>
                    <a:lnTo>
                      <a:pt x="299652" y="424460"/>
                    </a:lnTo>
                    <a:lnTo>
                      <a:pt x="54584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sp>
            <p:nvSpPr>
              <p:cNvPr id="52" name="Freihandform: Form 46">
                <a:extLst>
                  <a:ext uri="{FF2B5EF4-FFF2-40B4-BE49-F238E27FC236}">
                    <a16:creationId xmlns:a16="http://schemas.microsoft.com/office/drawing/2014/main" id="{ECC261AE-4DA8-14EA-E757-5F8C8E85AA36}"/>
                  </a:ext>
                </a:extLst>
              </p:cNvPr>
              <p:cNvSpPr/>
              <p:nvPr/>
            </p:nvSpPr>
            <p:spPr bwMode="gray">
              <a:xfrm>
                <a:off x="2018823" y="3902504"/>
                <a:ext cx="720000" cy="720000"/>
              </a:xfrm>
              <a:custGeom>
                <a:avLst/>
                <a:gdLst>
                  <a:gd name="connsiteX0" fmla="*/ 360000 w 720000"/>
                  <a:gd name="connsiteY0" fmla="*/ 0 h 720000"/>
                  <a:gd name="connsiteX1" fmla="*/ 614559 w 720000"/>
                  <a:gd name="connsiteY1" fmla="*/ 105441 h 720000"/>
                  <a:gd name="connsiteX2" fmla="*/ 618965 w 720000"/>
                  <a:gd name="connsiteY2" fmla="*/ 110782 h 720000"/>
                  <a:gd name="connsiteX3" fmla="*/ 372777 w 720000"/>
                  <a:gd name="connsiteY3" fmla="*/ 535242 h 720000"/>
                  <a:gd name="connsiteX4" fmla="*/ 111548 w 720000"/>
                  <a:gd name="connsiteY4" fmla="*/ 274012 h 720000"/>
                  <a:gd name="connsiteX5" fmla="*/ 93989 w 720000"/>
                  <a:gd name="connsiteY5" fmla="*/ 274012 h 720000"/>
                  <a:gd name="connsiteX6" fmla="*/ 76762 w 720000"/>
                  <a:gd name="connsiteY6" fmla="*/ 291240 h 720000"/>
                  <a:gd name="connsiteX7" fmla="*/ 76761 w 720000"/>
                  <a:gd name="connsiteY7" fmla="*/ 308799 h 720000"/>
                  <a:gd name="connsiteX8" fmla="*/ 354151 w 720000"/>
                  <a:gd name="connsiteY8" fmla="*/ 586188 h 720000"/>
                  <a:gd name="connsiteX9" fmla="*/ 408152 w 720000"/>
                  <a:gd name="connsiteY9" fmla="*/ 572361 h 720000"/>
                  <a:gd name="connsiteX10" fmla="*/ 652363 w 720000"/>
                  <a:gd name="connsiteY10" fmla="*/ 151259 h 720000"/>
                  <a:gd name="connsiteX11" fmla="*/ 658518 w 720000"/>
                  <a:gd name="connsiteY11" fmla="*/ 158720 h 720000"/>
                  <a:gd name="connsiteX12" fmla="*/ 720000 w 720000"/>
                  <a:gd name="connsiteY12" fmla="*/ 360000 h 720000"/>
                  <a:gd name="connsiteX13" fmla="*/ 360000 w 720000"/>
                  <a:gd name="connsiteY13" fmla="*/ 720000 h 720000"/>
                  <a:gd name="connsiteX14" fmla="*/ 0 w 720000"/>
                  <a:gd name="connsiteY14" fmla="*/ 360000 h 720000"/>
                  <a:gd name="connsiteX15" fmla="*/ 360000 w 720000"/>
                  <a:gd name="connsiteY15" fmla="*/ 0 h 7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0000" h="720000">
                    <a:moveTo>
                      <a:pt x="360000" y="0"/>
                    </a:moveTo>
                    <a:cubicBezTo>
                      <a:pt x="459412" y="0"/>
                      <a:pt x="549412" y="40294"/>
                      <a:pt x="614559" y="105441"/>
                    </a:cubicBezTo>
                    <a:lnTo>
                      <a:pt x="618965" y="110782"/>
                    </a:lnTo>
                    <a:lnTo>
                      <a:pt x="372777" y="535242"/>
                    </a:lnTo>
                    <a:lnTo>
                      <a:pt x="111548" y="274012"/>
                    </a:lnTo>
                    <a:cubicBezTo>
                      <a:pt x="106699" y="269163"/>
                      <a:pt x="98837" y="269163"/>
                      <a:pt x="93989" y="274012"/>
                    </a:cubicBezTo>
                    <a:lnTo>
                      <a:pt x="76762" y="291240"/>
                    </a:lnTo>
                    <a:cubicBezTo>
                      <a:pt x="71913" y="296088"/>
                      <a:pt x="71913" y="303950"/>
                      <a:pt x="76761" y="308799"/>
                    </a:cubicBezTo>
                    <a:lnTo>
                      <a:pt x="354151" y="586188"/>
                    </a:lnTo>
                    <a:cubicBezTo>
                      <a:pt x="372151" y="599562"/>
                      <a:pt x="387671" y="606114"/>
                      <a:pt x="408152" y="572361"/>
                    </a:cubicBezTo>
                    <a:lnTo>
                      <a:pt x="652363" y="151259"/>
                    </a:lnTo>
                    <a:lnTo>
                      <a:pt x="658518" y="158720"/>
                    </a:lnTo>
                    <a:cubicBezTo>
                      <a:pt x="697335" y="216177"/>
                      <a:pt x="720000" y="285442"/>
                      <a:pt x="720000" y="360000"/>
                    </a:cubicBezTo>
                    <a:cubicBezTo>
                      <a:pt x="720000" y="558823"/>
                      <a:pt x="558823" y="720000"/>
                      <a:pt x="360000" y="720000"/>
                    </a:cubicBezTo>
                    <a:cubicBezTo>
                      <a:pt x="161177" y="720000"/>
                      <a:pt x="0" y="558823"/>
                      <a:pt x="0" y="360000"/>
                    </a:cubicBezTo>
                    <a:cubicBezTo>
                      <a:pt x="0" y="161177"/>
                      <a:pt x="161177" y="0"/>
                      <a:pt x="3600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grpSp>
      </p:grpSp>
      <p:grpSp>
        <p:nvGrpSpPr>
          <p:cNvPr id="53" name="Gruppieren 52">
            <a:extLst>
              <a:ext uri="{FF2B5EF4-FFF2-40B4-BE49-F238E27FC236}">
                <a16:creationId xmlns:a16="http://schemas.microsoft.com/office/drawing/2014/main" id="{3352FA1D-2C43-FA82-CDCF-75337AD0C425}"/>
              </a:ext>
            </a:extLst>
          </p:cNvPr>
          <p:cNvGrpSpPr>
            <a:grpSpLocks noChangeAspect="1"/>
          </p:cNvGrpSpPr>
          <p:nvPr/>
        </p:nvGrpSpPr>
        <p:grpSpPr bwMode="gray">
          <a:xfrm>
            <a:off x="7818619" y="1444558"/>
            <a:ext cx="432000" cy="432000"/>
            <a:chOff x="5789806" y="1897986"/>
            <a:chExt cx="447675" cy="447675"/>
          </a:xfrm>
        </p:grpSpPr>
        <p:sp>
          <p:nvSpPr>
            <p:cNvPr id="54" name="Ellipse 53">
              <a:extLst>
                <a:ext uri="{FF2B5EF4-FFF2-40B4-BE49-F238E27FC236}">
                  <a16:creationId xmlns:a16="http://schemas.microsoft.com/office/drawing/2014/main" id="{67BD263B-7092-A310-F889-4ADEB0BC1F30}"/>
                </a:ext>
              </a:extLst>
            </p:cNvPr>
            <p:cNvSpPr/>
            <p:nvPr/>
          </p:nvSpPr>
          <p:spPr bwMode="gray">
            <a:xfrm>
              <a:off x="5789806" y="1897986"/>
              <a:ext cx="447675" cy="4476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grpSp>
          <p:nvGrpSpPr>
            <p:cNvPr id="55" name="Gruppieren 54">
              <a:extLst>
                <a:ext uri="{FF2B5EF4-FFF2-40B4-BE49-F238E27FC236}">
                  <a16:creationId xmlns:a16="http://schemas.microsoft.com/office/drawing/2014/main" id="{A9CF1E4C-9DEB-D3C9-D4BB-7148A6C2720A}"/>
                </a:ext>
              </a:extLst>
            </p:cNvPr>
            <p:cNvGrpSpPr/>
            <p:nvPr/>
          </p:nvGrpSpPr>
          <p:grpSpPr bwMode="gray">
            <a:xfrm>
              <a:off x="5823236" y="1931416"/>
              <a:ext cx="380814" cy="380814"/>
              <a:chOff x="2018823" y="3902504"/>
              <a:chExt cx="720000" cy="720000"/>
            </a:xfrm>
          </p:grpSpPr>
          <p:sp>
            <p:nvSpPr>
              <p:cNvPr id="56" name="Freihandform: Form 45">
                <a:extLst>
                  <a:ext uri="{FF2B5EF4-FFF2-40B4-BE49-F238E27FC236}">
                    <a16:creationId xmlns:a16="http://schemas.microsoft.com/office/drawing/2014/main" id="{A751A733-0A57-50C7-0784-76370E2BB4D3}"/>
                  </a:ext>
                </a:extLst>
              </p:cNvPr>
              <p:cNvSpPr/>
              <p:nvPr/>
            </p:nvSpPr>
            <p:spPr bwMode="gray">
              <a:xfrm>
                <a:off x="2091948" y="4013286"/>
                <a:ext cx="579238" cy="486271"/>
              </a:xfrm>
              <a:custGeom>
                <a:avLst/>
                <a:gdLst>
                  <a:gd name="connsiteX0" fmla="*/ 545840 w 579238"/>
                  <a:gd name="connsiteY0" fmla="*/ 0 h 486272"/>
                  <a:gd name="connsiteX1" fmla="*/ 579238 w 579238"/>
                  <a:gd name="connsiteY1" fmla="*/ 40477 h 486272"/>
                  <a:gd name="connsiteX2" fmla="*/ 335027 w 579238"/>
                  <a:gd name="connsiteY2" fmla="*/ 461579 h 486272"/>
                  <a:gd name="connsiteX3" fmla="*/ 281026 w 579238"/>
                  <a:gd name="connsiteY3" fmla="*/ 475406 h 486272"/>
                  <a:gd name="connsiteX4" fmla="*/ 3636 w 579238"/>
                  <a:gd name="connsiteY4" fmla="*/ 198017 h 486272"/>
                  <a:gd name="connsiteX5" fmla="*/ 3637 w 579238"/>
                  <a:gd name="connsiteY5" fmla="*/ 180458 h 486272"/>
                  <a:gd name="connsiteX6" fmla="*/ 20864 w 579238"/>
                  <a:gd name="connsiteY6" fmla="*/ 163230 h 486272"/>
                  <a:gd name="connsiteX7" fmla="*/ 38423 w 579238"/>
                  <a:gd name="connsiteY7" fmla="*/ 163230 h 486272"/>
                  <a:gd name="connsiteX8" fmla="*/ 299652 w 579238"/>
                  <a:gd name="connsiteY8" fmla="*/ 424460 h 486272"/>
                  <a:gd name="connsiteX9" fmla="*/ 545840 w 579238"/>
                  <a:gd name="connsiteY9" fmla="*/ 0 h 486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238" h="486272">
                    <a:moveTo>
                      <a:pt x="545840" y="0"/>
                    </a:moveTo>
                    <a:lnTo>
                      <a:pt x="579238" y="40477"/>
                    </a:lnTo>
                    <a:lnTo>
                      <a:pt x="335027" y="461579"/>
                    </a:lnTo>
                    <a:cubicBezTo>
                      <a:pt x="314546" y="495332"/>
                      <a:pt x="299026" y="488780"/>
                      <a:pt x="281026" y="475406"/>
                    </a:cubicBezTo>
                    <a:lnTo>
                      <a:pt x="3636" y="198017"/>
                    </a:lnTo>
                    <a:cubicBezTo>
                      <a:pt x="-1212" y="193168"/>
                      <a:pt x="-1212" y="185306"/>
                      <a:pt x="3637" y="180458"/>
                    </a:cubicBezTo>
                    <a:lnTo>
                      <a:pt x="20864" y="163230"/>
                    </a:lnTo>
                    <a:cubicBezTo>
                      <a:pt x="25712" y="158381"/>
                      <a:pt x="33574" y="158381"/>
                      <a:pt x="38423" y="163230"/>
                    </a:cubicBezTo>
                    <a:lnTo>
                      <a:pt x="299652" y="424460"/>
                    </a:lnTo>
                    <a:lnTo>
                      <a:pt x="54584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sp>
            <p:nvSpPr>
              <p:cNvPr id="57" name="Freihandform: Form 46">
                <a:extLst>
                  <a:ext uri="{FF2B5EF4-FFF2-40B4-BE49-F238E27FC236}">
                    <a16:creationId xmlns:a16="http://schemas.microsoft.com/office/drawing/2014/main" id="{B4753002-F8B4-D226-BD23-398E473C74CD}"/>
                  </a:ext>
                </a:extLst>
              </p:cNvPr>
              <p:cNvSpPr/>
              <p:nvPr/>
            </p:nvSpPr>
            <p:spPr bwMode="gray">
              <a:xfrm>
                <a:off x="2018823" y="3902504"/>
                <a:ext cx="720000" cy="720000"/>
              </a:xfrm>
              <a:custGeom>
                <a:avLst/>
                <a:gdLst>
                  <a:gd name="connsiteX0" fmla="*/ 360000 w 720000"/>
                  <a:gd name="connsiteY0" fmla="*/ 0 h 720000"/>
                  <a:gd name="connsiteX1" fmla="*/ 614559 w 720000"/>
                  <a:gd name="connsiteY1" fmla="*/ 105441 h 720000"/>
                  <a:gd name="connsiteX2" fmla="*/ 618965 w 720000"/>
                  <a:gd name="connsiteY2" fmla="*/ 110782 h 720000"/>
                  <a:gd name="connsiteX3" fmla="*/ 372777 w 720000"/>
                  <a:gd name="connsiteY3" fmla="*/ 535242 h 720000"/>
                  <a:gd name="connsiteX4" fmla="*/ 111548 w 720000"/>
                  <a:gd name="connsiteY4" fmla="*/ 274012 h 720000"/>
                  <a:gd name="connsiteX5" fmla="*/ 93989 w 720000"/>
                  <a:gd name="connsiteY5" fmla="*/ 274012 h 720000"/>
                  <a:gd name="connsiteX6" fmla="*/ 76762 w 720000"/>
                  <a:gd name="connsiteY6" fmla="*/ 291240 h 720000"/>
                  <a:gd name="connsiteX7" fmla="*/ 76761 w 720000"/>
                  <a:gd name="connsiteY7" fmla="*/ 308799 h 720000"/>
                  <a:gd name="connsiteX8" fmla="*/ 354151 w 720000"/>
                  <a:gd name="connsiteY8" fmla="*/ 586188 h 720000"/>
                  <a:gd name="connsiteX9" fmla="*/ 408152 w 720000"/>
                  <a:gd name="connsiteY9" fmla="*/ 572361 h 720000"/>
                  <a:gd name="connsiteX10" fmla="*/ 652363 w 720000"/>
                  <a:gd name="connsiteY10" fmla="*/ 151259 h 720000"/>
                  <a:gd name="connsiteX11" fmla="*/ 658518 w 720000"/>
                  <a:gd name="connsiteY11" fmla="*/ 158720 h 720000"/>
                  <a:gd name="connsiteX12" fmla="*/ 720000 w 720000"/>
                  <a:gd name="connsiteY12" fmla="*/ 360000 h 720000"/>
                  <a:gd name="connsiteX13" fmla="*/ 360000 w 720000"/>
                  <a:gd name="connsiteY13" fmla="*/ 720000 h 720000"/>
                  <a:gd name="connsiteX14" fmla="*/ 0 w 720000"/>
                  <a:gd name="connsiteY14" fmla="*/ 360000 h 720000"/>
                  <a:gd name="connsiteX15" fmla="*/ 360000 w 720000"/>
                  <a:gd name="connsiteY15" fmla="*/ 0 h 7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0000" h="720000">
                    <a:moveTo>
                      <a:pt x="360000" y="0"/>
                    </a:moveTo>
                    <a:cubicBezTo>
                      <a:pt x="459412" y="0"/>
                      <a:pt x="549412" y="40294"/>
                      <a:pt x="614559" y="105441"/>
                    </a:cubicBezTo>
                    <a:lnTo>
                      <a:pt x="618965" y="110782"/>
                    </a:lnTo>
                    <a:lnTo>
                      <a:pt x="372777" y="535242"/>
                    </a:lnTo>
                    <a:lnTo>
                      <a:pt x="111548" y="274012"/>
                    </a:lnTo>
                    <a:cubicBezTo>
                      <a:pt x="106699" y="269163"/>
                      <a:pt x="98837" y="269163"/>
                      <a:pt x="93989" y="274012"/>
                    </a:cubicBezTo>
                    <a:lnTo>
                      <a:pt x="76762" y="291240"/>
                    </a:lnTo>
                    <a:cubicBezTo>
                      <a:pt x="71913" y="296088"/>
                      <a:pt x="71913" y="303950"/>
                      <a:pt x="76761" y="308799"/>
                    </a:cubicBezTo>
                    <a:lnTo>
                      <a:pt x="354151" y="586188"/>
                    </a:lnTo>
                    <a:cubicBezTo>
                      <a:pt x="372151" y="599562"/>
                      <a:pt x="387671" y="606114"/>
                      <a:pt x="408152" y="572361"/>
                    </a:cubicBezTo>
                    <a:lnTo>
                      <a:pt x="652363" y="151259"/>
                    </a:lnTo>
                    <a:lnTo>
                      <a:pt x="658518" y="158720"/>
                    </a:lnTo>
                    <a:cubicBezTo>
                      <a:pt x="697335" y="216177"/>
                      <a:pt x="720000" y="285442"/>
                      <a:pt x="720000" y="360000"/>
                    </a:cubicBezTo>
                    <a:cubicBezTo>
                      <a:pt x="720000" y="558823"/>
                      <a:pt x="558823" y="720000"/>
                      <a:pt x="360000" y="720000"/>
                    </a:cubicBezTo>
                    <a:cubicBezTo>
                      <a:pt x="161177" y="720000"/>
                      <a:pt x="0" y="558823"/>
                      <a:pt x="0" y="360000"/>
                    </a:cubicBezTo>
                    <a:cubicBezTo>
                      <a:pt x="0" y="161177"/>
                      <a:pt x="161177" y="0"/>
                      <a:pt x="3600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grpSp>
      </p:grpSp>
      <p:grpSp>
        <p:nvGrpSpPr>
          <p:cNvPr id="58" name="Gruppieren 57">
            <a:extLst>
              <a:ext uri="{FF2B5EF4-FFF2-40B4-BE49-F238E27FC236}">
                <a16:creationId xmlns:a16="http://schemas.microsoft.com/office/drawing/2014/main" id="{7DF46E21-8D8F-10F6-A467-69DA6AEDE707}"/>
              </a:ext>
            </a:extLst>
          </p:cNvPr>
          <p:cNvGrpSpPr>
            <a:grpSpLocks noChangeAspect="1"/>
          </p:cNvGrpSpPr>
          <p:nvPr/>
        </p:nvGrpSpPr>
        <p:grpSpPr bwMode="gray">
          <a:xfrm>
            <a:off x="10776828" y="1444558"/>
            <a:ext cx="432000" cy="432000"/>
            <a:chOff x="5789806" y="1897986"/>
            <a:chExt cx="447675" cy="447675"/>
          </a:xfrm>
        </p:grpSpPr>
        <p:sp>
          <p:nvSpPr>
            <p:cNvPr id="59" name="Ellipse 58">
              <a:extLst>
                <a:ext uri="{FF2B5EF4-FFF2-40B4-BE49-F238E27FC236}">
                  <a16:creationId xmlns:a16="http://schemas.microsoft.com/office/drawing/2014/main" id="{8C99B6FC-CA73-FF47-131E-4910B093F3B0}"/>
                </a:ext>
              </a:extLst>
            </p:cNvPr>
            <p:cNvSpPr/>
            <p:nvPr/>
          </p:nvSpPr>
          <p:spPr bwMode="gray">
            <a:xfrm>
              <a:off x="5789806" y="1897986"/>
              <a:ext cx="447675" cy="4476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grpSp>
          <p:nvGrpSpPr>
            <p:cNvPr id="60" name="Gruppieren 59">
              <a:extLst>
                <a:ext uri="{FF2B5EF4-FFF2-40B4-BE49-F238E27FC236}">
                  <a16:creationId xmlns:a16="http://schemas.microsoft.com/office/drawing/2014/main" id="{135CF69F-6C8A-DD5D-8DF3-830C7D78F5FA}"/>
                </a:ext>
              </a:extLst>
            </p:cNvPr>
            <p:cNvGrpSpPr/>
            <p:nvPr/>
          </p:nvGrpSpPr>
          <p:grpSpPr bwMode="gray">
            <a:xfrm>
              <a:off x="5823236" y="1931416"/>
              <a:ext cx="380814" cy="380814"/>
              <a:chOff x="2018823" y="3902504"/>
              <a:chExt cx="720000" cy="720000"/>
            </a:xfrm>
          </p:grpSpPr>
          <p:sp>
            <p:nvSpPr>
              <p:cNvPr id="61" name="Freihandform: Form 45">
                <a:extLst>
                  <a:ext uri="{FF2B5EF4-FFF2-40B4-BE49-F238E27FC236}">
                    <a16:creationId xmlns:a16="http://schemas.microsoft.com/office/drawing/2014/main" id="{924C314C-000B-A63A-8B5B-E9A78E5BEE72}"/>
                  </a:ext>
                </a:extLst>
              </p:cNvPr>
              <p:cNvSpPr/>
              <p:nvPr/>
            </p:nvSpPr>
            <p:spPr bwMode="gray">
              <a:xfrm>
                <a:off x="2091948" y="4013286"/>
                <a:ext cx="579238" cy="486271"/>
              </a:xfrm>
              <a:custGeom>
                <a:avLst/>
                <a:gdLst>
                  <a:gd name="connsiteX0" fmla="*/ 545840 w 579238"/>
                  <a:gd name="connsiteY0" fmla="*/ 0 h 486272"/>
                  <a:gd name="connsiteX1" fmla="*/ 579238 w 579238"/>
                  <a:gd name="connsiteY1" fmla="*/ 40477 h 486272"/>
                  <a:gd name="connsiteX2" fmla="*/ 335027 w 579238"/>
                  <a:gd name="connsiteY2" fmla="*/ 461579 h 486272"/>
                  <a:gd name="connsiteX3" fmla="*/ 281026 w 579238"/>
                  <a:gd name="connsiteY3" fmla="*/ 475406 h 486272"/>
                  <a:gd name="connsiteX4" fmla="*/ 3636 w 579238"/>
                  <a:gd name="connsiteY4" fmla="*/ 198017 h 486272"/>
                  <a:gd name="connsiteX5" fmla="*/ 3637 w 579238"/>
                  <a:gd name="connsiteY5" fmla="*/ 180458 h 486272"/>
                  <a:gd name="connsiteX6" fmla="*/ 20864 w 579238"/>
                  <a:gd name="connsiteY6" fmla="*/ 163230 h 486272"/>
                  <a:gd name="connsiteX7" fmla="*/ 38423 w 579238"/>
                  <a:gd name="connsiteY7" fmla="*/ 163230 h 486272"/>
                  <a:gd name="connsiteX8" fmla="*/ 299652 w 579238"/>
                  <a:gd name="connsiteY8" fmla="*/ 424460 h 486272"/>
                  <a:gd name="connsiteX9" fmla="*/ 545840 w 579238"/>
                  <a:gd name="connsiteY9" fmla="*/ 0 h 486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238" h="486272">
                    <a:moveTo>
                      <a:pt x="545840" y="0"/>
                    </a:moveTo>
                    <a:lnTo>
                      <a:pt x="579238" y="40477"/>
                    </a:lnTo>
                    <a:lnTo>
                      <a:pt x="335027" y="461579"/>
                    </a:lnTo>
                    <a:cubicBezTo>
                      <a:pt x="314546" y="495332"/>
                      <a:pt x="299026" y="488780"/>
                      <a:pt x="281026" y="475406"/>
                    </a:cubicBezTo>
                    <a:lnTo>
                      <a:pt x="3636" y="198017"/>
                    </a:lnTo>
                    <a:cubicBezTo>
                      <a:pt x="-1212" y="193168"/>
                      <a:pt x="-1212" y="185306"/>
                      <a:pt x="3637" y="180458"/>
                    </a:cubicBezTo>
                    <a:lnTo>
                      <a:pt x="20864" y="163230"/>
                    </a:lnTo>
                    <a:cubicBezTo>
                      <a:pt x="25712" y="158381"/>
                      <a:pt x="33574" y="158381"/>
                      <a:pt x="38423" y="163230"/>
                    </a:cubicBezTo>
                    <a:lnTo>
                      <a:pt x="299652" y="424460"/>
                    </a:lnTo>
                    <a:lnTo>
                      <a:pt x="54584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sp>
            <p:nvSpPr>
              <p:cNvPr id="62" name="Freihandform: Form 46">
                <a:extLst>
                  <a:ext uri="{FF2B5EF4-FFF2-40B4-BE49-F238E27FC236}">
                    <a16:creationId xmlns:a16="http://schemas.microsoft.com/office/drawing/2014/main" id="{0A634416-2291-B63A-3030-7CD56417B768}"/>
                  </a:ext>
                </a:extLst>
              </p:cNvPr>
              <p:cNvSpPr/>
              <p:nvPr/>
            </p:nvSpPr>
            <p:spPr bwMode="gray">
              <a:xfrm>
                <a:off x="2018823" y="3902504"/>
                <a:ext cx="720000" cy="720000"/>
              </a:xfrm>
              <a:custGeom>
                <a:avLst/>
                <a:gdLst>
                  <a:gd name="connsiteX0" fmla="*/ 360000 w 720000"/>
                  <a:gd name="connsiteY0" fmla="*/ 0 h 720000"/>
                  <a:gd name="connsiteX1" fmla="*/ 614559 w 720000"/>
                  <a:gd name="connsiteY1" fmla="*/ 105441 h 720000"/>
                  <a:gd name="connsiteX2" fmla="*/ 618965 w 720000"/>
                  <a:gd name="connsiteY2" fmla="*/ 110782 h 720000"/>
                  <a:gd name="connsiteX3" fmla="*/ 372777 w 720000"/>
                  <a:gd name="connsiteY3" fmla="*/ 535242 h 720000"/>
                  <a:gd name="connsiteX4" fmla="*/ 111548 w 720000"/>
                  <a:gd name="connsiteY4" fmla="*/ 274012 h 720000"/>
                  <a:gd name="connsiteX5" fmla="*/ 93989 w 720000"/>
                  <a:gd name="connsiteY5" fmla="*/ 274012 h 720000"/>
                  <a:gd name="connsiteX6" fmla="*/ 76762 w 720000"/>
                  <a:gd name="connsiteY6" fmla="*/ 291240 h 720000"/>
                  <a:gd name="connsiteX7" fmla="*/ 76761 w 720000"/>
                  <a:gd name="connsiteY7" fmla="*/ 308799 h 720000"/>
                  <a:gd name="connsiteX8" fmla="*/ 354151 w 720000"/>
                  <a:gd name="connsiteY8" fmla="*/ 586188 h 720000"/>
                  <a:gd name="connsiteX9" fmla="*/ 408152 w 720000"/>
                  <a:gd name="connsiteY9" fmla="*/ 572361 h 720000"/>
                  <a:gd name="connsiteX10" fmla="*/ 652363 w 720000"/>
                  <a:gd name="connsiteY10" fmla="*/ 151259 h 720000"/>
                  <a:gd name="connsiteX11" fmla="*/ 658518 w 720000"/>
                  <a:gd name="connsiteY11" fmla="*/ 158720 h 720000"/>
                  <a:gd name="connsiteX12" fmla="*/ 720000 w 720000"/>
                  <a:gd name="connsiteY12" fmla="*/ 360000 h 720000"/>
                  <a:gd name="connsiteX13" fmla="*/ 360000 w 720000"/>
                  <a:gd name="connsiteY13" fmla="*/ 720000 h 720000"/>
                  <a:gd name="connsiteX14" fmla="*/ 0 w 720000"/>
                  <a:gd name="connsiteY14" fmla="*/ 360000 h 720000"/>
                  <a:gd name="connsiteX15" fmla="*/ 360000 w 720000"/>
                  <a:gd name="connsiteY15" fmla="*/ 0 h 7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0000" h="720000">
                    <a:moveTo>
                      <a:pt x="360000" y="0"/>
                    </a:moveTo>
                    <a:cubicBezTo>
                      <a:pt x="459412" y="0"/>
                      <a:pt x="549412" y="40294"/>
                      <a:pt x="614559" y="105441"/>
                    </a:cubicBezTo>
                    <a:lnTo>
                      <a:pt x="618965" y="110782"/>
                    </a:lnTo>
                    <a:lnTo>
                      <a:pt x="372777" y="535242"/>
                    </a:lnTo>
                    <a:lnTo>
                      <a:pt x="111548" y="274012"/>
                    </a:lnTo>
                    <a:cubicBezTo>
                      <a:pt x="106699" y="269163"/>
                      <a:pt x="98837" y="269163"/>
                      <a:pt x="93989" y="274012"/>
                    </a:cubicBezTo>
                    <a:lnTo>
                      <a:pt x="76762" y="291240"/>
                    </a:lnTo>
                    <a:cubicBezTo>
                      <a:pt x="71913" y="296088"/>
                      <a:pt x="71913" y="303950"/>
                      <a:pt x="76761" y="308799"/>
                    </a:cubicBezTo>
                    <a:lnTo>
                      <a:pt x="354151" y="586188"/>
                    </a:lnTo>
                    <a:cubicBezTo>
                      <a:pt x="372151" y="599562"/>
                      <a:pt x="387671" y="606114"/>
                      <a:pt x="408152" y="572361"/>
                    </a:cubicBezTo>
                    <a:lnTo>
                      <a:pt x="652363" y="151259"/>
                    </a:lnTo>
                    <a:lnTo>
                      <a:pt x="658518" y="158720"/>
                    </a:lnTo>
                    <a:cubicBezTo>
                      <a:pt x="697335" y="216177"/>
                      <a:pt x="720000" y="285442"/>
                      <a:pt x="720000" y="360000"/>
                    </a:cubicBezTo>
                    <a:cubicBezTo>
                      <a:pt x="720000" y="558823"/>
                      <a:pt x="558823" y="720000"/>
                      <a:pt x="360000" y="720000"/>
                    </a:cubicBezTo>
                    <a:cubicBezTo>
                      <a:pt x="161177" y="720000"/>
                      <a:pt x="0" y="558823"/>
                      <a:pt x="0" y="360000"/>
                    </a:cubicBezTo>
                    <a:cubicBezTo>
                      <a:pt x="0" y="161177"/>
                      <a:pt x="161177" y="0"/>
                      <a:pt x="3600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grpSp>
      </p:grpSp>
    </p:spTree>
    <p:extLst>
      <p:ext uri="{BB962C8B-B14F-4D97-AF65-F5344CB8AC3E}">
        <p14:creationId xmlns:p14="http://schemas.microsoft.com/office/powerpoint/2010/main" val="1142804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750"/>
                                        <p:tgtEl>
                                          <p:spTgt spid="77"/>
                                        </p:tgtEl>
                                      </p:cBhvr>
                                    </p:animEffect>
                                    <p:anim calcmode="lin" valueType="num">
                                      <p:cBhvr>
                                        <p:cTn id="8" dur="750" fill="hold"/>
                                        <p:tgtEl>
                                          <p:spTgt spid="77"/>
                                        </p:tgtEl>
                                        <p:attrNameLst>
                                          <p:attrName>ppt_x</p:attrName>
                                        </p:attrNameLst>
                                      </p:cBhvr>
                                      <p:tavLst>
                                        <p:tav tm="0">
                                          <p:val>
                                            <p:strVal val="#ppt_x"/>
                                          </p:val>
                                        </p:tav>
                                        <p:tav tm="100000">
                                          <p:val>
                                            <p:strVal val="#ppt_x"/>
                                          </p:val>
                                        </p:tav>
                                      </p:tavLst>
                                    </p:anim>
                                    <p:anim calcmode="lin" valueType="num">
                                      <p:cBhvr>
                                        <p:cTn id="9" dur="750" fill="hold"/>
                                        <p:tgtEl>
                                          <p:spTgt spid="77"/>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fade">
                                      <p:cBhvr>
                                        <p:cTn id="12" dur="750"/>
                                        <p:tgtEl>
                                          <p:spTgt spid="73"/>
                                        </p:tgtEl>
                                      </p:cBhvr>
                                    </p:animEffect>
                                  </p:childTnLst>
                                </p:cTn>
                              </p:par>
                              <p:par>
                                <p:cTn id="13" presetID="53" presetClass="entr" presetSubtype="16"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Effect transition="in" filter="fade">
                                      <p:cBhvr>
                                        <p:cTn id="17" dur="500"/>
                                        <p:tgtEl>
                                          <p:spTgt spid="24"/>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42" presetClass="entr" presetSubtype="0" fill="hold" nodeType="withEffect">
                                  <p:stCondLst>
                                    <p:cond delay="500"/>
                                  </p:stCondLst>
                                  <p:childTnLst>
                                    <p:set>
                                      <p:cBhvr>
                                        <p:cTn id="24" dur="1" fill="hold">
                                          <p:stCondLst>
                                            <p:cond delay="0"/>
                                          </p:stCondLst>
                                        </p:cTn>
                                        <p:tgtEl>
                                          <p:spTgt spid="78"/>
                                        </p:tgtEl>
                                        <p:attrNameLst>
                                          <p:attrName>style.visibility</p:attrName>
                                        </p:attrNameLst>
                                      </p:cBhvr>
                                      <p:to>
                                        <p:strVal val="visible"/>
                                      </p:to>
                                    </p:set>
                                    <p:animEffect transition="in" filter="fade">
                                      <p:cBhvr>
                                        <p:cTn id="25" dur="750"/>
                                        <p:tgtEl>
                                          <p:spTgt spid="78"/>
                                        </p:tgtEl>
                                      </p:cBhvr>
                                    </p:animEffect>
                                    <p:anim calcmode="lin" valueType="num">
                                      <p:cBhvr>
                                        <p:cTn id="26" dur="750" fill="hold"/>
                                        <p:tgtEl>
                                          <p:spTgt spid="78"/>
                                        </p:tgtEl>
                                        <p:attrNameLst>
                                          <p:attrName>ppt_x</p:attrName>
                                        </p:attrNameLst>
                                      </p:cBhvr>
                                      <p:tavLst>
                                        <p:tav tm="0">
                                          <p:val>
                                            <p:strVal val="#ppt_x"/>
                                          </p:val>
                                        </p:tav>
                                        <p:tav tm="100000">
                                          <p:val>
                                            <p:strVal val="#ppt_x"/>
                                          </p:val>
                                        </p:tav>
                                      </p:tavLst>
                                    </p:anim>
                                    <p:anim calcmode="lin" valueType="num">
                                      <p:cBhvr>
                                        <p:cTn id="27" dur="750" fill="hold"/>
                                        <p:tgtEl>
                                          <p:spTgt spid="78"/>
                                        </p:tgtEl>
                                        <p:attrNameLst>
                                          <p:attrName>ppt_y</p:attrName>
                                        </p:attrNameLst>
                                      </p:cBhvr>
                                      <p:tavLst>
                                        <p:tav tm="0">
                                          <p:val>
                                            <p:strVal val="#ppt_y+.1"/>
                                          </p:val>
                                        </p:tav>
                                        <p:tav tm="100000">
                                          <p:val>
                                            <p:strVal val="#ppt_y"/>
                                          </p:val>
                                        </p:tav>
                                      </p:tavLst>
                                    </p:anim>
                                  </p:childTnLst>
                                </p:cTn>
                              </p:par>
                              <p:par>
                                <p:cTn id="28" presetID="10" presetClass="entr" presetSubtype="0" fill="hold" nodeType="withEffect">
                                  <p:stCondLst>
                                    <p:cond delay="500"/>
                                  </p:stCondLst>
                                  <p:childTnLst>
                                    <p:set>
                                      <p:cBhvr>
                                        <p:cTn id="29" dur="1" fill="hold">
                                          <p:stCondLst>
                                            <p:cond delay="0"/>
                                          </p:stCondLst>
                                        </p:cTn>
                                        <p:tgtEl>
                                          <p:spTgt spid="74"/>
                                        </p:tgtEl>
                                        <p:attrNameLst>
                                          <p:attrName>style.visibility</p:attrName>
                                        </p:attrNameLst>
                                      </p:cBhvr>
                                      <p:to>
                                        <p:strVal val="visible"/>
                                      </p:to>
                                    </p:set>
                                    <p:animEffect transition="in" filter="fade">
                                      <p:cBhvr>
                                        <p:cTn id="30" dur="750"/>
                                        <p:tgtEl>
                                          <p:spTgt spid="74"/>
                                        </p:tgtEl>
                                      </p:cBhvr>
                                    </p:animEffect>
                                  </p:childTnLst>
                                </p:cTn>
                              </p:par>
                              <p:par>
                                <p:cTn id="31" presetID="53" presetClass="entr" presetSubtype="16" fill="hold" nodeType="withEffect">
                                  <p:stCondLst>
                                    <p:cond delay="750"/>
                                  </p:stCondLst>
                                  <p:childTnLst>
                                    <p:set>
                                      <p:cBhvr>
                                        <p:cTn id="32" dur="1" fill="hold">
                                          <p:stCondLst>
                                            <p:cond delay="0"/>
                                          </p:stCondLst>
                                        </p:cTn>
                                        <p:tgtEl>
                                          <p:spTgt spid="48"/>
                                        </p:tgtEl>
                                        <p:attrNameLst>
                                          <p:attrName>style.visibility</p:attrName>
                                        </p:attrNameLst>
                                      </p:cBhvr>
                                      <p:to>
                                        <p:strVal val="visible"/>
                                      </p:to>
                                    </p:set>
                                    <p:anim calcmode="lin" valueType="num">
                                      <p:cBhvr>
                                        <p:cTn id="33" dur="500" fill="hold"/>
                                        <p:tgtEl>
                                          <p:spTgt spid="48"/>
                                        </p:tgtEl>
                                        <p:attrNameLst>
                                          <p:attrName>ppt_w</p:attrName>
                                        </p:attrNameLst>
                                      </p:cBhvr>
                                      <p:tavLst>
                                        <p:tav tm="0">
                                          <p:val>
                                            <p:fltVal val="0"/>
                                          </p:val>
                                        </p:tav>
                                        <p:tav tm="100000">
                                          <p:val>
                                            <p:strVal val="#ppt_w"/>
                                          </p:val>
                                        </p:tav>
                                      </p:tavLst>
                                    </p:anim>
                                    <p:anim calcmode="lin" valueType="num">
                                      <p:cBhvr>
                                        <p:cTn id="34" dur="500" fill="hold"/>
                                        <p:tgtEl>
                                          <p:spTgt spid="48"/>
                                        </p:tgtEl>
                                        <p:attrNameLst>
                                          <p:attrName>ppt_h</p:attrName>
                                        </p:attrNameLst>
                                      </p:cBhvr>
                                      <p:tavLst>
                                        <p:tav tm="0">
                                          <p:val>
                                            <p:fltVal val="0"/>
                                          </p:val>
                                        </p:tav>
                                        <p:tav tm="100000">
                                          <p:val>
                                            <p:strVal val="#ppt_h"/>
                                          </p:val>
                                        </p:tav>
                                      </p:tavLst>
                                    </p:anim>
                                    <p:animEffect transition="in" filter="fade">
                                      <p:cBhvr>
                                        <p:cTn id="35" dur="500"/>
                                        <p:tgtEl>
                                          <p:spTgt spid="48"/>
                                        </p:tgtEl>
                                      </p:cBhvr>
                                    </p:animEffect>
                                  </p:childTnLst>
                                </p:cTn>
                              </p:par>
                              <p:par>
                                <p:cTn id="36" presetID="42" presetClass="entr" presetSubtype="0" fill="hold" nodeType="withEffect">
                                  <p:stCondLst>
                                    <p:cond delay="1000"/>
                                  </p:stCondLst>
                                  <p:childTnLst>
                                    <p:set>
                                      <p:cBhvr>
                                        <p:cTn id="37" dur="1" fill="hold">
                                          <p:stCondLst>
                                            <p:cond delay="0"/>
                                          </p:stCondLst>
                                        </p:cTn>
                                        <p:tgtEl>
                                          <p:spTgt spid="79"/>
                                        </p:tgtEl>
                                        <p:attrNameLst>
                                          <p:attrName>style.visibility</p:attrName>
                                        </p:attrNameLst>
                                      </p:cBhvr>
                                      <p:to>
                                        <p:strVal val="visible"/>
                                      </p:to>
                                    </p:set>
                                    <p:animEffect transition="in" filter="fade">
                                      <p:cBhvr>
                                        <p:cTn id="38" dur="750"/>
                                        <p:tgtEl>
                                          <p:spTgt spid="79"/>
                                        </p:tgtEl>
                                      </p:cBhvr>
                                    </p:animEffect>
                                    <p:anim calcmode="lin" valueType="num">
                                      <p:cBhvr>
                                        <p:cTn id="39" dur="750" fill="hold"/>
                                        <p:tgtEl>
                                          <p:spTgt spid="79"/>
                                        </p:tgtEl>
                                        <p:attrNameLst>
                                          <p:attrName>ppt_x</p:attrName>
                                        </p:attrNameLst>
                                      </p:cBhvr>
                                      <p:tavLst>
                                        <p:tav tm="0">
                                          <p:val>
                                            <p:strVal val="#ppt_x"/>
                                          </p:val>
                                        </p:tav>
                                        <p:tav tm="100000">
                                          <p:val>
                                            <p:strVal val="#ppt_x"/>
                                          </p:val>
                                        </p:tav>
                                      </p:tavLst>
                                    </p:anim>
                                    <p:anim calcmode="lin" valueType="num">
                                      <p:cBhvr>
                                        <p:cTn id="40" dur="750" fill="hold"/>
                                        <p:tgtEl>
                                          <p:spTgt spid="79"/>
                                        </p:tgtEl>
                                        <p:attrNameLst>
                                          <p:attrName>ppt_y</p:attrName>
                                        </p:attrNameLst>
                                      </p:cBhvr>
                                      <p:tavLst>
                                        <p:tav tm="0">
                                          <p:val>
                                            <p:strVal val="#ppt_y+.1"/>
                                          </p:val>
                                        </p:tav>
                                        <p:tav tm="100000">
                                          <p:val>
                                            <p:strVal val="#ppt_y"/>
                                          </p:val>
                                        </p:tav>
                                      </p:tavLst>
                                    </p:anim>
                                  </p:childTnLst>
                                </p:cTn>
                              </p:par>
                              <p:par>
                                <p:cTn id="41" presetID="10" presetClass="entr" presetSubtype="0" fill="hold" nodeType="withEffect">
                                  <p:stCondLst>
                                    <p:cond delay="1000"/>
                                  </p:stCondLst>
                                  <p:childTnLst>
                                    <p:set>
                                      <p:cBhvr>
                                        <p:cTn id="42" dur="1" fill="hold">
                                          <p:stCondLst>
                                            <p:cond delay="0"/>
                                          </p:stCondLst>
                                        </p:cTn>
                                        <p:tgtEl>
                                          <p:spTgt spid="75"/>
                                        </p:tgtEl>
                                        <p:attrNameLst>
                                          <p:attrName>style.visibility</p:attrName>
                                        </p:attrNameLst>
                                      </p:cBhvr>
                                      <p:to>
                                        <p:strVal val="visible"/>
                                      </p:to>
                                    </p:set>
                                    <p:animEffect transition="in" filter="fade">
                                      <p:cBhvr>
                                        <p:cTn id="43" dur="750"/>
                                        <p:tgtEl>
                                          <p:spTgt spid="75"/>
                                        </p:tgtEl>
                                      </p:cBhvr>
                                    </p:animEffect>
                                  </p:childTnLst>
                                </p:cTn>
                              </p:par>
                              <p:par>
                                <p:cTn id="44" presetID="53" presetClass="entr" presetSubtype="16" fill="hold" nodeType="withEffect">
                                  <p:stCondLst>
                                    <p:cond delay="125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42" presetClass="entr" presetSubtype="0" fill="hold" nodeType="withEffect">
                                  <p:stCondLst>
                                    <p:cond delay="150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750"/>
                                        <p:tgtEl>
                                          <p:spTgt spid="80"/>
                                        </p:tgtEl>
                                      </p:cBhvr>
                                    </p:animEffect>
                                    <p:anim calcmode="lin" valueType="num">
                                      <p:cBhvr>
                                        <p:cTn id="52" dur="750" fill="hold"/>
                                        <p:tgtEl>
                                          <p:spTgt spid="80"/>
                                        </p:tgtEl>
                                        <p:attrNameLst>
                                          <p:attrName>ppt_x</p:attrName>
                                        </p:attrNameLst>
                                      </p:cBhvr>
                                      <p:tavLst>
                                        <p:tav tm="0">
                                          <p:val>
                                            <p:strVal val="#ppt_x"/>
                                          </p:val>
                                        </p:tav>
                                        <p:tav tm="100000">
                                          <p:val>
                                            <p:strVal val="#ppt_x"/>
                                          </p:val>
                                        </p:tav>
                                      </p:tavLst>
                                    </p:anim>
                                    <p:anim calcmode="lin" valueType="num">
                                      <p:cBhvr>
                                        <p:cTn id="53" dur="750" fill="hold"/>
                                        <p:tgtEl>
                                          <p:spTgt spid="80"/>
                                        </p:tgtEl>
                                        <p:attrNameLst>
                                          <p:attrName>ppt_y</p:attrName>
                                        </p:attrNameLst>
                                      </p:cBhvr>
                                      <p:tavLst>
                                        <p:tav tm="0">
                                          <p:val>
                                            <p:strVal val="#ppt_y+.1"/>
                                          </p:val>
                                        </p:tav>
                                        <p:tav tm="100000">
                                          <p:val>
                                            <p:strVal val="#ppt_y"/>
                                          </p:val>
                                        </p:tav>
                                      </p:tavLst>
                                    </p:anim>
                                  </p:childTnLst>
                                </p:cTn>
                              </p:par>
                              <p:par>
                                <p:cTn id="54" presetID="10" presetClass="entr" presetSubtype="0" fill="hold" nodeType="withEffect">
                                  <p:stCondLst>
                                    <p:cond delay="1500"/>
                                  </p:stCondLst>
                                  <p:childTnLst>
                                    <p:set>
                                      <p:cBhvr>
                                        <p:cTn id="55" dur="1" fill="hold">
                                          <p:stCondLst>
                                            <p:cond delay="0"/>
                                          </p:stCondLst>
                                        </p:cTn>
                                        <p:tgtEl>
                                          <p:spTgt spid="76"/>
                                        </p:tgtEl>
                                        <p:attrNameLst>
                                          <p:attrName>style.visibility</p:attrName>
                                        </p:attrNameLst>
                                      </p:cBhvr>
                                      <p:to>
                                        <p:strVal val="visible"/>
                                      </p:to>
                                    </p:set>
                                    <p:animEffect transition="in" filter="fade">
                                      <p:cBhvr>
                                        <p:cTn id="56" dur="750"/>
                                        <p:tgtEl>
                                          <p:spTgt spid="76"/>
                                        </p:tgtEl>
                                      </p:cBhvr>
                                    </p:animEffect>
                                  </p:childTnLst>
                                </p:cTn>
                              </p:par>
                              <p:par>
                                <p:cTn id="57" presetID="53" presetClass="entr" presetSubtype="16" fill="hold" nodeType="withEffect">
                                  <p:stCondLst>
                                    <p:cond delay="1750"/>
                                  </p:stCondLst>
                                  <p:childTnLst>
                                    <p:set>
                                      <p:cBhvr>
                                        <p:cTn id="58" dur="1" fill="hold">
                                          <p:stCondLst>
                                            <p:cond delay="0"/>
                                          </p:stCondLst>
                                        </p:cTn>
                                        <p:tgtEl>
                                          <p:spTgt spid="58"/>
                                        </p:tgtEl>
                                        <p:attrNameLst>
                                          <p:attrName>style.visibility</p:attrName>
                                        </p:attrNameLst>
                                      </p:cBhvr>
                                      <p:to>
                                        <p:strVal val="visible"/>
                                      </p:to>
                                    </p:set>
                                    <p:anim calcmode="lin" valueType="num">
                                      <p:cBhvr>
                                        <p:cTn id="59" dur="500" fill="hold"/>
                                        <p:tgtEl>
                                          <p:spTgt spid="58"/>
                                        </p:tgtEl>
                                        <p:attrNameLst>
                                          <p:attrName>ppt_w</p:attrName>
                                        </p:attrNameLst>
                                      </p:cBhvr>
                                      <p:tavLst>
                                        <p:tav tm="0">
                                          <p:val>
                                            <p:fltVal val="0"/>
                                          </p:val>
                                        </p:tav>
                                        <p:tav tm="100000">
                                          <p:val>
                                            <p:strVal val="#ppt_w"/>
                                          </p:val>
                                        </p:tav>
                                      </p:tavLst>
                                    </p:anim>
                                    <p:anim calcmode="lin" valueType="num">
                                      <p:cBhvr>
                                        <p:cTn id="60" dur="500" fill="hold"/>
                                        <p:tgtEl>
                                          <p:spTgt spid="58"/>
                                        </p:tgtEl>
                                        <p:attrNameLst>
                                          <p:attrName>ppt_h</p:attrName>
                                        </p:attrNameLst>
                                      </p:cBhvr>
                                      <p:tavLst>
                                        <p:tav tm="0">
                                          <p:val>
                                            <p:fltVal val="0"/>
                                          </p:val>
                                        </p:tav>
                                        <p:tav tm="100000">
                                          <p:val>
                                            <p:strVal val="#ppt_h"/>
                                          </p:val>
                                        </p:tav>
                                      </p:tavLst>
                                    </p:anim>
                                    <p:animEffect transition="in" filter="fade">
                                      <p:cBhvr>
                                        <p:cTn id="61" dur="500"/>
                                        <p:tgtEl>
                                          <p:spTgt spid="58"/>
                                        </p:tgtEl>
                                      </p:cBhvr>
                                    </p:animEffect>
                                  </p:childTnLst>
                                </p:cTn>
                              </p:par>
                              <p:par>
                                <p:cTn id="62" presetID="10" presetClass="entr" presetSubtype="0" fill="hold" grpId="0" nodeType="withEffect">
                                  <p:stCondLst>
                                    <p:cond delay="75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Bildplatzhalter 7">
            <a:extLst>
              <a:ext uri="{FF2B5EF4-FFF2-40B4-BE49-F238E27FC236}">
                <a16:creationId xmlns:a16="http://schemas.microsoft.com/office/drawing/2014/main" id="{C8F1595D-53B0-BC2D-5556-EECCCDC9675E}"/>
              </a:ext>
            </a:extLst>
          </p:cNvPr>
          <p:cNvPicPr>
            <a:picLocks noChangeAspect="1"/>
          </p:cNvPicPr>
          <p:nvPr/>
        </p:nvPicPr>
        <p:blipFill rotWithShape="1">
          <a:blip r:embed="rId3"/>
          <a:srcRect t="2438" r="17517" b="5302"/>
          <a:stretch/>
        </p:blipFill>
        <p:spPr bwMode="gray">
          <a:xfrm>
            <a:off x="180000" y="179999"/>
            <a:ext cx="11832000" cy="6489089"/>
          </a:xfrm>
          <a:prstGeom prst="rect">
            <a:avLst/>
          </a:prstGeom>
        </p:spPr>
      </p:pic>
      <p:graphicFrame>
        <p:nvGraphicFramePr>
          <p:cNvPr id="6" name="Objekt 5" hidden="1">
            <a:extLst>
              <a:ext uri="{FF2B5EF4-FFF2-40B4-BE49-F238E27FC236}">
                <a16:creationId xmlns:a16="http://schemas.microsoft.com/office/drawing/2014/main" id="{988BD7B0-A14A-D02F-F45F-0B4F08FD8BE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6" name="Objekt 5" hidden="1">
                        <a:extLst>
                          <a:ext uri="{FF2B5EF4-FFF2-40B4-BE49-F238E27FC236}">
                            <a16:creationId xmlns:a16="http://schemas.microsoft.com/office/drawing/2014/main" id="{988BD7B0-A14A-D02F-F45F-0B4F08FD8BE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bwMode="gray"/>
        <p:txBody>
          <a:bodyPr vert="horz"/>
          <a:lstStyle/>
          <a:p>
            <a:r>
              <a:rPr lang="de-DE" dirty="0"/>
              <a:t>Unsere stationären Leistungen im Überblick</a:t>
            </a:r>
            <a:br>
              <a:rPr lang="de-DE" dirty="0"/>
            </a:br>
            <a:br>
              <a:rPr lang="de-DE" dirty="0"/>
            </a:br>
            <a:endParaRPr lang="de-DE" dirty="0"/>
          </a:p>
        </p:txBody>
      </p:sp>
      <p:sp>
        <p:nvSpPr>
          <p:cNvPr id="9" name="Textplatzhalter 10">
            <a:extLst>
              <a:ext uri="{FF2B5EF4-FFF2-40B4-BE49-F238E27FC236}">
                <a16:creationId xmlns:a16="http://schemas.microsoft.com/office/drawing/2014/main" id="{9AE5DBE4-612F-E8BF-C8B6-C06D80B13C03}"/>
              </a:ext>
            </a:extLst>
          </p:cNvPr>
          <p:cNvSpPr>
            <a:spLocks noGrp="1"/>
          </p:cNvSpPr>
          <p:nvPr>
            <p:ph type="body" sz="quarter" idx="13"/>
          </p:nvPr>
        </p:nvSpPr>
        <p:spPr>
          <a:xfrm>
            <a:off x="407987" y="196057"/>
            <a:ext cx="7488238" cy="144000"/>
          </a:xfrm>
        </p:spPr>
        <p:txBody>
          <a:bodyPr/>
          <a:lstStyle/>
          <a:p>
            <a:r>
              <a:rPr lang="de-DE" dirty="0"/>
              <a:t>Leistungen – stationär</a:t>
            </a:r>
          </a:p>
        </p:txBody>
      </p:sp>
      <p:sp>
        <p:nvSpPr>
          <p:cNvPr id="29" name="Rechteck: abgerundete Ecken 28">
            <a:extLst>
              <a:ext uri="{FF2B5EF4-FFF2-40B4-BE49-F238E27FC236}">
                <a16:creationId xmlns:a16="http://schemas.microsoft.com/office/drawing/2014/main" id="{94E13A58-43AD-AA18-EA38-8E909FEEC1F3}"/>
              </a:ext>
            </a:extLst>
          </p:cNvPr>
          <p:cNvSpPr/>
          <p:nvPr/>
        </p:nvSpPr>
        <p:spPr bwMode="gray">
          <a:xfrm>
            <a:off x="407987" y="1325230"/>
            <a:ext cx="4356000" cy="900000"/>
          </a:xfrm>
          <a:prstGeom prst="roundRect">
            <a:avLst>
              <a:gd name="adj" fmla="val 8968"/>
            </a:avLst>
          </a:prstGeom>
          <a:solidFill>
            <a:schemeClr val="accent1"/>
          </a:solidFill>
        </p:spPr>
        <p:txBody>
          <a:bodyPr vert="horz" wrap="square" lIns="180000" tIns="0" rIns="0" bIns="0" rtlCol="0" anchor="ctr"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600" b="1" i="0" u="none" strike="noStrike" kern="1200" cap="none" spc="0" normalizeH="0" baseline="0" noProof="0" dirty="0">
                <a:ln>
                  <a:noFill/>
                </a:ln>
                <a:solidFill>
                  <a:schemeClr val="bg1"/>
                </a:solidFill>
                <a:effectLst/>
                <a:uLnTx/>
                <a:uFillTx/>
                <a:ea typeface="+mn-ea"/>
                <a:cs typeface="+mn-cs"/>
              </a:rPr>
              <a:t>Allgemeine Krankenhausleistungen </a:t>
            </a:r>
            <a:br>
              <a:rPr kumimoji="0" lang="de-DE" sz="1600" b="1" i="0" u="none" strike="noStrike" kern="1200" cap="none" spc="0" normalizeH="0" baseline="0" noProof="0" dirty="0">
                <a:ln>
                  <a:noFill/>
                </a:ln>
                <a:solidFill>
                  <a:schemeClr val="bg1"/>
                </a:solidFill>
                <a:effectLst/>
                <a:uLnTx/>
                <a:uFillTx/>
                <a:ea typeface="+mn-ea"/>
                <a:cs typeface="+mn-cs"/>
              </a:rPr>
            </a:br>
            <a:r>
              <a:rPr kumimoji="0" lang="de-DE" sz="2800" i="0" u="none" strike="noStrike" kern="1200" cap="none" spc="0" normalizeH="0" baseline="0" noProof="0" dirty="0">
                <a:ln>
                  <a:noFill/>
                </a:ln>
                <a:solidFill>
                  <a:schemeClr val="bg1"/>
                </a:solidFill>
                <a:effectLst/>
                <a:uLnTx/>
                <a:uFillTx/>
                <a:ea typeface="+mn-ea"/>
                <a:cs typeface="+mn-cs"/>
              </a:rPr>
              <a:t>100%</a:t>
            </a:r>
          </a:p>
        </p:txBody>
      </p:sp>
      <p:sp>
        <p:nvSpPr>
          <p:cNvPr id="33" name="Rechteck: abgerundete Ecken 32">
            <a:extLst>
              <a:ext uri="{FF2B5EF4-FFF2-40B4-BE49-F238E27FC236}">
                <a16:creationId xmlns:a16="http://schemas.microsoft.com/office/drawing/2014/main" id="{F2DDAF3D-CC2F-5FD8-BEBF-837DFE97215E}"/>
              </a:ext>
            </a:extLst>
          </p:cNvPr>
          <p:cNvSpPr/>
          <p:nvPr/>
        </p:nvSpPr>
        <p:spPr bwMode="gray">
          <a:xfrm>
            <a:off x="407987" y="2454995"/>
            <a:ext cx="4356000" cy="900000"/>
          </a:xfrm>
          <a:prstGeom prst="roundRect">
            <a:avLst>
              <a:gd name="adj" fmla="val 8968"/>
            </a:avLst>
          </a:prstGeom>
          <a:solidFill>
            <a:schemeClr val="accent1"/>
          </a:solidFill>
        </p:spPr>
        <p:txBody>
          <a:bodyPr vert="horz" wrap="square" lIns="180000" tIns="0" rIns="0" bIns="0" rtlCol="0" anchor="ctr"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600" b="1" i="0" u="none" strike="noStrike" kern="1200" cap="none" spc="0" normalizeH="0" baseline="0" noProof="0" dirty="0">
                <a:ln>
                  <a:noFill/>
                </a:ln>
                <a:solidFill>
                  <a:schemeClr val="bg1"/>
                </a:solidFill>
                <a:effectLst/>
                <a:uLnTx/>
                <a:uFillTx/>
                <a:ea typeface="+mn-ea"/>
                <a:cs typeface="+mn-cs"/>
              </a:rPr>
              <a:t>Stationäre Wahlleistungen  </a:t>
            </a:r>
            <a:br>
              <a:rPr kumimoji="0" lang="de-DE" sz="1600" b="1" i="0" u="none" strike="noStrike" kern="1200" cap="none" spc="0" normalizeH="0" baseline="0" noProof="0" dirty="0">
                <a:ln>
                  <a:noFill/>
                </a:ln>
                <a:solidFill>
                  <a:schemeClr val="bg1"/>
                </a:solidFill>
                <a:effectLst/>
                <a:uLnTx/>
                <a:uFillTx/>
                <a:ea typeface="+mn-ea"/>
                <a:cs typeface="+mn-cs"/>
              </a:rPr>
            </a:br>
            <a:r>
              <a:rPr kumimoji="0" lang="de-DE" sz="2800" i="0" u="none" strike="noStrike" kern="1200" cap="none" spc="0" normalizeH="0" baseline="0" noProof="0" dirty="0">
                <a:ln>
                  <a:noFill/>
                </a:ln>
                <a:solidFill>
                  <a:schemeClr val="bg1"/>
                </a:solidFill>
                <a:effectLst/>
                <a:uLnTx/>
                <a:uFillTx/>
                <a:ea typeface="+mn-ea"/>
                <a:cs typeface="+mn-cs"/>
              </a:rPr>
              <a:t>100%</a:t>
            </a:r>
          </a:p>
        </p:txBody>
      </p:sp>
      <p:sp>
        <p:nvSpPr>
          <p:cNvPr id="34" name="Ellipse 33">
            <a:extLst>
              <a:ext uri="{FF2B5EF4-FFF2-40B4-BE49-F238E27FC236}">
                <a16:creationId xmlns:a16="http://schemas.microsoft.com/office/drawing/2014/main" id="{5239F6C7-BD3E-0D0F-1CC8-B0BC8832DEAD}"/>
              </a:ext>
            </a:extLst>
          </p:cNvPr>
          <p:cNvSpPr>
            <a:spLocks noChangeAspect="1"/>
          </p:cNvSpPr>
          <p:nvPr/>
        </p:nvSpPr>
        <p:spPr bwMode="gray">
          <a:xfrm>
            <a:off x="4466342" y="2607351"/>
            <a:ext cx="595289" cy="595289"/>
          </a:xfrm>
          <a:prstGeom prst="ellipse">
            <a:avLst/>
          </a:prstGeom>
          <a:solidFill>
            <a:srgbClr val="6D1B3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600"/>
              </a:spcBef>
            </a:pPr>
            <a:r>
              <a:rPr lang="de-DE" sz="1200" b="1" dirty="0">
                <a:solidFill>
                  <a:schemeClr val="bg1"/>
                </a:solidFill>
              </a:rPr>
              <a:t>PSV</a:t>
            </a:r>
          </a:p>
        </p:txBody>
      </p:sp>
      <p:sp>
        <p:nvSpPr>
          <p:cNvPr id="35" name="Rechteck: abgerundete Ecken 34">
            <a:extLst>
              <a:ext uri="{FF2B5EF4-FFF2-40B4-BE49-F238E27FC236}">
                <a16:creationId xmlns:a16="http://schemas.microsoft.com/office/drawing/2014/main" id="{2B07B33D-274E-B0E5-E3CA-7DB82564C995}"/>
              </a:ext>
            </a:extLst>
          </p:cNvPr>
          <p:cNvSpPr/>
          <p:nvPr/>
        </p:nvSpPr>
        <p:spPr bwMode="gray">
          <a:xfrm>
            <a:off x="407987" y="3584760"/>
            <a:ext cx="4356000" cy="900000"/>
          </a:xfrm>
          <a:prstGeom prst="roundRect">
            <a:avLst>
              <a:gd name="adj" fmla="val 8968"/>
            </a:avLst>
          </a:prstGeom>
          <a:solidFill>
            <a:schemeClr val="accent1"/>
          </a:solidFill>
        </p:spPr>
        <p:txBody>
          <a:bodyPr vert="horz" wrap="square" lIns="180000" tIns="0" rIns="0" bIns="0" rtlCol="0" anchor="ctr"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600" b="1" i="0" u="none" strike="noStrike" kern="1200" cap="none" spc="0" normalizeH="0" baseline="0" noProof="0" dirty="0">
                <a:ln>
                  <a:noFill/>
                </a:ln>
                <a:solidFill>
                  <a:schemeClr val="bg1"/>
                </a:solidFill>
                <a:effectLst/>
                <a:uLnTx/>
                <a:uFillTx/>
                <a:ea typeface="+mn-ea"/>
                <a:cs typeface="+mn-cs"/>
              </a:rPr>
              <a:t>Spezialistenbehandlung</a:t>
            </a:r>
            <a:br>
              <a:rPr kumimoji="0" lang="de-DE" sz="1600" b="1" i="0" u="none" strike="noStrike" kern="1200" cap="none" spc="0" normalizeH="0" baseline="0" noProof="0" dirty="0">
                <a:ln>
                  <a:noFill/>
                </a:ln>
                <a:solidFill>
                  <a:schemeClr val="bg1"/>
                </a:solidFill>
                <a:effectLst/>
                <a:uLnTx/>
                <a:uFillTx/>
                <a:ea typeface="+mn-ea"/>
                <a:cs typeface="+mn-cs"/>
              </a:rPr>
            </a:br>
            <a:r>
              <a:rPr kumimoji="0" lang="de-DE" sz="2800" i="0" u="none" strike="noStrike" kern="1200" cap="none" spc="0" normalizeH="0" baseline="0" noProof="0" dirty="0">
                <a:ln>
                  <a:noFill/>
                </a:ln>
                <a:solidFill>
                  <a:schemeClr val="bg1"/>
                </a:solidFill>
                <a:effectLst/>
                <a:uLnTx/>
                <a:uFillTx/>
                <a:ea typeface="+mn-ea"/>
                <a:cs typeface="+mn-cs"/>
              </a:rPr>
              <a:t>100%</a:t>
            </a:r>
          </a:p>
        </p:txBody>
      </p:sp>
      <p:sp>
        <p:nvSpPr>
          <p:cNvPr id="36" name="Ellipse 35">
            <a:extLst>
              <a:ext uri="{FF2B5EF4-FFF2-40B4-BE49-F238E27FC236}">
                <a16:creationId xmlns:a16="http://schemas.microsoft.com/office/drawing/2014/main" id="{8FBAA50B-17EF-2C1F-322A-D614CA9F6CD1}"/>
              </a:ext>
            </a:extLst>
          </p:cNvPr>
          <p:cNvSpPr>
            <a:spLocks noChangeAspect="1"/>
          </p:cNvSpPr>
          <p:nvPr/>
        </p:nvSpPr>
        <p:spPr bwMode="gray">
          <a:xfrm>
            <a:off x="4466342" y="3737116"/>
            <a:ext cx="595289" cy="595289"/>
          </a:xfrm>
          <a:prstGeom prst="ellipse">
            <a:avLst/>
          </a:prstGeom>
          <a:solidFill>
            <a:srgbClr val="6D1B3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600"/>
              </a:spcBef>
            </a:pPr>
            <a:r>
              <a:rPr lang="de-DE" sz="1200" b="1" dirty="0">
                <a:solidFill>
                  <a:schemeClr val="bg1"/>
                </a:solidFill>
              </a:rPr>
              <a:t>PSV</a:t>
            </a:r>
          </a:p>
        </p:txBody>
      </p:sp>
      <p:sp>
        <p:nvSpPr>
          <p:cNvPr id="37" name="Rechteck: abgerundete Ecken 36">
            <a:extLst>
              <a:ext uri="{FF2B5EF4-FFF2-40B4-BE49-F238E27FC236}">
                <a16:creationId xmlns:a16="http://schemas.microsoft.com/office/drawing/2014/main" id="{1667AA63-B2AB-7772-37F5-240C44CF1075}"/>
              </a:ext>
            </a:extLst>
          </p:cNvPr>
          <p:cNvSpPr/>
          <p:nvPr/>
        </p:nvSpPr>
        <p:spPr bwMode="gray">
          <a:xfrm>
            <a:off x="407987" y="4714525"/>
            <a:ext cx="4356000" cy="900000"/>
          </a:xfrm>
          <a:prstGeom prst="roundRect">
            <a:avLst>
              <a:gd name="adj" fmla="val 8968"/>
            </a:avLst>
          </a:prstGeom>
          <a:solidFill>
            <a:schemeClr val="accent1"/>
          </a:solidFill>
        </p:spPr>
        <p:txBody>
          <a:bodyPr vert="horz" wrap="square" lIns="180000" tIns="0" rIns="0" bIns="0" rtlCol="0" anchor="ctr"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600" b="1" i="0" u="none" strike="noStrike" kern="1200" cap="none" spc="0" normalizeH="0" baseline="0" noProof="0" dirty="0">
                <a:ln>
                  <a:noFill/>
                </a:ln>
                <a:solidFill>
                  <a:schemeClr val="bg1"/>
                </a:solidFill>
                <a:effectLst/>
                <a:uLnTx/>
                <a:uFillTx/>
                <a:ea typeface="+mn-ea"/>
                <a:cs typeface="+mn-cs"/>
              </a:rPr>
              <a:t>Leistungen oberhalb der GOÄ  </a:t>
            </a:r>
            <a:br>
              <a:rPr kumimoji="0" lang="de-DE" sz="1600" b="1" i="0" u="none" strike="noStrike" kern="1200" cap="none" spc="0" normalizeH="0" baseline="0" noProof="0" dirty="0">
                <a:ln>
                  <a:noFill/>
                </a:ln>
                <a:solidFill>
                  <a:schemeClr val="bg1"/>
                </a:solidFill>
                <a:effectLst/>
                <a:uLnTx/>
                <a:uFillTx/>
                <a:ea typeface="+mn-ea"/>
                <a:cs typeface="+mn-cs"/>
              </a:rPr>
            </a:br>
            <a:r>
              <a:rPr kumimoji="0" lang="de-DE" sz="2800" i="0" u="none" strike="noStrike" kern="1200" cap="none" spc="0" normalizeH="0" baseline="0" noProof="0" dirty="0">
                <a:ln>
                  <a:noFill/>
                </a:ln>
                <a:solidFill>
                  <a:schemeClr val="bg1"/>
                </a:solidFill>
                <a:effectLst/>
                <a:uLnTx/>
                <a:uFillTx/>
                <a:ea typeface="+mn-ea"/>
                <a:cs typeface="+mn-cs"/>
              </a:rPr>
              <a:t>mitversichert</a:t>
            </a:r>
          </a:p>
        </p:txBody>
      </p:sp>
      <p:sp>
        <p:nvSpPr>
          <p:cNvPr id="38" name="Ellipse 37">
            <a:extLst>
              <a:ext uri="{FF2B5EF4-FFF2-40B4-BE49-F238E27FC236}">
                <a16:creationId xmlns:a16="http://schemas.microsoft.com/office/drawing/2014/main" id="{D62AE75D-E84F-7525-3AAF-6502FA1DCFB9}"/>
              </a:ext>
            </a:extLst>
          </p:cNvPr>
          <p:cNvSpPr>
            <a:spLocks noChangeAspect="1"/>
          </p:cNvSpPr>
          <p:nvPr/>
        </p:nvSpPr>
        <p:spPr bwMode="gray">
          <a:xfrm>
            <a:off x="4466342" y="4866881"/>
            <a:ext cx="595289" cy="595289"/>
          </a:xfrm>
          <a:prstGeom prst="ellipse">
            <a:avLst/>
          </a:prstGeom>
          <a:solidFill>
            <a:srgbClr val="6D1B3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600"/>
              </a:spcBef>
            </a:pPr>
            <a:r>
              <a:rPr lang="de-DE" sz="1200" b="1" dirty="0">
                <a:solidFill>
                  <a:schemeClr val="bg1"/>
                </a:solidFill>
              </a:rPr>
              <a:t>PSV</a:t>
            </a:r>
          </a:p>
        </p:txBody>
      </p:sp>
      <p:sp>
        <p:nvSpPr>
          <p:cNvPr id="2" name="Ellipse 1">
            <a:extLst>
              <a:ext uri="{FF2B5EF4-FFF2-40B4-BE49-F238E27FC236}">
                <a16:creationId xmlns:a16="http://schemas.microsoft.com/office/drawing/2014/main" id="{B892B408-0F64-471C-7531-54D433B27ED9}"/>
              </a:ext>
            </a:extLst>
          </p:cNvPr>
          <p:cNvSpPr>
            <a:spLocks noChangeAspect="1"/>
          </p:cNvSpPr>
          <p:nvPr/>
        </p:nvSpPr>
        <p:spPr bwMode="gray">
          <a:xfrm>
            <a:off x="10647396" y="256856"/>
            <a:ext cx="1296000" cy="1296000"/>
          </a:xfrm>
          <a:prstGeom prst="ellipse">
            <a:avLst/>
          </a:prstGeom>
          <a:solidFill>
            <a:srgbClr val="FDC3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600"/>
              </a:spcBef>
            </a:pPr>
            <a:r>
              <a:rPr lang="de-DE" sz="900" b="1" dirty="0">
                <a:solidFill>
                  <a:schemeClr val="tx1"/>
                </a:solidFill>
              </a:rPr>
              <a:t>Stationäre </a:t>
            </a:r>
            <a:br>
              <a:rPr lang="de-DE" sz="900" b="1" dirty="0">
                <a:solidFill>
                  <a:schemeClr val="tx1"/>
                </a:solidFill>
              </a:rPr>
            </a:br>
            <a:r>
              <a:rPr lang="de-DE" sz="900" b="1" dirty="0">
                <a:solidFill>
                  <a:schemeClr val="tx1"/>
                </a:solidFill>
              </a:rPr>
              <a:t>Leistungen</a:t>
            </a:r>
            <a:br>
              <a:rPr lang="de-DE" sz="900" b="1" dirty="0">
                <a:solidFill>
                  <a:schemeClr val="tx1"/>
                </a:solidFill>
              </a:rPr>
            </a:br>
            <a:r>
              <a:rPr lang="de-DE" sz="900" b="1" dirty="0">
                <a:solidFill>
                  <a:schemeClr val="tx1"/>
                </a:solidFill>
              </a:rPr>
              <a:t>unabhängig</a:t>
            </a:r>
            <a:br>
              <a:rPr lang="de-DE" sz="900" b="1" dirty="0">
                <a:solidFill>
                  <a:schemeClr val="tx1"/>
                </a:solidFill>
              </a:rPr>
            </a:br>
            <a:r>
              <a:rPr lang="de-DE" sz="900" b="1" dirty="0">
                <a:solidFill>
                  <a:schemeClr val="tx1"/>
                </a:solidFill>
              </a:rPr>
              <a:t>der BRE / </a:t>
            </a:r>
            <a:br>
              <a:rPr lang="de-DE" sz="900" b="1" dirty="0">
                <a:solidFill>
                  <a:schemeClr val="tx1"/>
                </a:solidFill>
              </a:rPr>
            </a:br>
            <a:r>
              <a:rPr lang="de-DE" sz="900" b="1" dirty="0">
                <a:solidFill>
                  <a:schemeClr val="tx1"/>
                </a:solidFill>
              </a:rPr>
              <a:t>Beitragsstundung</a:t>
            </a:r>
          </a:p>
        </p:txBody>
      </p:sp>
    </p:spTree>
    <p:extLst>
      <p:ext uri="{BB962C8B-B14F-4D97-AF65-F5344CB8AC3E}">
        <p14:creationId xmlns:p14="http://schemas.microsoft.com/office/powerpoint/2010/main" val="1319293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750"/>
                                        <p:tgtEl>
                                          <p:spTgt spid="29"/>
                                        </p:tgtEl>
                                      </p:cBhvr>
                                    </p:animEffect>
                                    <p:anim calcmode="lin" valueType="num">
                                      <p:cBhvr>
                                        <p:cTn id="8" dur="750" fill="hold"/>
                                        <p:tgtEl>
                                          <p:spTgt spid="29"/>
                                        </p:tgtEl>
                                        <p:attrNameLst>
                                          <p:attrName>ppt_x</p:attrName>
                                        </p:attrNameLst>
                                      </p:cBhvr>
                                      <p:tavLst>
                                        <p:tav tm="0">
                                          <p:val>
                                            <p:strVal val="#ppt_x"/>
                                          </p:val>
                                        </p:tav>
                                        <p:tav tm="100000">
                                          <p:val>
                                            <p:strVal val="#ppt_x"/>
                                          </p:val>
                                        </p:tav>
                                      </p:tavLst>
                                    </p:anim>
                                    <p:anim calcmode="lin" valueType="num">
                                      <p:cBhvr>
                                        <p:cTn id="9" dur="75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750"/>
                                        <p:tgtEl>
                                          <p:spTgt spid="33"/>
                                        </p:tgtEl>
                                      </p:cBhvr>
                                    </p:animEffect>
                                    <p:anim calcmode="lin" valueType="num">
                                      <p:cBhvr>
                                        <p:cTn id="13" dur="750" fill="hold"/>
                                        <p:tgtEl>
                                          <p:spTgt spid="33"/>
                                        </p:tgtEl>
                                        <p:attrNameLst>
                                          <p:attrName>ppt_x</p:attrName>
                                        </p:attrNameLst>
                                      </p:cBhvr>
                                      <p:tavLst>
                                        <p:tav tm="0">
                                          <p:val>
                                            <p:strVal val="#ppt_x"/>
                                          </p:val>
                                        </p:tav>
                                        <p:tav tm="100000">
                                          <p:val>
                                            <p:strVal val="#ppt_x"/>
                                          </p:val>
                                        </p:tav>
                                      </p:tavLst>
                                    </p:anim>
                                    <p:anim calcmode="lin" valueType="num">
                                      <p:cBhvr>
                                        <p:cTn id="14" dur="750" fill="hold"/>
                                        <p:tgtEl>
                                          <p:spTgt spid="33"/>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Effect transition="in" filter="fade">
                                      <p:cBhvr>
                                        <p:cTn id="19" dur="500"/>
                                        <p:tgtEl>
                                          <p:spTgt spid="34"/>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750"/>
                                        <p:tgtEl>
                                          <p:spTgt spid="35"/>
                                        </p:tgtEl>
                                      </p:cBhvr>
                                    </p:animEffect>
                                    <p:anim calcmode="lin" valueType="num">
                                      <p:cBhvr>
                                        <p:cTn id="23" dur="750" fill="hold"/>
                                        <p:tgtEl>
                                          <p:spTgt spid="35"/>
                                        </p:tgtEl>
                                        <p:attrNameLst>
                                          <p:attrName>ppt_x</p:attrName>
                                        </p:attrNameLst>
                                      </p:cBhvr>
                                      <p:tavLst>
                                        <p:tav tm="0">
                                          <p:val>
                                            <p:strVal val="#ppt_x"/>
                                          </p:val>
                                        </p:tav>
                                        <p:tav tm="100000">
                                          <p:val>
                                            <p:strVal val="#ppt_x"/>
                                          </p:val>
                                        </p:tav>
                                      </p:tavLst>
                                    </p:anim>
                                    <p:anim calcmode="lin" valueType="num">
                                      <p:cBhvr>
                                        <p:cTn id="24" dur="750" fill="hold"/>
                                        <p:tgtEl>
                                          <p:spTgt spid="35"/>
                                        </p:tgtEl>
                                        <p:attrNameLst>
                                          <p:attrName>ppt_y</p:attrName>
                                        </p:attrNameLst>
                                      </p:cBhvr>
                                      <p:tavLst>
                                        <p:tav tm="0">
                                          <p:val>
                                            <p:strVal val="#ppt_y+.1"/>
                                          </p:val>
                                        </p:tav>
                                        <p:tav tm="100000">
                                          <p:val>
                                            <p:strVal val="#ppt_y"/>
                                          </p:val>
                                        </p:tav>
                                      </p:tavLst>
                                    </p:anim>
                                  </p:childTnLst>
                                </p:cTn>
                              </p:par>
                              <p:par>
                                <p:cTn id="25" presetID="53" presetClass="entr" presetSubtype="16" fill="hold" grpId="0" nodeType="withEffect">
                                  <p:stCondLst>
                                    <p:cond delay="75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42" presetClass="entr" presetSubtype="0" fill="hold" grpId="0" nodeType="withEffect">
                                  <p:stCondLst>
                                    <p:cond delay="75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750"/>
                                        <p:tgtEl>
                                          <p:spTgt spid="37"/>
                                        </p:tgtEl>
                                      </p:cBhvr>
                                    </p:animEffect>
                                    <p:anim calcmode="lin" valueType="num">
                                      <p:cBhvr>
                                        <p:cTn id="33" dur="750" fill="hold"/>
                                        <p:tgtEl>
                                          <p:spTgt spid="37"/>
                                        </p:tgtEl>
                                        <p:attrNameLst>
                                          <p:attrName>ppt_x</p:attrName>
                                        </p:attrNameLst>
                                      </p:cBhvr>
                                      <p:tavLst>
                                        <p:tav tm="0">
                                          <p:val>
                                            <p:strVal val="#ppt_x"/>
                                          </p:val>
                                        </p:tav>
                                        <p:tav tm="100000">
                                          <p:val>
                                            <p:strVal val="#ppt_x"/>
                                          </p:val>
                                        </p:tav>
                                      </p:tavLst>
                                    </p:anim>
                                    <p:anim calcmode="lin" valueType="num">
                                      <p:cBhvr>
                                        <p:cTn id="34" dur="750" fill="hold"/>
                                        <p:tgtEl>
                                          <p:spTgt spid="37"/>
                                        </p:tgtEl>
                                        <p:attrNameLst>
                                          <p:attrName>ppt_y</p:attrName>
                                        </p:attrNameLst>
                                      </p:cBhvr>
                                      <p:tavLst>
                                        <p:tav tm="0">
                                          <p:val>
                                            <p:strVal val="#ppt_y+.1"/>
                                          </p:val>
                                        </p:tav>
                                        <p:tav tm="100000">
                                          <p:val>
                                            <p:strVal val="#ppt_y"/>
                                          </p:val>
                                        </p:tav>
                                      </p:tavLst>
                                    </p:anim>
                                  </p:childTnLst>
                                </p:cTn>
                              </p:par>
                              <p:par>
                                <p:cTn id="35" presetID="53" presetClass="entr" presetSubtype="16" fill="hold" grpId="0" nodeType="withEffect">
                                  <p:stCondLst>
                                    <p:cond delay="1000"/>
                                  </p:st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fltVal val="0"/>
                                          </p:val>
                                        </p:tav>
                                        <p:tav tm="100000">
                                          <p:val>
                                            <p:strVal val="#ppt_h"/>
                                          </p:val>
                                        </p:tav>
                                      </p:tavLst>
                                    </p:anim>
                                    <p:animEffect transition="in" filter="fade">
                                      <p:cBhvr>
                                        <p:cTn id="39" dur="500"/>
                                        <p:tgtEl>
                                          <p:spTgt spid="3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750" fill="hold"/>
                                        <p:tgtEl>
                                          <p:spTgt spid="2"/>
                                        </p:tgtEl>
                                        <p:attrNameLst>
                                          <p:attrName>ppt_w</p:attrName>
                                        </p:attrNameLst>
                                      </p:cBhvr>
                                      <p:tavLst>
                                        <p:tav tm="0">
                                          <p:val>
                                            <p:fltVal val="0"/>
                                          </p:val>
                                        </p:tav>
                                        <p:tav tm="100000">
                                          <p:val>
                                            <p:strVal val="#ppt_w"/>
                                          </p:val>
                                        </p:tav>
                                      </p:tavLst>
                                    </p:anim>
                                    <p:anim calcmode="lin" valueType="num">
                                      <p:cBhvr>
                                        <p:cTn id="43" dur="750" fill="hold"/>
                                        <p:tgtEl>
                                          <p:spTgt spid="2"/>
                                        </p:tgtEl>
                                        <p:attrNameLst>
                                          <p:attrName>ppt_h</p:attrName>
                                        </p:attrNameLst>
                                      </p:cBhvr>
                                      <p:tavLst>
                                        <p:tav tm="0">
                                          <p:val>
                                            <p:fltVal val="0"/>
                                          </p:val>
                                        </p:tav>
                                        <p:tav tm="100000">
                                          <p:val>
                                            <p:strVal val="#ppt_h"/>
                                          </p:val>
                                        </p:tav>
                                      </p:tavLst>
                                    </p:anim>
                                    <p:animEffect transition="in" filter="fade">
                                      <p:cBhvr>
                                        <p:cTn id="44"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3" grpId="0" animBg="1"/>
      <p:bldP spid="34" grpId="0" animBg="1"/>
      <p:bldP spid="35" grpId="0" animBg="1"/>
      <p:bldP spid="36" grpId="0" animBg="1"/>
      <p:bldP spid="37" grpId="0" animBg="1"/>
      <p:bldP spid="38" grpId="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8EC6ECEC-E63B-E6B7-AADE-6D5610DC681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840863" y="1429212"/>
            <a:ext cx="5351137" cy="3710033"/>
          </a:xfrm>
          <a:prstGeom prst="rect">
            <a:avLst/>
          </a:prstGeom>
        </p:spPr>
      </p:pic>
      <p:graphicFrame>
        <p:nvGraphicFramePr>
          <p:cNvPr id="6" name="Objekt 5" hidden="1">
            <a:extLst>
              <a:ext uri="{FF2B5EF4-FFF2-40B4-BE49-F238E27FC236}">
                <a16:creationId xmlns:a16="http://schemas.microsoft.com/office/drawing/2014/main" id="{988BD7B0-A14A-D02F-F45F-0B4F08FD8BE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4" imgH="345" progId="TCLayout.ActiveDocument.1">
                  <p:embed/>
                </p:oleObj>
              </mc:Choice>
              <mc:Fallback>
                <p:oleObj name="think-cell Folie" r:id="rId5" imgW="344" imgH="345" progId="TCLayout.ActiveDocument.1">
                  <p:embed/>
                  <p:pic>
                    <p:nvPicPr>
                      <p:cNvPr id="6" name="Objekt 5" hidden="1">
                        <a:extLst>
                          <a:ext uri="{FF2B5EF4-FFF2-40B4-BE49-F238E27FC236}">
                            <a16:creationId xmlns:a16="http://schemas.microsoft.com/office/drawing/2014/main" id="{988BD7B0-A14A-D02F-F45F-0B4F08FD8BE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bwMode="gray">
          <a:xfrm>
            <a:off x="407988" y="468434"/>
            <a:ext cx="11376025" cy="712787"/>
          </a:xfrm>
        </p:spPr>
        <p:txBody>
          <a:bodyPr vert="horz"/>
          <a:lstStyle/>
          <a:p>
            <a:r>
              <a:rPr lang="de-DE" dirty="0"/>
              <a:t>Unsere zahnärztlichen Leistungen </a:t>
            </a:r>
            <a:br>
              <a:rPr lang="de-DE" dirty="0"/>
            </a:br>
            <a:r>
              <a:rPr lang="de-DE" dirty="0"/>
              <a:t>im Überblick</a:t>
            </a:r>
            <a:br>
              <a:rPr lang="de-DE" dirty="0"/>
            </a:br>
            <a:br>
              <a:rPr lang="de-DE" dirty="0"/>
            </a:br>
            <a:endParaRPr lang="de-DE" dirty="0"/>
          </a:p>
        </p:txBody>
      </p:sp>
      <p:sp>
        <p:nvSpPr>
          <p:cNvPr id="39" name="Fußzeilenplatzhalter 38">
            <a:extLst>
              <a:ext uri="{FF2B5EF4-FFF2-40B4-BE49-F238E27FC236}">
                <a16:creationId xmlns:a16="http://schemas.microsoft.com/office/drawing/2014/main" id="{C4027CD3-D881-97FA-5020-0FDCF6B04DF3}"/>
              </a:ext>
            </a:extLst>
          </p:cNvPr>
          <p:cNvSpPr>
            <a:spLocks noGrp="1"/>
          </p:cNvSpPr>
          <p:nvPr>
            <p:ph type="ftr" sz="quarter" idx="11"/>
          </p:nvPr>
        </p:nvSpPr>
        <p:spPr/>
        <p:txBody>
          <a:bodyPr/>
          <a:lstStyle/>
          <a:p>
            <a:r>
              <a:rPr lang="de-DE" dirty="0"/>
              <a:t>Produkt Advanced Fit &amp; Advanced Fit S</a:t>
            </a:r>
          </a:p>
        </p:txBody>
      </p:sp>
      <p:sp>
        <p:nvSpPr>
          <p:cNvPr id="41" name="Textplatzhalter 10">
            <a:extLst>
              <a:ext uri="{FF2B5EF4-FFF2-40B4-BE49-F238E27FC236}">
                <a16:creationId xmlns:a16="http://schemas.microsoft.com/office/drawing/2014/main" id="{46F34F86-457C-7D4F-7D96-343893D351E8}"/>
              </a:ext>
            </a:extLst>
          </p:cNvPr>
          <p:cNvSpPr>
            <a:spLocks noGrp="1"/>
          </p:cNvSpPr>
          <p:nvPr>
            <p:ph type="body" sz="quarter" idx="13"/>
          </p:nvPr>
        </p:nvSpPr>
        <p:spPr>
          <a:xfrm>
            <a:off x="407987" y="196057"/>
            <a:ext cx="7488238" cy="144000"/>
          </a:xfrm>
        </p:spPr>
        <p:txBody>
          <a:bodyPr/>
          <a:lstStyle/>
          <a:p>
            <a:r>
              <a:rPr lang="de-DE" dirty="0"/>
              <a:t>Leistungen – Zahn</a:t>
            </a:r>
          </a:p>
        </p:txBody>
      </p:sp>
      <p:sp>
        <p:nvSpPr>
          <p:cNvPr id="5" name="Textfeld 4">
            <a:extLst>
              <a:ext uri="{FF2B5EF4-FFF2-40B4-BE49-F238E27FC236}">
                <a16:creationId xmlns:a16="http://schemas.microsoft.com/office/drawing/2014/main" id="{00C19136-89A3-D98E-7D2E-A9E4C68CA63F}"/>
              </a:ext>
            </a:extLst>
          </p:cNvPr>
          <p:cNvSpPr txBox="1"/>
          <p:nvPr/>
        </p:nvSpPr>
        <p:spPr>
          <a:xfrm>
            <a:off x="529011" y="5474255"/>
            <a:ext cx="11093784" cy="50783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p>
            <a:pPr algn="l"/>
            <a:endParaRPr lang="de-DE" sz="1100" b="0" i="0" u="none" strike="noStrike" baseline="0" dirty="0">
              <a:solidFill>
                <a:schemeClr val="accent6"/>
              </a:solidFill>
            </a:endParaRPr>
          </a:p>
          <a:p>
            <a:pPr marR="0" algn="l"/>
            <a:r>
              <a:rPr lang="de-DE" sz="1100" b="0" i="0" u="none" strike="noStrike" baseline="0" dirty="0">
                <a:solidFill>
                  <a:schemeClr val="accent6"/>
                </a:solidFill>
              </a:rPr>
              <a:t>* Es gilt eine Zahnstaffel in der ersten 6 Versicherungsjahren. (600 EUR im 1.-2.Versicherungsjahr,1.200 EUR im 1.-4.Versicherungsjahr, 2.400 EUR im 1.-6.Versicherungsjahr). Mithilfe eines unauffälligen zahnärztlichen Befundberichtes kann im Alter von 20 – 45 Jahre die Zahnstaffel direkt auf jährlich 4.000 EUR abgehoben werden.</a:t>
            </a:r>
            <a:endParaRPr lang="de-DE" sz="1100" dirty="0">
              <a:solidFill>
                <a:schemeClr val="accent6"/>
              </a:solidFill>
            </a:endParaRPr>
          </a:p>
        </p:txBody>
      </p:sp>
      <p:sp>
        <p:nvSpPr>
          <p:cNvPr id="7" name="Foliennummernplatzhalter 6">
            <a:extLst>
              <a:ext uri="{FF2B5EF4-FFF2-40B4-BE49-F238E27FC236}">
                <a16:creationId xmlns:a16="http://schemas.microsoft.com/office/drawing/2014/main" id="{EC6ED13C-6F45-5356-3CD3-706FB12242CA}"/>
              </a:ext>
            </a:extLst>
          </p:cNvPr>
          <p:cNvSpPr>
            <a:spLocks noGrp="1"/>
          </p:cNvSpPr>
          <p:nvPr>
            <p:ph type="sldNum" sz="quarter" idx="12"/>
          </p:nvPr>
        </p:nvSpPr>
        <p:spPr/>
        <p:txBody>
          <a:bodyPr/>
          <a:lstStyle/>
          <a:p>
            <a:fld id="{77D899ED-E07B-4111-BFEA-7E6553FCF2CE}" type="slidenum">
              <a:rPr lang="de-DE" smtClean="0"/>
              <a:pPr/>
              <a:t>18</a:t>
            </a:fld>
            <a:endParaRPr lang="de-DE" dirty="0"/>
          </a:p>
        </p:txBody>
      </p:sp>
      <p:sp>
        <p:nvSpPr>
          <p:cNvPr id="11" name="Rechteck: abgerundete Ecken 10">
            <a:extLst>
              <a:ext uri="{FF2B5EF4-FFF2-40B4-BE49-F238E27FC236}">
                <a16:creationId xmlns:a16="http://schemas.microsoft.com/office/drawing/2014/main" id="{E41E0889-4612-FBE0-19A4-9786A4E1CB40}"/>
              </a:ext>
            </a:extLst>
          </p:cNvPr>
          <p:cNvSpPr/>
          <p:nvPr/>
        </p:nvSpPr>
        <p:spPr bwMode="gray">
          <a:xfrm>
            <a:off x="407987" y="1438765"/>
            <a:ext cx="2844000" cy="1332000"/>
          </a:xfrm>
          <a:prstGeom prst="roundRect">
            <a:avLst>
              <a:gd name="adj" fmla="val 8968"/>
            </a:avLst>
          </a:prstGeom>
          <a:solidFill>
            <a:schemeClr val="accent1"/>
          </a:solidFill>
        </p:spPr>
        <p:txBody>
          <a:bodyPr vert="horz" wrap="square" lIns="144000" tIns="108000" rIns="36000" bIns="0" rtlCol="0" anchor="t"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600" b="1" i="0" u="none" strike="noStrike" kern="1200" cap="none" spc="0" normalizeH="0" baseline="0" noProof="0" dirty="0">
                <a:ln>
                  <a:noFill/>
                </a:ln>
                <a:solidFill>
                  <a:schemeClr val="bg1"/>
                </a:solidFill>
                <a:effectLst/>
                <a:uLnTx/>
                <a:uFillTx/>
                <a:ea typeface="+mn-ea"/>
                <a:cs typeface="+mn-cs"/>
              </a:rPr>
              <a:t>Zahnbehandlung </a:t>
            </a:r>
            <a:br>
              <a:rPr kumimoji="0" lang="de-DE" sz="1600" b="1" i="0" u="none" strike="noStrike" kern="1200" cap="none" spc="0" normalizeH="0" baseline="0" noProof="0" dirty="0">
                <a:ln>
                  <a:noFill/>
                </a:ln>
                <a:solidFill>
                  <a:schemeClr val="bg1"/>
                </a:solidFill>
                <a:effectLst/>
                <a:uLnTx/>
                <a:uFillTx/>
                <a:ea typeface="+mn-ea"/>
                <a:cs typeface="+mn-cs"/>
              </a:rPr>
            </a:br>
            <a:r>
              <a:rPr kumimoji="0" lang="de-DE" sz="2800" i="0" u="none" strike="noStrike" kern="1200" cap="none" spc="0" normalizeH="0" baseline="0" noProof="0" dirty="0">
                <a:ln>
                  <a:noFill/>
                </a:ln>
                <a:solidFill>
                  <a:schemeClr val="bg1"/>
                </a:solidFill>
                <a:effectLst/>
                <a:uLnTx/>
                <a:uFillTx/>
                <a:ea typeface="+mn-ea"/>
                <a:cs typeface="+mn-cs"/>
              </a:rPr>
              <a:t>100%</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250" i="0" u="none" strike="noStrike" kern="1200" cap="none" spc="0" normalizeH="0" baseline="0" noProof="0" dirty="0">
                <a:ln>
                  <a:noFill/>
                </a:ln>
                <a:solidFill>
                  <a:schemeClr val="bg1"/>
                </a:solidFill>
                <a:effectLst/>
                <a:uLnTx/>
                <a:uFillTx/>
                <a:ea typeface="+mn-ea"/>
                <a:cs typeface="+mn-cs"/>
              </a:rPr>
              <a:t>Bis zu den Regelhöchstsätzen</a:t>
            </a:r>
          </a:p>
        </p:txBody>
      </p:sp>
      <p:sp>
        <p:nvSpPr>
          <p:cNvPr id="14" name="Rechteck: abgerundete Ecken 13">
            <a:extLst>
              <a:ext uri="{FF2B5EF4-FFF2-40B4-BE49-F238E27FC236}">
                <a16:creationId xmlns:a16="http://schemas.microsoft.com/office/drawing/2014/main" id="{82B3EB2A-8F43-ED19-7C8D-40720F2A9DC8}"/>
              </a:ext>
            </a:extLst>
          </p:cNvPr>
          <p:cNvSpPr/>
          <p:nvPr/>
        </p:nvSpPr>
        <p:spPr bwMode="gray">
          <a:xfrm>
            <a:off x="3624425" y="1429212"/>
            <a:ext cx="2844000" cy="1332000"/>
          </a:xfrm>
          <a:prstGeom prst="roundRect">
            <a:avLst>
              <a:gd name="adj" fmla="val 8968"/>
            </a:avLst>
          </a:prstGeom>
          <a:solidFill>
            <a:schemeClr val="accent1"/>
          </a:solidFill>
        </p:spPr>
        <p:txBody>
          <a:bodyPr vert="horz" wrap="square" lIns="144000" tIns="108000" rIns="36000" bIns="0" rtlCol="0" anchor="t"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600" b="1" i="0" u="none" strike="noStrike" kern="1200" cap="none" spc="0" normalizeH="0" baseline="0" noProof="0" dirty="0">
                <a:ln>
                  <a:noFill/>
                </a:ln>
                <a:solidFill>
                  <a:schemeClr val="bg1"/>
                </a:solidFill>
                <a:effectLst/>
                <a:uLnTx/>
                <a:uFillTx/>
                <a:ea typeface="+mn-ea"/>
                <a:cs typeface="+mn-cs"/>
              </a:rPr>
              <a:t>Zahnersatz und KFO </a:t>
            </a:r>
            <a:br>
              <a:rPr kumimoji="0" lang="de-DE" sz="1600" b="1" i="0" u="none" strike="noStrike" kern="1200" cap="none" spc="0" normalizeH="0" baseline="0" noProof="0" dirty="0">
                <a:ln>
                  <a:noFill/>
                </a:ln>
                <a:solidFill>
                  <a:schemeClr val="bg1"/>
                </a:solidFill>
                <a:effectLst/>
                <a:uLnTx/>
                <a:uFillTx/>
                <a:ea typeface="+mn-ea"/>
                <a:cs typeface="+mn-cs"/>
              </a:rPr>
            </a:br>
            <a:r>
              <a:rPr kumimoji="0" lang="de-DE" sz="2800" i="0" u="none" strike="noStrike" kern="1200" cap="none" spc="0" normalizeH="0" baseline="0" noProof="0" dirty="0">
                <a:ln>
                  <a:noFill/>
                </a:ln>
                <a:solidFill>
                  <a:schemeClr val="bg1"/>
                </a:solidFill>
                <a:effectLst/>
                <a:uLnTx/>
                <a:uFillTx/>
                <a:ea typeface="+mn-ea"/>
                <a:cs typeface="+mn-cs"/>
              </a:rPr>
              <a:t>80%</a:t>
            </a:r>
          </a:p>
        </p:txBody>
      </p:sp>
      <p:sp>
        <p:nvSpPr>
          <p:cNvPr id="23" name="Rechteck: abgerundete Ecken 22">
            <a:extLst>
              <a:ext uri="{FF2B5EF4-FFF2-40B4-BE49-F238E27FC236}">
                <a16:creationId xmlns:a16="http://schemas.microsoft.com/office/drawing/2014/main" id="{9174C88F-8F41-9C06-E958-411FA1668A13}"/>
              </a:ext>
            </a:extLst>
          </p:cNvPr>
          <p:cNvSpPr/>
          <p:nvPr/>
        </p:nvSpPr>
        <p:spPr bwMode="gray">
          <a:xfrm>
            <a:off x="407987" y="3000719"/>
            <a:ext cx="2844000" cy="2149229"/>
          </a:xfrm>
          <a:prstGeom prst="roundRect">
            <a:avLst>
              <a:gd name="adj" fmla="val 8968"/>
            </a:avLst>
          </a:prstGeom>
          <a:solidFill>
            <a:schemeClr val="accent1"/>
          </a:solidFill>
        </p:spPr>
        <p:txBody>
          <a:bodyPr vert="horz" wrap="square" lIns="144000" tIns="108000" rIns="36000" bIns="0" rtlCol="0" anchor="t"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600" b="1" i="0" u="none" strike="noStrike" kern="1200" cap="none" spc="0" normalizeH="0" baseline="0" noProof="0" dirty="0">
                <a:ln>
                  <a:noFill/>
                </a:ln>
                <a:solidFill>
                  <a:schemeClr val="bg1"/>
                </a:solidFill>
                <a:effectLst/>
                <a:uLnTx/>
                <a:uFillTx/>
                <a:ea typeface="+mn-ea"/>
                <a:cs typeface="+mn-cs"/>
              </a:rPr>
              <a:t>Höchsterstattungsgrenze </a:t>
            </a:r>
            <a:br>
              <a:rPr kumimoji="0" lang="de-DE" sz="1600" b="1" i="0" u="none" strike="noStrike" kern="1200" cap="none" spc="0" normalizeH="0" baseline="0" noProof="0" dirty="0">
                <a:ln>
                  <a:noFill/>
                </a:ln>
                <a:solidFill>
                  <a:schemeClr val="bg1"/>
                </a:solidFill>
                <a:effectLst/>
                <a:uLnTx/>
                <a:uFillTx/>
                <a:ea typeface="+mn-ea"/>
                <a:cs typeface="+mn-cs"/>
              </a:rPr>
            </a:br>
            <a:r>
              <a:rPr kumimoji="0" lang="de-DE" sz="2800" i="0" u="none" strike="noStrike" kern="1200" cap="none" spc="0" normalizeH="0" baseline="0" noProof="0" dirty="0">
                <a:ln>
                  <a:noFill/>
                </a:ln>
                <a:solidFill>
                  <a:schemeClr val="bg1"/>
                </a:solidFill>
                <a:effectLst/>
                <a:uLnTx/>
                <a:uFillTx/>
                <a:ea typeface="+mn-ea"/>
                <a:cs typeface="+mn-cs"/>
              </a:rPr>
              <a:t>4.000 </a:t>
            </a:r>
            <a:r>
              <a:rPr kumimoji="0" lang="de-DE" sz="2400" i="0" u="none" strike="noStrike" kern="1200" cap="none" spc="0" normalizeH="0" baseline="0" noProof="0" dirty="0">
                <a:ln>
                  <a:noFill/>
                </a:ln>
                <a:solidFill>
                  <a:schemeClr val="bg1"/>
                </a:solidFill>
                <a:effectLst/>
                <a:uLnTx/>
                <a:uFillTx/>
                <a:ea typeface="+mn-ea"/>
                <a:cs typeface="+mn-cs"/>
              </a:rPr>
              <a:t>EUR*</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250" i="0" u="none" strike="noStrike" kern="1200" cap="none" spc="0" normalizeH="0" baseline="0" noProof="0" dirty="0">
                <a:ln>
                  <a:noFill/>
                </a:ln>
                <a:solidFill>
                  <a:schemeClr val="bg1"/>
                </a:solidFill>
                <a:effectLst/>
                <a:uLnTx/>
                <a:uFillTx/>
                <a:ea typeface="+mn-ea"/>
                <a:cs typeface="+mn-cs"/>
              </a:rPr>
              <a:t>ab dem 7. Versicherungsjahr </a:t>
            </a:r>
            <a:br>
              <a:rPr kumimoji="0" lang="de-DE" sz="1250" i="0" u="none" strike="noStrike" kern="1200" cap="none" spc="0" normalizeH="0" baseline="0" noProof="0" dirty="0">
                <a:ln>
                  <a:noFill/>
                </a:ln>
                <a:solidFill>
                  <a:schemeClr val="bg1"/>
                </a:solidFill>
                <a:effectLst/>
                <a:uLnTx/>
                <a:uFillTx/>
                <a:ea typeface="+mn-ea"/>
                <a:cs typeface="+mn-cs"/>
              </a:rPr>
            </a:br>
            <a:r>
              <a:rPr kumimoji="0" lang="de-DE" sz="1250" i="0" u="none" strike="noStrike" kern="1200" cap="none" spc="0" normalizeH="0" baseline="0" noProof="0" dirty="0">
                <a:ln>
                  <a:noFill/>
                </a:ln>
                <a:solidFill>
                  <a:schemeClr val="bg1"/>
                </a:solidFill>
                <a:effectLst/>
                <a:uLnTx/>
                <a:uFillTx/>
                <a:ea typeface="+mn-ea"/>
                <a:cs typeface="+mn-cs"/>
              </a:rPr>
              <a:t>bis 10.000 EUR jährlich</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250" i="0" u="none" strike="noStrike" kern="1200" cap="none" spc="0" normalizeH="0" baseline="0" noProof="0" dirty="0">
                <a:ln>
                  <a:noFill/>
                </a:ln>
                <a:solidFill>
                  <a:schemeClr val="bg1"/>
                </a:solidFill>
                <a:effectLst/>
                <a:uLnTx/>
                <a:uFillTx/>
                <a:ea typeface="+mn-ea"/>
                <a:cs typeface="+mn-cs"/>
              </a:rPr>
              <a:t>ab dem 15. Versicherungs-</a:t>
            </a:r>
            <a:br>
              <a:rPr kumimoji="0" lang="de-DE" sz="1250" i="0" u="none" strike="noStrike" kern="1200" cap="none" spc="0" normalizeH="0" baseline="0" noProof="0" dirty="0">
                <a:ln>
                  <a:noFill/>
                </a:ln>
                <a:solidFill>
                  <a:schemeClr val="bg1"/>
                </a:solidFill>
                <a:effectLst/>
                <a:uLnTx/>
                <a:uFillTx/>
                <a:ea typeface="+mn-ea"/>
                <a:cs typeface="+mn-cs"/>
              </a:rPr>
            </a:br>
            <a:r>
              <a:rPr kumimoji="0" lang="de-DE" sz="1250" i="0" u="none" strike="noStrike" kern="1200" cap="none" spc="0" normalizeH="0" baseline="0" noProof="0" dirty="0">
                <a:ln>
                  <a:noFill/>
                </a:ln>
                <a:solidFill>
                  <a:schemeClr val="bg1"/>
                </a:solidFill>
                <a:effectLst/>
                <a:uLnTx/>
                <a:uFillTx/>
                <a:ea typeface="+mn-ea"/>
                <a:cs typeface="+mn-cs"/>
              </a:rPr>
              <a:t>jahr ohne Begrenzung</a:t>
            </a:r>
          </a:p>
        </p:txBody>
      </p:sp>
      <p:sp>
        <p:nvSpPr>
          <p:cNvPr id="24" name="Rechteck: abgerundete Ecken 23">
            <a:extLst>
              <a:ext uri="{FF2B5EF4-FFF2-40B4-BE49-F238E27FC236}">
                <a16:creationId xmlns:a16="http://schemas.microsoft.com/office/drawing/2014/main" id="{CB74B851-99CB-E575-0372-04F9E2ECD031}"/>
              </a:ext>
            </a:extLst>
          </p:cNvPr>
          <p:cNvSpPr/>
          <p:nvPr/>
        </p:nvSpPr>
        <p:spPr bwMode="gray">
          <a:xfrm>
            <a:off x="3624425" y="2991166"/>
            <a:ext cx="2844000" cy="2149229"/>
          </a:xfrm>
          <a:prstGeom prst="roundRect">
            <a:avLst>
              <a:gd name="adj" fmla="val 8968"/>
            </a:avLst>
          </a:prstGeom>
          <a:solidFill>
            <a:schemeClr val="accent1"/>
          </a:solidFill>
        </p:spPr>
        <p:txBody>
          <a:bodyPr vert="horz" wrap="square" lIns="144000" tIns="108000" rIns="36000" bIns="0" rtlCol="0" anchor="t"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600" b="1" i="0" u="none" strike="noStrike" kern="1200" cap="none" spc="0" normalizeH="0" baseline="0" noProof="0" dirty="0">
                <a:ln>
                  <a:noFill/>
                </a:ln>
                <a:solidFill>
                  <a:schemeClr val="bg1"/>
                </a:solidFill>
                <a:effectLst/>
                <a:uLnTx/>
                <a:uFillTx/>
                <a:ea typeface="+mn-ea"/>
                <a:cs typeface="+mn-cs"/>
              </a:rPr>
              <a:t>Zahnprophylaxe </a:t>
            </a:r>
            <a:br>
              <a:rPr kumimoji="0" lang="de-DE" sz="1600" b="1" i="0" u="none" strike="noStrike" kern="1200" cap="none" spc="0" normalizeH="0" baseline="0" noProof="0" dirty="0">
                <a:ln>
                  <a:noFill/>
                </a:ln>
                <a:solidFill>
                  <a:schemeClr val="bg1"/>
                </a:solidFill>
                <a:effectLst/>
                <a:uLnTx/>
                <a:uFillTx/>
                <a:ea typeface="+mn-ea"/>
                <a:cs typeface="+mn-cs"/>
              </a:rPr>
            </a:br>
            <a:r>
              <a:rPr kumimoji="0" lang="de-DE" sz="1600" b="1" i="0" u="none" strike="noStrike" kern="1200" cap="none" spc="0" normalizeH="0" baseline="0" noProof="0" dirty="0">
                <a:ln>
                  <a:noFill/>
                </a:ln>
                <a:solidFill>
                  <a:schemeClr val="bg1"/>
                </a:solidFill>
                <a:effectLst/>
                <a:uLnTx/>
                <a:uFillTx/>
                <a:ea typeface="+mn-ea"/>
                <a:cs typeface="+mn-cs"/>
              </a:rPr>
              <a:t>(bspw. Professionelle Zahnreinigung) </a:t>
            </a:r>
            <a:br>
              <a:rPr kumimoji="0" lang="de-DE" sz="1600" b="1" i="0" u="none" strike="noStrike" kern="1200" cap="none" spc="0" normalizeH="0" baseline="0" noProof="0" dirty="0">
                <a:ln>
                  <a:noFill/>
                </a:ln>
                <a:solidFill>
                  <a:schemeClr val="bg1"/>
                </a:solidFill>
                <a:effectLst/>
                <a:uLnTx/>
                <a:uFillTx/>
                <a:ea typeface="+mn-ea"/>
                <a:cs typeface="+mn-cs"/>
              </a:rPr>
            </a:br>
            <a:r>
              <a:rPr lang="de-DE" sz="1600" b="1" dirty="0">
                <a:solidFill>
                  <a:schemeClr val="bg1"/>
                </a:solidFill>
              </a:rPr>
              <a:t>bis </a:t>
            </a:r>
            <a:r>
              <a:rPr kumimoji="0" lang="de-DE" sz="2800" i="0" u="none" strike="noStrike" kern="1200" cap="none" spc="0" normalizeH="0" baseline="0" noProof="0" dirty="0">
                <a:ln>
                  <a:noFill/>
                </a:ln>
                <a:solidFill>
                  <a:schemeClr val="bg1"/>
                </a:solidFill>
                <a:effectLst/>
                <a:uLnTx/>
                <a:uFillTx/>
                <a:ea typeface="+mn-ea"/>
                <a:cs typeface="+mn-cs"/>
              </a:rPr>
              <a:t>120</a:t>
            </a:r>
            <a:r>
              <a:rPr kumimoji="0" lang="de-DE" sz="2400" i="0" u="none" strike="noStrike" kern="1200" cap="none" spc="0" normalizeH="0" baseline="0" noProof="0" dirty="0">
                <a:ln>
                  <a:noFill/>
                </a:ln>
                <a:solidFill>
                  <a:schemeClr val="bg1"/>
                </a:solidFill>
                <a:effectLst/>
                <a:uLnTx/>
                <a:uFillTx/>
                <a:ea typeface="+mn-ea"/>
                <a:cs typeface="+mn-cs"/>
              </a:rPr>
              <a:t> EUR</a:t>
            </a:r>
            <a:r>
              <a:rPr lang="de-DE" sz="1600" b="1" dirty="0">
                <a:solidFill>
                  <a:schemeClr val="bg1"/>
                </a:solidFill>
              </a:rPr>
              <a:t> jährlich</a:t>
            </a:r>
            <a:endParaRPr kumimoji="0" lang="de-DE" sz="24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250" b="0" i="0" u="none" strike="noStrike" kern="1200" cap="none" spc="0" normalizeH="0" baseline="0" noProof="0" dirty="0">
                <a:ln>
                  <a:noFill/>
                </a:ln>
                <a:solidFill>
                  <a:prstClr val="white"/>
                </a:solidFill>
                <a:effectLst/>
                <a:uLnTx/>
                <a:uFillTx/>
                <a:latin typeface="Arial"/>
                <a:ea typeface="+mn-ea"/>
                <a:cs typeface="+mn-cs"/>
              </a:rPr>
              <a:t>Unabhängig einer möglichen Beitragsrückerstattung / Beitragsstundung</a:t>
            </a:r>
          </a:p>
        </p:txBody>
      </p:sp>
      <p:sp>
        <p:nvSpPr>
          <p:cNvPr id="2" name="Ellipse 1">
            <a:extLst>
              <a:ext uri="{FF2B5EF4-FFF2-40B4-BE49-F238E27FC236}">
                <a16:creationId xmlns:a16="http://schemas.microsoft.com/office/drawing/2014/main" id="{013D61FA-4370-1FB7-520A-7BE4B80377FA}"/>
              </a:ext>
            </a:extLst>
          </p:cNvPr>
          <p:cNvSpPr>
            <a:spLocks noChangeAspect="1"/>
          </p:cNvSpPr>
          <p:nvPr/>
        </p:nvSpPr>
        <p:spPr bwMode="gray">
          <a:xfrm>
            <a:off x="6021053" y="4383742"/>
            <a:ext cx="595289" cy="595289"/>
          </a:xfrm>
          <a:prstGeom prst="ellipse">
            <a:avLst/>
          </a:prstGeom>
          <a:solidFill>
            <a:srgbClr val="D8821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spcBef>
                <a:spcPts val="600"/>
              </a:spcBef>
            </a:pPr>
            <a:r>
              <a:rPr lang="de-DE" sz="1200" b="1" dirty="0">
                <a:solidFill>
                  <a:schemeClr val="bg1"/>
                </a:solidFill>
              </a:rPr>
              <a:t>EKV2</a:t>
            </a:r>
          </a:p>
        </p:txBody>
      </p:sp>
      <p:sp>
        <p:nvSpPr>
          <p:cNvPr id="4" name="Ellipse 3">
            <a:extLst>
              <a:ext uri="{FF2B5EF4-FFF2-40B4-BE49-F238E27FC236}">
                <a16:creationId xmlns:a16="http://schemas.microsoft.com/office/drawing/2014/main" id="{A3BD7F4A-6EEF-9FE2-7BEA-9DDAF862FAFD}"/>
              </a:ext>
            </a:extLst>
          </p:cNvPr>
          <p:cNvSpPr>
            <a:spLocks noChangeAspect="1"/>
          </p:cNvSpPr>
          <p:nvPr/>
        </p:nvSpPr>
        <p:spPr bwMode="gray">
          <a:xfrm>
            <a:off x="2804615" y="4383742"/>
            <a:ext cx="595289" cy="595289"/>
          </a:xfrm>
          <a:prstGeom prst="ellipse">
            <a:avLst/>
          </a:prstGeom>
          <a:solidFill>
            <a:srgbClr val="D8821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72000" rIns="0" bIns="72000" numCol="1" spcCol="0" rtlCol="0" fromWordArt="0" anchor="ctr" anchorCtr="0" forceAA="0" compatLnSpc="1">
            <a:prstTxWarp prst="textNoShape">
              <a:avLst/>
            </a:prstTxWarp>
            <a:noAutofit/>
          </a:bodyPr>
          <a:lstStyle/>
          <a:p>
            <a:pPr algn="ctr">
              <a:spcBef>
                <a:spcPts val="600"/>
              </a:spcBef>
            </a:pPr>
            <a:r>
              <a:rPr lang="de-DE" sz="1200" b="1" dirty="0">
                <a:solidFill>
                  <a:schemeClr val="bg1"/>
                </a:solidFill>
              </a:rPr>
              <a:t>EKV2</a:t>
            </a:r>
          </a:p>
        </p:txBody>
      </p:sp>
    </p:spTree>
    <p:extLst>
      <p:ext uri="{BB962C8B-B14F-4D97-AF65-F5344CB8AC3E}">
        <p14:creationId xmlns:p14="http://schemas.microsoft.com/office/powerpoint/2010/main" val="2125654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750"/>
                                        <p:tgtEl>
                                          <p:spTgt spid="14"/>
                                        </p:tgtEl>
                                      </p:cBhvr>
                                    </p:animEffect>
                                    <p:anim calcmode="lin" valueType="num">
                                      <p:cBhvr>
                                        <p:cTn id="13" dur="750" fill="hold"/>
                                        <p:tgtEl>
                                          <p:spTgt spid="14"/>
                                        </p:tgtEl>
                                        <p:attrNameLst>
                                          <p:attrName>ppt_x</p:attrName>
                                        </p:attrNameLst>
                                      </p:cBhvr>
                                      <p:tavLst>
                                        <p:tav tm="0">
                                          <p:val>
                                            <p:strVal val="#ppt_x"/>
                                          </p:val>
                                        </p:tav>
                                        <p:tav tm="100000">
                                          <p:val>
                                            <p:strVal val="#ppt_x"/>
                                          </p:val>
                                        </p:tav>
                                      </p:tavLst>
                                    </p:anim>
                                    <p:anim calcmode="lin" valueType="num">
                                      <p:cBhvr>
                                        <p:cTn id="14" dur="75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750"/>
                                        <p:tgtEl>
                                          <p:spTgt spid="23"/>
                                        </p:tgtEl>
                                      </p:cBhvr>
                                    </p:animEffect>
                                    <p:anim calcmode="lin" valueType="num">
                                      <p:cBhvr>
                                        <p:cTn id="18" dur="750" fill="hold"/>
                                        <p:tgtEl>
                                          <p:spTgt spid="23"/>
                                        </p:tgtEl>
                                        <p:attrNameLst>
                                          <p:attrName>ppt_x</p:attrName>
                                        </p:attrNameLst>
                                      </p:cBhvr>
                                      <p:tavLst>
                                        <p:tav tm="0">
                                          <p:val>
                                            <p:strVal val="#ppt_x"/>
                                          </p:val>
                                        </p:tav>
                                        <p:tav tm="100000">
                                          <p:val>
                                            <p:strVal val="#ppt_x"/>
                                          </p:val>
                                        </p:tav>
                                      </p:tavLst>
                                    </p:anim>
                                    <p:anim calcmode="lin" valueType="num">
                                      <p:cBhvr>
                                        <p:cTn id="19" dur="750" fill="hold"/>
                                        <p:tgtEl>
                                          <p:spTgt spid="23"/>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75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42" presetClass="entr" presetSubtype="0" fill="hold" grpId="0" nodeType="withEffect">
                                  <p:stCondLst>
                                    <p:cond delay="75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750"/>
                                        <p:tgtEl>
                                          <p:spTgt spid="24"/>
                                        </p:tgtEl>
                                      </p:cBhvr>
                                    </p:animEffect>
                                    <p:anim calcmode="lin" valueType="num">
                                      <p:cBhvr>
                                        <p:cTn id="28" dur="750" fill="hold"/>
                                        <p:tgtEl>
                                          <p:spTgt spid="24"/>
                                        </p:tgtEl>
                                        <p:attrNameLst>
                                          <p:attrName>ppt_x</p:attrName>
                                        </p:attrNameLst>
                                      </p:cBhvr>
                                      <p:tavLst>
                                        <p:tav tm="0">
                                          <p:val>
                                            <p:strVal val="#ppt_x"/>
                                          </p:val>
                                        </p:tav>
                                        <p:tav tm="100000">
                                          <p:val>
                                            <p:strVal val="#ppt_x"/>
                                          </p:val>
                                        </p:tav>
                                      </p:tavLst>
                                    </p:anim>
                                    <p:anim calcmode="lin" valueType="num">
                                      <p:cBhvr>
                                        <p:cTn id="29" dur="750" fill="hold"/>
                                        <p:tgtEl>
                                          <p:spTgt spid="24"/>
                                        </p:tgtEl>
                                        <p:attrNameLst>
                                          <p:attrName>ppt_y</p:attrName>
                                        </p:attrNameLst>
                                      </p:cBhvr>
                                      <p:tavLst>
                                        <p:tav tm="0">
                                          <p:val>
                                            <p:strVal val="#ppt_y+.1"/>
                                          </p:val>
                                        </p:tav>
                                        <p:tav tm="100000">
                                          <p:val>
                                            <p:strVal val="#ppt_y"/>
                                          </p:val>
                                        </p:tav>
                                      </p:tavLst>
                                    </p:anim>
                                  </p:childTnLst>
                                </p:cTn>
                              </p:par>
                              <p:par>
                                <p:cTn id="30" presetID="53" presetClass="entr" presetSubtype="16" fill="hold" grpId="0" nodeType="withEffect">
                                  <p:stCondLst>
                                    <p:cond delay="100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animBg="1"/>
      <p:bldP spid="14" grpId="0" animBg="1"/>
      <p:bldP spid="23" grpId="0" animBg="1"/>
      <p:bldP spid="24" grpId="0" animBg="1"/>
      <p:bldP spid="2" grpId="0" animBg="1"/>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bgerundetes Rechteck 40">
            <a:extLst>
              <a:ext uri="{FF2B5EF4-FFF2-40B4-BE49-F238E27FC236}">
                <a16:creationId xmlns:a16="http://schemas.microsoft.com/office/drawing/2014/main" id="{3239F5FF-D6D2-A268-34DB-09F2B9461038}"/>
              </a:ext>
              <a:ext uri="{C183D7F6-B498-43B3-948B-1728B52AA6E4}">
                <adec:decorative xmlns:adec="http://schemas.microsoft.com/office/drawing/2017/decorative" val="1"/>
              </a:ext>
            </a:extLst>
          </p:cNvPr>
          <p:cNvSpPr/>
          <p:nvPr/>
        </p:nvSpPr>
        <p:spPr>
          <a:xfrm>
            <a:off x="414751" y="1983600"/>
            <a:ext cx="11376025" cy="549939"/>
          </a:xfrm>
          <a:prstGeom prst="roundRect">
            <a:avLst>
              <a:gd name="adj" fmla="val 15471"/>
            </a:avLst>
          </a:prstGeom>
          <a:gradFill flip="none" rotWithShape="0">
            <a:gsLst>
              <a:gs pos="10000">
                <a:schemeClr val="accent3">
                  <a:alpha val="90000"/>
                </a:schemeClr>
              </a:gs>
              <a:gs pos="80000">
                <a:schemeClr val="accent1">
                  <a:alpha val="90000"/>
                </a:schemeClr>
              </a:gs>
            </a:gsLst>
            <a:lin ang="19500000" scaled="0"/>
            <a:tileRect/>
          </a:gradFill>
        </p:spPr>
        <p:txBody>
          <a:bodyPr vert="horz" wrap="square" lIns="0" tIns="0" rIns="0" bIns="0" rtlCol="0" anchor="ctr" anchorCtr="0">
            <a:noAutofit/>
          </a:bodyPr>
          <a:lstStyle/>
          <a:p>
            <a:pPr algn="ctr">
              <a:spcBef>
                <a:spcPts val="600"/>
              </a:spcBef>
            </a:pPr>
            <a:r>
              <a:rPr lang="de-DE" sz="2400" b="1" dirty="0">
                <a:solidFill>
                  <a:schemeClr val="bg1"/>
                </a:solidFill>
              </a:rPr>
              <a:t>Advanced Fit </a:t>
            </a:r>
            <a:r>
              <a:rPr lang="de-DE" sz="1300" b="1" dirty="0">
                <a:solidFill>
                  <a:schemeClr val="bg1"/>
                </a:solidFill>
              </a:rPr>
              <a:t>Grundtarif KVP </a:t>
            </a:r>
          </a:p>
        </p:txBody>
      </p:sp>
      <p:sp>
        <p:nvSpPr>
          <p:cNvPr id="14" name="Abgerundetes Rechteck 40">
            <a:extLst>
              <a:ext uri="{FF2B5EF4-FFF2-40B4-BE49-F238E27FC236}">
                <a16:creationId xmlns:a16="http://schemas.microsoft.com/office/drawing/2014/main" id="{876E4CDD-3DDD-E022-8BA1-61C98E51008C}"/>
              </a:ext>
              <a:ext uri="{C183D7F6-B498-43B3-948B-1728B52AA6E4}">
                <adec:decorative xmlns:adec="http://schemas.microsoft.com/office/drawing/2017/decorative" val="1"/>
              </a:ext>
            </a:extLst>
          </p:cNvPr>
          <p:cNvSpPr/>
          <p:nvPr/>
        </p:nvSpPr>
        <p:spPr>
          <a:xfrm>
            <a:off x="755460" y="4194468"/>
            <a:ext cx="1385999" cy="1116000"/>
          </a:xfrm>
          <a:prstGeom prst="roundRect">
            <a:avLst>
              <a:gd name="adj" fmla="val 15471"/>
            </a:avLst>
          </a:prstGeom>
          <a:solidFill>
            <a:srgbClr val="6D1B34"/>
          </a:solidFill>
        </p:spPr>
        <p:txBody>
          <a:bodyPr vert="horz" wrap="square" lIns="0" tIns="0" rIns="0" bIns="0" rtlCol="0" anchor="ctr" anchorCtr="0">
            <a:noAutofit/>
          </a:bodyPr>
          <a:lstStyle/>
          <a:p>
            <a:pPr algn="ctr">
              <a:spcBef>
                <a:spcPts val="600"/>
              </a:spcBef>
            </a:pPr>
            <a:r>
              <a:rPr lang="de-DE" sz="1150" b="1" dirty="0">
                <a:solidFill>
                  <a:schemeClr val="bg1"/>
                </a:solidFill>
              </a:rPr>
              <a:t>Verdienst­ausfall</a:t>
            </a:r>
          </a:p>
        </p:txBody>
      </p:sp>
      <p:sp>
        <p:nvSpPr>
          <p:cNvPr id="15" name="Abgerundetes Rechteck 40">
            <a:extLst>
              <a:ext uri="{FF2B5EF4-FFF2-40B4-BE49-F238E27FC236}">
                <a16:creationId xmlns:a16="http://schemas.microsoft.com/office/drawing/2014/main" id="{49906E1C-AF81-9B8D-4270-5A317F28AF65}"/>
              </a:ext>
              <a:ext uri="{C183D7F6-B498-43B3-948B-1728B52AA6E4}">
                <adec:decorative xmlns:adec="http://schemas.microsoft.com/office/drawing/2017/decorative" val="1"/>
              </a:ext>
            </a:extLst>
          </p:cNvPr>
          <p:cNvSpPr/>
          <p:nvPr/>
        </p:nvSpPr>
        <p:spPr>
          <a:xfrm>
            <a:off x="2321460" y="4198638"/>
            <a:ext cx="1385999" cy="1116000"/>
          </a:xfrm>
          <a:prstGeom prst="roundRect">
            <a:avLst>
              <a:gd name="adj" fmla="val 15471"/>
            </a:avLst>
          </a:prstGeom>
          <a:solidFill>
            <a:srgbClr val="C5A4AE"/>
          </a:solidFill>
        </p:spPr>
        <p:txBody>
          <a:bodyPr vert="horz" wrap="square" lIns="0" tIns="0" rIns="0" bIns="0" rtlCol="0" anchor="ctr" anchorCtr="0">
            <a:noAutofit/>
          </a:bodyPr>
          <a:lstStyle/>
          <a:p>
            <a:pPr algn="ctr">
              <a:spcBef>
                <a:spcPts val="600"/>
              </a:spcBef>
            </a:pPr>
            <a:r>
              <a:rPr lang="de-DE" sz="1150" b="1" dirty="0">
                <a:solidFill>
                  <a:schemeClr val="bg1"/>
                </a:solidFill>
              </a:rPr>
              <a:t>Spezialisten-</a:t>
            </a:r>
            <a:br>
              <a:rPr lang="de-DE" sz="1150" b="1" dirty="0">
                <a:solidFill>
                  <a:schemeClr val="bg1"/>
                </a:solidFill>
              </a:rPr>
            </a:br>
            <a:r>
              <a:rPr lang="de-DE" sz="1150" b="1" dirty="0">
                <a:solidFill>
                  <a:schemeClr val="bg1"/>
                </a:solidFill>
              </a:rPr>
              <a:t>behandlung, </a:t>
            </a:r>
            <a:br>
              <a:rPr lang="de-DE" sz="1150" b="1" dirty="0">
                <a:solidFill>
                  <a:schemeClr val="bg1"/>
                </a:solidFill>
              </a:rPr>
            </a:br>
            <a:r>
              <a:rPr lang="de-DE" sz="1150" b="1" dirty="0">
                <a:solidFill>
                  <a:schemeClr val="bg1"/>
                </a:solidFill>
              </a:rPr>
              <a:t>Ein- oder Zweibettzimmer </a:t>
            </a:r>
          </a:p>
        </p:txBody>
      </p:sp>
      <p:sp>
        <p:nvSpPr>
          <p:cNvPr id="16" name="Abgerundetes Rechteck 40">
            <a:extLst>
              <a:ext uri="{FF2B5EF4-FFF2-40B4-BE49-F238E27FC236}">
                <a16:creationId xmlns:a16="http://schemas.microsoft.com/office/drawing/2014/main" id="{A4C4F5E0-A05C-4333-F184-55605CD20FE3}"/>
              </a:ext>
              <a:ext uri="{C183D7F6-B498-43B3-948B-1728B52AA6E4}">
                <adec:decorative xmlns:adec="http://schemas.microsoft.com/office/drawing/2017/decorative" val="1"/>
              </a:ext>
            </a:extLst>
          </p:cNvPr>
          <p:cNvSpPr/>
          <p:nvPr/>
        </p:nvSpPr>
        <p:spPr>
          <a:xfrm>
            <a:off x="3885654" y="4198638"/>
            <a:ext cx="1385999" cy="1116000"/>
          </a:xfrm>
          <a:prstGeom prst="roundRect">
            <a:avLst>
              <a:gd name="adj" fmla="val 15471"/>
            </a:avLst>
          </a:prstGeom>
          <a:solidFill>
            <a:srgbClr val="D88210"/>
          </a:solidFill>
        </p:spPr>
        <p:txBody>
          <a:bodyPr vert="horz" wrap="square" lIns="0" tIns="0" rIns="0" bIns="0" rtlCol="0" anchor="ctr" anchorCtr="0">
            <a:noAutofit/>
          </a:bodyPr>
          <a:lstStyle/>
          <a:p>
            <a:pPr algn="ctr">
              <a:spcBef>
                <a:spcPts val="600"/>
              </a:spcBef>
            </a:pPr>
            <a:r>
              <a:rPr lang="de-DE" sz="1150" b="1" dirty="0">
                <a:solidFill>
                  <a:schemeClr val="bg1"/>
                </a:solidFill>
              </a:rPr>
              <a:t>Bluttest zur Krebs-</a:t>
            </a:r>
            <a:br>
              <a:rPr lang="de-DE" sz="1150" b="1" dirty="0">
                <a:solidFill>
                  <a:schemeClr val="bg1"/>
                </a:solidFill>
              </a:rPr>
            </a:br>
            <a:r>
              <a:rPr lang="de-DE" sz="1150" b="1" dirty="0">
                <a:solidFill>
                  <a:schemeClr val="bg1"/>
                </a:solidFill>
              </a:rPr>
              <a:t>früherkennung sowie Zahnersatz-</a:t>
            </a:r>
            <a:br>
              <a:rPr lang="de-DE" sz="1150" b="1" dirty="0">
                <a:solidFill>
                  <a:schemeClr val="bg1"/>
                </a:solidFill>
              </a:rPr>
            </a:br>
            <a:r>
              <a:rPr lang="de-DE" sz="1150" b="1" dirty="0">
                <a:solidFill>
                  <a:schemeClr val="bg1"/>
                </a:solidFill>
              </a:rPr>
              <a:t>leistungen </a:t>
            </a:r>
          </a:p>
        </p:txBody>
      </p:sp>
      <p:sp>
        <p:nvSpPr>
          <p:cNvPr id="17" name="Abgerundetes Rechteck 40">
            <a:extLst>
              <a:ext uri="{FF2B5EF4-FFF2-40B4-BE49-F238E27FC236}">
                <a16:creationId xmlns:a16="http://schemas.microsoft.com/office/drawing/2014/main" id="{65081893-CFB6-FE22-690E-D9A82710C9B9}"/>
              </a:ext>
              <a:ext uri="{C183D7F6-B498-43B3-948B-1728B52AA6E4}">
                <adec:decorative xmlns:adec="http://schemas.microsoft.com/office/drawing/2017/decorative" val="1"/>
              </a:ext>
            </a:extLst>
          </p:cNvPr>
          <p:cNvSpPr/>
          <p:nvPr/>
        </p:nvSpPr>
        <p:spPr>
          <a:xfrm>
            <a:off x="5449848" y="4191489"/>
            <a:ext cx="1386000" cy="1116000"/>
          </a:xfrm>
          <a:prstGeom prst="roundRect">
            <a:avLst>
              <a:gd name="adj" fmla="val 15471"/>
            </a:avLst>
          </a:prstGeom>
          <a:solidFill>
            <a:srgbClr val="FDC300"/>
          </a:solidFill>
        </p:spPr>
        <p:txBody>
          <a:bodyPr vert="horz" wrap="square" lIns="0" tIns="0" rIns="0" bIns="0" rtlCol="0" anchor="ctr" anchorCtr="0">
            <a:noAutofit/>
          </a:bodyPr>
          <a:lstStyle/>
          <a:p>
            <a:pPr algn="ctr">
              <a:spcBef>
                <a:spcPts val="600"/>
              </a:spcBef>
            </a:pPr>
            <a:r>
              <a:rPr lang="de-DE" sz="1150" b="1" dirty="0">
                <a:solidFill>
                  <a:schemeClr val="bg1"/>
                </a:solidFill>
              </a:rPr>
              <a:t>Kurtagegeld</a:t>
            </a:r>
          </a:p>
        </p:txBody>
      </p:sp>
      <p:sp>
        <p:nvSpPr>
          <p:cNvPr id="18" name="Abgerundetes Rechteck 40">
            <a:extLst>
              <a:ext uri="{FF2B5EF4-FFF2-40B4-BE49-F238E27FC236}">
                <a16:creationId xmlns:a16="http://schemas.microsoft.com/office/drawing/2014/main" id="{32A09702-9B3D-4A6D-B9D2-E1B081CDBBF1}"/>
              </a:ext>
              <a:ext uri="{C183D7F6-B498-43B3-948B-1728B52AA6E4}">
                <adec:decorative xmlns:adec="http://schemas.microsoft.com/office/drawing/2017/decorative" val="1"/>
              </a:ext>
            </a:extLst>
          </p:cNvPr>
          <p:cNvSpPr/>
          <p:nvPr/>
        </p:nvSpPr>
        <p:spPr>
          <a:xfrm>
            <a:off x="7014042" y="4191489"/>
            <a:ext cx="1386000" cy="1116000"/>
          </a:xfrm>
          <a:prstGeom prst="roundRect">
            <a:avLst>
              <a:gd name="adj" fmla="val 15471"/>
            </a:avLst>
          </a:prstGeom>
          <a:solidFill>
            <a:srgbClr val="8D827D"/>
          </a:solidFill>
        </p:spPr>
        <p:txBody>
          <a:bodyPr vert="horz" wrap="square" lIns="0" tIns="0" rIns="0" bIns="0" rtlCol="0" anchor="ctr" anchorCtr="0">
            <a:noAutofit/>
          </a:bodyPr>
          <a:lstStyle/>
          <a:p>
            <a:pPr algn="ctr">
              <a:spcBef>
                <a:spcPts val="600"/>
              </a:spcBef>
            </a:pPr>
            <a:r>
              <a:rPr lang="de-DE" sz="1150" b="1" dirty="0">
                <a:solidFill>
                  <a:schemeClr val="bg1"/>
                </a:solidFill>
              </a:rPr>
              <a:t>Pflegezusatz</a:t>
            </a:r>
          </a:p>
        </p:txBody>
      </p:sp>
      <p:sp>
        <p:nvSpPr>
          <p:cNvPr id="19" name="Abgerundetes Rechteck 40">
            <a:extLst>
              <a:ext uri="{FF2B5EF4-FFF2-40B4-BE49-F238E27FC236}">
                <a16:creationId xmlns:a16="http://schemas.microsoft.com/office/drawing/2014/main" id="{FA7AC856-18D9-71E7-1CFA-1080E98D9B22}"/>
              </a:ext>
              <a:ext uri="{C183D7F6-B498-43B3-948B-1728B52AA6E4}">
                <adec:decorative xmlns:adec="http://schemas.microsoft.com/office/drawing/2017/decorative" val="1"/>
              </a:ext>
            </a:extLst>
          </p:cNvPr>
          <p:cNvSpPr/>
          <p:nvPr/>
        </p:nvSpPr>
        <p:spPr>
          <a:xfrm>
            <a:off x="8578236" y="4204223"/>
            <a:ext cx="1385998" cy="1116000"/>
          </a:xfrm>
          <a:prstGeom prst="roundRect">
            <a:avLst>
              <a:gd name="adj" fmla="val 15471"/>
            </a:avLst>
          </a:prstGeom>
          <a:solidFill>
            <a:srgbClr val="194383"/>
          </a:solidFill>
        </p:spPr>
        <p:txBody>
          <a:bodyPr vert="horz" wrap="square" lIns="0" tIns="0" rIns="0" bIns="0" rtlCol="0" anchor="ctr" anchorCtr="0">
            <a:noAutofit/>
          </a:bodyPr>
          <a:lstStyle/>
          <a:p>
            <a:pPr algn="ctr">
              <a:spcBef>
                <a:spcPts val="600"/>
              </a:spcBef>
            </a:pPr>
            <a:r>
              <a:rPr lang="de-DE" sz="1150" b="1" dirty="0">
                <a:solidFill>
                  <a:schemeClr val="bg1"/>
                </a:solidFill>
              </a:rPr>
              <a:t>Beitrags-entlastung</a:t>
            </a:r>
            <a:br>
              <a:rPr lang="de-DE" sz="1150" b="1" dirty="0">
                <a:solidFill>
                  <a:schemeClr val="bg1"/>
                </a:solidFill>
              </a:rPr>
            </a:br>
            <a:r>
              <a:rPr lang="de-DE" sz="1150" b="1" dirty="0">
                <a:solidFill>
                  <a:schemeClr val="bg1"/>
                </a:solidFill>
              </a:rPr>
              <a:t>ab 65 Jahren</a:t>
            </a:r>
          </a:p>
        </p:txBody>
      </p:sp>
      <p:grpSp>
        <p:nvGrpSpPr>
          <p:cNvPr id="36" name="Gruppieren 35">
            <a:extLst>
              <a:ext uri="{FF2B5EF4-FFF2-40B4-BE49-F238E27FC236}">
                <a16:creationId xmlns:a16="http://schemas.microsoft.com/office/drawing/2014/main" id="{0555CE9C-04C0-A760-6E09-8A38F30B3AC7}"/>
              </a:ext>
            </a:extLst>
          </p:cNvPr>
          <p:cNvGrpSpPr>
            <a:grpSpLocks noChangeAspect="1"/>
          </p:cNvGrpSpPr>
          <p:nvPr/>
        </p:nvGrpSpPr>
        <p:grpSpPr>
          <a:xfrm>
            <a:off x="926459" y="2560907"/>
            <a:ext cx="1044000" cy="1594342"/>
            <a:chOff x="749988" y="2676941"/>
            <a:chExt cx="1044000" cy="1594342"/>
          </a:xfrm>
        </p:grpSpPr>
        <p:cxnSp>
          <p:nvCxnSpPr>
            <p:cNvPr id="20" name="Gerade Verbindung mit Pfeil 19">
              <a:extLst>
                <a:ext uri="{FF2B5EF4-FFF2-40B4-BE49-F238E27FC236}">
                  <a16:creationId xmlns:a16="http://schemas.microsoft.com/office/drawing/2014/main" id="{160F2B2F-3096-5AFA-E344-E6BE5FA6B65A}"/>
                </a:ext>
              </a:extLst>
            </p:cNvPr>
            <p:cNvCxnSpPr>
              <a:cxnSpLocks/>
            </p:cNvCxnSpPr>
            <p:nvPr/>
          </p:nvCxnSpPr>
          <p:spPr>
            <a:xfrm>
              <a:off x="1275370" y="2676941"/>
              <a:ext cx="0" cy="1594342"/>
            </a:xfrm>
            <a:prstGeom prst="straightConnector1">
              <a:avLst/>
            </a:prstGeom>
            <a:ln w="19050">
              <a:solidFill>
                <a:srgbClr val="6D1B34"/>
              </a:solidFill>
              <a:tailEnd type="triangle" w="lg" len="lg"/>
            </a:ln>
          </p:spPr>
          <p:style>
            <a:lnRef idx="1">
              <a:schemeClr val="accent1"/>
            </a:lnRef>
            <a:fillRef idx="0">
              <a:schemeClr val="accent1"/>
            </a:fillRef>
            <a:effectRef idx="0">
              <a:schemeClr val="accent1"/>
            </a:effectRef>
            <a:fontRef idx="minor">
              <a:schemeClr val="tx1"/>
            </a:fontRef>
          </p:style>
        </p:cxnSp>
        <p:sp>
          <p:nvSpPr>
            <p:cNvPr id="21" name="Abgerundetes Rechteck 38">
              <a:extLst>
                <a:ext uri="{FF2B5EF4-FFF2-40B4-BE49-F238E27FC236}">
                  <a16:creationId xmlns:a16="http://schemas.microsoft.com/office/drawing/2014/main" id="{4F649FEC-DC46-8FFF-FFC0-BF4C39EA95E8}"/>
                </a:ext>
                <a:ext uri="{C183D7F6-B498-43B3-948B-1728B52AA6E4}">
                  <adec:decorative xmlns:adec="http://schemas.microsoft.com/office/drawing/2017/decorative" val="1"/>
                </a:ext>
              </a:extLst>
            </p:cNvPr>
            <p:cNvSpPr/>
            <p:nvPr/>
          </p:nvSpPr>
          <p:spPr>
            <a:xfrm>
              <a:off x="749988" y="3114112"/>
              <a:ext cx="1044000" cy="720000"/>
            </a:xfrm>
            <a:prstGeom prst="roundRect">
              <a:avLst>
                <a:gd name="adj" fmla="val 24052"/>
              </a:avLst>
            </a:prstGeom>
            <a:solidFill>
              <a:schemeClr val="bg1"/>
            </a:solidFill>
            <a:ln w="19050">
              <a:solidFill>
                <a:srgbClr val="6D1B34"/>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0" rtlCol="0" anchor="ctr">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de-DE" sz="1050" b="0" i="0" u="none" strike="noStrike" kern="1200" cap="none" spc="0" normalizeH="0" baseline="0" noProof="0" dirty="0">
                  <a:ln>
                    <a:noFill/>
                  </a:ln>
                  <a:solidFill>
                    <a:srgbClr val="1A1A18"/>
                  </a:solidFill>
                  <a:effectLst/>
                  <a:uLnTx/>
                  <a:uFillTx/>
                  <a:ea typeface="+mn-ea"/>
                  <a:cs typeface="+mn-cs"/>
                </a:rPr>
                <a:t>Ergänzungs-</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050" b="0" i="0" u="none" strike="noStrike" kern="1200" cap="none" spc="0" normalizeH="0" baseline="0" noProof="0" dirty="0">
                  <a:ln>
                    <a:noFill/>
                  </a:ln>
                  <a:solidFill>
                    <a:srgbClr val="1A1A18"/>
                  </a:solidFill>
                  <a:effectLst/>
                  <a:uLnTx/>
                  <a:uFillTx/>
                  <a:ea typeface="+mn-ea"/>
                  <a:cs typeface="+mn-cs"/>
                </a:rPr>
                <a:t>baustein</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300" b="1" i="0" u="none" strike="noStrike" kern="1200" cap="none" spc="0" normalizeH="0" baseline="0" noProof="0" dirty="0">
                  <a:ln>
                    <a:noFill/>
                  </a:ln>
                  <a:solidFill>
                    <a:srgbClr val="1A1A18"/>
                  </a:solidFill>
                  <a:effectLst/>
                  <a:uLnTx/>
                  <a:uFillTx/>
                  <a:ea typeface="+mn-ea"/>
                  <a:cs typeface="+mn-cs"/>
                </a:rPr>
                <a:t>T</a:t>
              </a:r>
              <a:r>
                <a:rPr kumimoji="0" lang="de-DE" sz="1600" b="1" i="0" u="none" strike="noStrike" kern="1200" cap="none" spc="0" normalizeH="0" baseline="0" noProof="0" dirty="0">
                  <a:ln>
                    <a:noFill/>
                  </a:ln>
                  <a:solidFill>
                    <a:srgbClr val="1A1A18"/>
                  </a:solidFill>
                  <a:effectLst/>
                  <a:uLnTx/>
                  <a:uFillTx/>
                  <a:ea typeface="+mn-ea"/>
                  <a:cs typeface="+mn-cs"/>
                </a:rPr>
                <a:t> </a:t>
              </a:r>
            </a:p>
          </p:txBody>
        </p:sp>
      </p:grpSp>
      <p:grpSp>
        <p:nvGrpSpPr>
          <p:cNvPr id="37" name="Gruppieren 36">
            <a:extLst>
              <a:ext uri="{FF2B5EF4-FFF2-40B4-BE49-F238E27FC236}">
                <a16:creationId xmlns:a16="http://schemas.microsoft.com/office/drawing/2014/main" id="{268C448C-C687-6FC9-90E0-5613DBA15ABE}"/>
              </a:ext>
            </a:extLst>
          </p:cNvPr>
          <p:cNvGrpSpPr>
            <a:grpSpLocks noChangeAspect="1"/>
          </p:cNvGrpSpPr>
          <p:nvPr/>
        </p:nvGrpSpPr>
        <p:grpSpPr>
          <a:xfrm>
            <a:off x="2498540" y="2560907"/>
            <a:ext cx="1044000" cy="1594342"/>
            <a:chOff x="2680946" y="2676941"/>
            <a:chExt cx="1044000" cy="1594342"/>
          </a:xfrm>
        </p:grpSpPr>
        <p:cxnSp>
          <p:nvCxnSpPr>
            <p:cNvPr id="22" name="Gerade Verbindung mit Pfeil 21">
              <a:extLst>
                <a:ext uri="{FF2B5EF4-FFF2-40B4-BE49-F238E27FC236}">
                  <a16:creationId xmlns:a16="http://schemas.microsoft.com/office/drawing/2014/main" id="{162BBE13-A594-B785-0A31-EB50A3C78A96}"/>
                </a:ext>
              </a:extLst>
            </p:cNvPr>
            <p:cNvCxnSpPr>
              <a:cxnSpLocks/>
            </p:cNvCxnSpPr>
            <p:nvPr/>
          </p:nvCxnSpPr>
          <p:spPr>
            <a:xfrm>
              <a:off x="3202946" y="2676941"/>
              <a:ext cx="0" cy="1594342"/>
            </a:xfrm>
            <a:prstGeom prst="straightConnector1">
              <a:avLst/>
            </a:prstGeom>
            <a:ln w="19050">
              <a:solidFill>
                <a:srgbClr val="C5A4AE"/>
              </a:solidFill>
              <a:tailEnd type="triangle" w="lg" len="lg"/>
            </a:ln>
          </p:spPr>
          <p:style>
            <a:lnRef idx="1">
              <a:schemeClr val="accent1"/>
            </a:lnRef>
            <a:fillRef idx="0">
              <a:schemeClr val="accent1"/>
            </a:fillRef>
            <a:effectRef idx="0">
              <a:schemeClr val="accent1"/>
            </a:effectRef>
            <a:fontRef idx="minor">
              <a:schemeClr val="tx1"/>
            </a:fontRef>
          </p:style>
        </p:cxnSp>
        <p:sp>
          <p:nvSpPr>
            <p:cNvPr id="23" name="Abgerundetes Rechteck 38">
              <a:extLst>
                <a:ext uri="{FF2B5EF4-FFF2-40B4-BE49-F238E27FC236}">
                  <a16:creationId xmlns:a16="http://schemas.microsoft.com/office/drawing/2014/main" id="{B51271FE-D5B8-ECED-6E7A-D48EBD43D0F6}"/>
                </a:ext>
                <a:ext uri="{C183D7F6-B498-43B3-948B-1728B52AA6E4}">
                  <adec:decorative xmlns:adec="http://schemas.microsoft.com/office/drawing/2017/decorative" val="1"/>
                </a:ext>
              </a:extLst>
            </p:cNvPr>
            <p:cNvSpPr/>
            <p:nvPr/>
          </p:nvSpPr>
          <p:spPr>
            <a:xfrm>
              <a:off x="2680946" y="3114112"/>
              <a:ext cx="1044000" cy="720000"/>
            </a:xfrm>
            <a:prstGeom prst="roundRect">
              <a:avLst>
                <a:gd name="adj" fmla="val 24052"/>
              </a:avLst>
            </a:prstGeom>
            <a:solidFill>
              <a:schemeClr val="bg1"/>
            </a:solidFill>
            <a:ln w="19050">
              <a:solidFill>
                <a:srgbClr val="C5A4AE"/>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0" rtlCol="0" anchor="ctr">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de-DE" sz="1050" b="0" i="0" u="none" strike="noStrike" kern="1200" cap="none" spc="0" normalizeH="0" baseline="0" noProof="0" dirty="0">
                  <a:ln>
                    <a:noFill/>
                  </a:ln>
                  <a:solidFill>
                    <a:srgbClr val="1A1A18"/>
                  </a:solidFill>
                  <a:effectLst/>
                  <a:uLnTx/>
                  <a:uFillTx/>
                  <a:ea typeface="+mn-ea"/>
                  <a:cs typeface="+mn-cs"/>
                </a:rPr>
                <a:t>Ergänzungs-</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050" b="0" i="0" u="none" strike="noStrike" kern="1200" cap="none" spc="0" normalizeH="0" baseline="0" noProof="0" dirty="0">
                  <a:ln>
                    <a:noFill/>
                  </a:ln>
                  <a:solidFill>
                    <a:srgbClr val="1A1A18"/>
                  </a:solidFill>
                  <a:effectLst/>
                  <a:uLnTx/>
                  <a:uFillTx/>
                  <a:ea typeface="+mn-ea"/>
                  <a:cs typeface="+mn-cs"/>
                </a:rPr>
                <a:t>baustein</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300" b="1" i="0" u="none" strike="noStrike" kern="1200" cap="none" spc="0" normalizeH="0" baseline="0" noProof="0" dirty="0">
                  <a:ln>
                    <a:noFill/>
                  </a:ln>
                  <a:solidFill>
                    <a:srgbClr val="1A1A18"/>
                  </a:solidFill>
                  <a:effectLst/>
                  <a:uLnTx/>
                  <a:uFillTx/>
                  <a:ea typeface="+mn-ea"/>
                  <a:cs typeface="+mn-cs"/>
                </a:rPr>
                <a:t>PSV</a:t>
              </a:r>
              <a:r>
                <a:rPr kumimoji="0" lang="de-DE" sz="1600" b="1" i="0" u="none" strike="noStrike" kern="1200" cap="none" spc="0" normalizeH="0" baseline="0" noProof="0" dirty="0">
                  <a:ln>
                    <a:noFill/>
                  </a:ln>
                  <a:solidFill>
                    <a:srgbClr val="1A1A18"/>
                  </a:solidFill>
                  <a:effectLst/>
                  <a:uLnTx/>
                  <a:uFillTx/>
                  <a:ea typeface="+mn-ea"/>
                  <a:cs typeface="+mn-cs"/>
                </a:rPr>
                <a:t> </a:t>
              </a:r>
            </a:p>
          </p:txBody>
        </p:sp>
      </p:grpSp>
      <p:grpSp>
        <p:nvGrpSpPr>
          <p:cNvPr id="38" name="Gruppieren 37">
            <a:extLst>
              <a:ext uri="{FF2B5EF4-FFF2-40B4-BE49-F238E27FC236}">
                <a16:creationId xmlns:a16="http://schemas.microsoft.com/office/drawing/2014/main" id="{BA28C01D-AAA4-D6CF-1408-D2E80BFAE063}"/>
              </a:ext>
            </a:extLst>
          </p:cNvPr>
          <p:cNvGrpSpPr>
            <a:grpSpLocks noChangeAspect="1"/>
          </p:cNvGrpSpPr>
          <p:nvPr/>
        </p:nvGrpSpPr>
        <p:grpSpPr>
          <a:xfrm>
            <a:off x="4056653" y="2560907"/>
            <a:ext cx="1044000" cy="1594342"/>
            <a:chOff x="4611904" y="2676941"/>
            <a:chExt cx="1044000" cy="1594342"/>
          </a:xfrm>
        </p:grpSpPr>
        <p:cxnSp>
          <p:nvCxnSpPr>
            <p:cNvPr id="24" name="Gerade Verbindung mit Pfeil 23">
              <a:extLst>
                <a:ext uri="{FF2B5EF4-FFF2-40B4-BE49-F238E27FC236}">
                  <a16:creationId xmlns:a16="http://schemas.microsoft.com/office/drawing/2014/main" id="{605499D9-2EDE-E5BC-7CA5-B1F04B7B3E80}"/>
                </a:ext>
              </a:extLst>
            </p:cNvPr>
            <p:cNvCxnSpPr>
              <a:cxnSpLocks/>
            </p:cNvCxnSpPr>
            <p:nvPr/>
          </p:nvCxnSpPr>
          <p:spPr>
            <a:xfrm>
              <a:off x="5133904" y="2676941"/>
              <a:ext cx="0" cy="1594342"/>
            </a:xfrm>
            <a:prstGeom prst="straightConnector1">
              <a:avLst/>
            </a:prstGeom>
            <a:ln w="19050">
              <a:solidFill>
                <a:srgbClr val="D88210"/>
              </a:solidFill>
              <a:tailEnd type="triangle" w="lg" len="lg"/>
            </a:ln>
          </p:spPr>
          <p:style>
            <a:lnRef idx="1">
              <a:schemeClr val="accent1"/>
            </a:lnRef>
            <a:fillRef idx="0">
              <a:schemeClr val="accent1"/>
            </a:fillRef>
            <a:effectRef idx="0">
              <a:schemeClr val="accent1"/>
            </a:effectRef>
            <a:fontRef idx="minor">
              <a:schemeClr val="tx1"/>
            </a:fontRef>
          </p:style>
        </p:cxnSp>
        <p:sp>
          <p:nvSpPr>
            <p:cNvPr id="25" name="Abgerundetes Rechteck 38">
              <a:extLst>
                <a:ext uri="{FF2B5EF4-FFF2-40B4-BE49-F238E27FC236}">
                  <a16:creationId xmlns:a16="http://schemas.microsoft.com/office/drawing/2014/main" id="{E9DE5C25-DED0-BDE8-FE48-2953B43A9940}"/>
                </a:ext>
                <a:ext uri="{C183D7F6-B498-43B3-948B-1728B52AA6E4}">
                  <adec:decorative xmlns:adec="http://schemas.microsoft.com/office/drawing/2017/decorative" val="1"/>
                </a:ext>
              </a:extLst>
            </p:cNvPr>
            <p:cNvSpPr/>
            <p:nvPr/>
          </p:nvSpPr>
          <p:spPr>
            <a:xfrm>
              <a:off x="4611904" y="3114112"/>
              <a:ext cx="1044000" cy="720000"/>
            </a:xfrm>
            <a:prstGeom prst="roundRect">
              <a:avLst>
                <a:gd name="adj" fmla="val 24052"/>
              </a:avLst>
            </a:prstGeom>
            <a:solidFill>
              <a:schemeClr val="bg1"/>
            </a:solidFill>
            <a:ln w="19050">
              <a:solidFill>
                <a:srgbClr val="D88210"/>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0" rtlCol="0" anchor="ctr">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de-DE" sz="1050" b="0" i="0" u="none" strike="noStrike" kern="1200" cap="none" spc="0" normalizeH="0" baseline="0" noProof="0" dirty="0">
                  <a:ln>
                    <a:noFill/>
                  </a:ln>
                  <a:solidFill>
                    <a:srgbClr val="1A1A18"/>
                  </a:solidFill>
                  <a:effectLst/>
                  <a:uLnTx/>
                  <a:uFillTx/>
                  <a:ea typeface="+mn-ea"/>
                  <a:cs typeface="+mn-cs"/>
                </a:rPr>
                <a:t>Ergänzungs-</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050" b="0" i="0" u="none" strike="noStrike" kern="1200" cap="none" spc="0" normalizeH="0" baseline="0" noProof="0" dirty="0">
                  <a:ln>
                    <a:noFill/>
                  </a:ln>
                  <a:solidFill>
                    <a:srgbClr val="1A1A18"/>
                  </a:solidFill>
                  <a:effectLst/>
                  <a:uLnTx/>
                  <a:uFillTx/>
                  <a:ea typeface="+mn-ea"/>
                  <a:cs typeface="+mn-cs"/>
                </a:rPr>
                <a:t>baustein</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300" b="1" i="0" u="none" strike="noStrike" kern="1200" cap="none" spc="0" normalizeH="0" baseline="0" noProof="0" dirty="0">
                  <a:ln>
                    <a:noFill/>
                  </a:ln>
                  <a:solidFill>
                    <a:srgbClr val="1A1A18"/>
                  </a:solidFill>
                  <a:effectLst/>
                  <a:uLnTx/>
                  <a:uFillTx/>
                  <a:ea typeface="+mn-ea"/>
                  <a:cs typeface="+mn-cs"/>
                </a:rPr>
                <a:t>EKV2</a:t>
              </a:r>
              <a:r>
                <a:rPr kumimoji="0" lang="de-DE" sz="1600" b="1" i="0" u="none" strike="noStrike" kern="1200" cap="none" spc="0" normalizeH="0" baseline="0" noProof="0" dirty="0">
                  <a:ln>
                    <a:noFill/>
                  </a:ln>
                  <a:solidFill>
                    <a:srgbClr val="1A1A18"/>
                  </a:solidFill>
                  <a:effectLst/>
                  <a:uLnTx/>
                  <a:uFillTx/>
                  <a:ea typeface="+mn-ea"/>
                  <a:cs typeface="+mn-cs"/>
                </a:rPr>
                <a:t> </a:t>
              </a:r>
            </a:p>
          </p:txBody>
        </p:sp>
      </p:grpSp>
      <p:grpSp>
        <p:nvGrpSpPr>
          <p:cNvPr id="39" name="Gruppieren 38">
            <a:extLst>
              <a:ext uri="{FF2B5EF4-FFF2-40B4-BE49-F238E27FC236}">
                <a16:creationId xmlns:a16="http://schemas.microsoft.com/office/drawing/2014/main" id="{46149957-6DF5-4028-11A2-3F7873864CBF}"/>
              </a:ext>
            </a:extLst>
          </p:cNvPr>
          <p:cNvGrpSpPr>
            <a:grpSpLocks noChangeAspect="1"/>
          </p:cNvGrpSpPr>
          <p:nvPr/>
        </p:nvGrpSpPr>
        <p:grpSpPr>
          <a:xfrm>
            <a:off x="5622653" y="2567978"/>
            <a:ext cx="1044000" cy="1594342"/>
            <a:chOff x="6542862" y="2676941"/>
            <a:chExt cx="1044000" cy="1594342"/>
          </a:xfrm>
        </p:grpSpPr>
        <p:cxnSp>
          <p:nvCxnSpPr>
            <p:cNvPr id="26" name="Gerade Verbindung mit Pfeil 25">
              <a:extLst>
                <a:ext uri="{FF2B5EF4-FFF2-40B4-BE49-F238E27FC236}">
                  <a16:creationId xmlns:a16="http://schemas.microsoft.com/office/drawing/2014/main" id="{5195B556-32BC-EEB0-A0BC-ED2775D759A9}"/>
                </a:ext>
              </a:extLst>
            </p:cNvPr>
            <p:cNvCxnSpPr>
              <a:cxnSpLocks/>
            </p:cNvCxnSpPr>
            <p:nvPr/>
          </p:nvCxnSpPr>
          <p:spPr>
            <a:xfrm>
              <a:off x="7064862" y="2676941"/>
              <a:ext cx="0" cy="1594342"/>
            </a:xfrm>
            <a:prstGeom prst="straightConnector1">
              <a:avLst/>
            </a:prstGeom>
            <a:ln w="19050">
              <a:solidFill>
                <a:srgbClr val="FDC300"/>
              </a:solidFill>
              <a:tailEnd type="triangle" w="lg" len="lg"/>
            </a:ln>
          </p:spPr>
          <p:style>
            <a:lnRef idx="1">
              <a:schemeClr val="accent1"/>
            </a:lnRef>
            <a:fillRef idx="0">
              <a:schemeClr val="accent1"/>
            </a:fillRef>
            <a:effectRef idx="0">
              <a:schemeClr val="accent1"/>
            </a:effectRef>
            <a:fontRef idx="minor">
              <a:schemeClr val="tx1"/>
            </a:fontRef>
          </p:style>
        </p:cxnSp>
        <p:sp>
          <p:nvSpPr>
            <p:cNvPr id="27" name="Abgerundetes Rechteck 38">
              <a:extLst>
                <a:ext uri="{FF2B5EF4-FFF2-40B4-BE49-F238E27FC236}">
                  <a16:creationId xmlns:a16="http://schemas.microsoft.com/office/drawing/2014/main" id="{9CEED2CC-159B-060C-B1BB-2E8F5041D671}"/>
                </a:ext>
                <a:ext uri="{C183D7F6-B498-43B3-948B-1728B52AA6E4}">
                  <adec:decorative xmlns:adec="http://schemas.microsoft.com/office/drawing/2017/decorative" val="1"/>
                </a:ext>
              </a:extLst>
            </p:cNvPr>
            <p:cNvSpPr/>
            <p:nvPr/>
          </p:nvSpPr>
          <p:spPr>
            <a:xfrm>
              <a:off x="6542862" y="3114112"/>
              <a:ext cx="1044000" cy="720000"/>
            </a:xfrm>
            <a:prstGeom prst="roundRect">
              <a:avLst>
                <a:gd name="adj" fmla="val 24052"/>
              </a:avLst>
            </a:prstGeom>
            <a:solidFill>
              <a:schemeClr val="bg1"/>
            </a:solidFill>
            <a:ln w="19050">
              <a:solidFill>
                <a:srgbClr val="FDC300"/>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0" rtlCol="0" anchor="ctr">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de-DE" sz="1050" b="0" i="0" u="none" strike="noStrike" kern="1200" cap="none" spc="0" normalizeH="0" baseline="0" noProof="0" dirty="0">
                  <a:ln>
                    <a:noFill/>
                  </a:ln>
                  <a:solidFill>
                    <a:srgbClr val="1A1A18"/>
                  </a:solidFill>
                  <a:effectLst/>
                  <a:uLnTx/>
                  <a:uFillTx/>
                  <a:ea typeface="+mn-ea"/>
                  <a:cs typeface="+mn-cs"/>
                </a:rPr>
                <a:t>Ergänzungs-</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050" b="0" i="0" u="none" strike="noStrike" kern="1200" cap="none" spc="0" normalizeH="0" baseline="0" noProof="0" dirty="0">
                  <a:ln>
                    <a:noFill/>
                  </a:ln>
                  <a:solidFill>
                    <a:srgbClr val="1A1A18"/>
                  </a:solidFill>
                  <a:effectLst/>
                  <a:uLnTx/>
                  <a:uFillTx/>
                  <a:ea typeface="+mn-ea"/>
                  <a:cs typeface="+mn-cs"/>
                </a:rPr>
                <a:t>baustein</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300" b="1" i="0" u="none" strike="noStrike" kern="1200" cap="none" spc="0" normalizeH="0" baseline="0" noProof="0" dirty="0">
                  <a:ln>
                    <a:noFill/>
                  </a:ln>
                  <a:solidFill>
                    <a:srgbClr val="1A1A18"/>
                  </a:solidFill>
                  <a:effectLst/>
                  <a:uLnTx/>
                  <a:uFillTx/>
                  <a:ea typeface="+mn-ea"/>
                  <a:cs typeface="+mn-cs"/>
                </a:rPr>
                <a:t>KUT</a:t>
              </a:r>
              <a:r>
                <a:rPr kumimoji="0" lang="de-DE" sz="1600" b="1" i="0" u="none" strike="noStrike" kern="1200" cap="none" spc="0" normalizeH="0" baseline="0" noProof="0" dirty="0">
                  <a:ln>
                    <a:noFill/>
                  </a:ln>
                  <a:solidFill>
                    <a:srgbClr val="1A1A18"/>
                  </a:solidFill>
                  <a:effectLst/>
                  <a:uLnTx/>
                  <a:uFillTx/>
                  <a:ea typeface="+mn-ea"/>
                  <a:cs typeface="+mn-cs"/>
                </a:rPr>
                <a:t> </a:t>
              </a:r>
            </a:p>
          </p:txBody>
        </p:sp>
      </p:grpSp>
      <p:grpSp>
        <p:nvGrpSpPr>
          <p:cNvPr id="40" name="Gruppieren 39">
            <a:extLst>
              <a:ext uri="{FF2B5EF4-FFF2-40B4-BE49-F238E27FC236}">
                <a16:creationId xmlns:a16="http://schemas.microsoft.com/office/drawing/2014/main" id="{C8B0A42B-1562-A656-0265-EA691D0CFA65}"/>
              </a:ext>
            </a:extLst>
          </p:cNvPr>
          <p:cNvGrpSpPr>
            <a:grpSpLocks noChangeAspect="1"/>
          </p:cNvGrpSpPr>
          <p:nvPr/>
        </p:nvGrpSpPr>
        <p:grpSpPr>
          <a:xfrm>
            <a:off x="7180765" y="2565343"/>
            <a:ext cx="1044000" cy="1594342"/>
            <a:chOff x="8473820" y="2676941"/>
            <a:chExt cx="1044000" cy="1594342"/>
          </a:xfrm>
        </p:grpSpPr>
        <p:cxnSp>
          <p:nvCxnSpPr>
            <p:cNvPr id="28" name="Gerade Verbindung mit Pfeil 27">
              <a:extLst>
                <a:ext uri="{FF2B5EF4-FFF2-40B4-BE49-F238E27FC236}">
                  <a16:creationId xmlns:a16="http://schemas.microsoft.com/office/drawing/2014/main" id="{35F4CFAE-EC02-FDDD-D086-7AE0585B6F3A}"/>
                </a:ext>
              </a:extLst>
            </p:cNvPr>
            <p:cNvCxnSpPr>
              <a:cxnSpLocks/>
            </p:cNvCxnSpPr>
            <p:nvPr/>
          </p:nvCxnSpPr>
          <p:spPr>
            <a:xfrm>
              <a:off x="8995820" y="2676941"/>
              <a:ext cx="0" cy="1594342"/>
            </a:xfrm>
            <a:prstGeom prst="straightConnector1">
              <a:avLst/>
            </a:prstGeom>
            <a:ln w="19050">
              <a:solidFill>
                <a:srgbClr val="8D827D"/>
              </a:solidFill>
              <a:tailEnd type="triangle" w="lg" len="lg"/>
            </a:ln>
          </p:spPr>
          <p:style>
            <a:lnRef idx="1">
              <a:schemeClr val="accent1"/>
            </a:lnRef>
            <a:fillRef idx="0">
              <a:schemeClr val="accent1"/>
            </a:fillRef>
            <a:effectRef idx="0">
              <a:schemeClr val="accent1"/>
            </a:effectRef>
            <a:fontRef idx="minor">
              <a:schemeClr val="tx1"/>
            </a:fontRef>
          </p:style>
        </p:cxnSp>
        <p:sp>
          <p:nvSpPr>
            <p:cNvPr id="29" name="Abgerundetes Rechteck 38">
              <a:extLst>
                <a:ext uri="{FF2B5EF4-FFF2-40B4-BE49-F238E27FC236}">
                  <a16:creationId xmlns:a16="http://schemas.microsoft.com/office/drawing/2014/main" id="{EBAD206D-916A-17BE-BF0A-9EBC6721597B}"/>
                </a:ext>
                <a:ext uri="{C183D7F6-B498-43B3-948B-1728B52AA6E4}">
                  <adec:decorative xmlns:adec="http://schemas.microsoft.com/office/drawing/2017/decorative" val="1"/>
                </a:ext>
              </a:extLst>
            </p:cNvPr>
            <p:cNvSpPr/>
            <p:nvPr/>
          </p:nvSpPr>
          <p:spPr>
            <a:xfrm>
              <a:off x="8473820" y="3114112"/>
              <a:ext cx="1044000" cy="720000"/>
            </a:xfrm>
            <a:prstGeom prst="roundRect">
              <a:avLst>
                <a:gd name="adj" fmla="val 24052"/>
              </a:avLst>
            </a:prstGeom>
            <a:solidFill>
              <a:schemeClr val="bg1"/>
            </a:solidFill>
            <a:ln w="19050">
              <a:solidFill>
                <a:srgbClr val="8D827D"/>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0" rtlCol="0" anchor="ctr">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de-DE" sz="1050" b="0" i="0" u="none" strike="noStrike" kern="1200" cap="none" spc="0" normalizeH="0" baseline="0" noProof="0" dirty="0">
                  <a:ln>
                    <a:noFill/>
                  </a:ln>
                  <a:solidFill>
                    <a:srgbClr val="1A1A18"/>
                  </a:solidFill>
                  <a:effectLst/>
                  <a:uLnTx/>
                  <a:uFillTx/>
                  <a:ea typeface="+mn-ea"/>
                  <a:cs typeface="+mn-cs"/>
                </a:rPr>
                <a:t>Ergänzungs-</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050" b="0" i="0" u="none" strike="noStrike" kern="1200" cap="none" spc="0" normalizeH="0" baseline="0" noProof="0" dirty="0">
                  <a:ln>
                    <a:noFill/>
                  </a:ln>
                  <a:solidFill>
                    <a:srgbClr val="1A1A18"/>
                  </a:solidFill>
                  <a:effectLst/>
                  <a:uLnTx/>
                  <a:uFillTx/>
                  <a:ea typeface="+mn-ea"/>
                  <a:cs typeface="+mn-cs"/>
                </a:rPr>
                <a:t>baustein</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300" b="1" i="0" u="none" strike="noStrike" kern="1200" cap="none" spc="0" normalizeH="0" baseline="0" noProof="0" dirty="0">
                  <a:ln>
                    <a:noFill/>
                  </a:ln>
                  <a:solidFill>
                    <a:srgbClr val="1A1A18"/>
                  </a:solidFill>
                  <a:effectLst/>
                  <a:uLnTx/>
                  <a:uFillTx/>
                  <a:ea typeface="+mn-ea"/>
                  <a:cs typeface="+mn-cs"/>
                </a:rPr>
                <a:t>PGA / PGS</a:t>
              </a:r>
              <a:r>
                <a:rPr kumimoji="0" lang="de-DE" sz="1600" b="1" i="0" u="none" strike="noStrike" kern="1200" cap="none" spc="0" normalizeH="0" baseline="0" noProof="0" dirty="0">
                  <a:ln>
                    <a:noFill/>
                  </a:ln>
                  <a:solidFill>
                    <a:srgbClr val="1A1A18"/>
                  </a:solidFill>
                  <a:effectLst/>
                  <a:uLnTx/>
                  <a:uFillTx/>
                  <a:ea typeface="+mn-ea"/>
                  <a:cs typeface="+mn-cs"/>
                </a:rPr>
                <a:t> </a:t>
              </a:r>
            </a:p>
          </p:txBody>
        </p:sp>
      </p:grpSp>
      <p:grpSp>
        <p:nvGrpSpPr>
          <p:cNvPr id="41" name="Gruppieren 40">
            <a:extLst>
              <a:ext uri="{FF2B5EF4-FFF2-40B4-BE49-F238E27FC236}">
                <a16:creationId xmlns:a16="http://schemas.microsoft.com/office/drawing/2014/main" id="{2FF2FA54-81E9-82E5-881C-6763E2FD0C7A}"/>
              </a:ext>
            </a:extLst>
          </p:cNvPr>
          <p:cNvGrpSpPr>
            <a:grpSpLocks noChangeAspect="1"/>
          </p:cNvGrpSpPr>
          <p:nvPr/>
        </p:nvGrpSpPr>
        <p:grpSpPr>
          <a:xfrm>
            <a:off x="8746765" y="2555276"/>
            <a:ext cx="1044000" cy="1594342"/>
            <a:chOff x="10404776" y="2676941"/>
            <a:chExt cx="1044000" cy="1594342"/>
          </a:xfrm>
        </p:grpSpPr>
        <p:cxnSp>
          <p:nvCxnSpPr>
            <p:cNvPr id="30" name="Gerade Verbindung mit Pfeil 29">
              <a:extLst>
                <a:ext uri="{FF2B5EF4-FFF2-40B4-BE49-F238E27FC236}">
                  <a16:creationId xmlns:a16="http://schemas.microsoft.com/office/drawing/2014/main" id="{100866F2-004A-28F7-23F9-27C56292CA40}"/>
                </a:ext>
              </a:extLst>
            </p:cNvPr>
            <p:cNvCxnSpPr>
              <a:cxnSpLocks/>
            </p:cNvCxnSpPr>
            <p:nvPr/>
          </p:nvCxnSpPr>
          <p:spPr>
            <a:xfrm>
              <a:off x="10926776" y="2676941"/>
              <a:ext cx="0" cy="1594342"/>
            </a:xfrm>
            <a:prstGeom prst="straightConnector1">
              <a:avLst/>
            </a:prstGeom>
            <a:ln w="19050">
              <a:solidFill>
                <a:srgbClr val="194383"/>
              </a:solidFill>
              <a:tailEnd type="triangle" w="lg" len="lg"/>
            </a:ln>
          </p:spPr>
          <p:style>
            <a:lnRef idx="1">
              <a:schemeClr val="accent1"/>
            </a:lnRef>
            <a:fillRef idx="0">
              <a:schemeClr val="accent1"/>
            </a:fillRef>
            <a:effectRef idx="0">
              <a:schemeClr val="accent1"/>
            </a:effectRef>
            <a:fontRef idx="minor">
              <a:schemeClr val="tx1"/>
            </a:fontRef>
          </p:style>
        </p:cxnSp>
        <p:sp>
          <p:nvSpPr>
            <p:cNvPr id="31" name="Abgerundetes Rechteck 38">
              <a:extLst>
                <a:ext uri="{FF2B5EF4-FFF2-40B4-BE49-F238E27FC236}">
                  <a16:creationId xmlns:a16="http://schemas.microsoft.com/office/drawing/2014/main" id="{78001B4C-8B89-B3A7-BF2B-D371FD6B3E7A}"/>
                </a:ext>
                <a:ext uri="{C183D7F6-B498-43B3-948B-1728B52AA6E4}">
                  <adec:decorative xmlns:adec="http://schemas.microsoft.com/office/drawing/2017/decorative" val="1"/>
                </a:ext>
              </a:extLst>
            </p:cNvPr>
            <p:cNvSpPr/>
            <p:nvPr/>
          </p:nvSpPr>
          <p:spPr>
            <a:xfrm>
              <a:off x="10404776" y="3114112"/>
              <a:ext cx="1044000" cy="720000"/>
            </a:xfrm>
            <a:prstGeom prst="roundRect">
              <a:avLst>
                <a:gd name="adj" fmla="val 24052"/>
              </a:avLst>
            </a:prstGeom>
            <a:solidFill>
              <a:schemeClr val="bg1"/>
            </a:solidFill>
            <a:ln w="19050">
              <a:solidFill>
                <a:srgbClr val="194383"/>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0" rtlCol="0" anchor="ctr">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de-DE" sz="1050" b="0" i="0" u="none" strike="noStrike" kern="1200" cap="none" spc="0" normalizeH="0" baseline="0" noProof="0" dirty="0">
                  <a:ln>
                    <a:noFill/>
                  </a:ln>
                  <a:solidFill>
                    <a:srgbClr val="1A1A18"/>
                  </a:solidFill>
                  <a:effectLst/>
                  <a:uLnTx/>
                  <a:uFillTx/>
                  <a:ea typeface="+mn-ea"/>
                  <a:cs typeface="+mn-cs"/>
                </a:rPr>
                <a:t>Ergänzungs-</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050" b="0" i="0" u="none" strike="noStrike" kern="1200" cap="none" spc="0" normalizeH="0" baseline="0" noProof="0" dirty="0">
                  <a:ln>
                    <a:noFill/>
                  </a:ln>
                  <a:solidFill>
                    <a:srgbClr val="1A1A18"/>
                  </a:solidFill>
                  <a:effectLst/>
                  <a:uLnTx/>
                  <a:uFillTx/>
                  <a:ea typeface="+mn-ea"/>
                  <a:cs typeface="+mn-cs"/>
                </a:rPr>
                <a:t>baustein</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300" b="1" i="0" u="none" strike="noStrike" kern="1200" cap="none" spc="0" normalizeH="0" baseline="0" noProof="0" dirty="0">
                  <a:ln>
                    <a:noFill/>
                  </a:ln>
                  <a:solidFill>
                    <a:srgbClr val="1A1A18"/>
                  </a:solidFill>
                  <a:effectLst/>
                  <a:uLnTx/>
                  <a:uFillTx/>
                  <a:ea typeface="+mn-ea"/>
                  <a:cs typeface="+mn-cs"/>
                </a:rPr>
                <a:t>BEN</a:t>
              </a:r>
              <a:r>
                <a:rPr kumimoji="0" lang="de-DE" sz="1600" b="1" i="0" u="none" strike="noStrike" kern="1200" cap="none" spc="0" normalizeH="0" baseline="0" noProof="0" dirty="0">
                  <a:ln>
                    <a:noFill/>
                  </a:ln>
                  <a:solidFill>
                    <a:srgbClr val="1A1A18"/>
                  </a:solidFill>
                  <a:effectLst/>
                  <a:uLnTx/>
                  <a:uFillTx/>
                  <a:ea typeface="+mn-ea"/>
                  <a:cs typeface="+mn-cs"/>
                </a:rPr>
                <a:t> </a:t>
              </a:r>
            </a:p>
          </p:txBody>
        </p:sp>
      </p:grpSp>
      <p:sp>
        <p:nvSpPr>
          <p:cNvPr id="3" name="Titel 2">
            <a:extLst>
              <a:ext uri="{FF2B5EF4-FFF2-40B4-BE49-F238E27FC236}">
                <a16:creationId xmlns:a16="http://schemas.microsoft.com/office/drawing/2014/main" id="{B005F5BD-4C24-5E9E-C788-969DFD840AAF}"/>
              </a:ext>
            </a:extLst>
          </p:cNvPr>
          <p:cNvSpPr>
            <a:spLocks noGrp="1"/>
          </p:cNvSpPr>
          <p:nvPr>
            <p:ph type="title"/>
          </p:nvPr>
        </p:nvSpPr>
        <p:spPr/>
        <p:txBody>
          <a:bodyPr/>
          <a:lstStyle/>
          <a:p>
            <a:r>
              <a:rPr lang="de-DE" dirty="0"/>
              <a:t>Der Aufbau von Advanced Fit &amp; Advanced Fit S</a:t>
            </a:r>
          </a:p>
        </p:txBody>
      </p:sp>
      <p:sp>
        <p:nvSpPr>
          <p:cNvPr id="5" name="Fußzeilenplatzhalter 4">
            <a:extLst>
              <a:ext uri="{FF2B5EF4-FFF2-40B4-BE49-F238E27FC236}">
                <a16:creationId xmlns:a16="http://schemas.microsoft.com/office/drawing/2014/main" id="{44351D7C-6FCB-5F2F-A2D7-5819672F4DC9}"/>
              </a:ext>
            </a:extLst>
          </p:cNvPr>
          <p:cNvSpPr>
            <a:spLocks noGrp="1"/>
          </p:cNvSpPr>
          <p:nvPr>
            <p:ph type="ftr" sz="quarter" idx="16"/>
          </p:nvPr>
        </p:nvSpPr>
        <p:spPr/>
        <p:txBody>
          <a:bodyPr/>
          <a:lstStyle/>
          <a:p>
            <a:r>
              <a:rPr lang="de-DE" dirty="0"/>
              <a:t>Produkt Advanced Fit &amp; Advanced Fit S</a:t>
            </a:r>
          </a:p>
        </p:txBody>
      </p:sp>
      <p:sp>
        <p:nvSpPr>
          <p:cNvPr id="8" name="Textplatzhalter 10">
            <a:extLst>
              <a:ext uri="{FF2B5EF4-FFF2-40B4-BE49-F238E27FC236}">
                <a16:creationId xmlns:a16="http://schemas.microsoft.com/office/drawing/2014/main" id="{E2FE2AD1-DE42-408C-44C7-93D092C01173}"/>
              </a:ext>
            </a:extLst>
          </p:cNvPr>
          <p:cNvSpPr>
            <a:spLocks noGrp="1"/>
          </p:cNvSpPr>
          <p:nvPr>
            <p:ph type="body" sz="quarter" idx="13"/>
          </p:nvPr>
        </p:nvSpPr>
        <p:spPr>
          <a:xfrm>
            <a:off x="407988" y="196850"/>
            <a:ext cx="7488237" cy="142875"/>
          </a:xfrm>
        </p:spPr>
        <p:txBody>
          <a:bodyPr/>
          <a:lstStyle/>
          <a:p>
            <a:r>
              <a:rPr lang="de-DE" dirty="0"/>
              <a:t>Advanced Fit &amp; Advanced Fit S</a:t>
            </a:r>
          </a:p>
        </p:txBody>
      </p:sp>
      <p:sp>
        <p:nvSpPr>
          <p:cNvPr id="2" name="Foliennummernplatzhalter 1">
            <a:extLst>
              <a:ext uri="{FF2B5EF4-FFF2-40B4-BE49-F238E27FC236}">
                <a16:creationId xmlns:a16="http://schemas.microsoft.com/office/drawing/2014/main" id="{A8D2BC3B-B83E-5EEC-CD26-1BFB729F7879}"/>
              </a:ext>
            </a:extLst>
          </p:cNvPr>
          <p:cNvSpPr>
            <a:spLocks noGrp="1"/>
          </p:cNvSpPr>
          <p:nvPr>
            <p:ph type="sldNum" sz="quarter" idx="17"/>
          </p:nvPr>
        </p:nvSpPr>
        <p:spPr/>
        <p:txBody>
          <a:bodyPr/>
          <a:lstStyle/>
          <a:p>
            <a:fld id="{77D899ED-E07B-4111-BFEA-7E6553FCF2CE}" type="slidenum">
              <a:rPr lang="de-DE" smtClean="0"/>
              <a:pPr/>
              <a:t>19</a:t>
            </a:fld>
            <a:endParaRPr lang="de-DE" dirty="0"/>
          </a:p>
        </p:txBody>
      </p:sp>
      <p:sp>
        <p:nvSpPr>
          <p:cNvPr id="4" name="Ellipse 3">
            <a:extLst>
              <a:ext uri="{FF2B5EF4-FFF2-40B4-BE49-F238E27FC236}">
                <a16:creationId xmlns:a16="http://schemas.microsoft.com/office/drawing/2014/main" id="{E2E0B3D6-657E-D3DA-93C9-E7DA5A18D15A}"/>
              </a:ext>
            </a:extLst>
          </p:cNvPr>
          <p:cNvSpPr>
            <a:spLocks noChangeAspect="1"/>
          </p:cNvSpPr>
          <p:nvPr/>
        </p:nvSpPr>
        <p:spPr bwMode="gray">
          <a:xfrm rot="559806">
            <a:off x="9229398" y="381814"/>
            <a:ext cx="2227172" cy="2227172"/>
          </a:xfrm>
          <a:prstGeom prst="ellipse">
            <a:avLst/>
          </a:prstGeom>
          <a:solidFill>
            <a:srgbClr val="F2E3D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buClr>
                <a:schemeClr val="accent2"/>
              </a:buClr>
            </a:pPr>
            <a:r>
              <a:rPr lang="de-DE" sz="1400" dirty="0">
                <a:solidFill>
                  <a:schemeClr val="accent1"/>
                </a:solidFill>
                <a:ea typeface="Open Sans Light" panose="020B0306030504020204" pitchFamily="34" charset="0"/>
                <a:cs typeface="Arial"/>
              </a:rPr>
              <a:t>Dank des </a:t>
            </a:r>
            <a:br>
              <a:rPr lang="de-DE" sz="1400" dirty="0">
                <a:solidFill>
                  <a:schemeClr val="accent1"/>
                </a:solidFill>
                <a:ea typeface="Open Sans Light" panose="020B0306030504020204" pitchFamily="34" charset="0"/>
                <a:cs typeface="Arial"/>
              </a:rPr>
            </a:br>
            <a:r>
              <a:rPr lang="de-DE" sz="1400" dirty="0">
                <a:solidFill>
                  <a:schemeClr val="accent1"/>
                </a:solidFill>
                <a:ea typeface="Open Sans Light" panose="020B0306030504020204" pitchFamily="34" charset="0"/>
                <a:cs typeface="Arial"/>
              </a:rPr>
              <a:t>modularen </a:t>
            </a:r>
            <a:br>
              <a:rPr lang="de-DE" sz="1400" dirty="0">
                <a:solidFill>
                  <a:schemeClr val="accent1"/>
                </a:solidFill>
                <a:ea typeface="Open Sans Light" panose="020B0306030504020204" pitchFamily="34" charset="0"/>
                <a:cs typeface="Arial"/>
              </a:rPr>
            </a:br>
            <a:r>
              <a:rPr lang="de-DE" sz="1400" dirty="0">
                <a:solidFill>
                  <a:schemeClr val="accent1"/>
                </a:solidFill>
                <a:ea typeface="Open Sans Light" panose="020B0306030504020204" pitchFamily="34" charset="0"/>
                <a:cs typeface="Arial"/>
              </a:rPr>
              <a:t>Aufbaus ist eine </a:t>
            </a:r>
            <a:br>
              <a:rPr lang="de-DE" sz="1400" dirty="0">
                <a:solidFill>
                  <a:schemeClr val="accent1"/>
                </a:solidFill>
                <a:ea typeface="Open Sans Light" panose="020B0306030504020204" pitchFamily="34" charset="0"/>
                <a:cs typeface="Arial"/>
              </a:rPr>
            </a:br>
            <a:r>
              <a:rPr lang="de-DE" sz="1400" b="1" dirty="0">
                <a:solidFill>
                  <a:schemeClr val="accent1"/>
                </a:solidFill>
                <a:ea typeface="Open Sans Light" panose="020B0306030504020204" pitchFamily="34" charset="0"/>
                <a:cs typeface="Arial"/>
              </a:rPr>
              <a:t>individuelle </a:t>
            </a:r>
            <a:br>
              <a:rPr lang="de-DE" sz="1400" b="1" dirty="0">
                <a:solidFill>
                  <a:schemeClr val="accent1"/>
                </a:solidFill>
                <a:ea typeface="Open Sans Light" panose="020B0306030504020204" pitchFamily="34" charset="0"/>
                <a:cs typeface="Arial"/>
              </a:rPr>
            </a:br>
            <a:r>
              <a:rPr lang="de-DE" sz="1400" b="1" dirty="0">
                <a:solidFill>
                  <a:schemeClr val="accent1"/>
                </a:solidFill>
                <a:ea typeface="Open Sans Light" panose="020B0306030504020204" pitchFamily="34" charset="0"/>
                <a:cs typeface="Arial"/>
              </a:rPr>
              <a:t>Tarifgestaltung </a:t>
            </a:r>
            <a:br>
              <a:rPr lang="de-DE" sz="1400" dirty="0">
                <a:solidFill>
                  <a:schemeClr val="accent1"/>
                </a:solidFill>
                <a:ea typeface="Open Sans Light" panose="020B0306030504020204" pitchFamily="34" charset="0"/>
                <a:cs typeface="Arial"/>
              </a:rPr>
            </a:br>
            <a:r>
              <a:rPr lang="de-DE" sz="1400" dirty="0">
                <a:solidFill>
                  <a:schemeClr val="accent1"/>
                </a:solidFill>
                <a:ea typeface="Open Sans Light" panose="020B0306030504020204" pitchFamily="34" charset="0"/>
                <a:cs typeface="Arial"/>
              </a:rPr>
              <a:t>möglich!</a:t>
            </a:r>
          </a:p>
        </p:txBody>
      </p:sp>
      <p:sp>
        <p:nvSpPr>
          <p:cNvPr id="6" name="Abgerundetes Rechteck 40">
            <a:extLst>
              <a:ext uri="{FF2B5EF4-FFF2-40B4-BE49-F238E27FC236}">
                <a16:creationId xmlns:a16="http://schemas.microsoft.com/office/drawing/2014/main" id="{EDCD3810-CB23-FB7A-1DF5-60BDC388B68B}"/>
              </a:ext>
              <a:ext uri="{C183D7F6-B498-43B3-948B-1728B52AA6E4}">
                <adec:decorative xmlns:adec="http://schemas.microsoft.com/office/drawing/2017/decorative" val="1"/>
              </a:ext>
            </a:extLst>
          </p:cNvPr>
          <p:cNvSpPr/>
          <p:nvPr/>
        </p:nvSpPr>
        <p:spPr>
          <a:xfrm>
            <a:off x="10142428" y="4204223"/>
            <a:ext cx="1385998" cy="1116000"/>
          </a:xfrm>
          <a:prstGeom prst="roundRect">
            <a:avLst>
              <a:gd name="adj" fmla="val 15471"/>
            </a:avLst>
          </a:prstGeom>
          <a:solidFill>
            <a:srgbClr val="825FAA"/>
          </a:solidFill>
        </p:spPr>
        <p:txBody>
          <a:bodyPr vert="horz" wrap="square" lIns="0" tIns="0" rIns="0" bIns="0" rtlCol="0" anchor="ctr" anchorCtr="0">
            <a:noAutofit/>
          </a:bodyPr>
          <a:lstStyle/>
          <a:p>
            <a:pPr algn="ctr">
              <a:spcBef>
                <a:spcPts val="600"/>
              </a:spcBef>
            </a:pPr>
            <a:r>
              <a:rPr lang="de-DE" sz="1150" b="1" dirty="0">
                <a:solidFill>
                  <a:schemeClr val="bg1"/>
                </a:solidFill>
              </a:rPr>
              <a:t>Selbstbehalts-reduzierung </a:t>
            </a:r>
            <a:br>
              <a:rPr lang="de-DE" sz="1150" b="1" dirty="0">
                <a:solidFill>
                  <a:schemeClr val="bg1"/>
                </a:solidFill>
              </a:rPr>
            </a:br>
            <a:r>
              <a:rPr lang="de-DE" sz="1150" b="1" dirty="0">
                <a:solidFill>
                  <a:schemeClr val="bg1"/>
                </a:solidFill>
              </a:rPr>
              <a:t>ab 65 Jahren</a:t>
            </a:r>
          </a:p>
        </p:txBody>
      </p:sp>
      <p:grpSp>
        <p:nvGrpSpPr>
          <p:cNvPr id="7" name="Gruppieren 6">
            <a:extLst>
              <a:ext uri="{FF2B5EF4-FFF2-40B4-BE49-F238E27FC236}">
                <a16:creationId xmlns:a16="http://schemas.microsoft.com/office/drawing/2014/main" id="{6FF9B71C-FE2D-1450-08C3-CA223E74D2A9}"/>
              </a:ext>
            </a:extLst>
          </p:cNvPr>
          <p:cNvGrpSpPr>
            <a:grpSpLocks noChangeAspect="1"/>
          </p:cNvGrpSpPr>
          <p:nvPr/>
        </p:nvGrpSpPr>
        <p:grpSpPr>
          <a:xfrm>
            <a:off x="10312765" y="2571710"/>
            <a:ext cx="1044000" cy="1594342"/>
            <a:chOff x="10404776" y="2676941"/>
            <a:chExt cx="1044000" cy="1594342"/>
          </a:xfrm>
        </p:grpSpPr>
        <p:cxnSp>
          <p:nvCxnSpPr>
            <p:cNvPr id="9" name="Gerade Verbindung mit Pfeil 8">
              <a:extLst>
                <a:ext uri="{FF2B5EF4-FFF2-40B4-BE49-F238E27FC236}">
                  <a16:creationId xmlns:a16="http://schemas.microsoft.com/office/drawing/2014/main" id="{5A7C0ED9-4375-C3A8-C21E-3A24A37727BF}"/>
                </a:ext>
              </a:extLst>
            </p:cNvPr>
            <p:cNvCxnSpPr>
              <a:cxnSpLocks/>
            </p:cNvCxnSpPr>
            <p:nvPr/>
          </p:nvCxnSpPr>
          <p:spPr>
            <a:xfrm>
              <a:off x="10926776" y="2676941"/>
              <a:ext cx="0" cy="1594342"/>
            </a:xfrm>
            <a:prstGeom prst="straightConnector1">
              <a:avLst/>
            </a:prstGeom>
            <a:ln w="19050">
              <a:solidFill>
                <a:srgbClr val="7F5CAA"/>
              </a:solidFill>
              <a:tailEnd type="triangle" w="lg" len="lg"/>
            </a:ln>
          </p:spPr>
          <p:style>
            <a:lnRef idx="1">
              <a:schemeClr val="accent1"/>
            </a:lnRef>
            <a:fillRef idx="0">
              <a:schemeClr val="accent1"/>
            </a:fillRef>
            <a:effectRef idx="0">
              <a:schemeClr val="accent1"/>
            </a:effectRef>
            <a:fontRef idx="minor">
              <a:schemeClr val="tx1"/>
            </a:fontRef>
          </p:style>
        </p:cxnSp>
        <p:sp>
          <p:nvSpPr>
            <p:cNvPr id="10" name="Abgerundetes Rechteck 38">
              <a:extLst>
                <a:ext uri="{FF2B5EF4-FFF2-40B4-BE49-F238E27FC236}">
                  <a16:creationId xmlns:a16="http://schemas.microsoft.com/office/drawing/2014/main" id="{B988CC54-2E3C-285C-E997-087CC4AE4464}"/>
                </a:ext>
                <a:ext uri="{C183D7F6-B498-43B3-948B-1728B52AA6E4}">
                  <adec:decorative xmlns:adec="http://schemas.microsoft.com/office/drawing/2017/decorative" val="1"/>
                </a:ext>
              </a:extLst>
            </p:cNvPr>
            <p:cNvSpPr/>
            <p:nvPr/>
          </p:nvSpPr>
          <p:spPr>
            <a:xfrm>
              <a:off x="10404776" y="3114112"/>
              <a:ext cx="1044000" cy="720000"/>
            </a:xfrm>
            <a:prstGeom prst="roundRect">
              <a:avLst>
                <a:gd name="adj" fmla="val 24052"/>
              </a:avLst>
            </a:prstGeom>
            <a:solidFill>
              <a:schemeClr val="bg1"/>
            </a:solidFill>
            <a:ln w="19050">
              <a:solidFill>
                <a:srgbClr val="825FAA"/>
              </a:solidFill>
            </a:ln>
          </p:spPr>
          <p:style>
            <a:lnRef idx="2">
              <a:schemeClr val="accent1">
                <a:shade val="50000"/>
              </a:schemeClr>
            </a:lnRef>
            <a:fillRef idx="1">
              <a:schemeClr val="accent1"/>
            </a:fillRef>
            <a:effectRef idx="0">
              <a:schemeClr val="accent1"/>
            </a:effectRef>
            <a:fontRef idx="minor">
              <a:schemeClr val="lt1"/>
            </a:fontRef>
          </p:style>
          <p:txBody>
            <a:bodyPr lIns="0" tIns="72000" rIns="0" bIns="0" rtlCol="0" anchor="ctr">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de-DE" sz="1050" b="0" i="0" u="none" strike="noStrike" kern="1200" cap="none" spc="0" normalizeH="0" baseline="0" noProof="0" dirty="0">
                  <a:ln>
                    <a:noFill/>
                  </a:ln>
                  <a:solidFill>
                    <a:srgbClr val="1A1A18"/>
                  </a:solidFill>
                  <a:effectLst/>
                  <a:uLnTx/>
                  <a:uFillTx/>
                  <a:ea typeface="+mn-ea"/>
                  <a:cs typeface="+mn-cs"/>
                </a:rPr>
                <a:t>Ergänzungs-</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050" b="0" i="0" u="none" strike="noStrike" kern="1200" cap="none" spc="0" normalizeH="0" baseline="0" noProof="0" dirty="0">
                  <a:ln>
                    <a:noFill/>
                  </a:ln>
                  <a:solidFill>
                    <a:srgbClr val="1A1A18"/>
                  </a:solidFill>
                  <a:effectLst/>
                  <a:uLnTx/>
                  <a:uFillTx/>
                  <a:ea typeface="+mn-ea"/>
                  <a:cs typeface="+mn-cs"/>
                </a:rPr>
                <a:t>baustein</a:t>
              </a:r>
              <a:br>
                <a:rPr kumimoji="0" lang="de-DE" sz="1050" b="0" i="0" u="none" strike="noStrike" kern="1200" cap="none" spc="0" normalizeH="0" baseline="0" noProof="0" dirty="0">
                  <a:ln>
                    <a:noFill/>
                  </a:ln>
                  <a:solidFill>
                    <a:srgbClr val="1A1A18"/>
                  </a:solidFill>
                  <a:effectLst/>
                  <a:uLnTx/>
                  <a:uFillTx/>
                  <a:ea typeface="+mn-ea"/>
                  <a:cs typeface="+mn-cs"/>
                </a:rPr>
              </a:br>
              <a:r>
                <a:rPr kumimoji="0" lang="de-DE" sz="1300" b="1" i="0" u="none" strike="noStrike" kern="1200" cap="none" spc="0" normalizeH="0" baseline="0" noProof="0" dirty="0">
                  <a:ln>
                    <a:noFill/>
                  </a:ln>
                  <a:solidFill>
                    <a:srgbClr val="1A1A18"/>
                  </a:solidFill>
                  <a:effectLst/>
                  <a:uLnTx/>
                  <a:uFillTx/>
                  <a:ea typeface="+mn-ea"/>
                  <a:cs typeface="+mn-cs"/>
                </a:rPr>
                <a:t>SBE</a:t>
              </a:r>
              <a:endParaRPr kumimoji="0" lang="de-DE" sz="1600" b="1" i="0" u="none" strike="noStrike" kern="1200" cap="none" spc="0" normalizeH="0" baseline="0" noProof="0" dirty="0">
                <a:ln>
                  <a:noFill/>
                </a:ln>
                <a:solidFill>
                  <a:srgbClr val="1A1A18"/>
                </a:solidFill>
                <a:effectLst/>
                <a:uLnTx/>
                <a:uFillTx/>
                <a:ea typeface="+mn-ea"/>
                <a:cs typeface="+mn-cs"/>
              </a:endParaRPr>
            </a:p>
          </p:txBody>
        </p:sp>
      </p:grpSp>
    </p:spTree>
    <p:extLst>
      <p:ext uri="{BB962C8B-B14F-4D97-AF65-F5344CB8AC3E}">
        <p14:creationId xmlns:p14="http://schemas.microsoft.com/office/powerpoint/2010/main" val="61067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par>
                                <p:cTn id="10" presetID="22" presetClass="entr" presetSubtype="1" fill="hold" nodeType="withEffect">
                                  <p:stCondLst>
                                    <p:cond delay="250"/>
                                  </p:stCondLst>
                                  <p:childTnLst>
                                    <p:set>
                                      <p:cBhvr>
                                        <p:cTn id="11" dur="1" fill="hold">
                                          <p:stCondLst>
                                            <p:cond delay="0"/>
                                          </p:stCondLst>
                                        </p:cTn>
                                        <p:tgtEl>
                                          <p:spTgt spid="36"/>
                                        </p:tgtEl>
                                        <p:attrNameLst>
                                          <p:attrName>style.visibility</p:attrName>
                                        </p:attrNameLst>
                                      </p:cBhvr>
                                      <p:to>
                                        <p:strVal val="visible"/>
                                      </p:to>
                                    </p:set>
                                    <p:animEffect transition="in" filter="wipe(up)">
                                      <p:cBhvr>
                                        <p:cTn id="12" dur="750"/>
                                        <p:tgtEl>
                                          <p:spTgt spid="36"/>
                                        </p:tgtEl>
                                      </p:cBhvr>
                                    </p:animEffect>
                                  </p:childTnLst>
                                </p:cTn>
                              </p:par>
                              <p:par>
                                <p:cTn id="13" presetID="42" presetClass="entr" presetSubtype="0" fill="hold" grpId="0" nodeType="withEffect">
                                  <p:stCondLst>
                                    <p:cond delay="25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750"/>
                                        <p:tgtEl>
                                          <p:spTgt spid="14"/>
                                        </p:tgtEl>
                                      </p:cBhvr>
                                    </p:animEffect>
                                    <p:anim calcmode="lin" valueType="num">
                                      <p:cBhvr>
                                        <p:cTn id="16" dur="750" fill="hold"/>
                                        <p:tgtEl>
                                          <p:spTgt spid="14"/>
                                        </p:tgtEl>
                                        <p:attrNameLst>
                                          <p:attrName>ppt_x</p:attrName>
                                        </p:attrNameLst>
                                      </p:cBhvr>
                                      <p:tavLst>
                                        <p:tav tm="0">
                                          <p:val>
                                            <p:strVal val="#ppt_x"/>
                                          </p:val>
                                        </p:tav>
                                        <p:tav tm="100000">
                                          <p:val>
                                            <p:strVal val="#ppt_x"/>
                                          </p:val>
                                        </p:tav>
                                      </p:tavLst>
                                    </p:anim>
                                    <p:anim calcmode="lin" valueType="num">
                                      <p:cBhvr>
                                        <p:cTn id="17" dur="750" fill="hold"/>
                                        <p:tgtEl>
                                          <p:spTgt spid="14"/>
                                        </p:tgtEl>
                                        <p:attrNameLst>
                                          <p:attrName>ppt_y</p:attrName>
                                        </p:attrNameLst>
                                      </p:cBhvr>
                                      <p:tavLst>
                                        <p:tav tm="0">
                                          <p:val>
                                            <p:strVal val="#ppt_y+.1"/>
                                          </p:val>
                                        </p:tav>
                                        <p:tav tm="100000">
                                          <p:val>
                                            <p:strVal val="#ppt_y"/>
                                          </p:val>
                                        </p:tav>
                                      </p:tavLst>
                                    </p:anim>
                                  </p:childTnLst>
                                </p:cTn>
                              </p:par>
                              <p:par>
                                <p:cTn id="18" presetID="22" presetClass="entr" presetSubtype="1" fill="hold" nodeType="withEffect">
                                  <p:stCondLst>
                                    <p:cond delay="50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750"/>
                                        <p:tgtEl>
                                          <p:spTgt spid="37"/>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750"/>
                                        <p:tgtEl>
                                          <p:spTgt spid="15"/>
                                        </p:tgtEl>
                                      </p:cBhvr>
                                    </p:animEffect>
                                    <p:anim calcmode="lin" valueType="num">
                                      <p:cBhvr>
                                        <p:cTn id="24" dur="750" fill="hold"/>
                                        <p:tgtEl>
                                          <p:spTgt spid="15"/>
                                        </p:tgtEl>
                                        <p:attrNameLst>
                                          <p:attrName>ppt_x</p:attrName>
                                        </p:attrNameLst>
                                      </p:cBhvr>
                                      <p:tavLst>
                                        <p:tav tm="0">
                                          <p:val>
                                            <p:strVal val="#ppt_x"/>
                                          </p:val>
                                        </p:tav>
                                        <p:tav tm="100000">
                                          <p:val>
                                            <p:strVal val="#ppt_x"/>
                                          </p:val>
                                        </p:tav>
                                      </p:tavLst>
                                    </p:anim>
                                    <p:anim calcmode="lin" valueType="num">
                                      <p:cBhvr>
                                        <p:cTn id="25" dur="750" fill="hold"/>
                                        <p:tgtEl>
                                          <p:spTgt spid="15"/>
                                        </p:tgtEl>
                                        <p:attrNameLst>
                                          <p:attrName>ppt_y</p:attrName>
                                        </p:attrNameLst>
                                      </p:cBhvr>
                                      <p:tavLst>
                                        <p:tav tm="0">
                                          <p:val>
                                            <p:strVal val="#ppt_y+.1"/>
                                          </p:val>
                                        </p:tav>
                                        <p:tav tm="100000">
                                          <p:val>
                                            <p:strVal val="#ppt_y"/>
                                          </p:val>
                                        </p:tav>
                                      </p:tavLst>
                                    </p:anim>
                                  </p:childTnLst>
                                </p:cTn>
                              </p:par>
                              <p:par>
                                <p:cTn id="26" presetID="22" presetClass="entr" presetSubtype="1" fill="hold" nodeType="withEffect">
                                  <p:stCondLst>
                                    <p:cond delay="750"/>
                                  </p:stCondLst>
                                  <p:childTnLst>
                                    <p:set>
                                      <p:cBhvr>
                                        <p:cTn id="27" dur="1" fill="hold">
                                          <p:stCondLst>
                                            <p:cond delay="0"/>
                                          </p:stCondLst>
                                        </p:cTn>
                                        <p:tgtEl>
                                          <p:spTgt spid="38"/>
                                        </p:tgtEl>
                                        <p:attrNameLst>
                                          <p:attrName>style.visibility</p:attrName>
                                        </p:attrNameLst>
                                      </p:cBhvr>
                                      <p:to>
                                        <p:strVal val="visible"/>
                                      </p:to>
                                    </p:set>
                                    <p:animEffect transition="in" filter="wipe(up)">
                                      <p:cBhvr>
                                        <p:cTn id="28" dur="750"/>
                                        <p:tgtEl>
                                          <p:spTgt spid="38"/>
                                        </p:tgtEl>
                                      </p:cBhvr>
                                    </p:animEffect>
                                  </p:childTnLst>
                                </p:cTn>
                              </p:par>
                              <p:par>
                                <p:cTn id="29" presetID="42" presetClass="entr" presetSubtype="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750"/>
                                        <p:tgtEl>
                                          <p:spTgt spid="16"/>
                                        </p:tgtEl>
                                      </p:cBhvr>
                                    </p:animEffect>
                                    <p:anim calcmode="lin" valueType="num">
                                      <p:cBhvr>
                                        <p:cTn id="32" dur="750" fill="hold"/>
                                        <p:tgtEl>
                                          <p:spTgt spid="16"/>
                                        </p:tgtEl>
                                        <p:attrNameLst>
                                          <p:attrName>ppt_x</p:attrName>
                                        </p:attrNameLst>
                                      </p:cBhvr>
                                      <p:tavLst>
                                        <p:tav tm="0">
                                          <p:val>
                                            <p:strVal val="#ppt_x"/>
                                          </p:val>
                                        </p:tav>
                                        <p:tav tm="100000">
                                          <p:val>
                                            <p:strVal val="#ppt_x"/>
                                          </p:val>
                                        </p:tav>
                                      </p:tavLst>
                                    </p:anim>
                                    <p:anim calcmode="lin" valueType="num">
                                      <p:cBhvr>
                                        <p:cTn id="33" dur="750" fill="hold"/>
                                        <p:tgtEl>
                                          <p:spTgt spid="16"/>
                                        </p:tgtEl>
                                        <p:attrNameLst>
                                          <p:attrName>ppt_y</p:attrName>
                                        </p:attrNameLst>
                                      </p:cBhvr>
                                      <p:tavLst>
                                        <p:tav tm="0">
                                          <p:val>
                                            <p:strVal val="#ppt_y+.1"/>
                                          </p:val>
                                        </p:tav>
                                        <p:tav tm="100000">
                                          <p:val>
                                            <p:strVal val="#ppt_y"/>
                                          </p:val>
                                        </p:tav>
                                      </p:tavLst>
                                    </p:anim>
                                  </p:childTnLst>
                                </p:cTn>
                              </p:par>
                              <p:par>
                                <p:cTn id="34" presetID="22" presetClass="entr" presetSubtype="1" fill="hold" nodeType="withEffect">
                                  <p:stCondLst>
                                    <p:cond delay="1000"/>
                                  </p:stCondLst>
                                  <p:childTnLst>
                                    <p:set>
                                      <p:cBhvr>
                                        <p:cTn id="35" dur="1" fill="hold">
                                          <p:stCondLst>
                                            <p:cond delay="0"/>
                                          </p:stCondLst>
                                        </p:cTn>
                                        <p:tgtEl>
                                          <p:spTgt spid="39"/>
                                        </p:tgtEl>
                                        <p:attrNameLst>
                                          <p:attrName>style.visibility</p:attrName>
                                        </p:attrNameLst>
                                      </p:cBhvr>
                                      <p:to>
                                        <p:strVal val="visible"/>
                                      </p:to>
                                    </p:set>
                                    <p:animEffect transition="in" filter="wipe(up)">
                                      <p:cBhvr>
                                        <p:cTn id="36" dur="750"/>
                                        <p:tgtEl>
                                          <p:spTgt spid="39"/>
                                        </p:tgtEl>
                                      </p:cBhvr>
                                    </p:animEffect>
                                  </p:childTnLst>
                                </p:cTn>
                              </p:par>
                              <p:par>
                                <p:cTn id="37" presetID="42" presetClass="entr" presetSubtype="0" fill="hold" grpId="0" nodeType="withEffect">
                                  <p:stCondLst>
                                    <p:cond delay="100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750"/>
                                        <p:tgtEl>
                                          <p:spTgt spid="17"/>
                                        </p:tgtEl>
                                      </p:cBhvr>
                                    </p:animEffect>
                                    <p:anim calcmode="lin" valueType="num">
                                      <p:cBhvr>
                                        <p:cTn id="40" dur="750" fill="hold"/>
                                        <p:tgtEl>
                                          <p:spTgt spid="17"/>
                                        </p:tgtEl>
                                        <p:attrNameLst>
                                          <p:attrName>ppt_x</p:attrName>
                                        </p:attrNameLst>
                                      </p:cBhvr>
                                      <p:tavLst>
                                        <p:tav tm="0">
                                          <p:val>
                                            <p:strVal val="#ppt_x"/>
                                          </p:val>
                                        </p:tav>
                                        <p:tav tm="100000">
                                          <p:val>
                                            <p:strVal val="#ppt_x"/>
                                          </p:val>
                                        </p:tav>
                                      </p:tavLst>
                                    </p:anim>
                                    <p:anim calcmode="lin" valueType="num">
                                      <p:cBhvr>
                                        <p:cTn id="41" dur="750" fill="hold"/>
                                        <p:tgtEl>
                                          <p:spTgt spid="17"/>
                                        </p:tgtEl>
                                        <p:attrNameLst>
                                          <p:attrName>ppt_y</p:attrName>
                                        </p:attrNameLst>
                                      </p:cBhvr>
                                      <p:tavLst>
                                        <p:tav tm="0">
                                          <p:val>
                                            <p:strVal val="#ppt_y+.1"/>
                                          </p:val>
                                        </p:tav>
                                        <p:tav tm="100000">
                                          <p:val>
                                            <p:strVal val="#ppt_y"/>
                                          </p:val>
                                        </p:tav>
                                      </p:tavLst>
                                    </p:anim>
                                  </p:childTnLst>
                                </p:cTn>
                              </p:par>
                              <p:par>
                                <p:cTn id="42" presetID="22" presetClass="entr" presetSubtype="1" fill="hold" nodeType="withEffect">
                                  <p:stCondLst>
                                    <p:cond delay="1250"/>
                                  </p:stCondLst>
                                  <p:childTnLst>
                                    <p:set>
                                      <p:cBhvr>
                                        <p:cTn id="43" dur="1" fill="hold">
                                          <p:stCondLst>
                                            <p:cond delay="0"/>
                                          </p:stCondLst>
                                        </p:cTn>
                                        <p:tgtEl>
                                          <p:spTgt spid="40"/>
                                        </p:tgtEl>
                                        <p:attrNameLst>
                                          <p:attrName>style.visibility</p:attrName>
                                        </p:attrNameLst>
                                      </p:cBhvr>
                                      <p:to>
                                        <p:strVal val="visible"/>
                                      </p:to>
                                    </p:set>
                                    <p:animEffect transition="in" filter="wipe(up)">
                                      <p:cBhvr>
                                        <p:cTn id="44" dur="750"/>
                                        <p:tgtEl>
                                          <p:spTgt spid="40"/>
                                        </p:tgtEl>
                                      </p:cBhvr>
                                    </p:animEffect>
                                  </p:childTnLst>
                                </p:cTn>
                              </p:par>
                              <p:par>
                                <p:cTn id="45" presetID="42" presetClass="entr" presetSubtype="0" fill="hold" grpId="0" nodeType="withEffect">
                                  <p:stCondLst>
                                    <p:cond delay="125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750"/>
                                        <p:tgtEl>
                                          <p:spTgt spid="18"/>
                                        </p:tgtEl>
                                      </p:cBhvr>
                                    </p:animEffect>
                                    <p:anim calcmode="lin" valueType="num">
                                      <p:cBhvr>
                                        <p:cTn id="48" dur="750" fill="hold"/>
                                        <p:tgtEl>
                                          <p:spTgt spid="18"/>
                                        </p:tgtEl>
                                        <p:attrNameLst>
                                          <p:attrName>ppt_x</p:attrName>
                                        </p:attrNameLst>
                                      </p:cBhvr>
                                      <p:tavLst>
                                        <p:tav tm="0">
                                          <p:val>
                                            <p:strVal val="#ppt_x"/>
                                          </p:val>
                                        </p:tav>
                                        <p:tav tm="100000">
                                          <p:val>
                                            <p:strVal val="#ppt_x"/>
                                          </p:val>
                                        </p:tav>
                                      </p:tavLst>
                                    </p:anim>
                                    <p:anim calcmode="lin" valueType="num">
                                      <p:cBhvr>
                                        <p:cTn id="49" dur="750" fill="hold"/>
                                        <p:tgtEl>
                                          <p:spTgt spid="18"/>
                                        </p:tgtEl>
                                        <p:attrNameLst>
                                          <p:attrName>ppt_y</p:attrName>
                                        </p:attrNameLst>
                                      </p:cBhvr>
                                      <p:tavLst>
                                        <p:tav tm="0">
                                          <p:val>
                                            <p:strVal val="#ppt_y+.1"/>
                                          </p:val>
                                        </p:tav>
                                        <p:tav tm="100000">
                                          <p:val>
                                            <p:strVal val="#ppt_y"/>
                                          </p:val>
                                        </p:tav>
                                      </p:tavLst>
                                    </p:anim>
                                  </p:childTnLst>
                                </p:cTn>
                              </p:par>
                              <p:par>
                                <p:cTn id="50" presetID="22" presetClass="entr" presetSubtype="1" fill="hold" nodeType="withEffect">
                                  <p:stCondLst>
                                    <p:cond delay="1500"/>
                                  </p:stCondLst>
                                  <p:childTnLst>
                                    <p:set>
                                      <p:cBhvr>
                                        <p:cTn id="51" dur="1" fill="hold">
                                          <p:stCondLst>
                                            <p:cond delay="0"/>
                                          </p:stCondLst>
                                        </p:cTn>
                                        <p:tgtEl>
                                          <p:spTgt spid="41"/>
                                        </p:tgtEl>
                                        <p:attrNameLst>
                                          <p:attrName>style.visibility</p:attrName>
                                        </p:attrNameLst>
                                      </p:cBhvr>
                                      <p:to>
                                        <p:strVal val="visible"/>
                                      </p:to>
                                    </p:set>
                                    <p:animEffect transition="in" filter="wipe(up)">
                                      <p:cBhvr>
                                        <p:cTn id="52" dur="750"/>
                                        <p:tgtEl>
                                          <p:spTgt spid="41"/>
                                        </p:tgtEl>
                                      </p:cBhvr>
                                    </p:animEffect>
                                  </p:childTnLst>
                                </p:cTn>
                              </p:par>
                              <p:par>
                                <p:cTn id="53" presetID="42" presetClass="entr" presetSubtype="0" fill="hold" grpId="0" nodeType="withEffect">
                                  <p:stCondLst>
                                    <p:cond delay="150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750"/>
                                        <p:tgtEl>
                                          <p:spTgt spid="19"/>
                                        </p:tgtEl>
                                      </p:cBhvr>
                                    </p:animEffect>
                                    <p:anim calcmode="lin" valueType="num">
                                      <p:cBhvr>
                                        <p:cTn id="56" dur="750" fill="hold"/>
                                        <p:tgtEl>
                                          <p:spTgt spid="19"/>
                                        </p:tgtEl>
                                        <p:attrNameLst>
                                          <p:attrName>ppt_x</p:attrName>
                                        </p:attrNameLst>
                                      </p:cBhvr>
                                      <p:tavLst>
                                        <p:tav tm="0">
                                          <p:val>
                                            <p:strVal val="#ppt_x"/>
                                          </p:val>
                                        </p:tav>
                                        <p:tav tm="100000">
                                          <p:val>
                                            <p:strVal val="#ppt_x"/>
                                          </p:val>
                                        </p:tav>
                                      </p:tavLst>
                                    </p:anim>
                                    <p:anim calcmode="lin" valueType="num">
                                      <p:cBhvr>
                                        <p:cTn id="57" dur="750" fill="hold"/>
                                        <p:tgtEl>
                                          <p:spTgt spid="19"/>
                                        </p:tgtEl>
                                        <p:attrNameLst>
                                          <p:attrName>ppt_y</p:attrName>
                                        </p:attrNameLst>
                                      </p:cBhvr>
                                      <p:tavLst>
                                        <p:tav tm="0">
                                          <p:val>
                                            <p:strVal val="#ppt_y+.1"/>
                                          </p:val>
                                        </p:tav>
                                        <p:tav tm="100000">
                                          <p:val>
                                            <p:strVal val="#ppt_y"/>
                                          </p:val>
                                        </p:tav>
                                      </p:tavLst>
                                    </p:anim>
                                  </p:childTnLst>
                                </p:cTn>
                              </p:par>
                              <p:par>
                                <p:cTn id="58" presetID="53" presetClass="entr" presetSubtype="16" fill="hold" grpId="0" nodeType="withEffect">
                                  <p:stCondLst>
                                    <p:cond delay="1700"/>
                                  </p:stCondLst>
                                  <p:childTnLst>
                                    <p:set>
                                      <p:cBhvr>
                                        <p:cTn id="59" dur="1" fill="hold">
                                          <p:stCondLst>
                                            <p:cond delay="0"/>
                                          </p:stCondLst>
                                        </p:cTn>
                                        <p:tgtEl>
                                          <p:spTgt spid="4"/>
                                        </p:tgtEl>
                                        <p:attrNameLst>
                                          <p:attrName>style.visibility</p:attrName>
                                        </p:attrNameLst>
                                      </p:cBhvr>
                                      <p:to>
                                        <p:strVal val="visible"/>
                                      </p:to>
                                    </p:set>
                                    <p:anim calcmode="lin" valueType="num">
                                      <p:cBhvr>
                                        <p:cTn id="60" dur="750" fill="hold"/>
                                        <p:tgtEl>
                                          <p:spTgt spid="4"/>
                                        </p:tgtEl>
                                        <p:attrNameLst>
                                          <p:attrName>ppt_w</p:attrName>
                                        </p:attrNameLst>
                                      </p:cBhvr>
                                      <p:tavLst>
                                        <p:tav tm="0">
                                          <p:val>
                                            <p:fltVal val="0"/>
                                          </p:val>
                                        </p:tav>
                                        <p:tav tm="100000">
                                          <p:val>
                                            <p:strVal val="#ppt_w"/>
                                          </p:val>
                                        </p:tav>
                                      </p:tavLst>
                                    </p:anim>
                                    <p:anim calcmode="lin" valueType="num">
                                      <p:cBhvr>
                                        <p:cTn id="61" dur="750" fill="hold"/>
                                        <p:tgtEl>
                                          <p:spTgt spid="4"/>
                                        </p:tgtEl>
                                        <p:attrNameLst>
                                          <p:attrName>ppt_h</p:attrName>
                                        </p:attrNameLst>
                                      </p:cBhvr>
                                      <p:tavLst>
                                        <p:tav tm="0">
                                          <p:val>
                                            <p:fltVal val="0"/>
                                          </p:val>
                                        </p:tav>
                                        <p:tav tm="100000">
                                          <p:val>
                                            <p:strVal val="#ppt_h"/>
                                          </p:val>
                                        </p:tav>
                                      </p:tavLst>
                                    </p:anim>
                                    <p:animEffect transition="in" filter="fade">
                                      <p:cBhvr>
                                        <p:cTn id="62" dur="750"/>
                                        <p:tgtEl>
                                          <p:spTgt spid="4"/>
                                        </p:tgtEl>
                                      </p:cBhvr>
                                    </p:animEffect>
                                  </p:childTnLst>
                                </p:cTn>
                              </p:par>
                              <p:par>
                                <p:cTn id="63" presetID="42" presetClass="entr" presetSubtype="0" fill="hold" grpId="0" nodeType="withEffect">
                                  <p:stCondLst>
                                    <p:cond delay="180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750"/>
                                        <p:tgtEl>
                                          <p:spTgt spid="6"/>
                                        </p:tgtEl>
                                      </p:cBhvr>
                                    </p:animEffect>
                                    <p:anim calcmode="lin" valueType="num">
                                      <p:cBhvr>
                                        <p:cTn id="66" dur="750" fill="hold"/>
                                        <p:tgtEl>
                                          <p:spTgt spid="6"/>
                                        </p:tgtEl>
                                        <p:attrNameLst>
                                          <p:attrName>ppt_x</p:attrName>
                                        </p:attrNameLst>
                                      </p:cBhvr>
                                      <p:tavLst>
                                        <p:tav tm="0">
                                          <p:val>
                                            <p:strVal val="#ppt_x"/>
                                          </p:val>
                                        </p:tav>
                                        <p:tav tm="100000">
                                          <p:val>
                                            <p:strVal val="#ppt_x"/>
                                          </p:val>
                                        </p:tav>
                                      </p:tavLst>
                                    </p:anim>
                                    <p:anim calcmode="lin" valueType="num">
                                      <p:cBhvr>
                                        <p:cTn id="67" dur="750" fill="hold"/>
                                        <p:tgtEl>
                                          <p:spTgt spid="6"/>
                                        </p:tgtEl>
                                        <p:attrNameLst>
                                          <p:attrName>ppt_y</p:attrName>
                                        </p:attrNameLst>
                                      </p:cBhvr>
                                      <p:tavLst>
                                        <p:tav tm="0">
                                          <p:val>
                                            <p:strVal val="#ppt_y+.1"/>
                                          </p:val>
                                        </p:tav>
                                        <p:tav tm="100000">
                                          <p:val>
                                            <p:strVal val="#ppt_y"/>
                                          </p:val>
                                        </p:tav>
                                      </p:tavLst>
                                    </p:anim>
                                  </p:childTnLst>
                                </p:cTn>
                              </p:par>
                              <p:par>
                                <p:cTn id="68" presetID="22" presetClass="entr" presetSubtype="1" fill="hold" nodeType="withEffect">
                                  <p:stCondLst>
                                    <p:cond delay="1900"/>
                                  </p:stCondLst>
                                  <p:childTnLst>
                                    <p:set>
                                      <p:cBhvr>
                                        <p:cTn id="69" dur="1" fill="hold">
                                          <p:stCondLst>
                                            <p:cond delay="0"/>
                                          </p:stCondLst>
                                        </p:cTn>
                                        <p:tgtEl>
                                          <p:spTgt spid="7"/>
                                        </p:tgtEl>
                                        <p:attrNameLst>
                                          <p:attrName>style.visibility</p:attrName>
                                        </p:attrNameLst>
                                      </p:cBhvr>
                                      <p:to>
                                        <p:strVal val="visible"/>
                                      </p:to>
                                    </p:set>
                                    <p:animEffect transition="in" filter="wipe(up)">
                                      <p:cBhvr>
                                        <p:cTn id="70"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4"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platzhalter 5" descr="Ein Bild, das Person, Menschliches Gesicht, Kleidung, Lächeln enthält.&#10;&#10;Automatisch generierte Beschreibung">
            <a:extLst>
              <a:ext uri="{FF2B5EF4-FFF2-40B4-BE49-F238E27FC236}">
                <a16:creationId xmlns:a16="http://schemas.microsoft.com/office/drawing/2014/main" id="{FA28E41D-2211-F318-D205-C1700D064A9E}"/>
              </a:ext>
            </a:extLst>
          </p:cNvPr>
          <p:cNvPicPr>
            <a:picLocks noGrp="1" noChangeAspect="1"/>
          </p:cNvPicPr>
          <p:nvPr>
            <p:ph type="pic" sz="quarter" idx="10"/>
          </p:nvPr>
        </p:nvPicPr>
        <p:blipFill rotWithShape="1">
          <a:blip r:embed="rId2"/>
          <a:srcRect l="1358" t="9206" r="9278"/>
          <a:stretch/>
        </p:blipFill>
        <p:spPr>
          <a:xfrm>
            <a:off x="180000" y="179999"/>
            <a:ext cx="11832000" cy="6489089"/>
          </a:xfrm>
        </p:spPr>
      </p:pic>
      <p:sp>
        <p:nvSpPr>
          <p:cNvPr id="14" name="Textfeld 13">
            <a:extLst>
              <a:ext uri="{FF2B5EF4-FFF2-40B4-BE49-F238E27FC236}">
                <a16:creationId xmlns:a16="http://schemas.microsoft.com/office/drawing/2014/main" id="{033DBE67-78A6-A019-16A6-965F9C48C697}"/>
              </a:ext>
            </a:extLst>
          </p:cNvPr>
          <p:cNvSpPr txBox="1"/>
          <p:nvPr/>
        </p:nvSpPr>
        <p:spPr>
          <a:xfrm>
            <a:off x="6209408" y="1490008"/>
            <a:ext cx="4467497" cy="3877985"/>
          </a:xfrm>
          <a:prstGeom prst="rect">
            <a:avLst/>
          </a:prstGeom>
          <a:noFill/>
          <a:extLst>
            <a:ext uri="{909E8E84-426E-40DD-AFC4-6F175D3DCCD1}">
              <a14:hiddenFill xmlns:a14="http://schemas.microsoft.com/office/drawing/2010/main">
                <a:solidFill>
                  <a:srgbClr val="FFFFFF"/>
                </a:solidFill>
              </a14:hiddenFill>
            </a:ext>
          </a:extLst>
        </p:spPr>
        <p:txBody>
          <a:bodyPr wrap="square" lIns="0" tIns="0" rIns="0" bIns="0">
            <a:spAutoFit/>
          </a:bodyPr>
          <a:lstStyle/>
          <a:p>
            <a:r>
              <a:rPr lang="de-DE" sz="2800" b="1" i="0" u="none" strike="noStrike" baseline="0" dirty="0">
                <a:solidFill>
                  <a:srgbClr val="00A076"/>
                </a:solidFill>
              </a:rPr>
              <a:t>Advanced Fit (S) </a:t>
            </a:r>
            <a:r>
              <a:rPr lang="de-DE" sz="2800" b="0" i="0" u="none" strike="noStrike" baseline="0" dirty="0">
                <a:solidFill>
                  <a:srgbClr val="00A076"/>
                </a:solidFill>
              </a:rPr>
              <a:t>bietet ausgewogene Leistungen zu preiswerten Beiträgen, und das ganz ohne Selbst-</a:t>
            </a:r>
            <a:br>
              <a:rPr lang="de-DE" sz="2800" b="0" i="0" u="none" strike="noStrike" baseline="0" dirty="0">
                <a:solidFill>
                  <a:srgbClr val="00A076"/>
                </a:solidFill>
              </a:rPr>
            </a:br>
            <a:r>
              <a:rPr lang="de-DE" sz="2800" b="0" i="0" u="none" strike="noStrike" baseline="0" dirty="0">
                <a:solidFill>
                  <a:srgbClr val="00A076"/>
                </a:solidFill>
              </a:rPr>
              <a:t>beteiligung im Leistungsfall. Darüber hinaus werden unsere Kunden für kosten- und gesundheitsbewusstes Verhalten belohnt.</a:t>
            </a:r>
            <a:endParaRPr lang="de-DE" sz="2800" dirty="0"/>
          </a:p>
        </p:txBody>
      </p:sp>
    </p:spTree>
    <p:extLst>
      <p:ext uri="{BB962C8B-B14F-4D97-AF65-F5344CB8AC3E}">
        <p14:creationId xmlns:p14="http://schemas.microsoft.com/office/powerpoint/2010/main" val="83427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anim calcmode="lin" valueType="num">
                                      <p:cBhvr>
                                        <p:cTn id="8" dur="500" fill="hold"/>
                                        <p:tgtEl>
                                          <p:spTgt spid="14"/>
                                        </p:tgtEl>
                                        <p:attrNameLst>
                                          <p:attrName>ppt_x</p:attrName>
                                        </p:attrNameLst>
                                      </p:cBhvr>
                                      <p:tavLst>
                                        <p:tav tm="0">
                                          <p:val>
                                            <p:strVal val="#ppt_x"/>
                                          </p:val>
                                        </p:tav>
                                        <p:tav tm="100000">
                                          <p:val>
                                            <p:strVal val="#ppt_x"/>
                                          </p:val>
                                        </p:tav>
                                      </p:tavLst>
                                    </p:anim>
                                    <p:anim calcmode="lin" valueType="num">
                                      <p:cBhvr>
                                        <p:cTn id="9"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 name="Gruppieren 98">
            <a:extLst>
              <a:ext uri="{FF2B5EF4-FFF2-40B4-BE49-F238E27FC236}">
                <a16:creationId xmlns:a16="http://schemas.microsoft.com/office/drawing/2014/main" id="{BB87E54C-8B54-7AC9-0AFB-F4058AB8F42C}"/>
              </a:ext>
            </a:extLst>
          </p:cNvPr>
          <p:cNvGrpSpPr>
            <a:grpSpLocks noChangeAspect="1"/>
          </p:cNvGrpSpPr>
          <p:nvPr/>
        </p:nvGrpSpPr>
        <p:grpSpPr>
          <a:xfrm>
            <a:off x="407986" y="1982973"/>
            <a:ext cx="5688013" cy="3789662"/>
            <a:chOff x="407986" y="1982973"/>
            <a:chExt cx="5688013" cy="3789662"/>
          </a:xfrm>
        </p:grpSpPr>
        <p:sp>
          <p:nvSpPr>
            <p:cNvPr id="15" name="Rechteck: abgerundete Ecken 14">
              <a:extLst>
                <a:ext uri="{FF2B5EF4-FFF2-40B4-BE49-F238E27FC236}">
                  <a16:creationId xmlns:a16="http://schemas.microsoft.com/office/drawing/2014/main" id="{624BED8C-B5B1-A7E2-4B01-6805535D6F4C}"/>
                </a:ext>
              </a:extLst>
            </p:cNvPr>
            <p:cNvSpPr/>
            <p:nvPr/>
          </p:nvSpPr>
          <p:spPr bwMode="gray">
            <a:xfrm>
              <a:off x="407986" y="1982973"/>
              <a:ext cx="5688013" cy="3789662"/>
            </a:xfrm>
            <a:prstGeom prst="roundRect">
              <a:avLst>
                <a:gd name="adj" fmla="val 4046"/>
              </a:avLst>
            </a:prstGeom>
            <a:gradFill flip="none" rotWithShape="0">
              <a:gsLst>
                <a:gs pos="10000">
                  <a:schemeClr val="accent3">
                    <a:alpha val="90000"/>
                  </a:schemeClr>
                </a:gs>
                <a:gs pos="80000">
                  <a:schemeClr val="accent1">
                    <a:alpha val="90000"/>
                  </a:schemeClr>
                </a:gs>
              </a:gsLst>
              <a:lin ang="19500000" scaled="0"/>
              <a:tileRect/>
            </a:gradFill>
          </p:spPr>
          <p:txBody>
            <a:bodyPr vert="horz" wrap="square" lIns="180000" tIns="0" rIns="0" bIns="0" rtlCol="0" anchor="ctr"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de-DE" sz="2800" i="0" u="none" strike="noStrike" kern="1200" cap="none" spc="0" normalizeH="0" baseline="0" noProof="0" dirty="0">
                <a:ln>
                  <a:noFill/>
                </a:ln>
                <a:solidFill>
                  <a:schemeClr val="bg1"/>
                </a:solidFill>
                <a:effectLst/>
                <a:uLnTx/>
                <a:uFillTx/>
                <a:ea typeface="+mn-ea"/>
                <a:cs typeface="+mn-cs"/>
              </a:endParaRPr>
            </a:p>
          </p:txBody>
        </p:sp>
        <p:cxnSp>
          <p:nvCxnSpPr>
            <p:cNvPr id="47" name="Gerade Verbindung mit Pfeil 46">
              <a:extLst>
                <a:ext uri="{FF2B5EF4-FFF2-40B4-BE49-F238E27FC236}">
                  <a16:creationId xmlns:a16="http://schemas.microsoft.com/office/drawing/2014/main" id="{C555A033-F6FD-6100-154B-9302ABC1D18A}"/>
                </a:ext>
              </a:extLst>
            </p:cNvPr>
            <p:cNvCxnSpPr>
              <a:cxnSpLocks/>
            </p:cNvCxnSpPr>
            <p:nvPr/>
          </p:nvCxnSpPr>
          <p:spPr>
            <a:xfrm>
              <a:off x="2636449" y="4663991"/>
              <a:ext cx="1236574" cy="0"/>
            </a:xfrm>
            <a:prstGeom prst="straightConnector1">
              <a:avLst/>
            </a:prstGeom>
            <a:ln w="25400">
              <a:solidFill>
                <a:srgbClr val="FDC300"/>
              </a:solidFill>
              <a:prstDash val="solid"/>
              <a:tailEnd type="none" w="lg" len="lg"/>
            </a:ln>
          </p:spPr>
          <p:style>
            <a:lnRef idx="1">
              <a:schemeClr val="accent1"/>
            </a:lnRef>
            <a:fillRef idx="0">
              <a:schemeClr val="accent1"/>
            </a:fillRef>
            <a:effectRef idx="0">
              <a:schemeClr val="accent1"/>
            </a:effectRef>
            <a:fontRef idx="minor">
              <a:schemeClr val="tx1"/>
            </a:fontRef>
          </p:style>
        </p:cxnSp>
        <p:cxnSp>
          <p:nvCxnSpPr>
            <p:cNvPr id="28" name="Gerade Verbindung mit Pfeil 27">
              <a:extLst>
                <a:ext uri="{FF2B5EF4-FFF2-40B4-BE49-F238E27FC236}">
                  <a16:creationId xmlns:a16="http://schemas.microsoft.com/office/drawing/2014/main" id="{84D01688-870E-75D9-79DB-79BD84105315}"/>
                </a:ext>
              </a:extLst>
            </p:cNvPr>
            <p:cNvCxnSpPr>
              <a:cxnSpLocks/>
            </p:cNvCxnSpPr>
            <p:nvPr/>
          </p:nvCxnSpPr>
          <p:spPr>
            <a:xfrm>
              <a:off x="889677" y="3821721"/>
              <a:ext cx="1746772" cy="0"/>
            </a:xfrm>
            <a:prstGeom prst="straightConnector1">
              <a:avLst/>
            </a:prstGeom>
            <a:ln w="25400">
              <a:solidFill>
                <a:srgbClr val="FDC300"/>
              </a:solidFill>
              <a:prstDash val="solid"/>
              <a:tailEnd type="none" w="lg" len="lg"/>
            </a:ln>
          </p:spPr>
          <p:style>
            <a:lnRef idx="1">
              <a:schemeClr val="accent1"/>
            </a:lnRef>
            <a:fillRef idx="0">
              <a:schemeClr val="accent1"/>
            </a:fillRef>
            <a:effectRef idx="0">
              <a:schemeClr val="accent1"/>
            </a:effectRef>
            <a:fontRef idx="minor">
              <a:schemeClr val="tx1"/>
            </a:fontRef>
          </p:style>
        </p:cxnSp>
        <p:cxnSp>
          <p:nvCxnSpPr>
            <p:cNvPr id="30" name="Gerade Verbindung mit Pfeil 29">
              <a:extLst>
                <a:ext uri="{FF2B5EF4-FFF2-40B4-BE49-F238E27FC236}">
                  <a16:creationId xmlns:a16="http://schemas.microsoft.com/office/drawing/2014/main" id="{B4AAF051-BCE3-DEB4-A571-A8E7AAABB765}"/>
                </a:ext>
              </a:extLst>
            </p:cNvPr>
            <p:cNvCxnSpPr>
              <a:cxnSpLocks/>
            </p:cNvCxnSpPr>
            <p:nvPr/>
          </p:nvCxnSpPr>
          <p:spPr>
            <a:xfrm flipV="1">
              <a:off x="2636449" y="3811673"/>
              <a:ext cx="0" cy="877666"/>
            </a:xfrm>
            <a:prstGeom prst="straightConnector1">
              <a:avLst/>
            </a:prstGeom>
            <a:ln w="25400">
              <a:solidFill>
                <a:srgbClr val="FDC300"/>
              </a:solidFill>
              <a:prstDash val="solid"/>
              <a:tailEnd type="none" w="lg" len="lg"/>
            </a:ln>
          </p:spPr>
          <p:style>
            <a:lnRef idx="1">
              <a:schemeClr val="accent1"/>
            </a:lnRef>
            <a:fillRef idx="0">
              <a:schemeClr val="accent1"/>
            </a:fillRef>
            <a:effectRef idx="0">
              <a:schemeClr val="accent1"/>
            </a:effectRef>
            <a:fontRef idx="minor">
              <a:schemeClr val="tx1"/>
            </a:fontRef>
          </p:style>
        </p:cxnSp>
        <p:sp>
          <p:nvSpPr>
            <p:cNvPr id="8" name="Rechteck: abgerundete Ecken 7">
              <a:extLst>
                <a:ext uri="{FF2B5EF4-FFF2-40B4-BE49-F238E27FC236}">
                  <a16:creationId xmlns:a16="http://schemas.microsoft.com/office/drawing/2014/main" id="{646963B7-B3D1-878C-7A8F-1627D3C8ADE2}"/>
                </a:ext>
              </a:extLst>
            </p:cNvPr>
            <p:cNvSpPr/>
            <p:nvPr/>
          </p:nvSpPr>
          <p:spPr>
            <a:xfrm>
              <a:off x="889677" y="3031381"/>
              <a:ext cx="3104681" cy="1657958"/>
            </a:xfrm>
            <a:custGeom>
              <a:avLst/>
              <a:gdLst>
                <a:gd name="connsiteX0" fmla="*/ 0 w 3951477"/>
                <a:gd name="connsiteY0" fmla="*/ 305255 h 1325005"/>
                <a:gd name="connsiteX1" fmla="*/ 305255 w 3951477"/>
                <a:gd name="connsiteY1" fmla="*/ 0 h 1325005"/>
                <a:gd name="connsiteX2" fmla="*/ 3646222 w 3951477"/>
                <a:gd name="connsiteY2" fmla="*/ 0 h 1325005"/>
                <a:gd name="connsiteX3" fmla="*/ 3951477 w 3951477"/>
                <a:gd name="connsiteY3" fmla="*/ 305255 h 1325005"/>
                <a:gd name="connsiteX4" fmla="*/ 3951477 w 3951477"/>
                <a:gd name="connsiteY4" fmla="*/ 1019750 h 1325005"/>
                <a:gd name="connsiteX5" fmla="*/ 3646222 w 3951477"/>
                <a:gd name="connsiteY5" fmla="*/ 1325005 h 1325005"/>
                <a:gd name="connsiteX6" fmla="*/ 305255 w 3951477"/>
                <a:gd name="connsiteY6" fmla="*/ 1325005 h 1325005"/>
                <a:gd name="connsiteX7" fmla="*/ 0 w 3951477"/>
                <a:gd name="connsiteY7" fmla="*/ 1019750 h 1325005"/>
                <a:gd name="connsiteX8" fmla="*/ 0 w 3951477"/>
                <a:gd name="connsiteY8" fmla="*/ 305255 h 1325005"/>
                <a:gd name="connsiteX0" fmla="*/ 0 w 3951477"/>
                <a:gd name="connsiteY0" fmla="*/ 305255 h 1325005"/>
                <a:gd name="connsiteX1" fmla="*/ 3646222 w 3951477"/>
                <a:gd name="connsiteY1" fmla="*/ 0 h 1325005"/>
                <a:gd name="connsiteX2" fmla="*/ 3951477 w 3951477"/>
                <a:gd name="connsiteY2" fmla="*/ 305255 h 1325005"/>
                <a:gd name="connsiteX3" fmla="*/ 3951477 w 3951477"/>
                <a:gd name="connsiteY3" fmla="*/ 1019750 h 1325005"/>
                <a:gd name="connsiteX4" fmla="*/ 3646222 w 3951477"/>
                <a:gd name="connsiteY4" fmla="*/ 1325005 h 1325005"/>
                <a:gd name="connsiteX5" fmla="*/ 305255 w 3951477"/>
                <a:gd name="connsiteY5" fmla="*/ 1325005 h 1325005"/>
                <a:gd name="connsiteX6" fmla="*/ 0 w 3951477"/>
                <a:gd name="connsiteY6" fmla="*/ 1019750 h 1325005"/>
                <a:gd name="connsiteX7" fmla="*/ 0 w 3951477"/>
                <a:gd name="connsiteY7" fmla="*/ 305255 h 1325005"/>
                <a:gd name="connsiteX0" fmla="*/ 3646222 w 3951477"/>
                <a:gd name="connsiteY0" fmla="*/ 0 h 1325005"/>
                <a:gd name="connsiteX1" fmla="*/ 3951477 w 3951477"/>
                <a:gd name="connsiteY1" fmla="*/ 305255 h 1325005"/>
                <a:gd name="connsiteX2" fmla="*/ 3951477 w 3951477"/>
                <a:gd name="connsiteY2" fmla="*/ 1019750 h 1325005"/>
                <a:gd name="connsiteX3" fmla="*/ 3646222 w 3951477"/>
                <a:gd name="connsiteY3" fmla="*/ 1325005 h 1325005"/>
                <a:gd name="connsiteX4" fmla="*/ 305255 w 3951477"/>
                <a:gd name="connsiteY4" fmla="*/ 1325005 h 1325005"/>
                <a:gd name="connsiteX5" fmla="*/ 0 w 3951477"/>
                <a:gd name="connsiteY5" fmla="*/ 1019750 h 1325005"/>
                <a:gd name="connsiteX6" fmla="*/ 0 w 3951477"/>
                <a:gd name="connsiteY6" fmla="*/ 305255 h 1325005"/>
                <a:gd name="connsiteX7" fmla="*/ 3737662 w 3951477"/>
                <a:gd name="connsiteY7" fmla="*/ 91440 h 1325005"/>
                <a:gd name="connsiteX0" fmla="*/ 3646222 w 3951477"/>
                <a:gd name="connsiteY0" fmla="*/ 0 h 1325005"/>
                <a:gd name="connsiteX1" fmla="*/ 3951477 w 3951477"/>
                <a:gd name="connsiteY1" fmla="*/ 305255 h 1325005"/>
                <a:gd name="connsiteX2" fmla="*/ 3951477 w 3951477"/>
                <a:gd name="connsiteY2" fmla="*/ 1019750 h 1325005"/>
                <a:gd name="connsiteX3" fmla="*/ 3646222 w 3951477"/>
                <a:gd name="connsiteY3" fmla="*/ 1325005 h 1325005"/>
                <a:gd name="connsiteX4" fmla="*/ 305255 w 3951477"/>
                <a:gd name="connsiteY4" fmla="*/ 1325005 h 1325005"/>
                <a:gd name="connsiteX5" fmla="*/ 0 w 3951477"/>
                <a:gd name="connsiteY5" fmla="*/ 1019750 h 1325005"/>
                <a:gd name="connsiteX6" fmla="*/ 0 w 3951477"/>
                <a:gd name="connsiteY6" fmla="*/ 305255 h 1325005"/>
                <a:gd name="connsiteX0" fmla="*/ 3951477 w 3951477"/>
                <a:gd name="connsiteY0" fmla="*/ 0 h 1019750"/>
                <a:gd name="connsiteX1" fmla="*/ 3951477 w 3951477"/>
                <a:gd name="connsiteY1" fmla="*/ 714495 h 1019750"/>
                <a:gd name="connsiteX2" fmla="*/ 3646222 w 3951477"/>
                <a:gd name="connsiteY2" fmla="*/ 1019750 h 1019750"/>
                <a:gd name="connsiteX3" fmla="*/ 305255 w 3951477"/>
                <a:gd name="connsiteY3" fmla="*/ 1019750 h 1019750"/>
                <a:gd name="connsiteX4" fmla="*/ 0 w 3951477"/>
                <a:gd name="connsiteY4" fmla="*/ 714495 h 1019750"/>
                <a:gd name="connsiteX5" fmla="*/ 0 w 3951477"/>
                <a:gd name="connsiteY5" fmla="*/ 0 h 1019750"/>
                <a:gd name="connsiteX0" fmla="*/ 3951477 w 3951477"/>
                <a:gd name="connsiteY0" fmla="*/ 714495 h 1019750"/>
                <a:gd name="connsiteX1" fmla="*/ 3646222 w 3951477"/>
                <a:gd name="connsiteY1" fmla="*/ 1019750 h 1019750"/>
                <a:gd name="connsiteX2" fmla="*/ 305255 w 3951477"/>
                <a:gd name="connsiteY2" fmla="*/ 1019750 h 1019750"/>
                <a:gd name="connsiteX3" fmla="*/ 0 w 3951477"/>
                <a:gd name="connsiteY3" fmla="*/ 714495 h 1019750"/>
                <a:gd name="connsiteX4" fmla="*/ 0 w 3951477"/>
                <a:gd name="connsiteY4" fmla="*/ 0 h 1019750"/>
                <a:gd name="connsiteX0" fmla="*/ 3646222 w 3646222"/>
                <a:gd name="connsiteY0" fmla="*/ 1019750 h 1019750"/>
                <a:gd name="connsiteX1" fmla="*/ 305255 w 3646222"/>
                <a:gd name="connsiteY1" fmla="*/ 1019750 h 1019750"/>
                <a:gd name="connsiteX2" fmla="*/ 0 w 3646222"/>
                <a:gd name="connsiteY2" fmla="*/ 714495 h 1019750"/>
                <a:gd name="connsiteX3" fmla="*/ 0 w 3646222"/>
                <a:gd name="connsiteY3" fmla="*/ 0 h 1019750"/>
                <a:gd name="connsiteX0" fmla="*/ 3646222 w 3646222"/>
                <a:gd name="connsiteY0" fmla="*/ 1947151 h 1947151"/>
                <a:gd name="connsiteX1" fmla="*/ 305255 w 3646222"/>
                <a:gd name="connsiteY1" fmla="*/ 1947151 h 1947151"/>
                <a:gd name="connsiteX2" fmla="*/ 0 w 3646222"/>
                <a:gd name="connsiteY2" fmla="*/ 1641896 h 1947151"/>
                <a:gd name="connsiteX3" fmla="*/ 0 w 3646222"/>
                <a:gd name="connsiteY3" fmla="*/ 0 h 1947151"/>
              </a:gdLst>
              <a:ahLst/>
              <a:cxnLst>
                <a:cxn ang="0">
                  <a:pos x="connsiteX0" y="connsiteY0"/>
                </a:cxn>
                <a:cxn ang="0">
                  <a:pos x="connsiteX1" y="connsiteY1"/>
                </a:cxn>
                <a:cxn ang="0">
                  <a:pos x="connsiteX2" y="connsiteY2"/>
                </a:cxn>
                <a:cxn ang="0">
                  <a:pos x="connsiteX3" y="connsiteY3"/>
                </a:cxn>
              </a:cxnLst>
              <a:rect l="l" t="t" r="r" b="b"/>
              <a:pathLst>
                <a:path w="3646222" h="1947151">
                  <a:moveTo>
                    <a:pt x="3646222" y="1947151"/>
                  </a:moveTo>
                  <a:lnTo>
                    <a:pt x="305255" y="1947151"/>
                  </a:lnTo>
                  <a:cubicBezTo>
                    <a:pt x="136667" y="1947151"/>
                    <a:pt x="0" y="1810484"/>
                    <a:pt x="0" y="1641896"/>
                  </a:cubicBezTo>
                  <a:lnTo>
                    <a:pt x="0" y="0"/>
                  </a:lnTo>
                </a:path>
              </a:pathLst>
            </a:custGeom>
            <a:ln w="25400">
              <a:solidFill>
                <a:schemeClr val="bg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txBody>
            <a:bodyPr lIns="108000" tIns="108000" rIns="108000" bIns="108000" rtlCol="0" anchor="t" anchorCtr="0"/>
            <a:lstStyle/>
            <a:p>
              <a:pPr algn="l">
                <a:lnSpc>
                  <a:spcPct val="100000"/>
                </a:lnSpc>
                <a:spcBef>
                  <a:spcPts val="600"/>
                </a:spcBef>
              </a:pPr>
              <a:endParaRPr lang="de-DE" sz="1600" baseline="-25000" dirty="0">
                <a:solidFill>
                  <a:schemeClr val="bg1"/>
                </a:solidFill>
              </a:endParaRPr>
            </a:p>
          </p:txBody>
        </p:sp>
        <p:sp>
          <p:nvSpPr>
            <p:cNvPr id="13" name="Textfeld 12">
              <a:extLst>
                <a:ext uri="{FF2B5EF4-FFF2-40B4-BE49-F238E27FC236}">
                  <a16:creationId xmlns:a16="http://schemas.microsoft.com/office/drawing/2014/main" id="{A9BE6BAC-1278-6BF3-C1EE-FAEB4F2A2518}"/>
                </a:ext>
              </a:extLst>
            </p:cNvPr>
            <p:cNvSpPr txBox="1"/>
            <p:nvPr/>
          </p:nvSpPr>
          <p:spPr>
            <a:xfrm>
              <a:off x="4086736" y="4534640"/>
              <a:ext cx="1810826" cy="24622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nchor="ctr" anchorCtr="0">
              <a:noAutofit/>
            </a:bodyPr>
            <a:lstStyle/>
            <a:p>
              <a:pPr algn="l">
                <a:spcBef>
                  <a:spcPts val="600"/>
                </a:spcBef>
              </a:pPr>
              <a:r>
                <a:rPr lang="de-DE" sz="1200" b="1" dirty="0">
                  <a:solidFill>
                    <a:srgbClr val="FDC300"/>
                  </a:solidFill>
                </a:rPr>
                <a:t>Ihr monatlicher Beitrag mit BEN</a:t>
              </a:r>
            </a:p>
          </p:txBody>
        </p:sp>
        <p:sp>
          <p:nvSpPr>
            <p:cNvPr id="14" name="Textfeld 13">
              <a:extLst>
                <a:ext uri="{FF2B5EF4-FFF2-40B4-BE49-F238E27FC236}">
                  <a16:creationId xmlns:a16="http://schemas.microsoft.com/office/drawing/2014/main" id="{B5C53385-03D0-BA60-FEFB-FE660F2B3F2E}"/>
                </a:ext>
              </a:extLst>
            </p:cNvPr>
            <p:cNvSpPr txBox="1"/>
            <p:nvPr/>
          </p:nvSpPr>
          <p:spPr>
            <a:xfrm>
              <a:off x="4086736" y="3410158"/>
              <a:ext cx="1810826" cy="25493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nchor="ctr" anchorCtr="0">
              <a:noAutofit/>
            </a:bodyPr>
            <a:lstStyle/>
            <a:p>
              <a:pPr algn="l">
                <a:spcBef>
                  <a:spcPts val="600"/>
                </a:spcBef>
              </a:pPr>
              <a:r>
                <a:rPr lang="de-DE" sz="1200" b="1" dirty="0">
                  <a:solidFill>
                    <a:srgbClr val="87CEDC"/>
                  </a:solidFill>
                </a:rPr>
                <a:t>Ihr monatlicher Beitrag ohne BEN  </a:t>
              </a:r>
            </a:p>
          </p:txBody>
        </p:sp>
        <p:cxnSp>
          <p:nvCxnSpPr>
            <p:cNvPr id="18" name="Gerade Verbindung mit Pfeil 17">
              <a:extLst>
                <a:ext uri="{FF2B5EF4-FFF2-40B4-BE49-F238E27FC236}">
                  <a16:creationId xmlns:a16="http://schemas.microsoft.com/office/drawing/2014/main" id="{A2900A93-BBEC-1650-5A4B-E955DCCDAA82}"/>
                </a:ext>
              </a:extLst>
            </p:cNvPr>
            <p:cNvCxnSpPr>
              <a:cxnSpLocks/>
            </p:cNvCxnSpPr>
            <p:nvPr/>
          </p:nvCxnSpPr>
          <p:spPr>
            <a:xfrm>
              <a:off x="908727" y="3537627"/>
              <a:ext cx="3104681" cy="0"/>
            </a:xfrm>
            <a:prstGeom prst="straightConnector1">
              <a:avLst/>
            </a:prstGeom>
            <a:ln w="31750">
              <a:solidFill>
                <a:srgbClr val="87CEDC"/>
              </a:solidFill>
              <a:prstDash val="sysDot"/>
              <a:tailEnd type="none" w="lg" len="lg"/>
            </a:ln>
          </p:spPr>
          <p:style>
            <a:lnRef idx="1">
              <a:schemeClr val="accent1"/>
            </a:lnRef>
            <a:fillRef idx="0">
              <a:schemeClr val="accent1"/>
            </a:fillRef>
            <a:effectRef idx="0">
              <a:schemeClr val="accent1"/>
            </a:effectRef>
            <a:fontRef idx="minor">
              <a:schemeClr val="tx1"/>
            </a:fontRef>
          </p:style>
        </p:cxnSp>
        <p:sp>
          <p:nvSpPr>
            <p:cNvPr id="24" name="Textfeld 23">
              <a:extLst>
                <a:ext uri="{FF2B5EF4-FFF2-40B4-BE49-F238E27FC236}">
                  <a16:creationId xmlns:a16="http://schemas.microsoft.com/office/drawing/2014/main" id="{DF4BF259-7EAD-2421-64BC-C8B475C35ED2}"/>
                </a:ext>
              </a:extLst>
            </p:cNvPr>
            <p:cNvSpPr txBox="1"/>
            <p:nvPr/>
          </p:nvSpPr>
          <p:spPr>
            <a:xfrm>
              <a:off x="2285140" y="4812822"/>
              <a:ext cx="702618"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lgn="ctr">
                <a:spcBef>
                  <a:spcPts val="600"/>
                </a:spcBef>
              </a:pPr>
              <a:r>
                <a:rPr lang="de-DE" sz="1200" b="1" dirty="0">
                  <a:solidFill>
                    <a:schemeClr val="bg1"/>
                  </a:solidFill>
                </a:rPr>
                <a:t>65 Jahre</a:t>
              </a:r>
            </a:p>
          </p:txBody>
        </p:sp>
        <p:sp>
          <p:nvSpPr>
            <p:cNvPr id="25" name="Textfeld 24">
              <a:extLst>
                <a:ext uri="{FF2B5EF4-FFF2-40B4-BE49-F238E27FC236}">
                  <a16:creationId xmlns:a16="http://schemas.microsoft.com/office/drawing/2014/main" id="{3FD1B26B-4288-938D-3E55-8C9DA542D1D4}"/>
                </a:ext>
              </a:extLst>
            </p:cNvPr>
            <p:cNvSpPr txBox="1"/>
            <p:nvPr/>
          </p:nvSpPr>
          <p:spPr>
            <a:xfrm>
              <a:off x="884236" y="4812822"/>
              <a:ext cx="957189"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spcBef>
                  <a:spcPts val="600"/>
                </a:spcBef>
              </a:pPr>
              <a:r>
                <a:rPr lang="de-DE" sz="1050" b="1" dirty="0">
                  <a:solidFill>
                    <a:schemeClr val="bg1"/>
                  </a:solidFill>
                </a:rPr>
                <a:t>Alter</a:t>
              </a:r>
            </a:p>
          </p:txBody>
        </p:sp>
        <p:sp>
          <p:nvSpPr>
            <p:cNvPr id="26" name="Textfeld 25">
              <a:extLst>
                <a:ext uri="{FF2B5EF4-FFF2-40B4-BE49-F238E27FC236}">
                  <a16:creationId xmlns:a16="http://schemas.microsoft.com/office/drawing/2014/main" id="{7BB8EB08-4F6A-22F2-EC93-86D3999661D3}"/>
                </a:ext>
              </a:extLst>
            </p:cNvPr>
            <p:cNvSpPr txBox="1"/>
            <p:nvPr/>
          </p:nvSpPr>
          <p:spPr>
            <a:xfrm>
              <a:off x="884237" y="2794144"/>
              <a:ext cx="1935163" cy="26189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nchor="t" anchorCtr="0">
              <a:noAutofit/>
            </a:bodyPr>
            <a:lstStyle/>
            <a:p>
              <a:pPr>
                <a:spcBef>
                  <a:spcPts val="600"/>
                </a:spcBef>
              </a:pPr>
              <a:r>
                <a:rPr lang="de-DE" sz="1050" b="1" dirty="0">
                  <a:solidFill>
                    <a:schemeClr val="bg1"/>
                  </a:solidFill>
                </a:rPr>
                <a:t>Finanzielle Belastung (EUR) </a:t>
              </a:r>
            </a:p>
          </p:txBody>
        </p:sp>
      </p:grpSp>
      <p:sp>
        <p:nvSpPr>
          <p:cNvPr id="2" name="Textplatzhalter 1">
            <a:extLst>
              <a:ext uri="{FF2B5EF4-FFF2-40B4-BE49-F238E27FC236}">
                <a16:creationId xmlns:a16="http://schemas.microsoft.com/office/drawing/2014/main" id="{C9172582-DC65-5FBC-BCF2-3DAA2DC41928}"/>
              </a:ext>
            </a:extLst>
          </p:cNvPr>
          <p:cNvSpPr>
            <a:spLocks noGrp="1"/>
          </p:cNvSpPr>
          <p:nvPr>
            <p:ph type="body" sz="quarter" idx="13"/>
          </p:nvPr>
        </p:nvSpPr>
        <p:spPr/>
        <p:txBody>
          <a:bodyPr/>
          <a:lstStyle/>
          <a:p>
            <a:r>
              <a:rPr lang="de-DE" dirty="0"/>
              <a:t>Beitragsentlastungstarif BEN</a:t>
            </a:r>
          </a:p>
        </p:txBody>
      </p:sp>
      <p:sp>
        <p:nvSpPr>
          <p:cNvPr id="3" name="Titel 2">
            <a:extLst>
              <a:ext uri="{FF2B5EF4-FFF2-40B4-BE49-F238E27FC236}">
                <a16:creationId xmlns:a16="http://schemas.microsoft.com/office/drawing/2014/main" id="{B2EF369A-EDF2-14AE-5871-489F0D2E9DFF}"/>
              </a:ext>
            </a:extLst>
          </p:cNvPr>
          <p:cNvSpPr>
            <a:spLocks noGrp="1"/>
          </p:cNvSpPr>
          <p:nvPr>
            <p:ph type="title"/>
          </p:nvPr>
        </p:nvSpPr>
        <p:spPr/>
        <p:txBody>
          <a:bodyPr/>
          <a:lstStyle/>
          <a:p>
            <a:r>
              <a:rPr lang="de-DE" dirty="0"/>
              <a:t>Bezahl­bare Kran­ken­ver­si­che­rungs­bei­träge auch im Alter</a:t>
            </a:r>
          </a:p>
        </p:txBody>
      </p:sp>
      <p:sp>
        <p:nvSpPr>
          <p:cNvPr id="4" name="Fußzeilenplatzhalter 3">
            <a:extLst>
              <a:ext uri="{FF2B5EF4-FFF2-40B4-BE49-F238E27FC236}">
                <a16:creationId xmlns:a16="http://schemas.microsoft.com/office/drawing/2014/main" id="{B9DCE7DD-8B83-60B1-B127-8A32D7D629BF}"/>
              </a:ext>
            </a:extLst>
          </p:cNvPr>
          <p:cNvSpPr>
            <a:spLocks noGrp="1"/>
          </p:cNvSpPr>
          <p:nvPr>
            <p:ph type="ftr" sz="quarter" idx="16"/>
          </p:nvPr>
        </p:nvSpPr>
        <p:spPr/>
        <p:txBody>
          <a:bodyPr/>
          <a:lstStyle/>
          <a:p>
            <a:r>
              <a:rPr lang="de-DE" dirty="0"/>
              <a:t>Produkt Advanced Fit &amp; Advanced Fit S</a:t>
            </a:r>
          </a:p>
        </p:txBody>
      </p:sp>
      <p:sp>
        <p:nvSpPr>
          <p:cNvPr id="6" name="Ellipse 5">
            <a:extLst>
              <a:ext uri="{FF2B5EF4-FFF2-40B4-BE49-F238E27FC236}">
                <a16:creationId xmlns:a16="http://schemas.microsoft.com/office/drawing/2014/main" id="{6AD2FDD2-BE41-E562-3417-EB125FFBB7C3}"/>
              </a:ext>
            </a:extLst>
          </p:cNvPr>
          <p:cNvSpPr>
            <a:spLocks noChangeAspect="1"/>
          </p:cNvSpPr>
          <p:nvPr/>
        </p:nvSpPr>
        <p:spPr bwMode="gray">
          <a:xfrm>
            <a:off x="4086736" y="1355820"/>
            <a:ext cx="1296000" cy="1296000"/>
          </a:xfrm>
          <a:prstGeom prst="ellipse">
            <a:avLst/>
          </a:prstGeom>
          <a:solidFill>
            <a:srgbClr val="FDC3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ts val="600"/>
              </a:spcBef>
            </a:pPr>
            <a:r>
              <a:rPr lang="de-DE" sz="1200" b="1" dirty="0">
                <a:solidFill>
                  <a:schemeClr val="tx1"/>
                </a:solidFill>
              </a:rPr>
              <a:t>Besonders</a:t>
            </a:r>
            <a:br>
              <a:rPr lang="de-DE" sz="1200" b="1" dirty="0">
                <a:solidFill>
                  <a:schemeClr val="tx1"/>
                </a:solidFill>
              </a:rPr>
            </a:br>
            <a:r>
              <a:rPr lang="de-DE" sz="1200" b="1" dirty="0">
                <a:solidFill>
                  <a:schemeClr val="tx1"/>
                </a:solidFill>
              </a:rPr>
              <a:t>lukrativ für</a:t>
            </a:r>
            <a:br>
              <a:rPr lang="de-DE" sz="1200" b="1" dirty="0">
                <a:solidFill>
                  <a:schemeClr val="tx1"/>
                </a:solidFill>
              </a:rPr>
            </a:br>
            <a:r>
              <a:rPr lang="de-DE" sz="1200" b="1" dirty="0">
                <a:solidFill>
                  <a:schemeClr val="tx1"/>
                </a:solidFill>
              </a:rPr>
              <a:t>Arbeitnehmer</a:t>
            </a:r>
          </a:p>
        </p:txBody>
      </p:sp>
      <p:sp>
        <p:nvSpPr>
          <p:cNvPr id="34" name="Textfeld 33">
            <a:extLst>
              <a:ext uri="{FF2B5EF4-FFF2-40B4-BE49-F238E27FC236}">
                <a16:creationId xmlns:a16="http://schemas.microsoft.com/office/drawing/2014/main" id="{D06FC092-D4FE-3247-85E7-8FF7F741EFD6}"/>
              </a:ext>
            </a:extLst>
          </p:cNvPr>
          <p:cNvSpPr txBox="1"/>
          <p:nvPr/>
        </p:nvSpPr>
        <p:spPr>
          <a:xfrm>
            <a:off x="6845643" y="1257318"/>
            <a:ext cx="4843849" cy="612000"/>
          </a:xfrm>
          <a:prstGeom prst="rect">
            <a:avLst/>
          </a:prstGeom>
          <a:noFill/>
          <a:extLst>
            <a:ext uri="{909E8E84-426E-40DD-AFC4-6F175D3DCCD1}">
              <a14:hiddenFill xmlns:a14="http://schemas.microsoft.com/office/drawing/2010/main">
                <a:solidFill>
                  <a:srgbClr val="FFFFFF"/>
                </a:solidFill>
              </a14:hiddenFill>
            </a:ext>
          </a:extLst>
        </p:spPr>
        <p:txBody>
          <a:bodyPr wrap="square" lIns="0" tIns="0" rIns="0" bIns="0">
            <a:noAutofit/>
          </a:bodyPr>
          <a:lstStyle/>
          <a:p>
            <a:pPr algn="l"/>
            <a:r>
              <a:rPr lang="de-DE" sz="1400" b="1" i="0" u="none" strike="noStrike" baseline="0" dirty="0">
                <a:solidFill>
                  <a:srgbClr val="1A1A18"/>
                </a:solidFill>
              </a:rPr>
              <a:t>Mit dem Baustein BEN wird der Zahlbeitrag ab dem Alter von 65 Jahren um einen festgelegten Betrag reduziert.</a:t>
            </a:r>
          </a:p>
        </p:txBody>
      </p:sp>
      <p:sp>
        <p:nvSpPr>
          <p:cNvPr id="5" name="Foliennummernplatzhalter 4">
            <a:extLst>
              <a:ext uri="{FF2B5EF4-FFF2-40B4-BE49-F238E27FC236}">
                <a16:creationId xmlns:a16="http://schemas.microsoft.com/office/drawing/2014/main" id="{389E3AD0-7E62-5FFC-E257-983F2CC16033}"/>
              </a:ext>
            </a:extLst>
          </p:cNvPr>
          <p:cNvSpPr>
            <a:spLocks noGrp="1"/>
          </p:cNvSpPr>
          <p:nvPr>
            <p:ph type="sldNum" sz="quarter" idx="17"/>
          </p:nvPr>
        </p:nvSpPr>
        <p:spPr>
          <a:xfrm>
            <a:off x="11313319" y="6546778"/>
            <a:ext cx="470693" cy="118800"/>
          </a:xfrm>
        </p:spPr>
        <p:txBody>
          <a:bodyPr/>
          <a:lstStyle/>
          <a:p>
            <a:fld id="{77D899ED-E07B-4111-BFEA-7E6553FCF2CE}" type="slidenum">
              <a:rPr lang="de-DE" smtClean="0"/>
              <a:pPr/>
              <a:t>20</a:t>
            </a:fld>
            <a:endParaRPr lang="de-DE" dirty="0"/>
          </a:p>
        </p:txBody>
      </p:sp>
      <p:sp>
        <p:nvSpPr>
          <p:cNvPr id="50" name="Textplatzhalter 5">
            <a:extLst>
              <a:ext uri="{FF2B5EF4-FFF2-40B4-BE49-F238E27FC236}">
                <a16:creationId xmlns:a16="http://schemas.microsoft.com/office/drawing/2014/main" id="{BFFC5A0A-57BA-34FE-2217-2A5B7E332C08}"/>
              </a:ext>
            </a:extLst>
          </p:cNvPr>
          <p:cNvSpPr txBox="1">
            <a:spLocks/>
          </p:cNvSpPr>
          <p:nvPr/>
        </p:nvSpPr>
        <p:spPr bwMode="gray">
          <a:xfrm>
            <a:off x="6845643" y="6071933"/>
            <a:ext cx="2527358" cy="199768"/>
          </a:xfrm>
          <a:prstGeom prst="rect">
            <a:avLst/>
          </a:prstGeom>
        </p:spPr>
        <p:txBody>
          <a:bodyPr vert="horz" lIns="0" tIns="0" rIns="0" bIns="0" rtlCol="0">
            <a:noAutofit/>
          </a:bodyPr>
          <a:lstStyle>
            <a:lvl1pPr marL="0" indent="0" algn="l" defTabSz="914400" rtl="0" eaLnBrk="1" latinLnBrk="0" hangingPunct="1">
              <a:lnSpc>
                <a:spcPct val="100000"/>
              </a:lnSpc>
              <a:spcBef>
                <a:spcPts val="1200"/>
              </a:spcBef>
              <a:buFontTx/>
              <a:buNone/>
              <a:defRPr sz="1600" kern="1200">
                <a:solidFill>
                  <a:schemeClr val="accent1"/>
                </a:solidFill>
                <a:latin typeface="+mn-lt"/>
                <a:ea typeface="+mn-ea"/>
                <a:cs typeface="+mn-cs"/>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e-DE" sz="1000" dirty="0">
                <a:solidFill>
                  <a:schemeClr val="accent6"/>
                </a:solidFill>
              </a:rPr>
              <a:t>*Bis zum 60. Lebensjahr</a:t>
            </a:r>
          </a:p>
        </p:txBody>
      </p:sp>
      <p:grpSp>
        <p:nvGrpSpPr>
          <p:cNvPr id="95" name="Gruppieren 94">
            <a:extLst>
              <a:ext uri="{FF2B5EF4-FFF2-40B4-BE49-F238E27FC236}">
                <a16:creationId xmlns:a16="http://schemas.microsoft.com/office/drawing/2014/main" id="{9873357C-18D0-8B8B-5A03-462F272486E6}"/>
              </a:ext>
            </a:extLst>
          </p:cNvPr>
          <p:cNvGrpSpPr>
            <a:grpSpLocks noChangeAspect="1"/>
          </p:cNvGrpSpPr>
          <p:nvPr/>
        </p:nvGrpSpPr>
        <p:grpSpPr>
          <a:xfrm>
            <a:off x="6845643" y="3601805"/>
            <a:ext cx="4938369" cy="612000"/>
            <a:chOff x="6845643" y="3659861"/>
            <a:chExt cx="4938369" cy="612000"/>
          </a:xfrm>
        </p:grpSpPr>
        <p:sp>
          <p:nvSpPr>
            <p:cNvPr id="33" name="Abgerundetes Rechteck 38">
              <a:extLst>
                <a:ext uri="{FF2B5EF4-FFF2-40B4-BE49-F238E27FC236}">
                  <a16:creationId xmlns:a16="http://schemas.microsoft.com/office/drawing/2014/main" id="{56D62D06-0955-0E2C-18FA-062565E66EBD}"/>
                </a:ext>
                <a:ext uri="{C183D7F6-B498-43B3-948B-1728B52AA6E4}">
                  <adec:decorative xmlns:adec="http://schemas.microsoft.com/office/drawing/2017/decorative" val="1"/>
                </a:ext>
              </a:extLst>
            </p:cNvPr>
            <p:cNvSpPr/>
            <p:nvPr/>
          </p:nvSpPr>
          <p:spPr>
            <a:xfrm>
              <a:off x="6845643" y="3659861"/>
              <a:ext cx="4938369" cy="612000"/>
            </a:xfrm>
            <a:prstGeom prst="roundRect">
              <a:avLst>
                <a:gd name="adj" fmla="val 24052"/>
              </a:avLst>
            </a:prstGeom>
            <a:solidFill>
              <a:schemeClr val="bg1"/>
            </a:solidFill>
            <a:ln w="19050">
              <a:solidFill>
                <a:srgbClr val="EB5B25"/>
              </a:solidFill>
            </a:ln>
          </p:spPr>
          <p:style>
            <a:lnRef idx="2">
              <a:schemeClr val="accent1">
                <a:shade val="50000"/>
              </a:schemeClr>
            </a:lnRef>
            <a:fillRef idx="1">
              <a:schemeClr val="accent1"/>
            </a:fillRef>
            <a:effectRef idx="0">
              <a:schemeClr val="accent1"/>
            </a:effectRef>
            <a:fontRef idx="minor">
              <a:schemeClr val="lt1"/>
            </a:fontRef>
          </p:style>
          <p:txBody>
            <a:bodyPr lIns="684000" tIns="0" rIns="0" bIns="0" rtlCol="0" anchor="ctr">
              <a:noAutofit/>
            </a:bodyPr>
            <a:lstStyle/>
            <a:p>
              <a:pPr marL="0" marR="0" lvl="0" indent="0" defTabSz="914400" rtl="0" eaLnBrk="1" fontAlgn="auto" latinLnBrk="0" hangingPunct="1">
                <a:lnSpc>
                  <a:spcPct val="9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1A1A18"/>
                  </a:solidFill>
                  <a:effectLst/>
                  <a:uLnTx/>
                  <a:uFillTx/>
                  <a:ea typeface="+mn-ea"/>
                  <a:cs typeface="+mn-cs"/>
                </a:rPr>
                <a:t>Arbeitgeberzuschussfähig und ohne Begrenzung </a:t>
              </a:r>
            </a:p>
            <a:p>
              <a:pPr marL="0" marR="0" lvl="0" indent="0" defTabSz="914400" rtl="0" eaLnBrk="1" fontAlgn="auto" latinLnBrk="0" hangingPunct="1">
                <a:lnSpc>
                  <a:spcPct val="9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1A1A18"/>
                  </a:solidFill>
                  <a:effectLst/>
                  <a:uLnTx/>
                  <a:uFillTx/>
                  <a:ea typeface="+mn-ea"/>
                  <a:cs typeface="+mn-cs"/>
                </a:rPr>
                <a:t>steuerlich berücksichtigungsfähig</a:t>
              </a:r>
            </a:p>
          </p:txBody>
        </p:sp>
        <p:grpSp>
          <p:nvGrpSpPr>
            <p:cNvPr id="53" name="Grafik 53">
              <a:extLst>
                <a:ext uri="{FF2B5EF4-FFF2-40B4-BE49-F238E27FC236}">
                  <a16:creationId xmlns:a16="http://schemas.microsoft.com/office/drawing/2014/main" id="{A0F3F70E-BFAB-22E1-205A-9BFED7EFAFB1}"/>
                </a:ext>
              </a:extLst>
            </p:cNvPr>
            <p:cNvGrpSpPr>
              <a:grpSpLocks noChangeAspect="1"/>
            </p:cNvGrpSpPr>
            <p:nvPr/>
          </p:nvGrpSpPr>
          <p:grpSpPr bwMode="gray">
            <a:xfrm>
              <a:off x="7000500" y="3781900"/>
              <a:ext cx="401718" cy="367922"/>
              <a:chOff x="3605212" y="1147762"/>
              <a:chExt cx="4981575" cy="4562475"/>
            </a:xfrm>
            <a:solidFill>
              <a:srgbClr val="EB5B25"/>
            </a:solidFill>
          </p:grpSpPr>
          <p:sp>
            <p:nvSpPr>
              <p:cNvPr id="54" name="Freihandform: Form 55">
                <a:extLst>
                  <a:ext uri="{FF2B5EF4-FFF2-40B4-BE49-F238E27FC236}">
                    <a16:creationId xmlns:a16="http://schemas.microsoft.com/office/drawing/2014/main" id="{6610335F-EA8D-63AB-FDB1-4F562AEF79CE}"/>
                  </a:ext>
                </a:extLst>
              </p:cNvPr>
              <p:cNvSpPr/>
              <p:nvPr/>
            </p:nvSpPr>
            <p:spPr bwMode="gray">
              <a:xfrm>
                <a:off x="3605212" y="4052792"/>
                <a:ext cx="828675" cy="1381125"/>
              </a:xfrm>
              <a:custGeom>
                <a:avLst/>
                <a:gdLst>
                  <a:gd name="connsiteX0" fmla="*/ 0 w 828675"/>
                  <a:gd name="connsiteY0" fmla="*/ 0 h 1381125"/>
                  <a:gd name="connsiteX1" fmla="*/ 829818 w 828675"/>
                  <a:gd name="connsiteY1" fmla="*/ 0 h 1381125"/>
                  <a:gd name="connsiteX2" fmla="*/ 829818 w 828675"/>
                  <a:gd name="connsiteY2" fmla="*/ 1383220 h 1381125"/>
                  <a:gd name="connsiteX3" fmla="*/ 0 w 828675"/>
                  <a:gd name="connsiteY3" fmla="*/ 1383220 h 1381125"/>
                </a:gdLst>
                <a:ahLst/>
                <a:cxnLst>
                  <a:cxn ang="0">
                    <a:pos x="connsiteX0" y="connsiteY0"/>
                  </a:cxn>
                  <a:cxn ang="0">
                    <a:pos x="connsiteX1" y="connsiteY1"/>
                  </a:cxn>
                  <a:cxn ang="0">
                    <a:pos x="connsiteX2" y="connsiteY2"/>
                  </a:cxn>
                  <a:cxn ang="0">
                    <a:pos x="connsiteX3" y="connsiteY3"/>
                  </a:cxn>
                </a:cxnLst>
                <a:rect l="l" t="t" r="r" b="b"/>
                <a:pathLst>
                  <a:path w="828675" h="1381125">
                    <a:moveTo>
                      <a:pt x="0" y="0"/>
                    </a:moveTo>
                    <a:lnTo>
                      <a:pt x="829818" y="0"/>
                    </a:lnTo>
                    <a:lnTo>
                      <a:pt x="829818" y="1383220"/>
                    </a:lnTo>
                    <a:lnTo>
                      <a:pt x="0" y="1383220"/>
                    </a:lnTo>
                    <a:close/>
                  </a:path>
                </a:pathLst>
              </a:custGeom>
              <a:grpFill/>
              <a:ln w="9525" cap="flat">
                <a:noFill/>
                <a:prstDash val="solid"/>
                <a:miter/>
              </a:ln>
            </p:spPr>
            <p:txBody>
              <a:bodyPr rtlCol="0" anchor="ctr"/>
              <a:lstStyle/>
              <a:p>
                <a:endParaRPr lang="de-DE" dirty="0"/>
              </a:p>
            </p:txBody>
          </p:sp>
          <p:sp>
            <p:nvSpPr>
              <p:cNvPr id="55" name="Freihandform: Form 56">
                <a:extLst>
                  <a:ext uri="{FF2B5EF4-FFF2-40B4-BE49-F238E27FC236}">
                    <a16:creationId xmlns:a16="http://schemas.microsoft.com/office/drawing/2014/main" id="{9CE7E6C9-72BC-5DA4-6D18-DB2A66FD6F55}"/>
                  </a:ext>
                </a:extLst>
              </p:cNvPr>
              <p:cNvSpPr/>
              <p:nvPr/>
            </p:nvSpPr>
            <p:spPr bwMode="gray">
              <a:xfrm>
                <a:off x="4714017" y="3818470"/>
                <a:ext cx="2181225" cy="1133475"/>
              </a:xfrm>
              <a:custGeom>
                <a:avLst/>
                <a:gdLst>
                  <a:gd name="connsiteX0" fmla="*/ 1334453 w 2181225"/>
                  <a:gd name="connsiteY0" fmla="*/ 336334 h 1133475"/>
                  <a:gd name="connsiteX1" fmla="*/ 1845564 w 2181225"/>
                  <a:gd name="connsiteY1" fmla="*/ 703333 h 1133475"/>
                  <a:gd name="connsiteX2" fmla="*/ 1893189 w 2181225"/>
                  <a:gd name="connsiteY2" fmla="*/ 845922 h 1133475"/>
                  <a:gd name="connsiteX3" fmla="*/ 1722501 w 2181225"/>
                  <a:gd name="connsiteY3" fmla="*/ 802774 h 1133475"/>
                  <a:gd name="connsiteX4" fmla="*/ 1229773 w 2181225"/>
                  <a:gd name="connsiteY4" fmla="*/ 476447 h 1133475"/>
                  <a:gd name="connsiteX5" fmla="*/ 1078992 w 2181225"/>
                  <a:gd name="connsiteY5" fmla="*/ 702856 h 1133475"/>
                  <a:gd name="connsiteX6" fmla="*/ 1580293 w 2181225"/>
                  <a:gd name="connsiteY6" fmla="*/ 1036993 h 1133475"/>
                  <a:gd name="connsiteX7" fmla="*/ 2116455 w 2181225"/>
                  <a:gd name="connsiteY7" fmla="*/ 1005180 h 1133475"/>
                  <a:gd name="connsiteX8" fmla="*/ 1966817 w 2181225"/>
                  <a:gd name="connsiteY8" fmla="*/ 445681 h 1133475"/>
                  <a:gd name="connsiteX9" fmla="*/ 1490758 w 2181225"/>
                  <a:gd name="connsiteY9" fmla="*/ 107068 h 1133475"/>
                  <a:gd name="connsiteX10" fmla="*/ 1076230 w 2181225"/>
                  <a:gd name="connsiteY10" fmla="*/ 5912 h 1133475"/>
                  <a:gd name="connsiteX11" fmla="*/ 0 w 2181225"/>
                  <a:gd name="connsiteY11" fmla="*/ 232226 h 1133475"/>
                  <a:gd name="connsiteX12" fmla="*/ 0 w 2181225"/>
                  <a:gd name="connsiteY12" fmla="*/ 519786 h 1133475"/>
                  <a:gd name="connsiteX13" fmla="*/ 1116521 w 2181225"/>
                  <a:gd name="connsiteY13" fmla="*/ 278327 h 1133475"/>
                  <a:gd name="connsiteX14" fmla="*/ 1334453 w 2181225"/>
                  <a:gd name="connsiteY14" fmla="*/ 336334 h 113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81225" h="1133475">
                    <a:moveTo>
                      <a:pt x="1334453" y="336334"/>
                    </a:moveTo>
                    <a:lnTo>
                      <a:pt x="1845564" y="703333"/>
                    </a:lnTo>
                    <a:cubicBezTo>
                      <a:pt x="1891189" y="735813"/>
                      <a:pt x="1945005" y="794106"/>
                      <a:pt x="1893189" y="845922"/>
                    </a:cubicBezTo>
                    <a:cubicBezTo>
                      <a:pt x="1847850" y="891261"/>
                      <a:pt x="1770602" y="837349"/>
                      <a:pt x="1722501" y="802774"/>
                    </a:cubicBezTo>
                    <a:lnTo>
                      <a:pt x="1229773" y="476447"/>
                    </a:lnTo>
                    <a:lnTo>
                      <a:pt x="1078992" y="702856"/>
                    </a:lnTo>
                    <a:cubicBezTo>
                      <a:pt x="1078992" y="702856"/>
                      <a:pt x="1451896" y="958221"/>
                      <a:pt x="1580293" y="1036993"/>
                    </a:cubicBezTo>
                    <a:cubicBezTo>
                      <a:pt x="1880902" y="1221683"/>
                      <a:pt x="2032445" y="1103383"/>
                      <a:pt x="2116455" y="1005180"/>
                    </a:cubicBezTo>
                    <a:cubicBezTo>
                      <a:pt x="2189607" y="919264"/>
                      <a:pt x="2287238" y="670185"/>
                      <a:pt x="1966817" y="445681"/>
                    </a:cubicBezTo>
                    <a:cubicBezTo>
                      <a:pt x="1841754" y="358146"/>
                      <a:pt x="1490758" y="107068"/>
                      <a:pt x="1490758" y="107068"/>
                    </a:cubicBezTo>
                    <a:cubicBezTo>
                      <a:pt x="1370171" y="20771"/>
                      <a:pt x="1222724" y="-15233"/>
                      <a:pt x="1076230" y="5912"/>
                    </a:cubicBezTo>
                    <a:lnTo>
                      <a:pt x="0" y="232226"/>
                    </a:lnTo>
                    <a:lnTo>
                      <a:pt x="0" y="519786"/>
                    </a:lnTo>
                    <a:lnTo>
                      <a:pt x="1116521" y="278327"/>
                    </a:lnTo>
                    <a:cubicBezTo>
                      <a:pt x="1197959" y="268040"/>
                      <a:pt x="1267492" y="288233"/>
                      <a:pt x="1334453" y="336334"/>
                    </a:cubicBezTo>
                    <a:close/>
                  </a:path>
                </a:pathLst>
              </a:custGeom>
              <a:grpFill/>
              <a:ln w="9525" cap="flat">
                <a:noFill/>
                <a:prstDash val="solid"/>
                <a:miter/>
              </a:ln>
            </p:spPr>
            <p:txBody>
              <a:bodyPr rtlCol="0" anchor="ctr"/>
              <a:lstStyle/>
              <a:p>
                <a:endParaRPr lang="de-DE" dirty="0"/>
              </a:p>
            </p:txBody>
          </p:sp>
          <p:sp>
            <p:nvSpPr>
              <p:cNvPr id="56" name="Freihandform: Form 57">
                <a:extLst>
                  <a:ext uri="{FF2B5EF4-FFF2-40B4-BE49-F238E27FC236}">
                    <a16:creationId xmlns:a16="http://schemas.microsoft.com/office/drawing/2014/main" id="{6F146656-A680-176A-4D22-2E0B320180E7}"/>
                  </a:ext>
                </a:extLst>
              </p:cNvPr>
              <p:cNvSpPr/>
              <p:nvPr/>
            </p:nvSpPr>
            <p:spPr bwMode="gray">
              <a:xfrm>
                <a:off x="4713350" y="3911994"/>
                <a:ext cx="3867150" cy="1790700"/>
              </a:xfrm>
              <a:custGeom>
                <a:avLst/>
                <a:gdLst>
                  <a:gd name="connsiteX0" fmla="*/ 3833622 w 3867150"/>
                  <a:gd name="connsiteY0" fmla="*/ 190518 h 1790700"/>
                  <a:gd name="connsiteX1" fmla="*/ 3461861 w 3867150"/>
                  <a:gd name="connsiteY1" fmla="*/ 11163 h 1790700"/>
                  <a:gd name="connsiteX2" fmla="*/ 2353056 w 3867150"/>
                  <a:gd name="connsiteY2" fmla="*/ 339680 h 1790700"/>
                  <a:gd name="connsiteX3" fmla="*/ 2450306 w 3867150"/>
                  <a:gd name="connsiteY3" fmla="*/ 600855 h 1790700"/>
                  <a:gd name="connsiteX4" fmla="*/ 3420713 w 3867150"/>
                  <a:gd name="connsiteY4" fmla="*/ 310819 h 1790700"/>
                  <a:gd name="connsiteX5" fmla="*/ 3594259 w 3867150"/>
                  <a:gd name="connsiteY5" fmla="*/ 313677 h 1790700"/>
                  <a:gd name="connsiteX6" fmla="*/ 3483293 w 3867150"/>
                  <a:gd name="connsiteY6" fmla="*/ 467220 h 1790700"/>
                  <a:gd name="connsiteX7" fmla="*/ 1694688 w 3867150"/>
                  <a:gd name="connsiteY7" fmla="*/ 1519542 h 1790700"/>
                  <a:gd name="connsiteX8" fmla="*/ 0 w 3867150"/>
                  <a:gd name="connsiteY8" fmla="*/ 1238745 h 1790700"/>
                  <a:gd name="connsiteX9" fmla="*/ 0 w 3867150"/>
                  <a:gd name="connsiteY9" fmla="*/ 1524114 h 1790700"/>
                  <a:gd name="connsiteX10" fmla="*/ 1729264 w 3867150"/>
                  <a:gd name="connsiteY10" fmla="*/ 1798243 h 1790700"/>
                  <a:gd name="connsiteX11" fmla="*/ 3766471 w 3867150"/>
                  <a:gd name="connsiteY11" fmla="*/ 611904 h 1790700"/>
                  <a:gd name="connsiteX12" fmla="*/ 3833622 w 3867150"/>
                  <a:gd name="connsiteY12" fmla="*/ 190518 h 179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7150" h="1790700">
                    <a:moveTo>
                      <a:pt x="3833622" y="190518"/>
                    </a:moveTo>
                    <a:cubicBezTo>
                      <a:pt x="3771234" y="65646"/>
                      <a:pt x="3639122" y="-34272"/>
                      <a:pt x="3461861" y="11163"/>
                    </a:cubicBezTo>
                    <a:lnTo>
                      <a:pt x="2353056" y="339680"/>
                    </a:lnTo>
                    <a:lnTo>
                      <a:pt x="2450306" y="600855"/>
                    </a:lnTo>
                    <a:cubicBezTo>
                      <a:pt x="2450306" y="600855"/>
                      <a:pt x="3177731" y="379971"/>
                      <a:pt x="3420713" y="310819"/>
                    </a:cubicBezTo>
                    <a:cubicBezTo>
                      <a:pt x="3507296" y="286245"/>
                      <a:pt x="3572732" y="255383"/>
                      <a:pt x="3594259" y="313677"/>
                    </a:cubicBezTo>
                    <a:cubicBezTo>
                      <a:pt x="3622167" y="389305"/>
                      <a:pt x="3565494" y="416832"/>
                      <a:pt x="3483293" y="467220"/>
                    </a:cubicBezTo>
                    <a:cubicBezTo>
                      <a:pt x="3278886" y="592569"/>
                      <a:pt x="1834515" y="1519542"/>
                      <a:pt x="1694688" y="1519542"/>
                    </a:cubicBezTo>
                    <a:cubicBezTo>
                      <a:pt x="1490091" y="1519542"/>
                      <a:pt x="0" y="1238745"/>
                      <a:pt x="0" y="1238745"/>
                    </a:cubicBezTo>
                    <a:lnTo>
                      <a:pt x="0" y="1524114"/>
                    </a:lnTo>
                    <a:cubicBezTo>
                      <a:pt x="0" y="1524114"/>
                      <a:pt x="1532573" y="1798243"/>
                      <a:pt x="1729264" y="1798243"/>
                    </a:cubicBezTo>
                    <a:cubicBezTo>
                      <a:pt x="1941767" y="1798243"/>
                      <a:pt x="3766471" y="611904"/>
                      <a:pt x="3766471" y="611904"/>
                    </a:cubicBezTo>
                    <a:cubicBezTo>
                      <a:pt x="3883248" y="531418"/>
                      <a:pt x="3896963" y="317296"/>
                      <a:pt x="3833622" y="190518"/>
                    </a:cubicBezTo>
                    <a:close/>
                  </a:path>
                </a:pathLst>
              </a:custGeom>
              <a:grpFill/>
              <a:ln w="9525" cap="flat">
                <a:noFill/>
                <a:prstDash val="solid"/>
                <a:miter/>
              </a:ln>
            </p:spPr>
            <p:txBody>
              <a:bodyPr rtlCol="0" anchor="ctr"/>
              <a:lstStyle/>
              <a:p>
                <a:endParaRPr lang="de-DE" dirty="0"/>
              </a:p>
            </p:txBody>
          </p:sp>
          <p:sp>
            <p:nvSpPr>
              <p:cNvPr id="57" name="Freihandform: Form 58">
                <a:extLst>
                  <a:ext uri="{FF2B5EF4-FFF2-40B4-BE49-F238E27FC236}">
                    <a16:creationId xmlns:a16="http://schemas.microsoft.com/office/drawing/2014/main" id="{6E6729C2-7A0F-4D9D-1D0F-DA4B02088403}"/>
                  </a:ext>
                </a:extLst>
              </p:cNvPr>
              <p:cNvSpPr/>
              <p:nvPr/>
            </p:nvSpPr>
            <p:spPr bwMode="gray">
              <a:xfrm>
                <a:off x="5679757" y="1147762"/>
                <a:ext cx="2209800" cy="2209800"/>
              </a:xfrm>
              <a:custGeom>
                <a:avLst/>
                <a:gdLst>
                  <a:gd name="connsiteX0" fmla="*/ 1109282 w 2209800"/>
                  <a:gd name="connsiteY0" fmla="*/ 2213134 h 2209800"/>
                  <a:gd name="connsiteX1" fmla="*/ 2213039 w 2209800"/>
                  <a:gd name="connsiteY1" fmla="*/ 1109186 h 2209800"/>
                  <a:gd name="connsiteX2" fmla="*/ 1103757 w 2209800"/>
                  <a:gd name="connsiteY2" fmla="*/ 0 h 2209800"/>
                  <a:gd name="connsiteX3" fmla="*/ 0 w 2209800"/>
                  <a:gd name="connsiteY3" fmla="*/ 1109186 h 2209800"/>
                  <a:gd name="connsiteX4" fmla="*/ 1109282 w 2209800"/>
                  <a:gd name="connsiteY4" fmla="*/ 2213134 h 2209800"/>
                  <a:gd name="connsiteX5" fmla="*/ 467677 w 2209800"/>
                  <a:gd name="connsiteY5" fmla="*/ 1179862 h 2209800"/>
                  <a:gd name="connsiteX6" fmla="*/ 581787 w 2209800"/>
                  <a:gd name="connsiteY6" fmla="*/ 1179862 h 2209800"/>
                  <a:gd name="connsiteX7" fmla="*/ 576358 w 2209800"/>
                  <a:gd name="connsiteY7" fmla="*/ 1108996 h 2209800"/>
                  <a:gd name="connsiteX8" fmla="*/ 581787 w 2209800"/>
                  <a:gd name="connsiteY8" fmla="*/ 1049274 h 2209800"/>
                  <a:gd name="connsiteX9" fmla="*/ 467677 w 2209800"/>
                  <a:gd name="connsiteY9" fmla="*/ 1049274 h 2209800"/>
                  <a:gd name="connsiteX10" fmla="*/ 467677 w 2209800"/>
                  <a:gd name="connsiteY10" fmla="*/ 869918 h 2209800"/>
                  <a:gd name="connsiteX11" fmla="*/ 609028 w 2209800"/>
                  <a:gd name="connsiteY11" fmla="*/ 869918 h 2209800"/>
                  <a:gd name="connsiteX12" fmla="*/ 1234345 w 2209800"/>
                  <a:gd name="connsiteY12" fmla="*/ 375190 h 2209800"/>
                  <a:gd name="connsiteX13" fmla="*/ 1511713 w 2209800"/>
                  <a:gd name="connsiteY13" fmla="*/ 445770 h 2209800"/>
                  <a:gd name="connsiteX14" fmla="*/ 1511713 w 2209800"/>
                  <a:gd name="connsiteY14" fmla="*/ 723233 h 2209800"/>
                  <a:gd name="connsiteX15" fmla="*/ 1245203 w 2209800"/>
                  <a:gd name="connsiteY15" fmla="*/ 636270 h 2209800"/>
                  <a:gd name="connsiteX16" fmla="*/ 902589 w 2209800"/>
                  <a:gd name="connsiteY16" fmla="*/ 870013 h 2209800"/>
                  <a:gd name="connsiteX17" fmla="*/ 1294067 w 2209800"/>
                  <a:gd name="connsiteY17" fmla="*/ 870013 h 2209800"/>
                  <a:gd name="connsiteX18" fmla="*/ 1261586 w 2209800"/>
                  <a:gd name="connsiteY18" fmla="*/ 1049369 h 2209800"/>
                  <a:gd name="connsiteX19" fmla="*/ 864584 w 2209800"/>
                  <a:gd name="connsiteY19" fmla="*/ 1049369 h 2209800"/>
                  <a:gd name="connsiteX20" fmla="*/ 859345 w 2209800"/>
                  <a:gd name="connsiteY20" fmla="*/ 1109091 h 2209800"/>
                  <a:gd name="connsiteX21" fmla="*/ 864584 w 2209800"/>
                  <a:gd name="connsiteY21" fmla="*/ 1179957 h 2209800"/>
                  <a:gd name="connsiteX22" fmla="*/ 1239869 w 2209800"/>
                  <a:gd name="connsiteY22" fmla="*/ 1179957 h 2209800"/>
                  <a:gd name="connsiteX23" fmla="*/ 1207389 w 2209800"/>
                  <a:gd name="connsiteY23" fmla="*/ 1353979 h 2209800"/>
                  <a:gd name="connsiteX24" fmla="*/ 908209 w 2209800"/>
                  <a:gd name="connsiteY24" fmla="*/ 1353979 h 2209800"/>
                  <a:gd name="connsiteX25" fmla="*/ 1245394 w 2209800"/>
                  <a:gd name="connsiteY25" fmla="*/ 1587722 h 2209800"/>
                  <a:gd name="connsiteX26" fmla="*/ 1511903 w 2209800"/>
                  <a:gd name="connsiteY26" fmla="*/ 1495330 h 2209800"/>
                  <a:gd name="connsiteX27" fmla="*/ 1511903 w 2209800"/>
                  <a:gd name="connsiteY27" fmla="*/ 1778222 h 2209800"/>
                  <a:gd name="connsiteX28" fmla="*/ 1229201 w 2209800"/>
                  <a:gd name="connsiteY28" fmla="*/ 1843373 h 2209800"/>
                  <a:gd name="connsiteX29" fmla="*/ 609409 w 2209800"/>
                  <a:gd name="connsiteY29" fmla="*/ 1353979 h 2209800"/>
                  <a:gd name="connsiteX30" fmla="*/ 468059 w 2209800"/>
                  <a:gd name="connsiteY30" fmla="*/ 1353979 h 2209800"/>
                  <a:gd name="connsiteX31" fmla="*/ 468059 w 2209800"/>
                  <a:gd name="connsiteY31" fmla="*/ 1179957 h 2209800"/>
                  <a:gd name="connsiteX32" fmla="*/ 467677 w 2209800"/>
                  <a:gd name="connsiteY32" fmla="*/ 1179957 h 220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09800" h="2209800">
                    <a:moveTo>
                      <a:pt x="1109282" y="2213134"/>
                    </a:moveTo>
                    <a:cubicBezTo>
                      <a:pt x="1723739" y="2213134"/>
                      <a:pt x="2213039" y="1723739"/>
                      <a:pt x="2213039" y="1109186"/>
                    </a:cubicBezTo>
                    <a:cubicBezTo>
                      <a:pt x="2213134" y="511112"/>
                      <a:pt x="1740027" y="0"/>
                      <a:pt x="1103757" y="0"/>
                    </a:cubicBezTo>
                    <a:cubicBezTo>
                      <a:pt x="489204" y="0"/>
                      <a:pt x="0" y="511112"/>
                      <a:pt x="0" y="1109186"/>
                    </a:cubicBezTo>
                    <a:cubicBezTo>
                      <a:pt x="0" y="1696593"/>
                      <a:pt x="478441" y="2213134"/>
                      <a:pt x="1109282" y="2213134"/>
                    </a:cubicBezTo>
                    <a:close/>
                    <a:moveTo>
                      <a:pt x="467677" y="1179862"/>
                    </a:moveTo>
                    <a:lnTo>
                      <a:pt x="581787" y="1179862"/>
                    </a:lnTo>
                    <a:cubicBezTo>
                      <a:pt x="576358" y="1163574"/>
                      <a:pt x="576358" y="1141857"/>
                      <a:pt x="576358" y="1108996"/>
                    </a:cubicBezTo>
                    <a:lnTo>
                      <a:pt x="581787" y="1049274"/>
                    </a:lnTo>
                    <a:lnTo>
                      <a:pt x="467677" y="1049274"/>
                    </a:lnTo>
                    <a:lnTo>
                      <a:pt x="467677" y="869918"/>
                    </a:lnTo>
                    <a:lnTo>
                      <a:pt x="609028" y="869918"/>
                    </a:lnTo>
                    <a:cubicBezTo>
                      <a:pt x="690467" y="565499"/>
                      <a:pt x="929831" y="375190"/>
                      <a:pt x="1234345" y="375190"/>
                    </a:cubicBezTo>
                    <a:cubicBezTo>
                      <a:pt x="1337501" y="375190"/>
                      <a:pt x="1429893" y="397002"/>
                      <a:pt x="1511713" y="445770"/>
                    </a:cubicBezTo>
                    <a:lnTo>
                      <a:pt x="1511713" y="723233"/>
                    </a:lnTo>
                    <a:cubicBezTo>
                      <a:pt x="1429988" y="663226"/>
                      <a:pt x="1337596" y="636270"/>
                      <a:pt x="1245203" y="636270"/>
                    </a:cubicBezTo>
                    <a:cubicBezTo>
                      <a:pt x="1093089" y="636270"/>
                      <a:pt x="967835" y="723233"/>
                      <a:pt x="902589" y="870013"/>
                    </a:cubicBezTo>
                    <a:lnTo>
                      <a:pt x="1294067" y="870013"/>
                    </a:lnTo>
                    <a:lnTo>
                      <a:pt x="1261586" y="1049369"/>
                    </a:lnTo>
                    <a:lnTo>
                      <a:pt x="864584" y="1049369"/>
                    </a:lnTo>
                    <a:lnTo>
                      <a:pt x="859345" y="1109091"/>
                    </a:lnTo>
                    <a:lnTo>
                      <a:pt x="864584" y="1179957"/>
                    </a:lnTo>
                    <a:lnTo>
                      <a:pt x="1239869" y="1179957"/>
                    </a:lnTo>
                    <a:lnTo>
                      <a:pt x="1207389" y="1353979"/>
                    </a:lnTo>
                    <a:lnTo>
                      <a:pt x="908209" y="1353979"/>
                    </a:lnTo>
                    <a:cubicBezTo>
                      <a:pt x="973645" y="1500759"/>
                      <a:pt x="1093279" y="1587722"/>
                      <a:pt x="1245394" y="1587722"/>
                    </a:cubicBezTo>
                    <a:cubicBezTo>
                      <a:pt x="1337786" y="1587722"/>
                      <a:pt x="1430179" y="1554956"/>
                      <a:pt x="1511903" y="1495330"/>
                    </a:cubicBezTo>
                    <a:lnTo>
                      <a:pt x="1511903" y="1778222"/>
                    </a:lnTo>
                    <a:cubicBezTo>
                      <a:pt x="1430179" y="1821752"/>
                      <a:pt x="1337786" y="1843373"/>
                      <a:pt x="1229201" y="1843373"/>
                    </a:cubicBezTo>
                    <a:cubicBezTo>
                      <a:pt x="930116" y="1843373"/>
                      <a:pt x="690753" y="1658398"/>
                      <a:pt x="609409" y="1353979"/>
                    </a:cubicBezTo>
                    <a:lnTo>
                      <a:pt x="468059" y="1353979"/>
                    </a:lnTo>
                    <a:lnTo>
                      <a:pt x="468059" y="1179957"/>
                    </a:lnTo>
                    <a:lnTo>
                      <a:pt x="467677" y="1179957"/>
                    </a:lnTo>
                    <a:close/>
                  </a:path>
                </a:pathLst>
              </a:custGeom>
              <a:grpFill/>
              <a:ln w="9525" cap="flat">
                <a:noFill/>
                <a:prstDash val="solid"/>
                <a:miter/>
              </a:ln>
            </p:spPr>
            <p:txBody>
              <a:bodyPr rtlCol="0" anchor="ctr"/>
              <a:lstStyle/>
              <a:p>
                <a:endParaRPr lang="de-DE" dirty="0"/>
              </a:p>
            </p:txBody>
          </p:sp>
        </p:grpSp>
      </p:grpSp>
      <p:grpSp>
        <p:nvGrpSpPr>
          <p:cNvPr id="97" name="Gruppieren 96">
            <a:extLst>
              <a:ext uri="{FF2B5EF4-FFF2-40B4-BE49-F238E27FC236}">
                <a16:creationId xmlns:a16="http://schemas.microsoft.com/office/drawing/2014/main" id="{1AB06AB3-F05D-02B0-17ED-A554F30AF7F4}"/>
              </a:ext>
            </a:extLst>
          </p:cNvPr>
          <p:cNvGrpSpPr>
            <a:grpSpLocks noChangeAspect="1"/>
          </p:cNvGrpSpPr>
          <p:nvPr/>
        </p:nvGrpSpPr>
        <p:grpSpPr>
          <a:xfrm>
            <a:off x="6845643" y="5160635"/>
            <a:ext cx="4938369" cy="612000"/>
            <a:chOff x="6845643" y="5218691"/>
            <a:chExt cx="4938369" cy="612000"/>
          </a:xfrm>
        </p:grpSpPr>
        <p:sp>
          <p:nvSpPr>
            <p:cNvPr id="49" name="Abgerundetes Rechteck 38">
              <a:extLst>
                <a:ext uri="{FF2B5EF4-FFF2-40B4-BE49-F238E27FC236}">
                  <a16:creationId xmlns:a16="http://schemas.microsoft.com/office/drawing/2014/main" id="{9FEBCDFB-7E8D-606A-81E8-BE23931AC26A}"/>
                </a:ext>
                <a:ext uri="{C183D7F6-B498-43B3-948B-1728B52AA6E4}">
                  <adec:decorative xmlns:adec="http://schemas.microsoft.com/office/drawing/2017/decorative" val="1"/>
                </a:ext>
              </a:extLst>
            </p:cNvPr>
            <p:cNvSpPr/>
            <p:nvPr/>
          </p:nvSpPr>
          <p:spPr>
            <a:xfrm>
              <a:off x="6845643" y="5218691"/>
              <a:ext cx="4938369" cy="612000"/>
            </a:xfrm>
            <a:prstGeom prst="roundRect">
              <a:avLst>
                <a:gd name="adj" fmla="val 24052"/>
              </a:avLst>
            </a:prstGeom>
            <a:solidFill>
              <a:schemeClr val="bg1"/>
            </a:solidFill>
            <a:ln w="19050">
              <a:solidFill>
                <a:srgbClr val="D88210"/>
              </a:solidFill>
            </a:ln>
          </p:spPr>
          <p:style>
            <a:lnRef idx="2">
              <a:schemeClr val="accent1">
                <a:shade val="50000"/>
              </a:schemeClr>
            </a:lnRef>
            <a:fillRef idx="1">
              <a:schemeClr val="accent1"/>
            </a:fillRef>
            <a:effectRef idx="0">
              <a:schemeClr val="accent1"/>
            </a:effectRef>
            <a:fontRef idx="minor">
              <a:schemeClr val="lt1"/>
            </a:fontRef>
          </p:style>
          <p:txBody>
            <a:bodyPr lIns="684000" tIns="0" rIns="0" bIns="0" rtlCol="0" anchor="ctr">
              <a:noAutofit/>
            </a:bodyPr>
            <a:lstStyle/>
            <a:p>
              <a:pPr marL="0" marR="0" lvl="0" indent="0" defTabSz="914400" rtl="0" eaLnBrk="1" fontAlgn="auto" latinLnBrk="0" hangingPunct="1">
                <a:lnSpc>
                  <a:spcPct val="9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1A1A18"/>
                  </a:solidFill>
                  <a:effectLst/>
                  <a:uLnTx/>
                  <a:uFillTx/>
                  <a:ea typeface="+mn-ea"/>
                  <a:cs typeface="+mn-cs"/>
                </a:rPr>
                <a:t>Einzahlung kann jederzeit erhöht* oder </a:t>
              </a:r>
              <a:br>
                <a:rPr kumimoji="0" lang="de-DE" sz="1400" b="0" i="0" u="none" strike="noStrike" kern="1200" cap="none" spc="0" normalizeH="0" baseline="0" noProof="0" dirty="0">
                  <a:ln>
                    <a:noFill/>
                  </a:ln>
                  <a:solidFill>
                    <a:srgbClr val="1A1A18"/>
                  </a:solidFill>
                  <a:effectLst/>
                  <a:uLnTx/>
                  <a:uFillTx/>
                  <a:ea typeface="+mn-ea"/>
                  <a:cs typeface="+mn-cs"/>
                </a:rPr>
              </a:br>
              <a:r>
                <a:rPr kumimoji="0" lang="de-DE" sz="1400" b="0" i="0" u="none" strike="noStrike" kern="1200" cap="none" spc="0" normalizeH="0" baseline="0" noProof="0" dirty="0">
                  <a:ln>
                    <a:noFill/>
                  </a:ln>
                  <a:solidFill>
                    <a:srgbClr val="1A1A18"/>
                  </a:solidFill>
                  <a:effectLst/>
                  <a:uLnTx/>
                  <a:uFillTx/>
                  <a:ea typeface="+mn-ea"/>
                  <a:cs typeface="+mn-cs"/>
                </a:rPr>
                <a:t>reduziert werden</a:t>
              </a:r>
            </a:p>
          </p:txBody>
        </p:sp>
        <p:grpSp>
          <p:nvGrpSpPr>
            <p:cNvPr id="58" name="Grafik 66">
              <a:extLst>
                <a:ext uri="{FF2B5EF4-FFF2-40B4-BE49-F238E27FC236}">
                  <a16:creationId xmlns:a16="http://schemas.microsoft.com/office/drawing/2014/main" id="{9B164042-EB3D-9169-D036-DD0DAF99F993}"/>
                </a:ext>
              </a:extLst>
            </p:cNvPr>
            <p:cNvGrpSpPr>
              <a:grpSpLocks noChangeAspect="1"/>
            </p:cNvGrpSpPr>
            <p:nvPr/>
          </p:nvGrpSpPr>
          <p:grpSpPr bwMode="gray">
            <a:xfrm rot="20432095">
              <a:off x="7021359" y="5353558"/>
              <a:ext cx="360000" cy="342266"/>
              <a:chOff x="3981878" y="590550"/>
              <a:chExt cx="4397836" cy="4181189"/>
            </a:xfrm>
            <a:solidFill>
              <a:srgbClr val="D88210"/>
            </a:solidFill>
          </p:grpSpPr>
          <p:sp>
            <p:nvSpPr>
              <p:cNvPr id="61" name="Freihandform: Form 69">
                <a:extLst>
                  <a:ext uri="{FF2B5EF4-FFF2-40B4-BE49-F238E27FC236}">
                    <a16:creationId xmlns:a16="http://schemas.microsoft.com/office/drawing/2014/main" id="{C4379C22-11CC-FEE6-399F-0E7D63DC7DAE}"/>
                  </a:ext>
                </a:extLst>
              </p:cNvPr>
              <p:cNvSpPr/>
              <p:nvPr/>
            </p:nvSpPr>
            <p:spPr bwMode="gray">
              <a:xfrm>
                <a:off x="5042630" y="3459385"/>
                <a:ext cx="2286000" cy="352425"/>
              </a:xfrm>
              <a:custGeom>
                <a:avLst/>
                <a:gdLst>
                  <a:gd name="connsiteX0" fmla="*/ 0 w 2286000"/>
                  <a:gd name="connsiteY0" fmla="*/ 0 h 352425"/>
                  <a:gd name="connsiteX1" fmla="*/ 2286381 w 2286000"/>
                  <a:gd name="connsiteY1" fmla="*/ 0 h 352425"/>
                  <a:gd name="connsiteX2" fmla="*/ 2286381 w 2286000"/>
                  <a:gd name="connsiteY2" fmla="*/ 353949 h 352425"/>
                  <a:gd name="connsiteX3" fmla="*/ 0 w 2286000"/>
                  <a:gd name="connsiteY3" fmla="*/ 353949 h 352425"/>
                </a:gdLst>
                <a:ahLst/>
                <a:cxnLst>
                  <a:cxn ang="0">
                    <a:pos x="connsiteX0" y="connsiteY0"/>
                  </a:cxn>
                  <a:cxn ang="0">
                    <a:pos x="connsiteX1" y="connsiteY1"/>
                  </a:cxn>
                  <a:cxn ang="0">
                    <a:pos x="connsiteX2" y="connsiteY2"/>
                  </a:cxn>
                  <a:cxn ang="0">
                    <a:pos x="connsiteX3" y="connsiteY3"/>
                  </a:cxn>
                </a:cxnLst>
                <a:rect l="l" t="t" r="r" b="b"/>
                <a:pathLst>
                  <a:path w="2286000" h="352425">
                    <a:moveTo>
                      <a:pt x="0" y="0"/>
                    </a:moveTo>
                    <a:lnTo>
                      <a:pt x="2286381" y="0"/>
                    </a:lnTo>
                    <a:lnTo>
                      <a:pt x="2286381" y="353949"/>
                    </a:lnTo>
                    <a:lnTo>
                      <a:pt x="0" y="353949"/>
                    </a:lnTo>
                    <a:close/>
                  </a:path>
                </a:pathLst>
              </a:custGeom>
              <a:grpFill/>
              <a:ln w="9525" cap="flat">
                <a:noFill/>
                <a:prstDash val="solid"/>
                <a:miter/>
              </a:ln>
            </p:spPr>
            <p:txBody>
              <a:bodyPr rtlCol="0" anchor="ctr"/>
              <a:lstStyle/>
              <a:p>
                <a:endParaRPr lang="de-DE" dirty="0"/>
              </a:p>
            </p:txBody>
          </p:sp>
          <p:sp>
            <p:nvSpPr>
              <p:cNvPr id="62" name="Freihandform: Form 70">
                <a:extLst>
                  <a:ext uri="{FF2B5EF4-FFF2-40B4-BE49-F238E27FC236}">
                    <a16:creationId xmlns:a16="http://schemas.microsoft.com/office/drawing/2014/main" id="{3BECBE4B-AF94-B4A4-6AFA-C8BD7DAC8B8B}"/>
                  </a:ext>
                </a:extLst>
              </p:cNvPr>
              <p:cNvSpPr/>
              <p:nvPr/>
            </p:nvSpPr>
            <p:spPr bwMode="gray">
              <a:xfrm>
                <a:off x="7065264" y="2523839"/>
                <a:ext cx="1314450" cy="2247900"/>
              </a:xfrm>
              <a:custGeom>
                <a:avLst/>
                <a:gdLst>
                  <a:gd name="connsiteX0" fmla="*/ 895731 w 1314450"/>
                  <a:gd name="connsiteY0" fmla="*/ 1103186 h 2247900"/>
                  <a:gd name="connsiteX1" fmla="*/ 0 w 1314450"/>
                  <a:gd name="connsiteY1" fmla="*/ 2004536 h 2247900"/>
                  <a:gd name="connsiteX2" fmla="*/ 248507 w 1314450"/>
                  <a:gd name="connsiteY2" fmla="*/ 2253044 h 2247900"/>
                  <a:gd name="connsiteX3" fmla="*/ 1268158 w 1314450"/>
                  <a:gd name="connsiteY3" fmla="*/ 1226630 h 2247900"/>
                  <a:gd name="connsiteX4" fmla="*/ 1267777 w 1314450"/>
                  <a:gd name="connsiteY4" fmla="*/ 978694 h 2247900"/>
                  <a:gd name="connsiteX5" fmla="*/ 289465 w 1314450"/>
                  <a:gd name="connsiteY5" fmla="*/ 0 h 2247900"/>
                  <a:gd name="connsiteX6" fmla="*/ 41148 w 1314450"/>
                  <a:gd name="connsiteY6" fmla="*/ 248317 h 2247900"/>
                  <a:gd name="connsiteX7" fmla="*/ 895731 w 1314450"/>
                  <a:gd name="connsiteY7" fmla="*/ 1103186 h 224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4450" h="2247900">
                    <a:moveTo>
                      <a:pt x="895731" y="1103186"/>
                    </a:moveTo>
                    <a:lnTo>
                      <a:pt x="0" y="2004536"/>
                    </a:lnTo>
                    <a:lnTo>
                      <a:pt x="248507" y="2253044"/>
                    </a:lnTo>
                    <a:lnTo>
                      <a:pt x="1268158" y="1226630"/>
                    </a:lnTo>
                    <a:cubicBezTo>
                      <a:pt x="1336453" y="1157954"/>
                      <a:pt x="1336262" y="1047179"/>
                      <a:pt x="1267777" y="978694"/>
                    </a:cubicBezTo>
                    <a:lnTo>
                      <a:pt x="289465" y="0"/>
                    </a:lnTo>
                    <a:lnTo>
                      <a:pt x="41148" y="248317"/>
                    </a:lnTo>
                    <a:lnTo>
                      <a:pt x="895731" y="1103186"/>
                    </a:lnTo>
                    <a:close/>
                  </a:path>
                </a:pathLst>
              </a:custGeom>
              <a:grpFill/>
              <a:ln w="9525" cap="flat">
                <a:noFill/>
                <a:prstDash val="solid"/>
                <a:miter/>
              </a:ln>
            </p:spPr>
            <p:txBody>
              <a:bodyPr rtlCol="0" anchor="ctr"/>
              <a:lstStyle/>
              <a:p>
                <a:endParaRPr lang="de-DE" dirty="0"/>
              </a:p>
            </p:txBody>
          </p:sp>
          <p:sp>
            <p:nvSpPr>
              <p:cNvPr id="63" name="Freihandform: Form 71">
                <a:extLst>
                  <a:ext uri="{FF2B5EF4-FFF2-40B4-BE49-F238E27FC236}">
                    <a16:creationId xmlns:a16="http://schemas.microsoft.com/office/drawing/2014/main" id="{7501FF0A-34EA-A355-AF36-8E4A4450B288}"/>
                  </a:ext>
                </a:extLst>
              </p:cNvPr>
              <p:cNvSpPr/>
              <p:nvPr/>
            </p:nvSpPr>
            <p:spPr bwMode="gray">
              <a:xfrm>
                <a:off x="5043011" y="1529048"/>
                <a:ext cx="2276475" cy="342900"/>
              </a:xfrm>
              <a:custGeom>
                <a:avLst/>
                <a:gdLst>
                  <a:gd name="connsiteX0" fmla="*/ 0 w 2276475"/>
                  <a:gd name="connsiteY0" fmla="*/ 0 h 342900"/>
                  <a:gd name="connsiteX1" fmla="*/ 2280761 w 2276475"/>
                  <a:gd name="connsiteY1" fmla="*/ 0 h 342900"/>
                  <a:gd name="connsiteX2" fmla="*/ 2280761 w 2276475"/>
                  <a:gd name="connsiteY2" fmla="*/ 350996 h 342900"/>
                  <a:gd name="connsiteX3" fmla="*/ 0 w 2276475"/>
                  <a:gd name="connsiteY3" fmla="*/ 350996 h 342900"/>
                </a:gdLst>
                <a:ahLst/>
                <a:cxnLst>
                  <a:cxn ang="0">
                    <a:pos x="connsiteX0" y="connsiteY0"/>
                  </a:cxn>
                  <a:cxn ang="0">
                    <a:pos x="connsiteX1" y="connsiteY1"/>
                  </a:cxn>
                  <a:cxn ang="0">
                    <a:pos x="connsiteX2" y="connsiteY2"/>
                  </a:cxn>
                  <a:cxn ang="0">
                    <a:pos x="connsiteX3" y="connsiteY3"/>
                  </a:cxn>
                </a:cxnLst>
                <a:rect l="l" t="t" r="r" b="b"/>
                <a:pathLst>
                  <a:path w="2276475" h="342900">
                    <a:moveTo>
                      <a:pt x="0" y="0"/>
                    </a:moveTo>
                    <a:lnTo>
                      <a:pt x="2280761" y="0"/>
                    </a:lnTo>
                    <a:lnTo>
                      <a:pt x="2280761" y="350996"/>
                    </a:lnTo>
                    <a:lnTo>
                      <a:pt x="0" y="350996"/>
                    </a:lnTo>
                    <a:close/>
                  </a:path>
                </a:pathLst>
              </a:custGeom>
              <a:grpFill/>
              <a:ln w="9525" cap="flat">
                <a:noFill/>
                <a:prstDash val="solid"/>
                <a:miter/>
              </a:ln>
            </p:spPr>
            <p:txBody>
              <a:bodyPr rtlCol="0" anchor="ctr"/>
              <a:lstStyle/>
              <a:p>
                <a:endParaRPr lang="de-DE" dirty="0"/>
              </a:p>
            </p:txBody>
          </p:sp>
          <p:sp>
            <p:nvSpPr>
              <p:cNvPr id="64" name="Freihandform: Form 72">
                <a:extLst>
                  <a:ext uri="{FF2B5EF4-FFF2-40B4-BE49-F238E27FC236}">
                    <a16:creationId xmlns:a16="http://schemas.microsoft.com/office/drawing/2014/main" id="{B0C8A34E-B373-C231-5400-78595E723345}"/>
                  </a:ext>
                </a:extLst>
              </p:cNvPr>
              <p:cNvSpPr/>
              <p:nvPr/>
            </p:nvSpPr>
            <p:spPr bwMode="gray">
              <a:xfrm>
                <a:off x="3981878" y="590550"/>
                <a:ext cx="1314450" cy="2247900"/>
              </a:xfrm>
              <a:custGeom>
                <a:avLst/>
                <a:gdLst>
                  <a:gd name="connsiteX0" fmla="*/ 1070753 w 1314450"/>
                  <a:gd name="connsiteY0" fmla="*/ 2253044 h 2247900"/>
                  <a:gd name="connsiteX1" fmla="*/ 1319260 w 1314450"/>
                  <a:gd name="connsiteY1" fmla="*/ 2004536 h 2247900"/>
                  <a:gd name="connsiteX2" fmla="*/ 423529 w 1314450"/>
                  <a:gd name="connsiteY2" fmla="*/ 1103186 h 2247900"/>
                  <a:gd name="connsiteX3" fmla="*/ 1278112 w 1314450"/>
                  <a:gd name="connsiteY3" fmla="*/ 248222 h 2247900"/>
                  <a:gd name="connsiteX4" fmla="*/ 1029891 w 1314450"/>
                  <a:gd name="connsiteY4" fmla="*/ 0 h 2247900"/>
                  <a:gd name="connsiteX5" fmla="*/ 51483 w 1314450"/>
                  <a:gd name="connsiteY5" fmla="*/ 978789 h 2247900"/>
                  <a:gd name="connsiteX6" fmla="*/ 51102 w 1314450"/>
                  <a:gd name="connsiteY6" fmla="*/ 1226725 h 2247900"/>
                  <a:gd name="connsiteX7" fmla="*/ 1070753 w 1314450"/>
                  <a:gd name="connsiteY7" fmla="*/ 2253044 h 224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4450" h="2247900">
                    <a:moveTo>
                      <a:pt x="1070753" y="2253044"/>
                    </a:moveTo>
                    <a:lnTo>
                      <a:pt x="1319260" y="2004536"/>
                    </a:lnTo>
                    <a:lnTo>
                      <a:pt x="423529" y="1103186"/>
                    </a:lnTo>
                    <a:lnTo>
                      <a:pt x="1278112" y="248222"/>
                    </a:lnTo>
                    <a:lnTo>
                      <a:pt x="1029891" y="0"/>
                    </a:lnTo>
                    <a:lnTo>
                      <a:pt x="51483" y="978789"/>
                    </a:lnTo>
                    <a:cubicBezTo>
                      <a:pt x="-17002" y="1047274"/>
                      <a:pt x="-17192" y="1158050"/>
                      <a:pt x="51102" y="1226725"/>
                    </a:cubicBezTo>
                    <a:lnTo>
                      <a:pt x="1070753" y="2253044"/>
                    </a:lnTo>
                    <a:close/>
                  </a:path>
                </a:pathLst>
              </a:custGeom>
              <a:grpFill/>
              <a:ln w="9525" cap="flat">
                <a:noFill/>
                <a:prstDash val="solid"/>
                <a:miter/>
              </a:ln>
            </p:spPr>
            <p:txBody>
              <a:bodyPr rtlCol="0" anchor="ctr"/>
              <a:lstStyle/>
              <a:p>
                <a:endParaRPr lang="de-DE" dirty="0"/>
              </a:p>
            </p:txBody>
          </p:sp>
        </p:grpSp>
      </p:grpSp>
      <p:grpSp>
        <p:nvGrpSpPr>
          <p:cNvPr id="94" name="Gruppieren 93">
            <a:extLst>
              <a:ext uri="{FF2B5EF4-FFF2-40B4-BE49-F238E27FC236}">
                <a16:creationId xmlns:a16="http://schemas.microsoft.com/office/drawing/2014/main" id="{16EC87BD-CDCA-27A3-9EC3-E8A32CADE7EC}"/>
              </a:ext>
            </a:extLst>
          </p:cNvPr>
          <p:cNvGrpSpPr>
            <a:grpSpLocks noChangeAspect="1"/>
          </p:cNvGrpSpPr>
          <p:nvPr/>
        </p:nvGrpSpPr>
        <p:grpSpPr>
          <a:xfrm>
            <a:off x="6845643" y="2792389"/>
            <a:ext cx="4938369" cy="612000"/>
            <a:chOff x="6845643" y="2850445"/>
            <a:chExt cx="4938369" cy="612000"/>
          </a:xfrm>
        </p:grpSpPr>
        <p:sp>
          <p:nvSpPr>
            <p:cNvPr id="31" name="Abgerundetes Rechteck 38">
              <a:extLst>
                <a:ext uri="{FF2B5EF4-FFF2-40B4-BE49-F238E27FC236}">
                  <a16:creationId xmlns:a16="http://schemas.microsoft.com/office/drawing/2014/main" id="{901473B8-49FD-4129-171E-472BDA08913E}"/>
                </a:ext>
                <a:ext uri="{C183D7F6-B498-43B3-948B-1728B52AA6E4}">
                  <adec:decorative xmlns:adec="http://schemas.microsoft.com/office/drawing/2017/decorative" val="1"/>
                </a:ext>
              </a:extLst>
            </p:cNvPr>
            <p:cNvSpPr/>
            <p:nvPr/>
          </p:nvSpPr>
          <p:spPr>
            <a:xfrm>
              <a:off x="6845643" y="2850445"/>
              <a:ext cx="4938369" cy="612000"/>
            </a:xfrm>
            <a:prstGeom prst="roundRect">
              <a:avLst>
                <a:gd name="adj" fmla="val 24052"/>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000" tIns="0" rIns="0" bIns="0" rtlCol="0" anchor="ctr">
              <a:noAutofit/>
            </a:bodyPr>
            <a:lstStyle/>
            <a:p>
              <a:pPr marL="0" marR="0" lvl="0" indent="0" defTabSz="914400" rtl="0" eaLnBrk="1" fontAlgn="auto" latinLnBrk="0" hangingPunct="1">
                <a:lnSpc>
                  <a:spcPct val="9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1A1A18"/>
                  </a:solidFill>
                  <a:effectLst/>
                  <a:uLnTx/>
                  <a:uFillTx/>
                  <a:ea typeface="+mn-ea"/>
                  <a:cs typeface="+mn-cs"/>
                </a:rPr>
                <a:t>Ohne Risikoprüfung</a:t>
              </a:r>
            </a:p>
          </p:txBody>
        </p:sp>
        <p:sp>
          <p:nvSpPr>
            <p:cNvPr id="65" name="Grafik 101">
              <a:extLst>
                <a:ext uri="{FF2B5EF4-FFF2-40B4-BE49-F238E27FC236}">
                  <a16:creationId xmlns:a16="http://schemas.microsoft.com/office/drawing/2014/main" id="{CBB13983-94AA-3181-80C4-75C7DEF3412F}"/>
                </a:ext>
              </a:extLst>
            </p:cNvPr>
            <p:cNvSpPr>
              <a:spLocks noChangeAspect="1"/>
            </p:cNvSpPr>
            <p:nvPr/>
          </p:nvSpPr>
          <p:spPr bwMode="gray">
            <a:xfrm>
              <a:off x="7026879" y="2991993"/>
              <a:ext cx="348960" cy="328905"/>
            </a:xfrm>
            <a:custGeom>
              <a:avLst/>
              <a:gdLst>
                <a:gd name="connsiteX0" fmla="*/ 5757645 w 7276170"/>
                <a:gd name="connsiteY0" fmla="*/ 6858186 h 6858000"/>
                <a:gd name="connsiteX1" fmla="*/ 5629499 w 7276170"/>
                <a:gd name="connsiteY1" fmla="*/ 6817020 h 6858000"/>
                <a:gd name="connsiteX2" fmla="*/ 3641422 w 7276170"/>
                <a:gd name="connsiteY2" fmla="*/ 5391336 h 6858000"/>
                <a:gd name="connsiteX3" fmla="*/ 1653532 w 7276170"/>
                <a:gd name="connsiteY3" fmla="*/ 6816834 h 6858000"/>
                <a:gd name="connsiteX4" fmla="*/ 1397518 w 7276170"/>
                <a:gd name="connsiteY4" fmla="*/ 6816834 h 6858000"/>
                <a:gd name="connsiteX5" fmla="*/ 1318437 w 7276170"/>
                <a:gd name="connsiteY5" fmla="*/ 6576246 h 6858000"/>
                <a:gd name="connsiteX6" fmla="*/ 2077464 w 7276170"/>
                <a:gd name="connsiteY6" fmla="*/ 4269616 h 6858000"/>
                <a:gd name="connsiteX7" fmla="*/ 90131 w 7276170"/>
                <a:gd name="connsiteY7" fmla="*/ 2844119 h 6858000"/>
                <a:gd name="connsiteX8" fmla="*/ 10678 w 7276170"/>
                <a:gd name="connsiteY8" fmla="*/ 2603531 h 6858000"/>
                <a:gd name="connsiteX9" fmla="*/ 218277 w 7276170"/>
                <a:gd name="connsiteY9" fmla="*/ 2455034 h 6858000"/>
                <a:gd name="connsiteX10" fmla="*/ 2675541 w 7276170"/>
                <a:gd name="connsiteY10" fmla="*/ 2455034 h 6858000"/>
                <a:gd name="connsiteX11" fmla="*/ 3434753 w 7276170"/>
                <a:gd name="connsiteY11" fmla="*/ 148404 h 6858000"/>
                <a:gd name="connsiteX12" fmla="*/ 3641422 w 7276170"/>
                <a:gd name="connsiteY12" fmla="*/ 0 h 6858000"/>
                <a:gd name="connsiteX13" fmla="*/ 3848835 w 7276170"/>
                <a:gd name="connsiteY13" fmla="*/ 148683 h 6858000"/>
                <a:gd name="connsiteX14" fmla="*/ 4608326 w 7276170"/>
                <a:gd name="connsiteY14" fmla="*/ 2455313 h 6858000"/>
                <a:gd name="connsiteX15" fmla="*/ 7065311 w 7276170"/>
                <a:gd name="connsiteY15" fmla="*/ 2455313 h 6858000"/>
                <a:gd name="connsiteX16" fmla="*/ 7272910 w 7276170"/>
                <a:gd name="connsiteY16" fmla="*/ 2603810 h 6858000"/>
                <a:gd name="connsiteX17" fmla="*/ 7193457 w 7276170"/>
                <a:gd name="connsiteY17" fmla="*/ 2844397 h 6858000"/>
                <a:gd name="connsiteX18" fmla="*/ 5206031 w 7276170"/>
                <a:gd name="connsiteY18" fmla="*/ 4269895 h 6858000"/>
                <a:gd name="connsiteX19" fmla="*/ 5965057 w 7276170"/>
                <a:gd name="connsiteY19" fmla="*/ 6576525 h 6858000"/>
                <a:gd name="connsiteX20" fmla="*/ 5885977 w 7276170"/>
                <a:gd name="connsiteY20" fmla="*/ 6817112 h 6858000"/>
                <a:gd name="connsiteX21" fmla="*/ 5757645 w 7276170"/>
                <a:gd name="connsiteY21" fmla="*/ 685818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276170" h="6858000">
                  <a:moveTo>
                    <a:pt x="5757645" y="6858186"/>
                  </a:moveTo>
                  <a:cubicBezTo>
                    <a:pt x="5712482" y="6858186"/>
                    <a:pt x="5667692" y="6844712"/>
                    <a:pt x="5629499" y="6817020"/>
                  </a:cubicBezTo>
                  <a:lnTo>
                    <a:pt x="3641422" y="5391336"/>
                  </a:lnTo>
                  <a:lnTo>
                    <a:pt x="1653532" y="6816834"/>
                  </a:lnTo>
                  <a:cubicBezTo>
                    <a:pt x="1577239" y="6871660"/>
                    <a:pt x="1474183" y="6871660"/>
                    <a:pt x="1397518" y="6816834"/>
                  </a:cubicBezTo>
                  <a:cubicBezTo>
                    <a:pt x="1321225" y="6762007"/>
                    <a:pt x="1289351" y="6665177"/>
                    <a:pt x="1318437" y="6576246"/>
                  </a:cubicBezTo>
                  <a:lnTo>
                    <a:pt x="2077464" y="4269616"/>
                  </a:lnTo>
                  <a:lnTo>
                    <a:pt x="90131" y="2844119"/>
                  </a:lnTo>
                  <a:cubicBezTo>
                    <a:pt x="13466" y="2789292"/>
                    <a:pt x="-18501" y="2692183"/>
                    <a:pt x="10678" y="2603531"/>
                  </a:cubicBezTo>
                  <a:cubicBezTo>
                    <a:pt x="40043" y="2514879"/>
                    <a:pt x="123584" y="2455034"/>
                    <a:pt x="218277" y="2455034"/>
                  </a:cubicBezTo>
                  <a:lnTo>
                    <a:pt x="2675541" y="2455034"/>
                  </a:lnTo>
                  <a:lnTo>
                    <a:pt x="3434753" y="148404"/>
                  </a:lnTo>
                  <a:cubicBezTo>
                    <a:pt x="3463467" y="60031"/>
                    <a:pt x="3547194" y="0"/>
                    <a:pt x="3641422" y="0"/>
                  </a:cubicBezTo>
                  <a:cubicBezTo>
                    <a:pt x="3735929" y="0"/>
                    <a:pt x="3819470" y="60031"/>
                    <a:pt x="3848835" y="148683"/>
                  </a:cubicBezTo>
                  <a:lnTo>
                    <a:pt x="4608326" y="2455313"/>
                  </a:lnTo>
                  <a:lnTo>
                    <a:pt x="7065311" y="2455313"/>
                  </a:lnTo>
                  <a:cubicBezTo>
                    <a:pt x="7159818" y="2455313"/>
                    <a:pt x="7243545" y="2515343"/>
                    <a:pt x="7272910" y="2603810"/>
                  </a:cubicBezTo>
                  <a:cubicBezTo>
                    <a:pt x="7302089" y="2692462"/>
                    <a:pt x="7270122" y="2789571"/>
                    <a:pt x="7193457" y="2844397"/>
                  </a:cubicBezTo>
                  <a:lnTo>
                    <a:pt x="5206031" y="4269895"/>
                  </a:lnTo>
                  <a:lnTo>
                    <a:pt x="5965057" y="6576525"/>
                  </a:lnTo>
                  <a:cubicBezTo>
                    <a:pt x="5994237" y="6665177"/>
                    <a:pt x="5962270" y="6762286"/>
                    <a:pt x="5885977" y="6817112"/>
                  </a:cubicBezTo>
                  <a:cubicBezTo>
                    <a:pt x="5847412" y="6844526"/>
                    <a:pt x="5802435" y="6858186"/>
                    <a:pt x="5757645" y="6858186"/>
                  </a:cubicBezTo>
                  <a:close/>
                </a:path>
              </a:pathLst>
            </a:custGeom>
            <a:solidFill>
              <a:schemeClr val="accent1"/>
            </a:solidFill>
            <a:ln w="9282" cap="flat">
              <a:noFill/>
              <a:prstDash val="solid"/>
              <a:miter/>
            </a:ln>
          </p:spPr>
          <p:txBody>
            <a:bodyPr rtlCol="0" anchor="ctr"/>
            <a:lstStyle/>
            <a:p>
              <a:endParaRPr lang="de-DE" dirty="0"/>
            </a:p>
          </p:txBody>
        </p:sp>
      </p:grpSp>
      <p:grpSp>
        <p:nvGrpSpPr>
          <p:cNvPr id="93" name="Gruppieren 92">
            <a:extLst>
              <a:ext uri="{FF2B5EF4-FFF2-40B4-BE49-F238E27FC236}">
                <a16:creationId xmlns:a16="http://schemas.microsoft.com/office/drawing/2014/main" id="{BA166569-92F8-9036-BF82-03013655B543}"/>
              </a:ext>
            </a:extLst>
          </p:cNvPr>
          <p:cNvGrpSpPr>
            <a:grpSpLocks noChangeAspect="1"/>
          </p:cNvGrpSpPr>
          <p:nvPr/>
        </p:nvGrpSpPr>
        <p:grpSpPr>
          <a:xfrm>
            <a:off x="6845643" y="1982973"/>
            <a:ext cx="4938369" cy="612000"/>
            <a:chOff x="6845643" y="2041029"/>
            <a:chExt cx="4938369" cy="612000"/>
          </a:xfrm>
        </p:grpSpPr>
        <p:sp>
          <p:nvSpPr>
            <p:cNvPr id="16" name="Abgerundetes Rechteck 38">
              <a:extLst>
                <a:ext uri="{FF2B5EF4-FFF2-40B4-BE49-F238E27FC236}">
                  <a16:creationId xmlns:a16="http://schemas.microsoft.com/office/drawing/2014/main" id="{DA8184AE-735A-32D1-C46E-2D75C22ECDCF}"/>
                </a:ext>
                <a:ext uri="{C183D7F6-B498-43B3-948B-1728B52AA6E4}">
                  <adec:decorative xmlns:adec="http://schemas.microsoft.com/office/drawing/2017/decorative" val="1"/>
                </a:ext>
              </a:extLst>
            </p:cNvPr>
            <p:cNvSpPr/>
            <p:nvPr/>
          </p:nvSpPr>
          <p:spPr>
            <a:xfrm>
              <a:off x="6845643" y="2041029"/>
              <a:ext cx="4938369" cy="612000"/>
            </a:xfrm>
            <a:prstGeom prst="roundRect">
              <a:avLst>
                <a:gd name="adj" fmla="val 24052"/>
              </a:avLst>
            </a:prstGeom>
            <a:solidFill>
              <a:schemeClr val="bg1"/>
            </a:solidFill>
            <a:ln w="19050">
              <a:solidFill>
                <a:srgbClr val="194383"/>
              </a:solidFill>
            </a:ln>
          </p:spPr>
          <p:style>
            <a:lnRef idx="2">
              <a:schemeClr val="accent1">
                <a:shade val="50000"/>
              </a:schemeClr>
            </a:lnRef>
            <a:fillRef idx="1">
              <a:schemeClr val="accent1"/>
            </a:fillRef>
            <a:effectRef idx="0">
              <a:schemeClr val="accent1"/>
            </a:effectRef>
            <a:fontRef idx="minor">
              <a:schemeClr val="lt1"/>
            </a:fontRef>
          </p:style>
          <p:txBody>
            <a:bodyPr lIns="684000" tIns="0" rIns="0" bIns="0" rtlCol="0" anchor="ctr">
              <a:noAutofit/>
            </a:bodyPr>
            <a:lstStyle/>
            <a:p>
              <a:pPr marL="0" marR="0" lvl="0" indent="0" defTabSz="914400" rtl="0" eaLnBrk="1" fontAlgn="auto" latinLnBrk="0" hangingPunct="1">
                <a:lnSpc>
                  <a:spcPct val="9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1A1A18"/>
                  </a:solidFill>
                  <a:effectLst/>
                  <a:uLnTx/>
                  <a:uFillTx/>
                  <a:ea typeface="+mn-ea"/>
                  <a:cs typeface="+mn-cs"/>
                </a:rPr>
                <a:t>Jederzeit abschließbar*</a:t>
              </a:r>
            </a:p>
          </p:txBody>
        </p:sp>
        <p:grpSp>
          <p:nvGrpSpPr>
            <p:cNvPr id="66" name="Grafik 105">
              <a:extLst>
                <a:ext uri="{FF2B5EF4-FFF2-40B4-BE49-F238E27FC236}">
                  <a16:creationId xmlns:a16="http://schemas.microsoft.com/office/drawing/2014/main" id="{819BA7C5-8812-7D5D-77AB-9C93851C80AC}"/>
                </a:ext>
              </a:extLst>
            </p:cNvPr>
            <p:cNvGrpSpPr>
              <a:grpSpLocks noChangeAspect="1"/>
            </p:cNvGrpSpPr>
            <p:nvPr/>
          </p:nvGrpSpPr>
          <p:grpSpPr bwMode="gray">
            <a:xfrm>
              <a:off x="7021359" y="2152935"/>
              <a:ext cx="360000" cy="388189"/>
              <a:chOff x="3176587" y="280987"/>
              <a:chExt cx="5838825" cy="6296025"/>
            </a:xfrm>
            <a:solidFill>
              <a:srgbClr val="194383"/>
            </a:solidFill>
          </p:grpSpPr>
          <p:sp>
            <p:nvSpPr>
              <p:cNvPr id="67" name="Freihandform: Form 66">
                <a:extLst>
                  <a:ext uri="{FF2B5EF4-FFF2-40B4-BE49-F238E27FC236}">
                    <a16:creationId xmlns:a16="http://schemas.microsoft.com/office/drawing/2014/main" id="{B74BC555-5DEF-B602-BAE4-EF89C152F94F}"/>
                  </a:ext>
                </a:extLst>
              </p:cNvPr>
              <p:cNvSpPr/>
              <p:nvPr/>
            </p:nvSpPr>
            <p:spPr bwMode="gray">
              <a:xfrm>
                <a:off x="5669280" y="4345876"/>
                <a:ext cx="1495425" cy="2228850"/>
              </a:xfrm>
              <a:custGeom>
                <a:avLst/>
                <a:gdLst>
                  <a:gd name="connsiteX0" fmla="*/ 1112044 w 1495425"/>
                  <a:gd name="connsiteY0" fmla="*/ 1444466 h 2228850"/>
                  <a:gd name="connsiteX1" fmla="*/ 1440085 w 1495425"/>
                  <a:gd name="connsiteY1" fmla="*/ 661416 h 2228850"/>
                  <a:gd name="connsiteX2" fmla="*/ 770287 w 1495425"/>
                  <a:gd name="connsiteY2" fmla="*/ 0 h 2228850"/>
                  <a:gd name="connsiteX3" fmla="*/ 63722 w 1495425"/>
                  <a:gd name="connsiteY3" fmla="*/ 253937 h 2228850"/>
                  <a:gd name="connsiteX4" fmla="*/ 63722 w 1495425"/>
                  <a:gd name="connsiteY4" fmla="*/ 804672 h 2228850"/>
                  <a:gd name="connsiteX5" fmla="*/ 629698 w 1495425"/>
                  <a:gd name="connsiteY5" fmla="*/ 536543 h 2228850"/>
                  <a:gd name="connsiteX6" fmla="*/ 887635 w 1495425"/>
                  <a:gd name="connsiteY6" fmla="*/ 776097 h 2228850"/>
                  <a:gd name="connsiteX7" fmla="*/ 602932 w 1495425"/>
                  <a:gd name="connsiteY7" fmla="*/ 1359027 h 2228850"/>
                  <a:gd name="connsiteX8" fmla="*/ 0 w 1495425"/>
                  <a:gd name="connsiteY8" fmla="*/ 2217135 h 2228850"/>
                  <a:gd name="connsiteX9" fmla="*/ 0 w 1495425"/>
                  <a:gd name="connsiteY9" fmla="*/ 2231327 h 2228850"/>
                  <a:gd name="connsiteX10" fmla="*/ 1503616 w 1495425"/>
                  <a:gd name="connsiteY10" fmla="*/ 2231327 h 2228850"/>
                  <a:gd name="connsiteX11" fmla="*/ 1503616 w 1495425"/>
                  <a:gd name="connsiteY11" fmla="*/ 1738027 h 2228850"/>
                  <a:gd name="connsiteX12" fmla="*/ 910971 w 1495425"/>
                  <a:gd name="connsiteY12" fmla="*/ 1738027 h 2228850"/>
                  <a:gd name="connsiteX13" fmla="*/ 1112044 w 1495425"/>
                  <a:gd name="connsiteY13" fmla="*/ 1444466 h 222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2228850">
                    <a:moveTo>
                      <a:pt x="1112044" y="1444466"/>
                    </a:moveTo>
                    <a:cubicBezTo>
                      <a:pt x="1289494" y="1179957"/>
                      <a:pt x="1440085" y="940403"/>
                      <a:pt x="1440085" y="661416"/>
                    </a:cubicBezTo>
                    <a:cubicBezTo>
                      <a:pt x="1440085" y="264605"/>
                      <a:pt x="1182148" y="0"/>
                      <a:pt x="770287" y="0"/>
                    </a:cubicBezTo>
                    <a:cubicBezTo>
                      <a:pt x="472249" y="0"/>
                      <a:pt x="220980" y="114490"/>
                      <a:pt x="63722" y="253937"/>
                    </a:cubicBezTo>
                    <a:lnTo>
                      <a:pt x="63722" y="804672"/>
                    </a:lnTo>
                    <a:cubicBezTo>
                      <a:pt x="197834" y="690181"/>
                      <a:pt x="418814" y="536543"/>
                      <a:pt x="629698" y="536543"/>
                    </a:cubicBezTo>
                    <a:cubicBezTo>
                      <a:pt x="793813" y="536543"/>
                      <a:pt x="887635" y="629412"/>
                      <a:pt x="887635" y="776097"/>
                    </a:cubicBezTo>
                    <a:cubicBezTo>
                      <a:pt x="887635" y="962216"/>
                      <a:pt x="787241" y="1097852"/>
                      <a:pt x="602932" y="1359027"/>
                    </a:cubicBezTo>
                    <a:lnTo>
                      <a:pt x="0" y="2217135"/>
                    </a:lnTo>
                    <a:lnTo>
                      <a:pt x="0" y="2231327"/>
                    </a:lnTo>
                    <a:lnTo>
                      <a:pt x="1503616" y="2231327"/>
                    </a:lnTo>
                    <a:lnTo>
                      <a:pt x="1503616" y="1738027"/>
                    </a:lnTo>
                    <a:lnTo>
                      <a:pt x="910971" y="1738027"/>
                    </a:lnTo>
                    <a:lnTo>
                      <a:pt x="1112044" y="1444466"/>
                    </a:lnTo>
                    <a:close/>
                  </a:path>
                </a:pathLst>
              </a:custGeom>
              <a:grpFill/>
              <a:ln w="9525" cap="flat">
                <a:noFill/>
                <a:prstDash val="solid"/>
                <a:miter/>
              </a:ln>
            </p:spPr>
            <p:txBody>
              <a:bodyPr rtlCol="0" anchor="ctr"/>
              <a:lstStyle/>
              <a:p>
                <a:endParaRPr lang="de-DE" dirty="0"/>
              </a:p>
            </p:txBody>
          </p:sp>
          <p:sp>
            <p:nvSpPr>
              <p:cNvPr id="68" name="Freihandform: Form 67">
                <a:extLst>
                  <a:ext uri="{FF2B5EF4-FFF2-40B4-BE49-F238E27FC236}">
                    <a16:creationId xmlns:a16="http://schemas.microsoft.com/office/drawing/2014/main" id="{2254C253-B7BF-8388-21EC-58E644DB6436}"/>
                  </a:ext>
                </a:extLst>
              </p:cNvPr>
              <p:cNvSpPr/>
              <p:nvPr/>
            </p:nvSpPr>
            <p:spPr bwMode="gray">
              <a:xfrm>
                <a:off x="7263669" y="4381690"/>
                <a:ext cx="1743075" cy="2190750"/>
              </a:xfrm>
              <a:custGeom>
                <a:avLst/>
                <a:gdLst>
                  <a:gd name="connsiteX0" fmla="*/ 1513713 w 1743075"/>
                  <a:gd name="connsiteY0" fmla="*/ 1329976 h 2190750"/>
                  <a:gd name="connsiteX1" fmla="*/ 1513713 w 1743075"/>
                  <a:gd name="connsiteY1" fmla="*/ 936784 h 2190750"/>
                  <a:gd name="connsiteX2" fmla="*/ 1051560 w 1743075"/>
                  <a:gd name="connsiteY2" fmla="*/ 936784 h 2190750"/>
                  <a:gd name="connsiteX3" fmla="*/ 1051560 w 1743075"/>
                  <a:gd name="connsiteY3" fmla="*/ 1329976 h 2190750"/>
                  <a:gd name="connsiteX4" fmla="*/ 733330 w 1743075"/>
                  <a:gd name="connsiteY4" fmla="*/ 1329976 h 2190750"/>
                  <a:gd name="connsiteX5" fmla="*/ 1292733 w 1743075"/>
                  <a:gd name="connsiteY5" fmla="*/ 0 h 2190750"/>
                  <a:gd name="connsiteX6" fmla="*/ 750094 w 1743075"/>
                  <a:gd name="connsiteY6" fmla="*/ 0 h 2190750"/>
                  <a:gd name="connsiteX7" fmla="*/ 0 w 1743075"/>
                  <a:gd name="connsiteY7" fmla="*/ 1780413 h 2190750"/>
                  <a:gd name="connsiteX8" fmla="*/ 0 w 1743075"/>
                  <a:gd name="connsiteY8" fmla="*/ 1794891 h 2190750"/>
                  <a:gd name="connsiteX9" fmla="*/ 1051560 w 1743075"/>
                  <a:gd name="connsiteY9" fmla="*/ 1794891 h 2190750"/>
                  <a:gd name="connsiteX10" fmla="*/ 1051560 w 1743075"/>
                  <a:gd name="connsiteY10" fmla="*/ 2195132 h 2190750"/>
                  <a:gd name="connsiteX11" fmla="*/ 1513713 w 1743075"/>
                  <a:gd name="connsiteY11" fmla="*/ 2195132 h 2190750"/>
                  <a:gd name="connsiteX12" fmla="*/ 1513713 w 1743075"/>
                  <a:gd name="connsiteY12" fmla="*/ 1794891 h 2190750"/>
                  <a:gd name="connsiteX13" fmla="*/ 1748028 w 1743075"/>
                  <a:gd name="connsiteY13" fmla="*/ 1794891 h 2190750"/>
                  <a:gd name="connsiteX14" fmla="*/ 1748028 w 1743075"/>
                  <a:gd name="connsiteY14" fmla="*/ 1329976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43075" h="2190750">
                    <a:moveTo>
                      <a:pt x="1513713" y="1329976"/>
                    </a:moveTo>
                    <a:lnTo>
                      <a:pt x="1513713" y="936784"/>
                    </a:lnTo>
                    <a:lnTo>
                      <a:pt x="1051560" y="936784"/>
                    </a:lnTo>
                    <a:lnTo>
                      <a:pt x="1051560" y="1329976"/>
                    </a:lnTo>
                    <a:lnTo>
                      <a:pt x="733330" y="1329976"/>
                    </a:lnTo>
                    <a:lnTo>
                      <a:pt x="1292733" y="0"/>
                    </a:lnTo>
                    <a:lnTo>
                      <a:pt x="750094" y="0"/>
                    </a:lnTo>
                    <a:lnTo>
                      <a:pt x="0" y="1780413"/>
                    </a:lnTo>
                    <a:lnTo>
                      <a:pt x="0" y="1794891"/>
                    </a:lnTo>
                    <a:lnTo>
                      <a:pt x="1051560" y="1794891"/>
                    </a:lnTo>
                    <a:lnTo>
                      <a:pt x="1051560" y="2195132"/>
                    </a:lnTo>
                    <a:lnTo>
                      <a:pt x="1513713" y="2195132"/>
                    </a:lnTo>
                    <a:lnTo>
                      <a:pt x="1513713" y="1794891"/>
                    </a:lnTo>
                    <a:lnTo>
                      <a:pt x="1748028" y="1794891"/>
                    </a:lnTo>
                    <a:lnTo>
                      <a:pt x="1748028" y="1329976"/>
                    </a:lnTo>
                    <a:close/>
                  </a:path>
                </a:pathLst>
              </a:custGeom>
              <a:grpFill/>
              <a:ln w="9525" cap="flat">
                <a:noFill/>
                <a:prstDash val="solid"/>
                <a:miter/>
              </a:ln>
            </p:spPr>
            <p:txBody>
              <a:bodyPr rtlCol="0" anchor="ctr"/>
              <a:lstStyle/>
              <a:p>
                <a:endParaRPr lang="de-DE" dirty="0"/>
              </a:p>
            </p:txBody>
          </p:sp>
          <p:sp>
            <p:nvSpPr>
              <p:cNvPr id="69" name="Freihandform: Form 68">
                <a:extLst>
                  <a:ext uri="{FF2B5EF4-FFF2-40B4-BE49-F238E27FC236}">
                    <a16:creationId xmlns:a16="http://schemas.microsoft.com/office/drawing/2014/main" id="{386715E7-4198-19D4-7632-158DBA98C892}"/>
                  </a:ext>
                </a:extLst>
              </p:cNvPr>
              <p:cNvSpPr/>
              <p:nvPr/>
            </p:nvSpPr>
            <p:spPr bwMode="gray">
              <a:xfrm>
                <a:off x="6161913" y="280987"/>
                <a:ext cx="1885950" cy="4362450"/>
              </a:xfrm>
              <a:custGeom>
                <a:avLst/>
                <a:gdLst>
                  <a:gd name="connsiteX0" fmla="*/ 1694593 w 1885950"/>
                  <a:gd name="connsiteY0" fmla="*/ 3621691 h 4362450"/>
                  <a:gd name="connsiteX1" fmla="*/ 132969 w 1885950"/>
                  <a:gd name="connsiteY1" fmla="*/ 0 h 4362450"/>
                  <a:gd name="connsiteX2" fmla="*/ 0 w 1885950"/>
                  <a:gd name="connsiteY2" fmla="*/ 334518 h 4362450"/>
                  <a:gd name="connsiteX3" fmla="*/ 1360170 w 1885950"/>
                  <a:gd name="connsiteY3" fmla="*/ 3488627 h 4362450"/>
                  <a:gd name="connsiteX4" fmla="*/ 1054989 w 1885950"/>
                  <a:gd name="connsiteY4" fmla="*/ 4032885 h 4362450"/>
                  <a:gd name="connsiteX5" fmla="*/ 1248632 w 1885950"/>
                  <a:gd name="connsiteY5" fmla="*/ 4370832 h 4362450"/>
                  <a:gd name="connsiteX6" fmla="*/ 1694593 w 1885950"/>
                  <a:gd name="connsiteY6" fmla="*/ 3621691 h 4362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5950" h="4362450">
                    <a:moveTo>
                      <a:pt x="1694593" y="3621691"/>
                    </a:moveTo>
                    <a:cubicBezTo>
                      <a:pt x="2262378" y="2192750"/>
                      <a:pt x="1561909" y="567785"/>
                      <a:pt x="132969" y="0"/>
                    </a:cubicBezTo>
                    <a:lnTo>
                      <a:pt x="0" y="334518"/>
                    </a:lnTo>
                    <a:cubicBezTo>
                      <a:pt x="1246632" y="829818"/>
                      <a:pt x="1855660" y="2241995"/>
                      <a:pt x="1360170" y="3488627"/>
                    </a:cubicBezTo>
                    <a:cubicBezTo>
                      <a:pt x="1281208" y="3687509"/>
                      <a:pt x="1176433" y="3868198"/>
                      <a:pt x="1054989" y="4032885"/>
                    </a:cubicBezTo>
                    <a:cubicBezTo>
                      <a:pt x="1140619" y="4128611"/>
                      <a:pt x="1205960" y="4242149"/>
                      <a:pt x="1248632" y="4370832"/>
                    </a:cubicBezTo>
                    <a:cubicBezTo>
                      <a:pt x="1430941" y="4151281"/>
                      <a:pt x="1583531" y="3900964"/>
                      <a:pt x="1694593" y="3621691"/>
                    </a:cubicBezTo>
                    <a:close/>
                  </a:path>
                </a:pathLst>
              </a:custGeom>
              <a:grpFill/>
              <a:ln w="9525" cap="flat">
                <a:noFill/>
                <a:prstDash val="solid"/>
                <a:miter/>
              </a:ln>
            </p:spPr>
            <p:txBody>
              <a:bodyPr rtlCol="0" anchor="ctr"/>
              <a:lstStyle/>
              <a:p>
                <a:endParaRPr lang="de-DE" dirty="0"/>
              </a:p>
            </p:txBody>
          </p:sp>
          <p:sp>
            <p:nvSpPr>
              <p:cNvPr id="70" name="Freihandform: Form 69">
                <a:extLst>
                  <a:ext uri="{FF2B5EF4-FFF2-40B4-BE49-F238E27FC236}">
                    <a16:creationId xmlns:a16="http://schemas.microsoft.com/office/drawing/2014/main" id="{63860006-8062-5B3D-8549-73BB44FA33BA}"/>
                  </a:ext>
                </a:extLst>
              </p:cNvPr>
              <p:cNvSpPr/>
              <p:nvPr/>
            </p:nvSpPr>
            <p:spPr bwMode="gray">
              <a:xfrm>
                <a:off x="4234814" y="5129307"/>
                <a:ext cx="1133475" cy="523875"/>
              </a:xfrm>
              <a:custGeom>
                <a:avLst/>
                <a:gdLst>
                  <a:gd name="connsiteX0" fmla="*/ 0 w 1133475"/>
                  <a:gd name="connsiteY0" fmla="*/ 334613 h 523875"/>
                  <a:gd name="connsiteX1" fmla="*/ 1138428 w 1133475"/>
                  <a:gd name="connsiteY1" fmla="*/ 527685 h 523875"/>
                  <a:gd name="connsiteX2" fmla="*/ 1138428 w 1133475"/>
                  <a:gd name="connsiteY2" fmla="*/ 167926 h 523875"/>
                  <a:gd name="connsiteX3" fmla="*/ 133160 w 1133475"/>
                  <a:gd name="connsiteY3" fmla="*/ 0 h 523875"/>
                  <a:gd name="connsiteX4" fmla="*/ 0 w 1133475"/>
                  <a:gd name="connsiteY4" fmla="*/ 334613 h 523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475" h="523875">
                    <a:moveTo>
                      <a:pt x="0" y="334613"/>
                    </a:moveTo>
                    <a:cubicBezTo>
                      <a:pt x="373571" y="483108"/>
                      <a:pt x="760381" y="543020"/>
                      <a:pt x="1138428" y="527685"/>
                    </a:cubicBezTo>
                    <a:lnTo>
                      <a:pt x="1138428" y="167926"/>
                    </a:lnTo>
                    <a:cubicBezTo>
                      <a:pt x="804958" y="183070"/>
                      <a:pt x="463391" y="131350"/>
                      <a:pt x="133160" y="0"/>
                    </a:cubicBezTo>
                    <a:lnTo>
                      <a:pt x="0" y="334613"/>
                    </a:lnTo>
                    <a:close/>
                  </a:path>
                </a:pathLst>
              </a:custGeom>
              <a:grpFill/>
              <a:ln w="9525" cap="flat">
                <a:noFill/>
                <a:prstDash val="solid"/>
                <a:miter/>
              </a:ln>
            </p:spPr>
            <p:txBody>
              <a:bodyPr rtlCol="0" anchor="ctr"/>
              <a:lstStyle/>
              <a:p>
                <a:endParaRPr lang="de-DE" dirty="0"/>
              </a:p>
            </p:txBody>
          </p:sp>
          <p:sp>
            <p:nvSpPr>
              <p:cNvPr id="71" name="Freihandform: Form 70">
                <a:extLst>
                  <a:ext uri="{FF2B5EF4-FFF2-40B4-BE49-F238E27FC236}">
                    <a16:creationId xmlns:a16="http://schemas.microsoft.com/office/drawing/2014/main" id="{8D8A04AA-5B16-49CE-1D48-59A67701CFF6}"/>
                  </a:ext>
                </a:extLst>
              </p:cNvPr>
              <p:cNvSpPr/>
              <p:nvPr/>
            </p:nvSpPr>
            <p:spPr bwMode="gray">
              <a:xfrm>
                <a:off x="4254899" y="3410711"/>
                <a:ext cx="1276350" cy="1390650"/>
              </a:xfrm>
              <a:custGeom>
                <a:avLst/>
                <a:gdLst>
                  <a:gd name="connsiteX0" fmla="*/ 13 w 1276350"/>
                  <a:gd name="connsiteY0" fmla="*/ 696183 h 1390650"/>
                  <a:gd name="connsiteX1" fmla="*/ 229280 w 1276350"/>
                  <a:gd name="connsiteY1" fmla="*/ 1375696 h 1390650"/>
                  <a:gd name="connsiteX2" fmla="*/ 1278173 w 1276350"/>
                  <a:gd name="connsiteY2" fmla="*/ 527495 h 1390650"/>
                  <a:gd name="connsiteX3" fmla="*/ 85738 w 1276350"/>
                  <a:gd name="connsiteY3" fmla="*/ 0 h 1390650"/>
                  <a:gd name="connsiteX4" fmla="*/ 13 w 1276350"/>
                  <a:gd name="connsiteY4" fmla="*/ 696183 h 13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6350" h="1390650">
                    <a:moveTo>
                      <a:pt x="13" y="696183"/>
                    </a:moveTo>
                    <a:cubicBezTo>
                      <a:pt x="-1225" y="1056132"/>
                      <a:pt x="86214" y="1316927"/>
                      <a:pt x="229280" y="1375696"/>
                    </a:cubicBezTo>
                    <a:cubicBezTo>
                      <a:pt x="448831" y="1466374"/>
                      <a:pt x="882028" y="1143191"/>
                      <a:pt x="1278173" y="527495"/>
                    </a:cubicBezTo>
                    <a:lnTo>
                      <a:pt x="85738" y="0"/>
                    </a:lnTo>
                    <a:cubicBezTo>
                      <a:pt x="30493" y="247745"/>
                      <a:pt x="584" y="484061"/>
                      <a:pt x="13" y="696183"/>
                    </a:cubicBezTo>
                    <a:close/>
                  </a:path>
                </a:pathLst>
              </a:custGeom>
              <a:grpFill/>
              <a:ln w="9525" cap="flat">
                <a:noFill/>
                <a:prstDash val="solid"/>
                <a:miter/>
              </a:ln>
            </p:spPr>
            <p:txBody>
              <a:bodyPr rtlCol="0" anchor="ctr"/>
              <a:lstStyle/>
              <a:p>
                <a:endParaRPr lang="de-DE" dirty="0"/>
              </a:p>
            </p:txBody>
          </p:sp>
          <p:sp>
            <p:nvSpPr>
              <p:cNvPr id="72" name="Freihandform: Form 71">
                <a:extLst>
                  <a:ext uri="{FF2B5EF4-FFF2-40B4-BE49-F238E27FC236}">
                    <a16:creationId xmlns:a16="http://schemas.microsoft.com/office/drawing/2014/main" id="{2F9004D0-BBE6-0400-6BE4-E436493F5BFD}"/>
                  </a:ext>
                </a:extLst>
              </p:cNvPr>
              <p:cNvSpPr/>
              <p:nvPr/>
            </p:nvSpPr>
            <p:spPr bwMode="gray">
              <a:xfrm>
                <a:off x="6574726" y="1338738"/>
                <a:ext cx="752475" cy="1447800"/>
              </a:xfrm>
              <a:custGeom>
                <a:avLst/>
                <a:gdLst>
                  <a:gd name="connsiteX0" fmla="*/ 755332 w 752475"/>
                  <a:gd name="connsiteY0" fmla="*/ 1452658 h 1447800"/>
                  <a:gd name="connsiteX1" fmla="*/ 86201 w 752475"/>
                  <a:gd name="connsiteY1" fmla="*/ 0 h 1447800"/>
                  <a:gd name="connsiteX2" fmla="*/ 0 w 752475"/>
                  <a:gd name="connsiteY2" fmla="*/ 1117283 h 1447800"/>
                  <a:gd name="connsiteX3" fmla="*/ 755332 w 752475"/>
                  <a:gd name="connsiteY3" fmla="*/ 1452658 h 1447800"/>
                </a:gdLst>
                <a:ahLst/>
                <a:cxnLst>
                  <a:cxn ang="0">
                    <a:pos x="connsiteX0" y="connsiteY0"/>
                  </a:cxn>
                  <a:cxn ang="0">
                    <a:pos x="connsiteX1" y="connsiteY1"/>
                  </a:cxn>
                  <a:cxn ang="0">
                    <a:pos x="connsiteX2" y="connsiteY2"/>
                  </a:cxn>
                  <a:cxn ang="0">
                    <a:pos x="connsiteX3" y="connsiteY3"/>
                  </a:cxn>
                </a:cxnLst>
                <a:rect l="l" t="t" r="r" b="b"/>
                <a:pathLst>
                  <a:path w="752475" h="1447800">
                    <a:moveTo>
                      <a:pt x="755332" y="1452658"/>
                    </a:moveTo>
                    <a:cubicBezTo>
                      <a:pt x="733711" y="903065"/>
                      <a:pt x="495490" y="376809"/>
                      <a:pt x="86201" y="0"/>
                    </a:cubicBezTo>
                    <a:cubicBezTo>
                      <a:pt x="127635" y="322707"/>
                      <a:pt x="93059" y="713899"/>
                      <a:pt x="0" y="1117283"/>
                    </a:cubicBezTo>
                    <a:lnTo>
                      <a:pt x="755332" y="1452658"/>
                    </a:lnTo>
                    <a:close/>
                  </a:path>
                </a:pathLst>
              </a:custGeom>
              <a:grpFill/>
              <a:ln w="9525" cap="flat">
                <a:noFill/>
                <a:prstDash val="solid"/>
                <a:miter/>
              </a:ln>
            </p:spPr>
            <p:txBody>
              <a:bodyPr rtlCol="0" anchor="ctr"/>
              <a:lstStyle/>
              <a:p>
                <a:endParaRPr lang="de-DE" dirty="0"/>
              </a:p>
            </p:txBody>
          </p:sp>
          <p:sp>
            <p:nvSpPr>
              <p:cNvPr id="73" name="Freihandform: Form 72">
                <a:extLst>
                  <a:ext uri="{FF2B5EF4-FFF2-40B4-BE49-F238E27FC236}">
                    <a16:creationId xmlns:a16="http://schemas.microsoft.com/office/drawing/2014/main" id="{ABD9F557-7F19-9BEF-5F13-35BDA84E90E7}"/>
                  </a:ext>
                </a:extLst>
              </p:cNvPr>
              <p:cNvSpPr/>
              <p:nvPr/>
            </p:nvSpPr>
            <p:spPr bwMode="gray">
              <a:xfrm>
                <a:off x="6092380" y="2839402"/>
                <a:ext cx="1209675" cy="1276350"/>
              </a:xfrm>
              <a:custGeom>
                <a:avLst/>
                <a:gdLst>
                  <a:gd name="connsiteX0" fmla="*/ 214217 w 1209675"/>
                  <a:gd name="connsiteY0" fmla="*/ 457486 h 1276350"/>
                  <a:gd name="connsiteX1" fmla="*/ 117920 w 1209675"/>
                  <a:gd name="connsiteY1" fmla="*/ 678847 h 1276350"/>
                  <a:gd name="connsiteX2" fmla="*/ 0 w 1209675"/>
                  <a:gd name="connsiteY2" fmla="*/ 918210 h 1276350"/>
                  <a:gd name="connsiteX3" fmla="*/ 821341 w 1209675"/>
                  <a:gd name="connsiteY3" fmla="*/ 1281208 h 1276350"/>
                  <a:gd name="connsiteX4" fmla="*/ 1050227 w 1209675"/>
                  <a:gd name="connsiteY4" fmla="*/ 898970 h 1276350"/>
                  <a:gd name="connsiteX5" fmla="*/ 1211294 w 1209675"/>
                  <a:gd name="connsiteY5" fmla="*/ 368617 h 1276350"/>
                  <a:gd name="connsiteX6" fmla="*/ 378428 w 1209675"/>
                  <a:gd name="connsiteY6" fmla="*/ 0 h 1276350"/>
                  <a:gd name="connsiteX7" fmla="*/ 214217 w 1209675"/>
                  <a:gd name="connsiteY7" fmla="*/ 457486 h 127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9675" h="1276350">
                    <a:moveTo>
                      <a:pt x="214217" y="457486"/>
                    </a:moveTo>
                    <a:cubicBezTo>
                      <a:pt x="183833" y="532924"/>
                      <a:pt x="150876" y="606647"/>
                      <a:pt x="117920" y="678847"/>
                    </a:cubicBezTo>
                    <a:cubicBezTo>
                      <a:pt x="79915" y="760952"/>
                      <a:pt x="40862" y="840105"/>
                      <a:pt x="0" y="918210"/>
                    </a:cubicBezTo>
                    <a:lnTo>
                      <a:pt x="821341" y="1281208"/>
                    </a:lnTo>
                    <a:cubicBezTo>
                      <a:pt x="909542" y="1164241"/>
                      <a:pt x="987457" y="1037177"/>
                      <a:pt x="1050227" y="898970"/>
                    </a:cubicBezTo>
                    <a:cubicBezTo>
                      <a:pt x="1130141" y="726186"/>
                      <a:pt x="1181576" y="548069"/>
                      <a:pt x="1211294" y="368617"/>
                    </a:cubicBezTo>
                    <a:lnTo>
                      <a:pt x="378428" y="0"/>
                    </a:lnTo>
                    <a:cubicBezTo>
                      <a:pt x="330327" y="154400"/>
                      <a:pt x="275749" y="307753"/>
                      <a:pt x="214217" y="457486"/>
                    </a:cubicBezTo>
                    <a:close/>
                  </a:path>
                </a:pathLst>
              </a:custGeom>
              <a:grpFill/>
              <a:ln w="9525" cap="flat">
                <a:noFill/>
                <a:prstDash val="solid"/>
                <a:miter/>
              </a:ln>
            </p:spPr>
            <p:txBody>
              <a:bodyPr rtlCol="0" anchor="ctr"/>
              <a:lstStyle/>
              <a:p>
                <a:endParaRPr lang="de-DE" dirty="0"/>
              </a:p>
            </p:txBody>
          </p:sp>
          <p:sp>
            <p:nvSpPr>
              <p:cNvPr id="74" name="Freihandform: Form 73">
                <a:extLst>
                  <a:ext uri="{FF2B5EF4-FFF2-40B4-BE49-F238E27FC236}">
                    <a16:creationId xmlns:a16="http://schemas.microsoft.com/office/drawing/2014/main" id="{F5D5DE7F-932E-736E-3442-566E78AA0F87}"/>
                  </a:ext>
                </a:extLst>
              </p:cNvPr>
              <p:cNvSpPr/>
              <p:nvPr/>
            </p:nvSpPr>
            <p:spPr bwMode="gray">
              <a:xfrm>
                <a:off x="4444174" y="2112549"/>
                <a:ext cx="1657350" cy="1476375"/>
              </a:xfrm>
              <a:custGeom>
                <a:avLst/>
                <a:gdLst>
                  <a:gd name="connsiteX0" fmla="*/ 155638 w 1657350"/>
                  <a:gd name="connsiteY0" fmla="*/ 483203 h 1476375"/>
                  <a:gd name="connsiteX1" fmla="*/ 0 w 1657350"/>
                  <a:gd name="connsiteY1" fmla="*/ 914781 h 1476375"/>
                  <a:gd name="connsiteX2" fmla="*/ 1287685 w 1657350"/>
                  <a:gd name="connsiteY2" fmla="*/ 1484948 h 1476375"/>
                  <a:gd name="connsiteX3" fmla="*/ 1408462 w 1657350"/>
                  <a:gd name="connsiteY3" fmla="*/ 1240917 h 1476375"/>
                  <a:gd name="connsiteX4" fmla="*/ 1497711 w 1657350"/>
                  <a:gd name="connsiteY4" fmla="*/ 1035177 h 1476375"/>
                  <a:gd name="connsiteX5" fmla="*/ 1665446 w 1657350"/>
                  <a:gd name="connsiteY5" fmla="*/ 566928 h 1476375"/>
                  <a:gd name="connsiteX6" fmla="*/ 384238 w 1657350"/>
                  <a:gd name="connsiteY6" fmla="*/ 0 h 1476375"/>
                  <a:gd name="connsiteX7" fmla="*/ 155638 w 1657350"/>
                  <a:gd name="connsiteY7" fmla="*/ 483203 h 147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57350" h="1476375">
                    <a:moveTo>
                      <a:pt x="155638" y="483203"/>
                    </a:moveTo>
                    <a:cubicBezTo>
                      <a:pt x="96393" y="627317"/>
                      <a:pt x="44577" y="772192"/>
                      <a:pt x="0" y="914781"/>
                    </a:cubicBezTo>
                    <a:lnTo>
                      <a:pt x="1287685" y="1484948"/>
                    </a:lnTo>
                    <a:cubicBezTo>
                      <a:pt x="1329118" y="1406271"/>
                      <a:pt x="1369600" y="1326261"/>
                      <a:pt x="1408462" y="1240917"/>
                    </a:cubicBezTo>
                    <a:cubicBezTo>
                      <a:pt x="1439227" y="1174147"/>
                      <a:pt x="1469517" y="1105376"/>
                      <a:pt x="1497711" y="1035177"/>
                    </a:cubicBezTo>
                    <a:cubicBezTo>
                      <a:pt x="1564481" y="872871"/>
                      <a:pt x="1619345" y="717137"/>
                      <a:pt x="1665446" y="566928"/>
                    </a:cubicBezTo>
                    <a:lnTo>
                      <a:pt x="384238" y="0"/>
                    </a:lnTo>
                    <a:cubicBezTo>
                      <a:pt x="303847" y="149352"/>
                      <a:pt x="226695" y="309658"/>
                      <a:pt x="155638" y="483203"/>
                    </a:cubicBezTo>
                    <a:close/>
                  </a:path>
                </a:pathLst>
              </a:custGeom>
              <a:grpFill/>
              <a:ln w="9525" cap="flat">
                <a:noFill/>
                <a:prstDash val="solid"/>
                <a:miter/>
              </a:ln>
            </p:spPr>
            <p:txBody>
              <a:bodyPr rtlCol="0" anchor="ctr"/>
              <a:lstStyle/>
              <a:p>
                <a:endParaRPr lang="de-DE" dirty="0"/>
              </a:p>
            </p:txBody>
          </p:sp>
          <p:sp>
            <p:nvSpPr>
              <p:cNvPr id="75" name="Freihandform: Form 74">
                <a:extLst>
                  <a:ext uri="{FF2B5EF4-FFF2-40B4-BE49-F238E27FC236}">
                    <a16:creationId xmlns:a16="http://schemas.microsoft.com/office/drawing/2014/main" id="{7DE1D894-23A9-643D-F89E-F9CA00ED017B}"/>
                  </a:ext>
                </a:extLst>
              </p:cNvPr>
              <p:cNvSpPr/>
              <p:nvPr/>
            </p:nvSpPr>
            <p:spPr bwMode="gray">
              <a:xfrm>
                <a:off x="5030247" y="941651"/>
                <a:ext cx="1257300" cy="1352550"/>
              </a:xfrm>
              <a:custGeom>
                <a:avLst/>
                <a:gdLst>
                  <a:gd name="connsiteX0" fmla="*/ 1180433 w 1257300"/>
                  <a:gd name="connsiteY0" fmla="*/ 1352826 h 1352550"/>
                  <a:gd name="connsiteX1" fmla="*/ 1027271 w 1257300"/>
                  <a:gd name="connsiteY1" fmla="*/ 14945 h 1352550"/>
                  <a:gd name="connsiteX2" fmla="*/ 0 w 1257300"/>
                  <a:gd name="connsiteY2" fmla="*/ 830951 h 1352550"/>
                  <a:gd name="connsiteX3" fmla="*/ 1180433 w 1257300"/>
                  <a:gd name="connsiteY3" fmla="*/ 1352826 h 1352550"/>
                </a:gdLst>
                <a:ahLst/>
                <a:cxnLst>
                  <a:cxn ang="0">
                    <a:pos x="connsiteX0" y="connsiteY0"/>
                  </a:cxn>
                  <a:cxn ang="0">
                    <a:pos x="connsiteX1" y="connsiteY1"/>
                  </a:cxn>
                  <a:cxn ang="0">
                    <a:pos x="connsiteX2" y="connsiteY2"/>
                  </a:cxn>
                  <a:cxn ang="0">
                    <a:pos x="connsiteX3" y="connsiteY3"/>
                  </a:cxn>
                </a:cxnLst>
                <a:rect l="l" t="t" r="r" b="b"/>
                <a:pathLst>
                  <a:path w="1257300" h="1352550">
                    <a:moveTo>
                      <a:pt x="1180433" y="1352826"/>
                    </a:moveTo>
                    <a:cubicBezTo>
                      <a:pt x="1339025" y="611400"/>
                      <a:pt x="1235678" y="99908"/>
                      <a:pt x="1027271" y="14945"/>
                    </a:cubicBezTo>
                    <a:cubicBezTo>
                      <a:pt x="811816" y="-74114"/>
                      <a:pt x="388525" y="239544"/>
                      <a:pt x="0" y="830951"/>
                    </a:cubicBezTo>
                    <a:lnTo>
                      <a:pt x="1180433" y="1352826"/>
                    </a:lnTo>
                    <a:close/>
                  </a:path>
                </a:pathLst>
              </a:custGeom>
              <a:grpFill/>
              <a:ln w="9525" cap="flat">
                <a:noFill/>
                <a:prstDash val="solid"/>
                <a:miter/>
              </a:ln>
            </p:spPr>
            <p:txBody>
              <a:bodyPr rtlCol="0" anchor="ctr"/>
              <a:lstStyle/>
              <a:p>
                <a:endParaRPr lang="de-DE" dirty="0"/>
              </a:p>
            </p:txBody>
          </p:sp>
          <p:sp>
            <p:nvSpPr>
              <p:cNvPr id="76" name="Freihandform: Form 75">
                <a:extLst>
                  <a:ext uri="{FF2B5EF4-FFF2-40B4-BE49-F238E27FC236}">
                    <a16:creationId xmlns:a16="http://schemas.microsoft.com/office/drawing/2014/main" id="{6FA8E05E-27DB-B1B2-BE0A-7BF1366E940D}"/>
                  </a:ext>
                </a:extLst>
              </p:cNvPr>
              <p:cNvSpPr/>
              <p:nvPr/>
            </p:nvSpPr>
            <p:spPr bwMode="gray">
              <a:xfrm>
                <a:off x="3212591" y="1579054"/>
                <a:ext cx="1247775" cy="1285875"/>
              </a:xfrm>
              <a:custGeom>
                <a:avLst/>
                <a:gdLst>
                  <a:gd name="connsiteX0" fmla="*/ 1119188 w 1247775"/>
                  <a:gd name="connsiteY0" fmla="*/ 646462 h 1285875"/>
                  <a:gd name="connsiteX1" fmla="*/ 1254347 w 1247775"/>
                  <a:gd name="connsiteY1" fmla="*/ 373285 h 1285875"/>
                  <a:gd name="connsiteX2" fmla="*/ 411766 w 1247775"/>
                  <a:gd name="connsiteY2" fmla="*/ 0 h 1285875"/>
                  <a:gd name="connsiteX3" fmla="*/ 152114 w 1247775"/>
                  <a:gd name="connsiteY3" fmla="*/ 420434 h 1285875"/>
                  <a:gd name="connsiteX4" fmla="*/ 0 w 1247775"/>
                  <a:gd name="connsiteY4" fmla="*/ 902970 h 1285875"/>
                  <a:gd name="connsiteX5" fmla="*/ 869061 w 1247775"/>
                  <a:gd name="connsiteY5" fmla="*/ 1287589 h 1285875"/>
                  <a:gd name="connsiteX6" fmla="*/ 1023080 w 1247775"/>
                  <a:gd name="connsiteY6" fmla="*/ 866966 h 1285875"/>
                  <a:gd name="connsiteX7" fmla="*/ 1119188 w 1247775"/>
                  <a:gd name="connsiteY7" fmla="*/ 646462 h 128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7775" h="1285875">
                    <a:moveTo>
                      <a:pt x="1119188" y="646462"/>
                    </a:moveTo>
                    <a:cubicBezTo>
                      <a:pt x="1162526" y="552164"/>
                      <a:pt x="1208246" y="461486"/>
                      <a:pt x="1254347" y="373285"/>
                    </a:cubicBezTo>
                    <a:lnTo>
                      <a:pt x="411766" y="0"/>
                    </a:lnTo>
                    <a:cubicBezTo>
                      <a:pt x="310991" y="127730"/>
                      <a:pt x="222599" y="266319"/>
                      <a:pt x="152114" y="420434"/>
                    </a:cubicBezTo>
                    <a:cubicBezTo>
                      <a:pt x="79439" y="577501"/>
                      <a:pt x="30480" y="739902"/>
                      <a:pt x="0" y="902970"/>
                    </a:cubicBezTo>
                    <a:lnTo>
                      <a:pt x="869061" y="1287589"/>
                    </a:lnTo>
                    <a:cubicBezTo>
                      <a:pt x="913733" y="1148144"/>
                      <a:pt x="964978" y="1006983"/>
                      <a:pt x="1023080" y="866966"/>
                    </a:cubicBezTo>
                    <a:cubicBezTo>
                      <a:pt x="1054227" y="791718"/>
                      <a:pt x="1085755" y="718471"/>
                      <a:pt x="1119188" y="646462"/>
                    </a:cubicBezTo>
                    <a:close/>
                  </a:path>
                </a:pathLst>
              </a:custGeom>
              <a:grpFill/>
              <a:ln w="9525" cap="flat">
                <a:noFill/>
                <a:prstDash val="solid"/>
                <a:miter/>
              </a:ln>
            </p:spPr>
            <p:txBody>
              <a:bodyPr rtlCol="0" anchor="ctr"/>
              <a:lstStyle/>
              <a:p>
                <a:endParaRPr lang="de-DE" dirty="0"/>
              </a:p>
            </p:txBody>
          </p:sp>
          <p:sp>
            <p:nvSpPr>
              <p:cNvPr id="77" name="Freihandform: Form 76">
                <a:extLst>
                  <a:ext uri="{FF2B5EF4-FFF2-40B4-BE49-F238E27FC236}">
                    <a16:creationId xmlns:a16="http://schemas.microsoft.com/office/drawing/2014/main" id="{E0E9B45E-BCF7-9E9F-1882-35F26082878F}"/>
                  </a:ext>
                </a:extLst>
              </p:cNvPr>
              <p:cNvSpPr/>
              <p:nvPr/>
            </p:nvSpPr>
            <p:spPr bwMode="gray">
              <a:xfrm>
                <a:off x="3916299" y="790975"/>
                <a:ext cx="1447800" cy="809625"/>
              </a:xfrm>
              <a:custGeom>
                <a:avLst/>
                <a:gdLst>
                  <a:gd name="connsiteX0" fmla="*/ 1453039 w 1447800"/>
                  <a:gd name="connsiteY0" fmla="*/ 3124 h 809625"/>
                  <a:gd name="connsiteX1" fmla="*/ 0 w 1447800"/>
                  <a:gd name="connsiteY1" fmla="*/ 488518 h 809625"/>
                  <a:gd name="connsiteX2" fmla="*/ 746474 w 1447800"/>
                  <a:gd name="connsiteY2" fmla="*/ 818749 h 809625"/>
                  <a:gd name="connsiteX3" fmla="*/ 1453039 w 1447800"/>
                  <a:gd name="connsiteY3" fmla="*/ 3124 h 809625"/>
                </a:gdLst>
                <a:ahLst/>
                <a:cxnLst>
                  <a:cxn ang="0">
                    <a:pos x="connsiteX0" y="connsiteY0"/>
                  </a:cxn>
                  <a:cxn ang="0">
                    <a:pos x="connsiteX1" y="connsiteY1"/>
                  </a:cxn>
                  <a:cxn ang="0">
                    <a:pos x="connsiteX2" y="connsiteY2"/>
                  </a:cxn>
                  <a:cxn ang="0">
                    <a:pos x="connsiteX3" y="connsiteY3"/>
                  </a:cxn>
                </a:cxnLst>
                <a:rect l="l" t="t" r="r" b="b"/>
                <a:pathLst>
                  <a:path w="1447800" h="809625">
                    <a:moveTo>
                      <a:pt x="1453039" y="3124"/>
                    </a:moveTo>
                    <a:cubicBezTo>
                      <a:pt x="924687" y="-26023"/>
                      <a:pt x="403860" y="149809"/>
                      <a:pt x="0" y="488518"/>
                    </a:cubicBezTo>
                    <a:lnTo>
                      <a:pt x="746474" y="818749"/>
                    </a:lnTo>
                    <a:cubicBezTo>
                      <a:pt x="970693" y="462895"/>
                      <a:pt x="1212723" y="185051"/>
                      <a:pt x="1453039" y="3124"/>
                    </a:cubicBezTo>
                    <a:close/>
                  </a:path>
                </a:pathLst>
              </a:custGeom>
              <a:grpFill/>
              <a:ln w="9525" cap="flat">
                <a:noFill/>
                <a:prstDash val="solid"/>
                <a:miter/>
              </a:ln>
            </p:spPr>
            <p:txBody>
              <a:bodyPr rtlCol="0" anchor="ctr"/>
              <a:lstStyle/>
              <a:p>
                <a:endParaRPr lang="de-DE" dirty="0"/>
              </a:p>
            </p:txBody>
          </p:sp>
          <p:sp>
            <p:nvSpPr>
              <p:cNvPr id="78" name="Freihandform: Form 77">
                <a:extLst>
                  <a:ext uri="{FF2B5EF4-FFF2-40B4-BE49-F238E27FC236}">
                    <a16:creationId xmlns:a16="http://schemas.microsoft.com/office/drawing/2014/main" id="{782BA028-FA59-BFDF-6EA7-5DB81AEFEA76}"/>
                  </a:ext>
                </a:extLst>
              </p:cNvPr>
              <p:cNvSpPr/>
              <p:nvPr/>
            </p:nvSpPr>
            <p:spPr bwMode="gray">
              <a:xfrm>
                <a:off x="3176587" y="2895409"/>
                <a:ext cx="790575" cy="1533525"/>
              </a:xfrm>
              <a:custGeom>
                <a:avLst/>
                <a:gdLst>
                  <a:gd name="connsiteX0" fmla="*/ 0 w 790575"/>
                  <a:gd name="connsiteY0" fmla="*/ 0 h 1533525"/>
                  <a:gd name="connsiteX1" fmla="*/ 708374 w 790575"/>
                  <a:gd name="connsiteY1" fmla="*/ 1537811 h 1533525"/>
                  <a:gd name="connsiteX2" fmla="*/ 684086 w 790575"/>
                  <a:gd name="connsiteY2" fmla="*/ 1210627 h 1533525"/>
                  <a:gd name="connsiteX3" fmla="*/ 798005 w 790575"/>
                  <a:gd name="connsiteY3" fmla="*/ 353282 h 1533525"/>
                  <a:gd name="connsiteX4" fmla="*/ 0 w 790575"/>
                  <a:gd name="connsiteY4" fmla="*/ 0 h 1533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575" h="1533525">
                    <a:moveTo>
                      <a:pt x="0" y="0"/>
                    </a:moveTo>
                    <a:cubicBezTo>
                      <a:pt x="8287" y="584168"/>
                      <a:pt x="262414" y="1147286"/>
                      <a:pt x="708374" y="1537811"/>
                    </a:cubicBezTo>
                    <a:cubicBezTo>
                      <a:pt x="693039" y="1436846"/>
                      <a:pt x="684086" y="1328547"/>
                      <a:pt x="684086" y="1210627"/>
                    </a:cubicBezTo>
                    <a:cubicBezTo>
                      <a:pt x="685705" y="948214"/>
                      <a:pt x="725329" y="657225"/>
                      <a:pt x="798005" y="353282"/>
                    </a:cubicBezTo>
                    <a:lnTo>
                      <a:pt x="0" y="0"/>
                    </a:lnTo>
                    <a:close/>
                  </a:path>
                </a:pathLst>
              </a:custGeom>
              <a:grpFill/>
              <a:ln w="9525" cap="flat">
                <a:noFill/>
                <a:prstDash val="solid"/>
                <a:miter/>
              </a:ln>
            </p:spPr>
            <p:txBody>
              <a:bodyPr rtlCol="0" anchor="ctr"/>
              <a:lstStyle/>
              <a:p>
                <a:endParaRPr lang="de-DE" dirty="0"/>
              </a:p>
            </p:txBody>
          </p:sp>
        </p:grpSp>
      </p:grpSp>
      <p:grpSp>
        <p:nvGrpSpPr>
          <p:cNvPr id="96" name="Gruppieren 95">
            <a:extLst>
              <a:ext uri="{FF2B5EF4-FFF2-40B4-BE49-F238E27FC236}">
                <a16:creationId xmlns:a16="http://schemas.microsoft.com/office/drawing/2014/main" id="{79348A32-36BB-6C88-0D28-15B11A6B6B87}"/>
              </a:ext>
            </a:extLst>
          </p:cNvPr>
          <p:cNvGrpSpPr>
            <a:grpSpLocks noChangeAspect="1"/>
          </p:cNvGrpSpPr>
          <p:nvPr/>
        </p:nvGrpSpPr>
        <p:grpSpPr>
          <a:xfrm>
            <a:off x="6845643" y="4411220"/>
            <a:ext cx="4938369" cy="612000"/>
            <a:chOff x="6845643" y="4469276"/>
            <a:chExt cx="4938369" cy="612000"/>
          </a:xfrm>
        </p:grpSpPr>
        <p:sp>
          <p:nvSpPr>
            <p:cNvPr id="48" name="Abgerundetes Rechteck 38">
              <a:extLst>
                <a:ext uri="{FF2B5EF4-FFF2-40B4-BE49-F238E27FC236}">
                  <a16:creationId xmlns:a16="http://schemas.microsoft.com/office/drawing/2014/main" id="{A970867C-7899-B60A-8EAA-1B95F0E6CC0C}"/>
                </a:ext>
                <a:ext uri="{C183D7F6-B498-43B3-948B-1728B52AA6E4}">
                  <adec:decorative xmlns:adec="http://schemas.microsoft.com/office/drawing/2017/decorative" val="1"/>
                </a:ext>
              </a:extLst>
            </p:cNvPr>
            <p:cNvSpPr/>
            <p:nvPr/>
          </p:nvSpPr>
          <p:spPr>
            <a:xfrm>
              <a:off x="6845643" y="4469276"/>
              <a:ext cx="4938369" cy="612000"/>
            </a:xfrm>
            <a:prstGeom prst="roundRect">
              <a:avLst>
                <a:gd name="adj" fmla="val 24052"/>
              </a:avLst>
            </a:prstGeom>
            <a:solidFill>
              <a:schemeClr val="bg1"/>
            </a:solidFill>
            <a:ln w="19050">
              <a:solidFill>
                <a:srgbClr val="6D1B34"/>
              </a:solidFill>
            </a:ln>
          </p:spPr>
          <p:style>
            <a:lnRef idx="2">
              <a:schemeClr val="accent1">
                <a:shade val="50000"/>
              </a:schemeClr>
            </a:lnRef>
            <a:fillRef idx="1">
              <a:schemeClr val="accent1"/>
            </a:fillRef>
            <a:effectRef idx="0">
              <a:schemeClr val="accent1"/>
            </a:effectRef>
            <a:fontRef idx="minor">
              <a:schemeClr val="lt1"/>
            </a:fontRef>
          </p:style>
          <p:txBody>
            <a:bodyPr lIns="684000" tIns="0" rIns="0" bIns="0" rtlCol="0" anchor="ctr">
              <a:noAutofit/>
            </a:bodyPr>
            <a:lstStyle/>
            <a:p>
              <a:pPr marL="0" marR="0" lvl="0" indent="0" defTabSz="914400" rtl="0" eaLnBrk="1" fontAlgn="auto" latinLnBrk="0" hangingPunct="1">
                <a:lnSpc>
                  <a:spcPct val="90000"/>
                </a:lnSpc>
                <a:spcBef>
                  <a:spcPts val="0"/>
                </a:spcBef>
                <a:spcAft>
                  <a:spcPts val="0"/>
                </a:spcAft>
                <a:buClrTx/>
                <a:buSzTx/>
                <a:buFontTx/>
                <a:buNone/>
                <a:tabLst/>
                <a:defRPr/>
              </a:pPr>
              <a:r>
                <a:rPr kumimoji="0" lang="de-DE" sz="1400" b="0" i="0" u="none" strike="noStrike" kern="1200" cap="none" spc="0" normalizeH="0" baseline="0" noProof="0" dirty="0">
                  <a:ln>
                    <a:noFill/>
                  </a:ln>
                  <a:solidFill>
                    <a:srgbClr val="1A1A18"/>
                  </a:solidFill>
                  <a:effectLst/>
                  <a:uLnTx/>
                  <a:uFillTx/>
                  <a:ea typeface="+mn-ea"/>
                  <a:cs typeface="+mn-cs"/>
                </a:rPr>
                <a:t>Steuerfreie Leistungen</a:t>
              </a:r>
            </a:p>
          </p:txBody>
        </p:sp>
        <p:sp>
          <p:nvSpPr>
            <p:cNvPr id="92" name="Freihandform: Form 240">
              <a:extLst>
                <a:ext uri="{FF2B5EF4-FFF2-40B4-BE49-F238E27FC236}">
                  <a16:creationId xmlns:a16="http://schemas.microsoft.com/office/drawing/2014/main" id="{BE2900FD-E581-653D-F372-519805924F3A}"/>
                </a:ext>
              </a:extLst>
            </p:cNvPr>
            <p:cNvSpPr>
              <a:spLocks noChangeAspect="1"/>
            </p:cNvSpPr>
            <p:nvPr/>
          </p:nvSpPr>
          <p:spPr bwMode="gray">
            <a:xfrm>
              <a:off x="7057359" y="4653171"/>
              <a:ext cx="288000" cy="244211"/>
            </a:xfrm>
            <a:custGeom>
              <a:avLst/>
              <a:gdLst>
                <a:gd name="connsiteX0" fmla="*/ 1527998 w 4569031"/>
                <a:gd name="connsiteY0" fmla="*/ 2555718 h 3874324"/>
                <a:gd name="connsiteX1" fmla="*/ 0 w 4569031"/>
                <a:gd name="connsiteY1" fmla="*/ 1285296 h 3874324"/>
                <a:gd name="connsiteX2" fmla="*/ 0 w 4569031"/>
                <a:gd name="connsiteY2" fmla="*/ 2777668 h 3874324"/>
                <a:gd name="connsiteX3" fmla="*/ 1161852 w 4569031"/>
                <a:gd name="connsiteY3" fmla="*/ 3740817 h 3874324"/>
                <a:gd name="connsiteX4" fmla="*/ 1898330 w 4569031"/>
                <a:gd name="connsiteY4" fmla="*/ 3739659 h 3874324"/>
                <a:gd name="connsiteX5" fmla="*/ 4571971 w 4569031"/>
                <a:gd name="connsiteY5" fmla="*/ 1496736 h 3874324"/>
                <a:gd name="connsiteX6" fmla="*/ 4571971 w 4569031"/>
                <a:gd name="connsiteY6" fmla="*/ 0 h 3874324"/>
                <a:gd name="connsiteX7" fmla="*/ 1527998 w 4569031"/>
                <a:gd name="connsiteY7" fmla="*/ 2555718 h 3874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69031" h="3874324">
                  <a:moveTo>
                    <a:pt x="1527998" y="2555718"/>
                  </a:moveTo>
                  <a:lnTo>
                    <a:pt x="0" y="1285296"/>
                  </a:lnTo>
                  <a:lnTo>
                    <a:pt x="0" y="2777668"/>
                  </a:lnTo>
                  <a:lnTo>
                    <a:pt x="1161852" y="3740817"/>
                  </a:lnTo>
                  <a:cubicBezTo>
                    <a:pt x="1374628" y="3919659"/>
                    <a:pt x="1685732" y="3919481"/>
                    <a:pt x="1898330" y="3739659"/>
                  </a:cubicBezTo>
                  <a:lnTo>
                    <a:pt x="4571971" y="1496736"/>
                  </a:lnTo>
                  <a:lnTo>
                    <a:pt x="4571971" y="0"/>
                  </a:lnTo>
                  <a:lnTo>
                    <a:pt x="1527998" y="2555718"/>
                  </a:lnTo>
                  <a:close/>
                </a:path>
              </a:pathLst>
            </a:custGeom>
            <a:solidFill>
              <a:srgbClr val="6D1B34"/>
            </a:solidFill>
            <a:ln w="8898" cap="flat">
              <a:noFill/>
              <a:prstDash val="solid"/>
              <a:miter/>
            </a:ln>
          </p:spPr>
          <p:txBody>
            <a:bodyPr rtlCol="0" anchor="ctr"/>
            <a:lstStyle/>
            <a:p>
              <a:endParaRPr lang="de-DE" dirty="0"/>
            </a:p>
          </p:txBody>
        </p:sp>
      </p:grpSp>
    </p:spTree>
    <p:extLst>
      <p:ext uri="{BB962C8B-B14F-4D97-AF65-F5344CB8AC3E}">
        <p14:creationId xmlns:p14="http://schemas.microsoft.com/office/powerpoint/2010/main" val="344153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par>
                                <p:cTn id="10" presetID="10" presetClass="entr" presetSubtype="0" fill="hold" grpId="0" nodeType="withEffect">
                                  <p:stCondLst>
                                    <p:cond delay="50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childTnLst>
                                </p:cTn>
                              </p:par>
                              <p:par>
                                <p:cTn id="13" presetID="42" presetClass="entr" presetSubtype="0" fill="hold" nodeType="withEffect">
                                  <p:stCondLst>
                                    <p:cond delay="1000"/>
                                  </p:stCondLst>
                                  <p:childTnLst>
                                    <p:set>
                                      <p:cBhvr>
                                        <p:cTn id="14" dur="1" fill="hold">
                                          <p:stCondLst>
                                            <p:cond delay="0"/>
                                          </p:stCondLst>
                                        </p:cTn>
                                        <p:tgtEl>
                                          <p:spTgt spid="93"/>
                                        </p:tgtEl>
                                        <p:attrNameLst>
                                          <p:attrName>style.visibility</p:attrName>
                                        </p:attrNameLst>
                                      </p:cBhvr>
                                      <p:to>
                                        <p:strVal val="visible"/>
                                      </p:to>
                                    </p:set>
                                    <p:animEffect transition="in" filter="fade">
                                      <p:cBhvr>
                                        <p:cTn id="15" dur="500"/>
                                        <p:tgtEl>
                                          <p:spTgt spid="93"/>
                                        </p:tgtEl>
                                      </p:cBhvr>
                                    </p:animEffect>
                                    <p:anim calcmode="lin" valueType="num">
                                      <p:cBhvr>
                                        <p:cTn id="16" dur="500" fill="hold"/>
                                        <p:tgtEl>
                                          <p:spTgt spid="93"/>
                                        </p:tgtEl>
                                        <p:attrNameLst>
                                          <p:attrName>ppt_x</p:attrName>
                                        </p:attrNameLst>
                                      </p:cBhvr>
                                      <p:tavLst>
                                        <p:tav tm="0">
                                          <p:val>
                                            <p:strVal val="#ppt_x"/>
                                          </p:val>
                                        </p:tav>
                                        <p:tav tm="100000">
                                          <p:val>
                                            <p:strVal val="#ppt_x"/>
                                          </p:val>
                                        </p:tav>
                                      </p:tavLst>
                                    </p:anim>
                                    <p:anim calcmode="lin" valueType="num">
                                      <p:cBhvr>
                                        <p:cTn id="17" dur="500" fill="hold"/>
                                        <p:tgtEl>
                                          <p:spTgt spid="93"/>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1250"/>
                                  </p:stCondLst>
                                  <p:childTnLst>
                                    <p:set>
                                      <p:cBhvr>
                                        <p:cTn id="19" dur="1" fill="hold">
                                          <p:stCondLst>
                                            <p:cond delay="0"/>
                                          </p:stCondLst>
                                        </p:cTn>
                                        <p:tgtEl>
                                          <p:spTgt spid="94"/>
                                        </p:tgtEl>
                                        <p:attrNameLst>
                                          <p:attrName>style.visibility</p:attrName>
                                        </p:attrNameLst>
                                      </p:cBhvr>
                                      <p:to>
                                        <p:strVal val="visible"/>
                                      </p:to>
                                    </p:set>
                                    <p:animEffect transition="in" filter="fade">
                                      <p:cBhvr>
                                        <p:cTn id="20" dur="500"/>
                                        <p:tgtEl>
                                          <p:spTgt spid="94"/>
                                        </p:tgtEl>
                                      </p:cBhvr>
                                    </p:animEffect>
                                    <p:anim calcmode="lin" valueType="num">
                                      <p:cBhvr>
                                        <p:cTn id="21" dur="500" fill="hold"/>
                                        <p:tgtEl>
                                          <p:spTgt spid="94"/>
                                        </p:tgtEl>
                                        <p:attrNameLst>
                                          <p:attrName>ppt_x</p:attrName>
                                        </p:attrNameLst>
                                      </p:cBhvr>
                                      <p:tavLst>
                                        <p:tav tm="0">
                                          <p:val>
                                            <p:strVal val="#ppt_x"/>
                                          </p:val>
                                        </p:tav>
                                        <p:tav tm="100000">
                                          <p:val>
                                            <p:strVal val="#ppt_x"/>
                                          </p:val>
                                        </p:tav>
                                      </p:tavLst>
                                    </p:anim>
                                    <p:anim calcmode="lin" valueType="num">
                                      <p:cBhvr>
                                        <p:cTn id="22" dur="500" fill="hold"/>
                                        <p:tgtEl>
                                          <p:spTgt spid="94"/>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1500"/>
                                  </p:stCondLst>
                                  <p:childTnLst>
                                    <p:set>
                                      <p:cBhvr>
                                        <p:cTn id="24" dur="1" fill="hold">
                                          <p:stCondLst>
                                            <p:cond delay="0"/>
                                          </p:stCondLst>
                                        </p:cTn>
                                        <p:tgtEl>
                                          <p:spTgt spid="95"/>
                                        </p:tgtEl>
                                        <p:attrNameLst>
                                          <p:attrName>style.visibility</p:attrName>
                                        </p:attrNameLst>
                                      </p:cBhvr>
                                      <p:to>
                                        <p:strVal val="visible"/>
                                      </p:to>
                                    </p:set>
                                    <p:animEffect transition="in" filter="fade">
                                      <p:cBhvr>
                                        <p:cTn id="25" dur="500"/>
                                        <p:tgtEl>
                                          <p:spTgt spid="95"/>
                                        </p:tgtEl>
                                      </p:cBhvr>
                                    </p:animEffect>
                                    <p:anim calcmode="lin" valueType="num">
                                      <p:cBhvr>
                                        <p:cTn id="26" dur="500" fill="hold"/>
                                        <p:tgtEl>
                                          <p:spTgt spid="95"/>
                                        </p:tgtEl>
                                        <p:attrNameLst>
                                          <p:attrName>ppt_x</p:attrName>
                                        </p:attrNameLst>
                                      </p:cBhvr>
                                      <p:tavLst>
                                        <p:tav tm="0">
                                          <p:val>
                                            <p:strVal val="#ppt_x"/>
                                          </p:val>
                                        </p:tav>
                                        <p:tav tm="100000">
                                          <p:val>
                                            <p:strVal val="#ppt_x"/>
                                          </p:val>
                                        </p:tav>
                                      </p:tavLst>
                                    </p:anim>
                                    <p:anim calcmode="lin" valueType="num">
                                      <p:cBhvr>
                                        <p:cTn id="27" dur="500" fill="hold"/>
                                        <p:tgtEl>
                                          <p:spTgt spid="95"/>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1750"/>
                                  </p:stCondLst>
                                  <p:childTnLst>
                                    <p:set>
                                      <p:cBhvr>
                                        <p:cTn id="29" dur="1" fill="hold">
                                          <p:stCondLst>
                                            <p:cond delay="0"/>
                                          </p:stCondLst>
                                        </p:cTn>
                                        <p:tgtEl>
                                          <p:spTgt spid="96"/>
                                        </p:tgtEl>
                                        <p:attrNameLst>
                                          <p:attrName>style.visibility</p:attrName>
                                        </p:attrNameLst>
                                      </p:cBhvr>
                                      <p:to>
                                        <p:strVal val="visible"/>
                                      </p:to>
                                    </p:set>
                                    <p:animEffect transition="in" filter="fade">
                                      <p:cBhvr>
                                        <p:cTn id="30" dur="500"/>
                                        <p:tgtEl>
                                          <p:spTgt spid="96"/>
                                        </p:tgtEl>
                                      </p:cBhvr>
                                    </p:animEffect>
                                    <p:anim calcmode="lin" valueType="num">
                                      <p:cBhvr>
                                        <p:cTn id="31" dur="500" fill="hold"/>
                                        <p:tgtEl>
                                          <p:spTgt spid="96"/>
                                        </p:tgtEl>
                                        <p:attrNameLst>
                                          <p:attrName>ppt_x</p:attrName>
                                        </p:attrNameLst>
                                      </p:cBhvr>
                                      <p:tavLst>
                                        <p:tav tm="0">
                                          <p:val>
                                            <p:strVal val="#ppt_x"/>
                                          </p:val>
                                        </p:tav>
                                        <p:tav tm="100000">
                                          <p:val>
                                            <p:strVal val="#ppt_x"/>
                                          </p:val>
                                        </p:tav>
                                      </p:tavLst>
                                    </p:anim>
                                    <p:anim calcmode="lin" valueType="num">
                                      <p:cBhvr>
                                        <p:cTn id="32" dur="500" fill="hold"/>
                                        <p:tgtEl>
                                          <p:spTgt spid="96"/>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200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anim calcmode="lin" valueType="num">
                                      <p:cBhvr>
                                        <p:cTn id="36" dur="500" fill="hold"/>
                                        <p:tgtEl>
                                          <p:spTgt spid="97"/>
                                        </p:tgtEl>
                                        <p:attrNameLst>
                                          <p:attrName>ppt_x</p:attrName>
                                        </p:attrNameLst>
                                      </p:cBhvr>
                                      <p:tavLst>
                                        <p:tav tm="0">
                                          <p:val>
                                            <p:strVal val="#ppt_x"/>
                                          </p:val>
                                        </p:tav>
                                        <p:tav tm="100000">
                                          <p:val>
                                            <p:strVal val="#ppt_x"/>
                                          </p:val>
                                        </p:tav>
                                      </p:tavLst>
                                    </p:anim>
                                    <p:anim calcmode="lin" valueType="num">
                                      <p:cBhvr>
                                        <p:cTn id="37" dur="500" fill="hold"/>
                                        <p:tgtEl>
                                          <p:spTgt spid="97"/>
                                        </p:tgtEl>
                                        <p:attrNameLst>
                                          <p:attrName>ppt_y</p:attrName>
                                        </p:attrNameLst>
                                      </p:cBhvr>
                                      <p:tavLst>
                                        <p:tav tm="0">
                                          <p:val>
                                            <p:strVal val="#ppt_y+.1"/>
                                          </p:val>
                                        </p:tav>
                                        <p:tav tm="100000">
                                          <p:val>
                                            <p:strVal val="#ppt_y"/>
                                          </p:val>
                                        </p:tav>
                                      </p:tavLst>
                                    </p:anim>
                                  </p:childTnLst>
                                </p:cTn>
                              </p:par>
                              <p:par>
                                <p:cTn id="38" presetID="10" presetClass="entr" presetSubtype="0" fill="hold" grpId="0" nodeType="withEffect">
                                  <p:stCondLst>
                                    <p:cond delay="250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4" grpId="0"/>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uppieren 22">
            <a:extLst>
              <a:ext uri="{FF2B5EF4-FFF2-40B4-BE49-F238E27FC236}">
                <a16:creationId xmlns:a16="http://schemas.microsoft.com/office/drawing/2014/main" id="{49871F5C-E138-9089-B871-1AC34DA88C52}"/>
              </a:ext>
            </a:extLst>
          </p:cNvPr>
          <p:cNvGrpSpPr>
            <a:grpSpLocks noChangeAspect="1"/>
          </p:cNvGrpSpPr>
          <p:nvPr/>
        </p:nvGrpSpPr>
        <p:grpSpPr>
          <a:xfrm>
            <a:off x="0" y="4033993"/>
            <a:ext cx="11230713" cy="727858"/>
            <a:chOff x="0" y="4033993"/>
            <a:chExt cx="11230713" cy="727858"/>
          </a:xfrm>
        </p:grpSpPr>
        <p:sp>
          <p:nvSpPr>
            <p:cNvPr id="5" name="Textfeld 4">
              <a:extLst>
                <a:ext uri="{FF2B5EF4-FFF2-40B4-BE49-F238E27FC236}">
                  <a16:creationId xmlns:a16="http://schemas.microsoft.com/office/drawing/2014/main" id="{464850E2-528D-C27F-B14D-3F069CAD9C48}"/>
                </a:ext>
              </a:extLst>
            </p:cNvPr>
            <p:cNvSpPr txBox="1"/>
            <p:nvPr/>
          </p:nvSpPr>
          <p:spPr>
            <a:xfrm>
              <a:off x="10481703" y="4241288"/>
              <a:ext cx="648000" cy="24622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ctr" anchorCtr="0">
              <a:noAutofit/>
            </a:bodyPr>
            <a:lstStyle/>
            <a:p>
              <a:pPr algn="l">
                <a:spcBef>
                  <a:spcPts val="600"/>
                </a:spcBef>
              </a:pPr>
              <a:r>
                <a:rPr lang="de-DE" sz="1200" b="1" dirty="0">
                  <a:solidFill>
                    <a:schemeClr val="accent1"/>
                  </a:solidFill>
                </a:rPr>
                <a:t>Jahre</a:t>
              </a:r>
            </a:p>
          </p:txBody>
        </p:sp>
        <p:sp>
          <p:nvSpPr>
            <p:cNvPr id="15" name="Textfeld 14">
              <a:extLst>
                <a:ext uri="{FF2B5EF4-FFF2-40B4-BE49-F238E27FC236}">
                  <a16:creationId xmlns:a16="http://schemas.microsoft.com/office/drawing/2014/main" id="{1CB5B52A-20BC-A87E-AF43-A891CD43FAF0}"/>
                </a:ext>
              </a:extLst>
            </p:cNvPr>
            <p:cNvSpPr txBox="1"/>
            <p:nvPr/>
          </p:nvSpPr>
          <p:spPr>
            <a:xfrm>
              <a:off x="227103" y="4033993"/>
              <a:ext cx="648000" cy="432000"/>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b" anchorCtr="0">
              <a:noAutofit/>
            </a:bodyPr>
            <a:lstStyle/>
            <a:p>
              <a:pPr algn="ctr">
                <a:spcBef>
                  <a:spcPts val="600"/>
                </a:spcBef>
              </a:pPr>
              <a:r>
                <a:rPr lang="de-DE" sz="1600" b="1" dirty="0">
                  <a:solidFill>
                    <a:schemeClr val="accent1"/>
                  </a:solidFill>
                </a:rPr>
                <a:t>1</a:t>
              </a:r>
            </a:p>
          </p:txBody>
        </p:sp>
        <p:cxnSp>
          <p:nvCxnSpPr>
            <p:cNvPr id="22" name="Gerade Verbindung mit Pfeil 21">
              <a:extLst>
                <a:ext uri="{FF2B5EF4-FFF2-40B4-BE49-F238E27FC236}">
                  <a16:creationId xmlns:a16="http://schemas.microsoft.com/office/drawing/2014/main" id="{A64983D4-FFF2-70BC-70C9-E5C06D067BC3}"/>
                </a:ext>
              </a:extLst>
            </p:cNvPr>
            <p:cNvCxnSpPr>
              <a:cxnSpLocks/>
            </p:cNvCxnSpPr>
            <p:nvPr/>
          </p:nvCxnSpPr>
          <p:spPr>
            <a:xfrm>
              <a:off x="0" y="4677347"/>
              <a:ext cx="11230713" cy="0"/>
            </a:xfrm>
            <a:prstGeom prst="straightConnector1">
              <a:avLst/>
            </a:prstGeom>
            <a:ln w="25400">
              <a:tailEnd type="triangle" w="lg" len="lg"/>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8A6288E4-860C-B0C5-C6F8-04AA23AB0FBC}"/>
                </a:ext>
              </a:extLst>
            </p:cNvPr>
            <p:cNvCxnSpPr>
              <a:cxnSpLocks/>
            </p:cNvCxnSpPr>
            <p:nvPr/>
          </p:nvCxnSpPr>
          <p:spPr>
            <a:xfrm>
              <a:off x="4028685" y="4592843"/>
              <a:ext cx="0" cy="16900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E55614B4-EF48-913C-D779-330DFC65A3C0}"/>
                </a:ext>
              </a:extLst>
            </p:cNvPr>
            <p:cNvCxnSpPr>
              <a:cxnSpLocks/>
            </p:cNvCxnSpPr>
            <p:nvPr/>
          </p:nvCxnSpPr>
          <p:spPr>
            <a:xfrm>
              <a:off x="6347073" y="4592843"/>
              <a:ext cx="0" cy="16900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6" name="Gerader Verbinder 25">
              <a:extLst>
                <a:ext uri="{FF2B5EF4-FFF2-40B4-BE49-F238E27FC236}">
                  <a16:creationId xmlns:a16="http://schemas.microsoft.com/office/drawing/2014/main" id="{90397B4B-9936-216B-A3CE-E15A7E9FD5E8}"/>
                </a:ext>
              </a:extLst>
            </p:cNvPr>
            <p:cNvCxnSpPr>
              <a:cxnSpLocks/>
            </p:cNvCxnSpPr>
            <p:nvPr/>
          </p:nvCxnSpPr>
          <p:spPr>
            <a:xfrm>
              <a:off x="8665461" y="4592843"/>
              <a:ext cx="0" cy="16900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2A3450F3-06A5-CE9C-AD85-85EFE288E1C3}"/>
                </a:ext>
              </a:extLst>
            </p:cNvPr>
            <p:cNvSpPr txBox="1"/>
            <p:nvPr/>
          </p:nvSpPr>
          <p:spPr>
            <a:xfrm>
              <a:off x="7182267" y="4033993"/>
              <a:ext cx="648000" cy="432000"/>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b" anchorCtr="0">
              <a:noAutofit/>
            </a:bodyPr>
            <a:lstStyle/>
            <a:p>
              <a:pPr algn="ctr">
                <a:spcBef>
                  <a:spcPts val="600"/>
                </a:spcBef>
              </a:pPr>
              <a:r>
                <a:rPr lang="de-DE" sz="1600" b="1" dirty="0">
                  <a:solidFill>
                    <a:schemeClr val="accent1"/>
                  </a:solidFill>
                </a:rPr>
                <a:t>7</a:t>
              </a:r>
            </a:p>
          </p:txBody>
        </p:sp>
        <p:sp>
          <p:nvSpPr>
            <p:cNvPr id="28" name="Textfeld 27">
              <a:extLst>
                <a:ext uri="{FF2B5EF4-FFF2-40B4-BE49-F238E27FC236}">
                  <a16:creationId xmlns:a16="http://schemas.microsoft.com/office/drawing/2014/main" id="{6FDE779D-929C-D550-EAAE-EC61895F666E}"/>
                </a:ext>
              </a:extLst>
            </p:cNvPr>
            <p:cNvSpPr txBox="1"/>
            <p:nvPr/>
          </p:nvSpPr>
          <p:spPr>
            <a:xfrm>
              <a:off x="4863879" y="4033993"/>
              <a:ext cx="648000" cy="432000"/>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b" anchorCtr="0">
              <a:noAutofit/>
            </a:bodyPr>
            <a:lstStyle/>
            <a:p>
              <a:pPr algn="ctr">
                <a:spcBef>
                  <a:spcPts val="600"/>
                </a:spcBef>
              </a:pPr>
              <a:r>
                <a:rPr lang="de-DE" sz="1600" b="1" dirty="0">
                  <a:solidFill>
                    <a:schemeClr val="accent1"/>
                  </a:solidFill>
                </a:rPr>
                <a:t>5</a:t>
              </a:r>
            </a:p>
          </p:txBody>
        </p:sp>
        <p:sp>
          <p:nvSpPr>
            <p:cNvPr id="30" name="Textfeld 29">
              <a:extLst>
                <a:ext uri="{FF2B5EF4-FFF2-40B4-BE49-F238E27FC236}">
                  <a16:creationId xmlns:a16="http://schemas.microsoft.com/office/drawing/2014/main" id="{EA37DB46-1544-3191-EA6C-82160B056401}"/>
                </a:ext>
              </a:extLst>
            </p:cNvPr>
            <p:cNvSpPr txBox="1"/>
            <p:nvPr/>
          </p:nvSpPr>
          <p:spPr>
            <a:xfrm>
              <a:off x="2545491" y="4033993"/>
              <a:ext cx="648000" cy="432000"/>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b" anchorCtr="0">
              <a:noAutofit/>
            </a:bodyPr>
            <a:lstStyle/>
            <a:p>
              <a:pPr algn="ctr">
                <a:spcBef>
                  <a:spcPts val="600"/>
                </a:spcBef>
              </a:pPr>
              <a:r>
                <a:rPr lang="de-DE" sz="1600" b="1" dirty="0">
                  <a:solidFill>
                    <a:schemeClr val="accent1"/>
                  </a:solidFill>
                </a:rPr>
                <a:t>3</a:t>
              </a:r>
            </a:p>
          </p:txBody>
        </p:sp>
        <p:sp>
          <p:nvSpPr>
            <p:cNvPr id="32" name="Textfeld 31">
              <a:extLst>
                <a:ext uri="{FF2B5EF4-FFF2-40B4-BE49-F238E27FC236}">
                  <a16:creationId xmlns:a16="http://schemas.microsoft.com/office/drawing/2014/main" id="{DFFF6B5F-E1F5-AC03-88CC-266F72C66E71}"/>
                </a:ext>
              </a:extLst>
            </p:cNvPr>
            <p:cNvSpPr txBox="1"/>
            <p:nvPr/>
          </p:nvSpPr>
          <p:spPr>
            <a:xfrm>
              <a:off x="1386297" y="4033993"/>
              <a:ext cx="648000" cy="432000"/>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b" anchorCtr="0">
              <a:noAutofit/>
            </a:bodyPr>
            <a:lstStyle/>
            <a:p>
              <a:pPr algn="ctr">
                <a:spcBef>
                  <a:spcPts val="600"/>
                </a:spcBef>
              </a:pPr>
              <a:r>
                <a:rPr lang="de-DE" sz="1600" b="1" dirty="0">
                  <a:solidFill>
                    <a:schemeClr val="accent1"/>
                  </a:solidFill>
                </a:rPr>
                <a:t>2</a:t>
              </a:r>
            </a:p>
          </p:txBody>
        </p:sp>
      </p:grpSp>
      <p:graphicFrame>
        <p:nvGraphicFramePr>
          <p:cNvPr id="6" name="Objekt 5" hidden="1">
            <a:extLst>
              <a:ext uri="{FF2B5EF4-FFF2-40B4-BE49-F238E27FC236}">
                <a16:creationId xmlns:a16="http://schemas.microsoft.com/office/drawing/2014/main" id="{988BD7B0-A14A-D02F-F45F-0B4F08FD8BE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988BD7B0-A14A-D02F-F45F-0B4F08FD8BE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bwMode="gray"/>
        <p:txBody>
          <a:bodyPr vert="horz"/>
          <a:lstStyle/>
          <a:p>
            <a:r>
              <a:rPr lang="de-DE" dirty="0"/>
              <a:t>Anpassungsfähig und flexibel – Unsere Optionsrechte für Ihre Kunden</a:t>
            </a:r>
          </a:p>
        </p:txBody>
      </p:sp>
      <p:sp>
        <p:nvSpPr>
          <p:cNvPr id="7" name="Grafik 44">
            <a:extLst>
              <a:ext uri="{FF2B5EF4-FFF2-40B4-BE49-F238E27FC236}">
                <a16:creationId xmlns:a16="http://schemas.microsoft.com/office/drawing/2014/main" id="{A21CDCA4-A788-94E2-6B05-83D709A61DB4}"/>
              </a:ext>
            </a:extLst>
          </p:cNvPr>
          <p:cNvSpPr>
            <a:spLocks noChangeAspect="1"/>
          </p:cNvSpPr>
          <p:nvPr/>
        </p:nvSpPr>
        <p:spPr bwMode="gray">
          <a:xfrm>
            <a:off x="10786021" y="322239"/>
            <a:ext cx="444692" cy="858346"/>
          </a:xfrm>
          <a:custGeom>
            <a:avLst/>
            <a:gdLst>
              <a:gd name="connsiteX0" fmla="*/ 137130 w 444692"/>
              <a:gd name="connsiteY0" fmla="*/ 215733 h 858346"/>
              <a:gd name="connsiteX1" fmla="*/ 224709 w 444692"/>
              <a:gd name="connsiteY1" fmla="*/ 229138 h 858346"/>
              <a:gd name="connsiteX2" fmla="*/ 301563 w 444692"/>
              <a:gd name="connsiteY2" fmla="*/ 212382 h 858346"/>
              <a:gd name="connsiteX3" fmla="*/ 343342 w 444692"/>
              <a:gd name="connsiteY3" fmla="*/ 276725 h 858346"/>
              <a:gd name="connsiteX4" fmla="*/ 379535 w 444692"/>
              <a:gd name="connsiteY4" fmla="*/ 268682 h 858346"/>
              <a:gd name="connsiteX5" fmla="*/ 444549 w 444692"/>
              <a:gd name="connsiteY5" fmla="*/ 333247 h 858346"/>
              <a:gd name="connsiteX6" fmla="*/ 444549 w 444692"/>
              <a:gd name="connsiteY6" fmla="*/ 333920 h 858346"/>
              <a:gd name="connsiteX7" fmla="*/ 444549 w 444692"/>
              <a:gd name="connsiteY7" fmla="*/ 626818 h 858346"/>
              <a:gd name="connsiteX8" fmla="*/ 377525 w 444692"/>
              <a:gd name="connsiteY8" fmla="*/ 794156 h 858346"/>
              <a:gd name="connsiteX9" fmla="*/ 250178 w 444692"/>
              <a:gd name="connsiteY9" fmla="*/ 856489 h 858346"/>
              <a:gd name="connsiteX10" fmla="*/ 6208 w 444692"/>
              <a:gd name="connsiteY10" fmla="*/ 684906 h 858346"/>
              <a:gd name="connsiteX11" fmla="*/ -47 w 444692"/>
              <a:gd name="connsiteY11" fmla="*/ 629275 h 858346"/>
              <a:gd name="connsiteX12" fmla="*/ -47 w 444692"/>
              <a:gd name="connsiteY12" fmla="*/ 524493 h 858346"/>
              <a:gd name="connsiteX13" fmla="*/ 1293 w 444692"/>
              <a:gd name="connsiteY13" fmla="*/ 275832 h 858346"/>
              <a:gd name="connsiteX14" fmla="*/ 1293 w 444692"/>
              <a:gd name="connsiteY14" fmla="*/ 62470 h 858346"/>
              <a:gd name="connsiteX15" fmla="*/ 62509 w 444692"/>
              <a:gd name="connsiteY15" fmla="*/ 360 h 858346"/>
              <a:gd name="connsiteX16" fmla="*/ 117693 w 444692"/>
              <a:gd name="connsiteY16" fmla="*/ 19574 h 858346"/>
              <a:gd name="connsiteX17" fmla="*/ 136013 w 444692"/>
              <a:gd name="connsiteY17" fmla="*/ 64257 h 858346"/>
              <a:gd name="connsiteX18" fmla="*/ 136013 w 444692"/>
              <a:gd name="connsiteY18" fmla="*/ 215733 h 858346"/>
              <a:gd name="connsiteX19" fmla="*/ 310277 w 444692"/>
              <a:gd name="connsiteY19" fmla="*/ 501035 h 858346"/>
              <a:gd name="connsiteX20" fmla="*/ 308489 w 444692"/>
              <a:gd name="connsiteY20" fmla="*/ 501035 h 858346"/>
              <a:gd name="connsiteX21" fmla="*/ 303127 w 444692"/>
              <a:gd name="connsiteY21" fmla="*/ 506844 h 858346"/>
              <a:gd name="connsiteX22" fmla="*/ 254870 w 444692"/>
              <a:gd name="connsiteY22" fmla="*/ 536111 h 858346"/>
              <a:gd name="connsiteX23" fmla="*/ 224262 w 444692"/>
              <a:gd name="connsiteY23" fmla="*/ 538122 h 858346"/>
              <a:gd name="connsiteX24" fmla="*/ 183153 w 444692"/>
              <a:gd name="connsiteY24" fmla="*/ 536111 h 858346"/>
              <a:gd name="connsiteX25" fmla="*/ 146290 w 444692"/>
              <a:gd name="connsiteY25" fmla="*/ 564038 h 858346"/>
              <a:gd name="connsiteX26" fmla="*/ 144949 w 444692"/>
              <a:gd name="connsiteY26" fmla="*/ 569177 h 858346"/>
              <a:gd name="connsiteX27" fmla="*/ 140034 w 444692"/>
              <a:gd name="connsiteY27" fmla="*/ 589284 h 858346"/>
              <a:gd name="connsiteX28" fmla="*/ 112777 w 444692"/>
              <a:gd name="connsiteY28" fmla="*/ 581018 h 858346"/>
              <a:gd name="connsiteX29" fmla="*/ 110096 w 444692"/>
              <a:gd name="connsiteY29" fmla="*/ 576102 h 858346"/>
              <a:gd name="connsiteX30" fmla="*/ 116352 w 444692"/>
              <a:gd name="connsiteY30" fmla="*/ 550186 h 858346"/>
              <a:gd name="connsiteX31" fmla="*/ 159918 w 444692"/>
              <a:gd name="connsiteY31" fmla="*/ 506173 h 858346"/>
              <a:gd name="connsiteX32" fmla="*/ 216889 w 444692"/>
              <a:gd name="connsiteY32" fmla="*/ 506173 h 858346"/>
              <a:gd name="connsiteX33" fmla="*/ 269615 w 444692"/>
              <a:gd name="connsiteY33" fmla="*/ 494332 h 858346"/>
              <a:gd name="connsiteX34" fmla="*/ 289946 w 444692"/>
              <a:gd name="connsiteY34" fmla="*/ 471991 h 858346"/>
              <a:gd name="connsiteX35" fmla="*/ 301563 w 444692"/>
              <a:gd name="connsiteY35" fmla="*/ 445181 h 858346"/>
              <a:gd name="connsiteX36" fmla="*/ 116129 w 444692"/>
              <a:gd name="connsiteY36" fmla="*/ 445181 h 858346"/>
              <a:gd name="connsiteX37" fmla="*/ 33465 w 444692"/>
              <a:gd name="connsiteY37" fmla="*/ 528515 h 858346"/>
              <a:gd name="connsiteX38" fmla="*/ 33465 w 444692"/>
              <a:gd name="connsiteY38" fmla="*/ 627488 h 858346"/>
              <a:gd name="connsiteX39" fmla="*/ 39274 w 444692"/>
              <a:gd name="connsiteY39" fmla="*/ 684906 h 858346"/>
              <a:gd name="connsiteX40" fmla="*/ 252412 w 444692"/>
              <a:gd name="connsiteY40" fmla="*/ 824094 h 858346"/>
              <a:gd name="connsiteX41" fmla="*/ 410590 w 444692"/>
              <a:gd name="connsiteY41" fmla="*/ 638659 h 858346"/>
              <a:gd name="connsiteX42" fmla="*/ 410590 w 444692"/>
              <a:gd name="connsiteY42" fmla="*/ 578113 h 858346"/>
              <a:gd name="connsiteX43" fmla="*/ 410590 w 444692"/>
              <a:gd name="connsiteY43" fmla="*/ 572975 h 858346"/>
              <a:gd name="connsiteX44" fmla="*/ 337980 w 444692"/>
              <a:gd name="connsiteY44" fmla="*/ 568953 h 858346"/>
              <a:gd name="connsiteX45" fmla="*/ 310277 w 444692"/>
              <a:gd name="connsiteY45" fmla="*/ 501035 h 858346"/>
              <a:gd name="connsiteX46" fmla="*/ 33465 w 444692"/>
              <a:gd name="connsiteY46" fmla="*/ 446968 h 858346"/>
              <a:gd name="connsiteX47" fmla="*/ 39274 w 444692"/>
              <a:gd name="connsiteY47" fmla="*/ 441830 h 858346"/>
              <a:gd name="connsiteX48" fmla="*/ 96021 w 444692"/>
              <a:gd name="connsiteY48" fmla="*/ 414349 h 858346"/>
              <a:gd name="connsiteX49" fmla="*/ 104734 w 444692"/>
              <a:gd name="connsiteY49" fmla="*/ 404072 h 858346"/>
              <a:gd name="connsiteX50" fmla="*/ 104734 w 444692"/>
              <a:gd name="connsiteY50" fmla="*/ 65151 h 858346"/>
              <a:gd name="connsiteX51" fmla="*/ 79712 w 444692"/>
              <a:gd name="connsiteY51" fmla="*/ 33425 h 858346"/>
              <a:gd name="connsiteX52" fmla="*/ 66530 w 444692"/>
              <a:gd name="connsiteY52" fmla="*/ 32308 h 858346"/>
              <a:gd name="connsiteX53" fmla="*/ 34582 w 444692"/>
              <a:gd name="connsiteY53" fmla="*/ 64257 h 858346"/>
              <a:gd name="connsiteX54" fmla="*/ 34582 w 444692"/>
              <a:gd name="connsiteY54" fmla="*/ 64480 h 858346"/>
              <a:gd name="connsiteX55" fmla="*/ 34582 w 444692"/>
              <a:gd name="connsiteY55" fmla="*/ 292364 h 858346"/>
              <a:gd name="connsiteX56" fmla="*/ 34582 w 444692"/>
              <a:gd name="connsiteY56" fmla="*/ 400944 h 858346"/>
              <a:gd name="connsiteX57" fmla="*/ 410814 w 444692"/>
              <a:gd name="connsiteY57" fmla="*/ 424627 h 858346"/>
              <a:gd name="connsiteX58" fmla="*/ 410814 w 444692"/>
              <a:gd name="connsiteY58" fmla="*/ 335260 h 858346"/>
              <a:gd name="connsiteX59" fmla="*/ 410814 w 444692"/>
              <a:gd name="connsiteY59" fmla="*/ 326547 h 858346"/>
              <a:gd name="connsiteX60" fmla="*/ 372163 w 444692"/>
              <a:gd name="connsiteY60" fmla="*/ 302642 h 858346"/>
              <a:gd name="connsiteX61" fmla="*/ 343566 w 444692"/>
              <a:gd name="connsiteY61" fmla="*/ 334813 h 858346"/>
              <a:gd name="connsiteX62" fmla="*/ 343566 w 444692"/>
              <a:gd name="connsiteY62" fmla="*/ 515557 h 858346"/>
              <a:gd name="connsiteX63" fmla="*/ 343566 w 444692"/>
              <a:gd name="connsiteY63" fmla="*/ 524717 h 858346"/>
              <a:gd name="connsiteX64" fmla="*/ 383334 w 444692"/>
              <a:gd name="connsiteY64" fmla="*/ 547058 h 858346"/>
              <a:gd name="connsiteX65" fmla="*/ 410367 w 444692"/>
              <a:gd name="connsiteY65" fmla="*/ 515110 h 858346"/>
              <a:gd name="connsiteX66" fmla="*/ 410814 w 444692"/>
              <a:gd name="connsiteY66" fmla="*/ 424180 h 858346"/>
              <a:gd name="connsiteX67" fmla="*/ 138023 w 444692"/>
              <a:gd name="connsiteY67" fmla="*/ 338835 h 858346"/>
              <a:gd name="connsiteX68" fmla="*/ 138023 w 444692"/>
              <a:gd name="connsiteY68" fmla="*/ 405860 h 858346"/>
              <a:gd name="connsiteX69" fmla="*/ 144279 w 444692"/>
              <a:gd name="connsiteY69" fmla="*/ 411892 h 858346"/>
              <a:gd name="connsiteX70" fmla="*/ 198792 w 444692"/>
              <a:gd name="connsiteY70" fmla="*/ 411892 h 858346"/>
              <a:gd name="connsiteX71" fmla="*/ 206612 w 444692"/>
              <a:gd name="connsiteY71" fmla="*/ 404296 h 858346"/>
              <a:gd name="connsiteX72" fmla="*/ 206612 w 444692"/>
              <a:gd name="connsiteY72" fmla="*/ 274491 h 858346"/>
              <a:gd name="connsiteX73" fmla="*/ 205048 w 444692"/>
              <a:gd name="connsiteY73" fmla="*/ 262650 h 858346"/>
              <a:gd name="connsiteX74" fmla="*/ 166174 w 444692"/>
              <a:gd name="connsiteY74" fmla="*/ 240309 h 858346"/>
              <a:gd name="connsiteX75" fmla="*/ 138023 w 444692"/>
              <a:gd name="connsiteY75" fmla="*/ 272257 h 858346"/>
              <a:gd name="connsiteX76" fmla="*/ 309606 w 444692"/>
              <a:gd name="connsiteY76" fmla="*/ 338835 h 858346"/>
              <a:gd name="connsiteX77" fmla="*/ 309606 w 444692"/>
              <a:gd name="connsiteY77" fmla="*/ 273151 h 858346"/>
              <a:gd name="connsiteX78" fmla="*/ 309606 w 444692"/>
              <a:gd name="connsiteY78" fmla="*/ 264661 h 858346"/>
              <a:gd name="connsiteX79" fmla="*/ 268721 w 444692"/>
              <a:gd name="connsiteY79" fmla="*/ 240979 h 858346"/>
              <a:gd name="connsiteX80" fmla="*/ 242358 w 444692"/>
              <a:gd name="connsiteY80" fmla="*/ 272927 h 858346"/>
              <a:gd name="connsiteX81" fmla="*/ 242358 w 444692"/>
              <a:gd name="connsiteY81" fmla="*/ 406977 h 858346"/>
              <a:gd name="connsiteX82" fmla="*/ 248391 w 444692"/>
              <a:gd name="connsiteY82" fmla="*/ 413456 h 858346"/>
              <a:gd name="connsiteX83" fmla="*/ 304691 w 444692"/>
              <a:gd name="connsiteY83" fmla="*/ 413456 h 858346"/>
              <a:gd name="connsiteX84" fmla="*/ 310500 w 444692"/>
              <a:gd name="connsiteY84" fmla="*/ 407424 h 858346"/>
              <a:gd name="connsiteX85" fmla="*/ 309606 w 444692"/>
              <a:gd name="connsiteY85" fmla="*/ 338835 h 85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444692" h="858346">
                <a:moveTo>
                  <a:pt x="137130" y="215733"/>
                </a:moveTo>
                <a:cubicBezTo>
                  <a:pt x="181813" y="203445"/>
                  <a:pt x="185164" y="204115"/>
                  <a:pt x="224709" y="229138"/>
                </a:cubicBezTo>
                <a:cubicBezTo>
                  <a:pt x="244012" y="207527"/>
                  <a:pt x="275017" y="200766"/>
                  <a:pt x="301563" y="212382"/>
                </a:cubicBezTo>
                <a:cubicBezTo>
                  <a:pt x="328760" y="221501"/>
                  <a:pt x="346077" y="248171"/>
                  <a:pt x="343342" y="276725"/>
                </a:cubicBezTo>
                <a:cubicBezTo>
                  <a:pt x="354651" y="271368"/>
                  <a:pt x="367022" y="268620"/>
                  <a:pt x="379535" y="268682"/>
                </a:cubicBezTo>
                <a:cubicBezTo>
                  <a:pt x="415318" y="268557"/>
                  <a:pt x="444427" y="297465"/>
                  <a:pt x="444549" y="333247"/>
                </a:cubicBezTo>
                <a:cubicBezTo>
                  <a:pt x="444552" y="333471"/>
                  <a:pt x="444552" y="333696"/>
                  <a:pt x="444549" y="333920"/>
                </a:cubicBezTo>
                <a:cubicBezTo>
                  <a:pt x="444549" y="431552"/>
                  <a:pt x="444549" y="529185"/>
                  <a:pt x="444549" y="626818"/>
                </a:cubicBezTo>
                <a:cubicBezTo>
                  <a:pt x="446370" y="689477"/>
                  <a:pt x="422098" y="750081"/>
                  <a:pt x="377525" y="794156"/>
                </a:cubicBezTo>
                <a:cubicBezTo>
                  <a:pt x="343552" y="829023"/>
                  <a:pt x="298554" y="851049"/>
                  <a:pt x="250178" y="856489"/>
                </a:cubicBezTo>
                <a:cubicBezTo>
                  <a:pt x="136669" y="871199"/>
                  <a:pt x="30746" y="796703"/>
                  <a:pt x="6208" y="684906"/>
                </a:cubicBezTo>
                <a:cubicBezTo>
                  <a:pt x="2336" y="666608"/>
                  <a:pt x="241" y="647978"/>
                  <a:pt x="-47" y="629275"/>
                </a:cubicBezTo>
                <a:cubicBezTo>
                  <a:pt x="-47" y="594423"/>
                  <a:pt x="-47" y="559570"/>
                  <a:pt x="-47" y="524493"/>
                </a:cubicBezTo>
                <a:lnTo>
                  <a:pt x="1293" y="275832"/>
                </a:lnTo>
                <a:cubicBezTo>
                  <a:pt x="1293" y="204785"/>
                  <a:pt x="1293" y="133739"/>
                  <a:pt x="1293" y="62470"/>
                </a:cubicBezTo>
                <a:cubicBezTo>
                  <a:pt x="2095" y="28849"/>
                  <a:pt x="28903" y="1648"/>
                  <a:pt x="62509" y="360"/>
                </a:cubicBezTo>
                <a:cubicBezTo>
                  <a:pt x="82844" y="-1751"/>
                  <a:pt x="103065" y="5289"/>
                  <a:pt x="117693" y="19574"/>
                </a:cubicBezTo>
                <a:cubicBezTo>
                  <a:pt x="129824" y="31220"/>
                  <a:pt x="136477" y="47447"/>
                  <a:pt x="136013" y="64257"/>
                </a:cubicBezTo>
                <a:lnTo>
                  <a:pt x="136013" y="215733"/>
                </a:lnTo>
                <a:close/>
                <a:moveTo>
                  <a:pt x="310277" y="501035"/>
                </a:moveTo>
                <a:lnTo>
                  <a:pt x="308489" y="501035"/>
                </a:lnTo>
                <a:lnTo>
                  <a:pt x="303127" y="506844"/>
                </a:lnTo>
                <a:cubicBezTo>
                  <a:pt x="290735" y="521683"/>
                  <a:pt x="273757" y="531980"/>
                  <a:pt x="254870" y="536111"/>
                </a:cubicBezTo>
                <a:cubicBezTo>
                  <a:pt x="244747" y="537684"/>
                  <a:pt x="234503" y="538356"/>
                  <a:pt x="224262" y="538122"/>
                </a:cubicBezTo>
                <a:cubicBezTo>
                  <a:pt x="210633" y="538122"/>
                  <a:pt x="196782" y="535441"/>
                  <a:pt x="183153" y="536111"/>
                </a:cubicBezTo>
                <a:cubicBezTo>
                  <a:pt x="160812" y="536111"/>
                  <a:pt x="150758" y="543931"/>
                  <a:pt x="146290" y="564038"/>
                </a:cubicBezTo>
                <a:lnTo>
                  <a:pt x="144949" y="569177"/>
                </a:lnTo>
                <a:cubicBezTo>
                  <a:pt x="143385" y="575656"/>
                  <a:pt x="141598" y="582358"/>
                  <a:pt x="140034" y="589284"/>
                </a:cubicBezTo>
                <a:cubicBezTo>
                  <a:pt x="130427" y="586603"/>
                  <a:pt x="121491" y="583922"/>
                  <a:pt x="112777" y="581018"/>
                </a:cubicBezTo>
                <a:cubicBezTo>
                  <a:pt x="111068" y="579979"/>
                  <a:pt x="110045" y="578102"/>
                  <a:pt x="110096" y="576102"/>
                </a:cubicBezTo>
                <a:cubicBezTo>
                  <a:pt x="111884" y="567389"/>
                  <a:pt x="114118" y="558899"/>
                  <a:pt x="116352" y="550186"/>
                </a:cubicBezTo>
                <a:cubicBezTo>
                  <a:pt x="121289" y="528405"/>
                  <a:pt x="138189" y="511332"/>
                  <a:pt x="159918" y="506173"/>
                </a:cubicBezTo>
                <a:cubicBezTo>
                  <a:pt x="178730" y="502487"/>
                  <a:pt x="198077" y="502487"/>
                  <a:pt x="216889" y="506173"/>
                </a:cubicBezTo>
                <a:cubicBezTo>
                  <a:pt x="235350" y="510251"/>
                  <a:pt x="254669" y="505912"/>
                  <a:pt x="269615" y="494332"/>
                </a:cubicBezTo>
                <a:cubicBezTo>
                  <a:pt x="277037" y="487498"/>
                  <a:pt x="283840" y="480022"/>
                  <a:pt x="289946" y="471991"/>
                </a:cubicBezTo>
                <a:cubicBezTo>
                  <a:pt x="296005" y="464169"/>
                  <a:pt x="300002" y="454951"/>
                  <a:pt x="301563" y="445181"/>
                </a:cubicBezTo>
                <a:lnTo>
                  <a:pt x="116129" y="445181"/>
                </a:lnTo>
                <a:cubicBezTo>
                  <a:pt x="70668" y="446255"/>
                  <a:pt x="34173" y="483045"/>
                  <a:pt x="33465" y="528515"/>
                </a:cubicBezTo>
                <a:cubicBezTo>
                  <a:pt x="33465" y="561580"/>
                  <a:pt x="33465" y="595540"/>
                  <a:pt x="33465" y="627488"/>
                </a:cubicBezTo>
                <a:cubicBezTo>
                  <a:pt x="32739" y="646805"/>
                  <a:pt x="34694" y="666128"/>
                  <a:pt x="39274" y="684906"/>
                </a:cubicBezTo>
                <a:cubicBezTo>
                  <a:pt x="63925" y="779230"/>
                  <a:pt x="156136" y="839449"/>
                  <a:pt x="252412" y="824094"/>
                </a:cubicBezTo>
                <a:cubicBezTo>
                  <a:pt x="342614" y="807914"/>
                  <a:pt x="408834" y="730284"/>
                  <a:pt x="410590" y="638659"/>
                </a:cubicBezTo>
                <a:cubicBezTo>
                  <a:pt x="410590" y="618551"/>
                  <a:pt x="410590" y="598221"/>
                  <a:pt x="410590" y="578113"/>
                </a:cubicBezTo>
                <a:cubicBezTo>
                  <a:pt x="410590" y="576549"/>
                  <a:pt x="410590" y="574985"/>
                  <a:pt x="410590" y="572975"/>
                </a:cubicBezTo>
                <a:cubicBezTo>
                  <a:pt x="387335" y="584360"/>
                  <a:pt x="359835" y="582836"/>
                  <a:pt x="337980" y="568953"/>
                </a:cubicBezTo>
                <a:cubicBezTo>
                  <a:pt x="316077" y="553823"/>
                  <a:pt x="305205" y="527168"/>
                  <a:pt x="310277" y="501035"/>
                </a:cubicBezTo>
                <a:close/>
                <a:moveTo>
                  <a:pt x="33465" y="446968"/>
                </a:moveTo>
                <a:lnTo>
                  <a:pt x="39274" y="441830"/>
                </a:lnTo>
                <a:cubicBezTo>
                  <a:pt x="55221" y="427504"/>
                  <a:pt x="74893" y="417978"/>
                  <a:pt x="96021" y="414349"/>
                </a:cubicBezTo>
                <a:cubicBezTo>
                  <a:pt x="104734" y="412562"/>
                  <a:pt x="104734" y="412786"/>
                  <a:pt x="104734" y="404072"/>
                </a:cubicBezTo>
                <a:lnTo>
                  <a:pt x="104734" y="65151"/>
                </a:lnTo>
                <a:cubicBezTo>
                  <a:pt x="105452" y="49822"/>
                  <a:pt x="94786" y="36300"/>
                  <a:pt x="79712" y="33425"/>
                </a:cubicBezTo>
                <a:cubicBezTo>
                  <a:pt x="75384" y="32492"/>
                  <a:pt x="70954" y="32116"/>
                  <a:pt x="66530" y="32308"/>
                </a:cubicBezTo>
                <a:cubicBezTo>
                  <a:pt x="48885" y="32308"/>
                  <a:pt x="34582" y="46611"/>
                  <a:pt x="34582" y="64257"/>
                </a:cubicBezTo>
                <a:cubicBezTo>
                  <a:pt x="34582" y="64331"/>
                  <a:pt x="34582" y="64407"/>
                  <a:pt x="34582" y="64480"/>
                </a:cubicBezTo>
                <a:lnTo>
                  <a:pt x="34582" y="292364"/>
                </a:lnTo>
                <a:cubicBezTo>
                  <a:pt x="34582" y="328558"/>
                  <a:pt x="34582" y="364751"/>
                  <a:pt x="34582" y="400944"/>
                </a:cubicBezTo>
                <a:close/>
                <a:moveTo>
                  <a:pt x="410814" y="424627"/>
                </a:moveTo>
                <a:cubicBezTo>
                  <a:pt x="410814" y="394465"/>
                  <a:pt x="410814" y="364528"/>
                  <a:pt x="410814" y="335260"/>
                </a:cubicBezTo>
                <a:cubicBezTo>
                  <a:pt x="411153" y="332365"/>
                  <a:pt x="411153" y="329442"/>
                  <a:pt x="410814" y="326547"/>
                </a:cubicBezTo>
                <a:cubicBezTo>
                  <a:pt x="406314" y="309585"/>
                  <a:pt x="389348" y="299091"/>
                  <a:pt x="372163" y="302642"/>
                </a:cubicBezTo>
                <a:cubicBezTo>
                  <a:pt x="355538" y="303949"/>
                  <a:pt x="342915" y="318151"/>
                  <a:pt x="343566" y="334813"/>
                </a:cubicBezTo>
                <a:lnTo>
                  <a:pt x="343566" y="515557"/>
                </a:lnTo>
                <a:cubicBezTo>
                  <a:pt x="343117" y="518593"/>
                  <a:pt x="343117" y="521681"/>
                  <a:pt x="343566" y="524717"/>
                </a:cubicBezTo>
                <a:cubicBezTo>
                  <a:pt x="348928" y="541428"/>
                  <a:pt x="366274" y="551174"/>
                  <a:pt x="383334" y="547058"/>
                </a:cubicBezTo>
                <a:cubicBezTo>
                  <a:pt x="399191" y="544894"/>
                  <a:pt x="410856" y="531107"/>
                  <a:pt x="410367" y="515110"/>
                </a:cubicBezTo>
                <a:cubicBezTo>
                  <a:pt x="410814" y="483832"/>
                  <a:pt x="410814" y="454341"/>
                  <a:pt x="410814" y="424180"/>
                </a:cubicBezTo>
                <a:close/>
                <a:moveTo>
                  <a:pt x="138023" y="338835"/>
                </a:moveTo>
                <a:cubicBezTo>
                  <a:pt x="138023" y="361176"/>
                  <a:pt x="138023" y="383518"/>
                  <a:pt x="138023" y="405860"/>
                </a:cubicBezTo>
                <a:cubicBezTo>
                  <a:pt x="138023" y="410775"/>
                  <a:pt x="139587" y="412115"/>
                  <a:pt x="144279" y="411892"/>
                </a:cubicBezTo>
                <a:cubicBezTo>
                  <a:pt x="162376" y="411892"/>
                  <a:pt x="180696" y="411892"/>
                  <a:pt x="198792" y="411892"/>
                </a:cubicBezTo>
                <a:cubicBezTo>
                  <a:pt x="206612" y="411892"/>
                  <a:pt x="206612" y="411892"/>
                  <a:pt x="206612" y="404296"/>
                </a:cubicBezTo>
                <a:lnTo>
                  <a:pt x="206612" y="274491"/>
                </a:lnTo>
                <a:cubicBezTo>
                  <a:pt x="206657" y="270490"/>
                  <a:pt x="206132" y="266502"/>
                  <a:pt x="205048" y="262650"/>
                </a:cubicBezTo>
                <a:cubicBezTo>
                  <a:pt x="199630" y="246423"/>
                  <a:pt x="182923" y="236821"/>
                  <a:pt x="166174" y="240309"/>
                </a:cubicBezTo>
                <a:cubicBezTo>
                  <a:pt x="150077" y="242337"/>
                  <a:pt x="138008" y="256033"/>
                  <a:pt x="138023" y="272257"/>
                </a:cubicBezTo>
                <a:close/>
                <a:moveTo>
                  <a:pt x="309606" y="338835"/>
                </a:moveTo>
                <a:lnTo>
                  <a:pt x="309606" y="273151"/>
                </a:lnTo>
                <a:cubicBezTo>
                  <a:pt x="309837" y="270324"/>
                  <a:pt x="309837" y="267487"/>
                  <a:pt x="309606" y="264661"/>
                </a:cubicBezTo>
                <a:cubicBezTo>
                  <a:pt x="304807" y="246868"/>
                  <a:pt x="286543" y="236289"/>
                  <a:pt x="268721" y="240979"/>
                </a:cubicBezTo>
                <a:cubicBezTo>
                  <a:pt x="253078" y="243356"/>
                  <a:pt x="241724" y="257116"/>
                  <a:pt x="242358" y="272927"/>
                </a:cubicBezTo>
                <a:lnTo>
                  <a:pt x="242358" y="406977"/>
                </a:lnTo>
                <a:cubicBezTo>
                  <a:pt x="242358" y="411445"/>
                  <a:pt x="242358" y="413456"/>
                  <a:pt x="248391" y="413456"/>
                </a:cubicBezTo>
                <a:cubicBezTo>
                  <a:pt x="267157" y="413456"/>
                  <a:pt x="285924" y="413456"/>
                  <a:pt x="304691" y="413456"/>
                </a:cubicBezTo>
                <a:cubicBezTo>
                  <a:pt x="309383" y="413456"/>
                  <a:pt x="310500" y="411892"/>
                  <a:pt x="310500" y="407424"/>
                </a:cubicBezTo>
                <a:cubicBezTo>
                  <a:pt x="309383" y="384188"/>
                  <a:pt x="309606" y="361623"/>
                  <a:pt x="309606" y="338835"/>
                </a:cubicBezTo>
                <a:close/>
              </a:path>
            </a:pathLst>
          </a:custGeom>
          <a:solidFill>
            <a:schemeClr val="bg1"/>
          </a:solidFill>
          <a:ln w="21907" cap="flat">
            <a:noFill/>
            <a:prstDash val="solid"/>
            <a:miter/>
          </a:ln>
        </p:spPr>
        <p:txBody>
          <a:bodyPr rtlCol="0" anchor="ctr"/>
          <a:lstStyle/>
          <a:p>
            <a:pPr>
              <a:spcBef>
                <a:spcPts val="600"/>
              </a:spcBef>
            </a:pPr>
            <a:endParaRPr lang="de-DE" dirty="0"/>
          </a:p>
        </p:txBody>
      </p:sp>
      <p:sp>
        <p:nvSpPr>
          <p:cNvPr id="2" name="Fußzeilenplatzhalter 1">
            <a:extLst>
              <a:ext uri="{FF2B5EF4-FFF2-40B4-BE49-F238E27FC236}">
                <a16:creationId xmlns:a16="http://schemas.microsoft.com/office/drawing/2014/main" id="{703FB2C9-EB85-9FA0-D9BB-BB728F97E525}"/>
              </a:ext>
            </a:extLst>
          </p:cNvPr>
          <p:cNvSpPr>
            <a:spLocks noGrp="1"/>
          </p:cNvSpPr>
          <p:nvPr>
            <p:ph type="ftr" sz="quarter" idx="11"/>
          </p:nvPr>
        </p:nvSpPr>
        <p:spPr/>
        <p:txBody>
          <a:bodyPr/>
          <a:lstStyle/>
          <a:p>
            <a:r>
              <a:rPr lang="de-DE" dirty="0"/>
              <a:t>Produkt Advanced Fit &amp; Advanced Fit S</a:t>
            </a:r>
          </a:p>
        </p:txBody>
      </p:sp>
      <p:sp>
        <p:nvSpPr>
          <p:cNvPr id="9" name="Textplatzhalter 10">
            <a:extLst>
              <a:ext uri="{FF2B5EF4-FFF2-40B4-BE49-F238E27FC236}">
                <a16:creationId xmlns:a16="http://schemas.microsoft.com/office/drawing/2014/main" id="{9AE5DBE4-612F-E8BF-C8B6-C06D80B13C03}"/>
              </a:ext>
            </a:extLst>
          </p:cNvPr>
          <p:cNvSpPr>
            <a:spLocks noGrp="1"/>
          </p:cNvSpPr>
          <p:nvPr>
            <p:ph type="body" sz="quarter" idx="13"/>
          </p:nvPr>
        </p:nvSpPr>
        <p:spPr>
          <a:xfrm>
            <a:off x="407987" y="196057"/>
            <a:ext cx="7488238" cy="144000"/>
          </a:xfrm>
        </p:spPr>
        <p:txBody>
          <a:bodyPr/>
          <a:lstStyle/>
          <a:p>
            <a:r>
              <a:rPr lang="de-DE" dirty="0"/>
              <a:t>Optionsrechte auf Höherversicherung</a:t>
            </a:r>
          </a:p>
        </p:txBody>
      </p:sp>
      <p:sp>
        <p:nvSpPr>
          <p:cNvPr id="3" name="Foliennummernplatzhalter 2">
            <a:extLst>
              <a:ext uri="{FF2B5EF4-FFF2-40B4-BE49-F238E27FC236}">
                <a16:creationId xmlns:a16="http://schemas.microsoft.com/office/drawing/2014/main" id="{B740A99F-5E72-BCFD-448A-C8339A360BA9}"/>
              </a:ext>
            </a:extLst>
          </p:cNvPr>
          <p:cNvSpPr>
            <a:spLocks noGrp="1"/>
          </p:cNvSpPr>
          <p:nvPr>
            <p:ph type="sldNum" sz="quarter" idx="12"/>
          </p:nvPr>
        </p:nvSpPr>
        <p:spPr/>
        <p:txBody>
          <a:bodyPr/>
          <a:lstStyle/>
          <a:p>
            <a:fld id="{77D899ED-E07B-4111-BFEA-7E6553FCF2CE}" type="slidenum">
              <a:rPr lang="de-DE" smtClean="0"/>
              <a:pPr/>
              <a:t>21</a:t>
            </a:fld>
            <a:endParaRPr lang="de-DE" dirty="0"/>
          </a:p>
        </p:txBody>
      </p:sp>
      <p:sp>
        <p:nvSpPr>
          <p:cNvPr id="4" name="Textfeld 3">
            <a:extLst>
              <a:ext uri="{FF2B5EF4-FFF2-40B4-BE49-F238E27FC236}">
                <a16:creationId xmlns:a16="http://schemas.microsoft.com/office/drawing/2014/main" id="{3870F44A-8AAC-4E5A-F758-7A188B05D3AE}"/>
              </a:ext>
            </a:extLst>
          </p:cNvPr>
          <p:cNvSpPr txBox="1"/>
          <p:nvPr/>
        </p:nvSpPr>
        <p:spPr>
          <a:xfrm>
            <a:off x="8253911" y="4938084"/>
            <a:ext cx="1837112" cy="78319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nchor="t" anchorCtr="0">
            <a:noAutofit/>
          </a:bodyPr>
          <a:lstStyle/>
          <a:p>
            <a:pPr algn="l">
              <a:spcBef>
                <a:spcPts val="600"/>
              </a:spcBef>
            </a:pPr>
            <a:r>
              <a:rPr lang="de-DE" sz="1050" b="1" dirty="0">
                <a:solidFill>
                  <a:srgbClr val="6D1B34"/>
                </a:solidFill>
              </a:rPr>
              <a:t>Wechsel möglich! </a:t>
            </a:r>
            <a:br>
              <a:rPr lang="de-DE" sz="1050" b="1" dirty="0">
                <a:solidFill>
                  <a:srgbClr val="6D1B34"/>
                </a:solidFill>
              </a:rPr>
            </a:br>
            <a:r>
              <a:rPr lang="de-DE" sz="1050" b="1" dirty="0">
                <a:solidFill>
                  <a:srgbClr val="6D1B34"/>
                </a:solidFill>
              </a:rPr>
              <a:t>Max. 100% Rlslkozuschlag auf den Mehrbeitrag. </a:t>
            </a:r>
          </a:p>
        </p:txBody>
      </p:sp>
      <p:sp>
        <p:nvSpPr>
          <p:cNvPr id="16" name="Textfeld 15">
            <a:extLst>
              <a:ext uri="{FF2B5EF4-FFF2-40B4-BE49-F238E27FC236}">
                <a16:creationId xmlns:a16="http://schemas.microsoft.com/office/drawing/2014/main" id="{8E1458E5-2E0B-01A0-C4E5-91B0453653A1}"/>
              </a:ext>
            </a:extLst>
          </p:cNvPr>
          <p:cNvSpPr txBox="1"/>
          <p:nvPr/>
        </p:nvSpPr>
        <p:spPr>
          <a:xfrm>
            <a:off x="3704685" y="4120057"/>
            <a:ext cx="648000" cy="432000"/>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b" anchorCtr="0">
            <a:noAutofit/>
          </a:bodyPr>
          <a:lstStyle/>
          <a:p>
            <a:pPr algn="ctr">
              <a:spcBef>
                <a:spcPts val="600"/>
              </a:spcBef>
            </a:pPr>
            <a:r>
              <a:rPr lang="de-DE" sz="4400" b="1" dirty="0">
                <a:solidFill>
                  <a:srgbClr val="EB5B25"/>
                </a:solidFill>
              </a:rPr>
              <a:t>4</a:t>
            </a:r>
          </a:p>
        </p:txBody>
      </p:sp>
      <p:sp>
        <p:nvSpPr>
          <p:cNvPr id="20" name="Textfeld 19">
            <a:extLst>
              <a:ext uri="{FF2B5EF4-FFF2-40B4-BE49-F238E27FC236}">
                <a16:creationId xmlns:a16="http://schemas.microsoft.com/office/drawing/2014/main" id="{7FA58E42-5688-572A-5273-DD3F8B2C0E3E}"/>
              </a:ext>
            </a:extLst>
          </p:cNvPr>
          <p:cNvSpPr txBox="1"/>
          <p:nvPr/>
        </p:nvSpPr>
        <p:spPr>
          <a:xfrm>
            <a:off x="6023073" y="4120057"/>
            <a:ext cx="648000" cy="432000"/>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b" anchorCtr="0">
            <a:noAutofit/>
          </a:bodyPr>
          <a:lstStyle/>
          <a:p>
            <a:pPr algn="ctr">
              <a:spcBef>
                <a:spcPts val="600"/>
              </a:spcBef>
            </a:pPr>
            <a:r>
              <a:rPr lang="de-DE" sz="4400" b="1" dirty="0">
                <a:solidFill>
                  <a:srgbClr val="6D1B34"/>
                </a:solidFill>
              </a:rPr>
              <a:t>6</a:t>
            </a:r>
          </a:p>
        </p:txBody>
      </p:sp>
      <p:sp>
        <p:nvSpPr>
          <p:cNvPr id="21" name="Textfeld 20">
            <a:extLst>
              <a:ext uri="{FF2B5EF4-FFF2-40B4-BE49-F238E27FC236}">
                <a16:creationId xmlns:a16="http://schemas.microsoft.com/office/drawing/2014/main" id="{43965262-A768-42F1-EA79-D05635DBDC38}"/>
              </a:ext>
            </a:extLst>
          </p:cNvPr>
          <p:cNvSpPr txBox="1"/>
          <p:nvPr/>
        </p:nvSpPr>
        <p:spPr>
          <a:xfrm>
            <a:off x="8341461" y="4120057"/>
            <a:ext cx="648000" cy="432000"/>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chor="b" anchorCtr="0">
            <a:noAutofit/>
          </a:bodyPr>
          <a:lstStyle/>
          <a:p>
            <a:pPr algn="ctr">
              <a:spcBef>
                <a:spcPts val="600"/>
              </a:spcBef>
            </a:pPr>
            <a:r>
              <a:rPr lang="de-DE" sz="4400" b="1" dirty="0">
                <a:solidFill>
                  <a:srgbClr val="6D1B34"/>
                </a:solidFill>
              </a:rPr>
              <a:t>8</a:t>
            </a:r>
          </a:p>
        </p:txBody>
      </p:sp>
      <p:sp>
        <p:nvSpPr>
          <p:cNvPr id="34" name="Textfeld 33">
            <a:extLst>
              <a:ext uri="{FF2B5EF4-FFF2-40B4-BE49-F238E27FC236}">
                <a16:creationId xmlns:a16="http://schemas.microsoft.com/office/drawing/2014/main" id="{795D7F9E-5C12-FAC8-61A4-A92C9773A4A1}"/>
              </a:ext>
            </a:extLst>
          </p:cNvPr>
          <p:cNvSpPr txBox="1"/>
          <p:nvPr/>
        </p:nvSpPr>
        <p:spPr>
          <a:xfrm>
            <a:off x="5926201" y="4938084"/>
            <a:ext cx="1689032" cy="78319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nchor="t" anchorCtr="0">
            <a:noAutofit/>
          </a:bodyPr>
          <a:lstStyle/>
          <a:p>
            <a:pPr algn="l">
              <a:spcBef>
                <a:spcPts val="600"/>
              </a:spcBef>
            </a:pPr>
            <a:r>
              <a:rPr lang="de-DE" sz="1050" b="1" dirty="0">
                <a:solidFill>
                  <a:srgbClr val="6D1B34"/>
                </a:solidFill>
              </a:rPr>
              <a:t>Wechsel möglich! </a:t>
            </a:r>
            <a:br>
              <a:rPr lang="de-DE" sz="1050" b="1" dirty="0">
                <a:solidFill>
                  <a:srgbClr val="6D1B34"/>
                </a:solidFill>
              </a:rPr>
            </a:br>
            <a:r>
              <a:rPr lang="de-DE" sz="1050" b="1" dirty="0">
                <a:solidFill>
                  <a:srgbClr val="6D1B34"/>
                </a:solidFill>
              </a:rPr>
              <a:t>Max. 50% Rlslkozuschlag auf den Mehrbeitrag. </a:t>
            </a:r>
          </a:p>
        </p:txBody>
      </p:sp>
      <p:sp>
        <p:nvSpPr>
          <p:cNvPr id="35" name="Textfeld 34">
            <a:extLst>
              <a:ext uri="{FF2B5EF4-FFF2-40B4-BE49-F238E27FC236}">
                <a16:creationId xmlns:a16="http://schemas.microsoft.com/office/drawing/2014/main" id="{27673A1C-00FA-B65A-CD9E-51AE7E5BF56A}"/>
              </a:ext>
            </a:extLst>
          </p:cNvPr>
          <p:cNvSpPr txBox="1"/>
          <p:nvPr/>
        </p:nvSpPr>
        <p:spPr>
          <a:xfrm>
            <a:off x="3584172" y="4938084"/>
            <a:ext cx="1689032" cy="78319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nchor="t" anchorCtr="0">
            <a:noAutofit/>
          </a:bodyPr>
          <a:lstStyle/>
          <a:p>
            <a:pPr algn="l">
              <a:spcBef>
                <a:spcPts val="600"/>
              </a:spcBef>
            </a:pPr>
            <a:r>
              <a:rPr lang="de-DE" sz="1050" b="1" dirty="0">
                <a:solidFill>
                  <a:srgbClr val="6D1B34"/>
                </a:solidFill>
              </a:rPr>
              <a:t>Wechsel möglich! </a:t>
            </a:r>
            <a:br>
              <a:rPr lang="de-DE" sz="1050" b="1" dirty="0">
                <a:solidFill>
                  <a:srgbClr val="6D1B34"/>
                </a:solidFill>
              </a:rPr>
            </a:br>
            <a:r>
              <a:rPr lang="de-DE" sz="1050" b="1" dirty="0">
                <a:solidFill>
                  <a:srgbClr val="EB5B25"/>
                </a:solidFill>
              </a:rPr>
              <a:t>Ohne Risikoprüfung!</a:t>
            </a:r>
          </a:p>
        </p:txBody>
      </p:sp>
      <p:sp>
        <p:nvSpPr>
          <p:cNvPr id="11" name="Rechteck: abgerundete Ecken 10">
            <a:extLst>
              <a:ext uri="{FF2B5EF4-FFF2-40B4-BE49-F238E27FC236}">
                <a16:creationId xmlns:a16="http://schemas.microsoft.com/office/drawing/2014/main" id="{33903624-9041-BB5A-D7CC-3B194D521684}"/>
              </a:ext>
            </a:extLst>
          </p:cNvPr>
          <p:cNvSpPr/>
          <p:nvPr/>
        </p:nvSpPr>
        <p:spPr bwMode="gray">
          <a:xfrm>
            <a:off x="2407761" y="1688089"/>
            <a:ext cx="7904027" cy="1264314"/>
          </a:xfrm>
          <a:prstGeom prst="roundRect">
            <a:avLst>
              <a:gd name="adj" fmla="val 8968"/>
            </a:avLst>
          </a:prstGeom>
          <a:gradFill flip="none" rotWithShape="0">
            <a:gsLst>
              <a:gs pos="10000">
                <a:schemeClr val="accent3">
                  <a:alpha val="90000"/>
                </a:schemeClr>
              </a:gs>
              <a:gs pos="80000">
                <a:schemeClr val="accent1">
                  <a:alpha val="90000"/>
                </a:schemeClr>
              </a:gs>
            </a:gsLst>
            <a:lin ang="19500000" scaled="0"/>
            <a:tileRect/>
          </a:gradFill>
        </p:spPr>
        <p:txBody>
          <a:bodyPr vert="horz" wrap="square" lIns="684000" tIns="0" rIns="0" bIns="0" rtlCol="0" anchor="ctr"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de-DE" sz="1600" b="1" i="0" u="none" strike="noStrike" kern="1200" cap="none" spc="0" normalizeH="0" baseline="0" noProof="0" dirty="0">
                <a:ln>
                  <a:noFill/>
                </a:ln>
                <a:solidFill>
                  <a:schemeClr val="bg1"/>
                </a:solidFill>
                <a:effectLst/>
                <a:uLnTx/>
                <a:uFillTx/>
                <a:ea typeface="+mn-ea"/>
                <a:cs typeface="+mn-cs"/>
              </a:rPr>
              <a:t>Wir garantieren unseren Kunden im 4., 6. und 8. Versicherungsjahr </a:t>
            </a:r>
            <a:br>
              <a:rPr kumimoji="0" lang="de-DE" sz="1600" b="1" i="0" u="none" strike="noStrike" kern="1200" cap="none" spc="0" normalizeH="0" baseline="0" noProof="0" dirty="0">
                <a:ln>
                  <a:noFill/>
                </a:ln>
                <a:solidFill>
                  <a:schemeClr val="bg1"/>
                </a:solidFill>
                <a:effectLst/>
                <a:uLnTx/>
                <a:uFillTx/>
                <a:ea typeface="+mn-ea"/>
                <a:cs typeface="+mn-cs"/>
              </a:rPr>
            </a:br>
            <a:r>
              <a:rPr kumimoji="0" lang="de-DE" sz="1600" b="1" i="0" u="none" strike="noStrike" kern="1200" cap="none" spc="0" normalizeH="0" baseline="0" noProof="0" dirty="0">
                <a:ln>
                  <a:noFill/>
                </a:ln>
                <a:solidFill>
                  <a:schemeClr val="bg1"/>
                </a:solidFill>
                <a:effectLst/>
                <a:uLnTx/>
                <a:uFillTx/>
                <a:ea typeface="+mn-ea"/>
                <a:cs typeface="+mn-cs"/>
              </a:rPr>
              <a:t>in einen Tarif mit höheren Leistungen zu wechseln.</a:t>
            </a:r>
          </a:p>
        </p:txBody>
      </p:sp>
      <p:grpSp>
        <p:nvGrpSpPr>
          <p:cNvPr id="14" name="Gruppieren 13">
            <a:extLst>
              <a:ext uri="{FF2B5EF4-FFF2-40B4-BE49-F238E27FC236}">
                <a16:creationId xmlns:a16="http://schemas.microsoft.com/office/drawing/2014/main" id="{1D3E5E12-E71A-50F7-BB25-EB5CE735E78B}"/>
              </a:ext>
            </a:extLst>
          </p:cNvPr>
          <p:cNvGrpSpPr>
            <a:grpSpLocks noChangeAspect="1"/>
          </p:cNvGrpSpPr>
          <p:nvPr/>
        </p:nvGrpSpPr>
        <p:grpSpPr>
          <a:xfrm>
            <a:off x="2034297" y="1942246"/>
            <a:ext cx="756000" cy="756000"/>
            <a:chOff x="1960954" y="1862272"/>
            <a:chExt cx="893615" cy="893615"/>
          </a:xfrm>
        </p:grpSpPr>
        <p:sp>
          <p:nvSpPr>
            <p:cNvPr id="13" name="Ellipse 12">
              <a:extLst>
                <a:ext uri="{FF2B5EF4-FFF2-40B4-BE49-F238E27FC236}">
                  <a16:creationId xmlns:a16="http://schemas.microsoft.com/office/drawing/2014/main" id="{B6472379-2454-8823-1957-CA7DCA849A13}"/>
                </a:ext>
              </a:extLst>
            </p:cNvPr>
            <p:cNvSpPr/>
            <p:nvPr/>
          </p:nvSpPr>
          <p:spPr>
            <a:xfrm>
              <a:off x="1960954" y="1862272"/>
              <a:ext cx="893615" cy="893615"/>
            </a:xfrm>
            <a:prstGeom prst="ellipse">
              <a:avLst/>
            </a:prstGeom>
            <a:solidFill>
              <a:schemeClr val="bg1"/>
            </a:solidFill>
            <a:ln>
              <a:solidFill>
                <a:srgbClr val="196E63"/>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marL="180000" indent="-180000" algn="l">
                <a:lnSpc>
                  <a:spcPct val="100000"/>
                </a:lnSpc>
                <a:spcBef>
                  <a:spcPts val="600"/>
                </a:spcBef>
                <a:buFont typeface="Arial" panose="020B0604020202020204" pitchFamily="34" charset="0"/>
                <a:buChar char="•"/>
              </a:pPr>
              <a:endParaRPr lang="de-DE" sz="1600" dirty="0">
                <a:solidFill>
                  <a:schemeClr val="tx1"/>
                </a:solidFill>
              </a:endParaRPr>
            </a:p>
          </p:txBody>
        </p:sp>
        <p:sp>
          <p:nvSpPr>
            <p:cNvPr id="10" name="Grafik 92">
              <a:extLst>
                <a:ext uri="{FF2B5EF4-FFF2-40B4-BE49-F238E27FC236}">
                  <a16:creationId xmlns:a16="http://schemas.microsoft.com/office/drawing/2014/main" id="{1205869B-ED2A-9F83-539D-53088A989B63}"/>
                </a:ext>
              </a:extLst>
            </p:cNvPr>
            <p:cNvSpPr>
              <a:spLocks noChangeAspect="1"/>
            </p:cNvSpPr>
            <p:nvPr/>
          </p:nvSpPr>
          <p:spPr bwMode="gray">
            <a:xfrm>
              <a:off x="2130451" y="2031104"/>
              <a:ext cx="554621" cy="555951"/>
            </a:xfrm>
            <a:custGeom>
              <a:avLst/>
              <a:gdLst>
                <a:gd name="connsiteX0" fmla="*/ 385672 w 3971925"/>
                <a:gd name="connsiteY0" fmla="*/ 2606421 h 3981450"/>
                <a:gd name="connsiteX1" fmla="*/ 385672 w 3971925"/>
                <a:gd name="connsiteY1" fmla="*/ 3170015 h 3981450"/>
                <a:gd name="connsiteX2" fmla="*/ 582172 w 3971925"/>
                <a:gd name="connsiteY2" fmla="*/ 583121 h 3981450"/>
                <a:gd name="connsiteX3" fmla="*/ 1989777 w 3971925"/>
                <a:gd name="connsiteY3" fmla="*/ 0 h 3981450"/>
                <a:gd name="connsiteX4" fmla="*/ 1989777 w 3971925"/>
                <a:gd name="connsiteY4" fmla="*/ 0 h 3981450"/>
                <a:gd name="connsiteX5" fmla="*/ 2905034 w 3971925"/>
                <a:gd name="connsiteY5" fmla="*/ 221742 h 3981450"/>
                <a:gd name="connsiteX6" fmla="*/ 2905034 w 3971925"/>
                <a:gd name="connsiteY6" fmla="*/ 703421 h 3981450"/>
                <a:gd name="connsiteX7" fmla="*/ 2307817 w 3971925"/>
                <a:gd name="connsiteY7" fmla="*/ 703421 h 3981450"/>
                <a:gd name="connsiteX8" fmla="*/ 1989777 w 3971925"/>
                <a:gd name="connsiteY8" fmla="*/ 665321 h 3981450"/>
                <a:gd name="connsiteX9" fmla="*/ 1052517 w 3971925"/>
                <a:gd name="connsiteY9" fmla="*/ 1053560 h 3981450"/>
                <a:gd name="connsiteX10" fmla="*/ 813535 w 3971925"/>
                <a:gd name="connsiteY10" fmla="*/ 2606326 h 3981450"/>
                <a:gd name="connsiteX11" fmla="*/ 385672 w 3971925"/>
                <a:gd name="connsiteY11" fmla="*/ 2606326 h 3981450"/>
                <a:gd name="connsiteX12" fmla="*/ 385672 w 3971925"/>
                <a:gd name="connsiteY12" fmla="*/ 2606421 h 3981450"/>
                <a:gd name="connsiteX13" fmla="*/ 1045183 w 3971925"/>
                <a:gd name="connsiteY13" fmla="*/ 3266218 h 3981450"/>
                <a:gd name="connsiteX14" fmla="*/ 1626970 w 3971925"/>
                <a:gd name="connsiteY14" fmla="*/ 3266218 h 3981450"/>
                <a:gd name="connsiteX15" fmla="*/ 1989777 w 3971925"/>
                <a:gd name="connsiteY15" fmla="*/ 3316320 h 3981450"/>
                <a:gd name="connsiteX16" fmla="*/ 2927037 w 3971925"/>
                <a:gd name="connsiteY16" fmla="*/ 2928080 h 3981450"/>
                <a:gd name="connsiteX17" fmla="*/ 3160876 w 3971925"/>
                <a:gd name="connsiteY17" fmla="*/ 1369600 h 3981450"/>
                <a:gd name="connsiteX18" fmla="*/ 3567403 w 3971925"/>
                <a:gd name="connsiteY18" fmla="*/ 1369600 h 3981450"/>
                <a:gd name="connsiteX19" fmla="*/ 3567403 w 3971925"/>
                <a:gd name="connsiteY19" fmla="*/ 776288 h 3981450"/>
                <a:gd name="connsiteX20" fmla="*/ 3397572 w 3971925"/>
                <a:gd name="connsiteY20" fmla="*/ 3398520 h 3981450"/>
                <a:gd name="connsiteX21" fmla="*/ 1989967 w 3971925"/>
                <a:gd name="connsiteY21" fmla="*/ 3981641 h 3981450"/>
                <a:gd name="connsiteX22" fmla="*/ 1045373 w 3971925"/>
                <a:gd name="connsiteY22" fmla="*/ 3744373 h 3981450"/>
                <a:gd name="connsiteX23" fmla="*/ 1045373 w 3971925"/>
                <a:gd name="connsiteY23" fmla="*/ 3266218 h 3981450"/>
                <a:gd name="connsiteX24" fmla="*/ 1045183 w 3971925"/>
                <a:gd name="connsiteY24" fmla="*/ 3266218 h 3981450"/>
                <a:gd name="connsiteX25" fmla="*/ 3348804 w 3971925"/>
                <a:gd name="connsiteY25" fmla="*/ 1149953 h 3981450"/>
                <a:gd name="connsiteX26" fmla="*/ 3348804 w 3971925"/>
                <a:gd name="connsiteY26" fmla="*/ 332708 h 3981450"/>
                <a:gd name="connsiteX27" fmla="*/ 3127062 w 3971925"/>
                <a:gd name="connsiteY27" fmla="*/ 331089 h 3981450"/>
                <a:gd name="connsiteX28" fmla="*/ 3127062 w 3971925"/>
                <a:gd name="connsiteY28" fmla="*/ 928211 h 3981450"/>
                <a:gd name="connsiteX29" fmla="*/ 2530416 w 3971925"/>
                <a:gd name="connsiteY29" fmla="*/ 928211 h 3981450"/>
                <a:gd name="connsiteX30" fmla="*/ 2531083 w 3971925"/>
                <a:gd name="connsiteY30" fmla="*/ 1149953 h 3981450"/>
                <a:gd name="connsiteX31" fmla="*/ 3348804 w 3971925"/>
                <a:gd name="connsiteY31" fmla="*/ 1149953 h 3981450"/>
                <a:gd name="connsiteX32" fmla="*/ 827632 w 3971925"/>
                <a:gd name="connsiteY32" fmla="*/ 3045905 h 3981450"/>
                <a:gd name="connsiteX33" fmla="*/ 1419896 w 3971925"/>
                <a:gd name="connsiteY33" fmla="*/ 3045905 h 3981450"/>
                <a:gd name="connsiteX34" fmla="*/ 1419229 w 3971925"/>
                <a:gd name="connsiteY34" fmla="*/ 2824829 h 3981450"/>
                <a:gd name="connsiteX35" fmla="*/ 607699 w 3971925"/>
                <a:gd name="connsiteY35" fmla="*/ 2824829 h 3981450"/>
                <a:gd name="connsiteX36" fmla="*/ 607699 w 3971925"/>
                <a:gd name="connsiteY36" fmla="*/ 3639693 h 3981450"/>
                <a:gd name="connsiteX37" fmla="*/ 827727 w 3971925"/>
                <a:gd name="connsiteY37" fmla="*/ 3641312 h 3981450"/>
                <a:gd name="connsiteX38" fmla="*/ 827727 w 3971925"/>
                <a:gd name="connsiteY38" fmla="*/ 3045905 h 398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971925" h="3981450">
                  <a:moveTo>
                    <a:pt x="385672" y="2606421"/>
                  </a:moveTo>
                  <a:lnTo>
                    <a:pt x="385672" y="3170015"/>
                  </a:lnTo>
                  <a:cubicBezTo>
                    <a:pt x="-187352" y="2391632"/>
                    <a:pt x="-121820" y="1287113"/>
                    <a:pt x="582172" y="583121"/>
                  </a:cubicBezTo>
                  <a:cubicBezTo>
                    <a:pt x="958124" y="207169"/>
                    <a:pt x="1458091" y="0"/>
                    <a:pt x="1989777" y="0"/>
                  </a:cubicBezTo>
                  <a:lnTo>
                    <a:pt x="1989777" y="0"/>
                  </a:lnTo>
                  <a:cubicBezTo>
                    <a:pt x="2313532" y="0"/>
                    <a:pt x="2625571" y="76772"/>
                    <a:pt x="2905034" y="221742"/>
                  </a:cubicBezTo>
                  <a:lnTo>
                    <a:pt x="2905034" y="703421"/>
                  </a:lnTo>
                  <a:lnTo>
                    <a:pt x="2307817" y="703421"/>
                  </a:lnTo>
                  <a:cubicBezTo>
                    <a:pt x="2205042" y="678275"/>
                    <a:pt x="2098457" y="665321"/>
                    <a:pt x="1989777" y="665321"/>
                  </a:cubicBezTo>
                  <a:cubicBezTo>
                    <a:pt x="1635733" y="665321"/>
                    <a:pt x="1302834" y="803243"/>
                    <a:pt x="1052517" y="1053560"/>
                  </a:cubicBezTo>
                  <a:cubicBezTo>
                    <a:pt x="634179" y="1471898"/>
                    <a:pt x="554455" y="2107025"/>
                    <a:pt x="813535" y="2606326"/>
                  </a:cubicBezTo>
                  <a:lnTo>
                    <a:pt x="385672" y="2606326"/>
                  </a:lnTo>
                  <a:lnTo>
                    <a:pt x="385672" y="2606421"/>
                  </a:lnTo>
                  <a:close/>
                  <a:moveTo>
                    <a:pt x="1045183" y="3266218"/>
                  </a:moveTo>
                  <a:lnTo>
                    <a:pt x="1626970" y="3266218"/>
                  </a:lnTo>
                  <a:cubicBezTo>
                    <a:pt x="1743460" y="3299270"/>
                    <a:pt x="1865380" y="3316320"/>
                    <a:pt x="1989777" y="3316320"/>
                  </a:cubicBezTo>
                  <a:cubicBezTo>
                    <a:pt x="2343821" y="3316320"/>
                    <a:pt x="2676720" y="3178397"/>
                    <a:pt x="2927037" y="2928080"/>
                  </a:cubicBezTo>
                  <a:cubicBezTo>
                    <a:pt x="3348137" y="2506980"/>
                    <a:pt x="3426147" y="1870424"/>
                    <a:pt x="3160876" y="1369600"/>
                  </a:cubicBezTo>
                  <a:lnTo>
                    <a:pt x="3567403" y="1369600"/>
                  </a:lnTo>
                  <a:lnTo>
                    <a:pt x="3567403" y="776288"/>
                  </a:lnTo>
                  <a:cubicBezTo>
                    <a:pt x="4168811" y="1556480"/>
                    <a:pt x="4112233" y="2683859"/>
                    <a:pt x="3397572" y="3398520"/>
                  </a:cubicBezTo>
                  <a:cubicBezTo>
                    <a:pt x="3021525" y="3774567"/>
                    <a:pt x="2521748" y="3981641"/>
                    <a:pt x="1989967" y="3981641"/>
                  </a:cubicBezTo>
                  <a:cubicBezTo>
                    <a:pt x="1654783" y="3981641"/>
                    <a:pt x="1332171" y="3899345"/>
                    <a:pt x="1045373" y="3744373"/>
                  </a:cubicBezTo>
                  <a:lnTo>
                    <a:pt x="1045373" y="3266218"/>
                  </a:lnTo>
                  <a:lnTo>
                    <a:pt x="1045183" y="3266218"/>
                  </a:lnTo>
                  <a:close/>
                  <a:moveTo>
                    <a:pt x="3348804" y="1149953"/>
                  </a:moveTo>
                  <a:lnTo>
                    <a:pt x="3348804" y="332708"/>
                  </a:lnTo>
                  <a:lnTo>
                    <a:pt x="3127062" y="331089"/>
                  </a:lnTo>
                  <a:lnTo>
                    <a:pt x="3127062" y="928211"/>
                  </a:lnTo>
                  <a:lnTo>
                    <a:pt x="2530416" y="928211"/>
                  </a:lnTo>
                  <a:lnTo>
                    <a:pt x="2531083" y="1149953"/>
                  </a:lnTo>
                  <a:lnTo>
                    <a:pt x="3348804" y="1149953"/>
                  </a:lnTo>
                  <a:close/>
                  <a:moveTo>
                    <a:pt x="827632" y="3045905"/>
                  </a:moveTo>
                  <a:lnTo>
                    <a:pt x="1419896" y="3045905"/>
                  </a:lnTo>
                  <a:lnTo>
                    <a:pt x="1419229" y="2824829"/>
                  </a:lnTo>
                  <a:lnTo>
                    <a:pt x="607699" y="2824829"/>
                  </a:lnTo>
                  <a:lnTo>
                    <a:pt x="607699" y="3639693"/>
                  </a:lnTo>
                  <a:lnTo>
                    <a:pt x="827727" y="3641312"/>
                  </a:lnTo>
                  <a:lnTo>
                    <a:pt x="827727" y="3045905"/>
                  </a:lnTo>
                  <a:close/>
                </a:path>
              </a:pathLst>
            </a:custGeom>
            <a:solidFill>
              <a:srgbClr val="6D1B34"/>
            </a:solidFill>
            <a:ln w="9525" cap="flat">
              <a:noFill/>
              <a:prstDash val="solid"/>
              <a:miter/>
            </a:ln>
          </p:spPr>
          <p:txBody>
            <a:bodyPr rtlCol="0" anchor="ctr"/>
            <a:lstStyle/>
            <a:p>
              <a:endParaRPr lang="de-DE" dirty="0"/>
            </a:p>
          </p:txBody>
        </p:sp>
      </p:grpSp>
    </p:spTree>
    <p:extLst>
      <p:ext uri="{BB962C8B-B14F-4D97-AF65-F5344CB8AC3E}">
        <p14:creationId xmlns:p14="http://schemas.microsoft.com/office/powerpoint/2010/main" val="2020320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64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31" presetClass="entr" presetSubtype="0" fill="hold"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p:cTn id="11" dur="750" fill="hold"/>
                                        <p:tgtEl>
                                          <p:spTgt spid="14"/>
                                        </p:tgtEl>
                                        <p:attrNameLst>
                                          <p:attrName>ppt_w</p:attrName>
                                        </p:attrNameLst>
                                      </p:cBhvr>
                                      <p:tavLst>
                                        <p:tav tm="0">
                                          <p:val>
                                            <p:fltVal val="0"/>
                                          </p:val>
                                        </p:tav>
                                        <p:tav tm="100000">
                                          <p:val>
                                            <p:strVal val="#ppt_w"/>
                                          </p:val>
                                        </p:tav>
                                      </p:tavLst>
                                    </p:anim>
                                    <p:anim calcmode="lin" valueType="num">
                                      <p:cBhvr>
                                        <p:cTn id="12" dur="750" fill="hold"/>
                                        <p:tgtEl>
                                          <p:spTgt spid="14"/>
                                        </p:tgtEl>
                                        <p:attrNameLst>
                                          <p:attrName>ppt_h</p:attrName>
                                        </p:attrNameLst>
                                      </p:cBhvr>
                                      <p:tavLst>
                                        <p:tav tm="0">
                                          <p:val>
                                            <p:fltVal val="0"/>
                                          </p:val>
                                        </p:tav>
                                        <p:tav tm="100000">
                                          <p:val>
                                            <p:strVal val="#ppt_h"/>
                                          </p:val>
                                        </p:tav>
                                      </p:tavLst>
                                    </p:anim>
                                    <p:anim calcmode="lin" valueType="num">
                                      <p:cBhvr>
                                        <p:cTn id="13" dur="750" fill="hold"/>
                                        <p:tgtEl>
                                          <p:spTgt spid="14"/>
                                        </p:tgtEl>
                                        <p:attrNameLst>
                                          <p:attrName>style.rotation</p:attrName>
                                        </p:attrNameLst>
                                      </p:cBhvr>
                                      <p:tavLst>
                                        <p:tav tm="0">
                                          <p:val>
                                            <p:fltVal val="90"/>
                                          </p:val>
                                        </p:tav>
                                        <p:tav tm="100000">
                                          <p:val>
                                            <p:fltVal val="0"/>
                                          </p:val>
                                        </p:tav>
                                      </p:tavLst>
                                    </p:anim>
                                    <p:animEffect transition="in" filter="fade">
                                      <p:cBhvr>
                                        <p:cTn id="14" dur="750"/>
                                        <p:tgtEl>
                                          <p:spTgt spid="1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left)">
                                      <p:cBhvr>
                                        <p:cTn id="18" dur="125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750" fill="hold"/>
                                        <p:tgtEl>
                                          <p:spTgt spid="16"/>
                                        </p:tgtEl>
                                        <p:attrNameLst>
                                          <p:attrName>ppt_w</p:attrName>
                                        </p:attrNameLst>
                                      </p:cBhvr>
                                      <p:tavLst>
                                        <p:tav tm="0">
                                          <p:val>
                                            <p:fltVal val="0"/>
                                          </p:val>
                                        </p:tav>
                                        <p:tav tm="100000">
                                          <p:val>
                                            <p:strVal val="#ppt_w"/>
                                          </p:val>
                                        </p:tav>
                                      </p:tavLst>
                                    </p:anim>
                                    <p:anim calcmode="lin" valueType="num">
                                      <p:cBhvr>
                                        <p:cTn id="22" dur="750" fill="hold"/>
                                        <p:tgtEl>
                                          <p:spTgt spid="16"/>
                                        </p:tgtEl>
                                        <p:attrNameLst>
                                          <p:attrName>ppt_h</p:attrName>
                                        </p:attrNameLst>
                                      </p:cBhvr>
                                      <p:tavLst>
                                        <p:tav tm="0">
                                          <p:val>
                                            <p:fltVal val="0"/>
                                          </p:val>
                                        </p:tav>
                                        <p:tav tm="100000">
                                          <p:val>
                                            <p:strVal val="#ppt_h"/>
                                          </p:val>
                                        </p:tav>
                                      </p:tavLst>
                                    </p:anim>
                                    <p:animEffect transition="in" filter="fade">
                                      <p:cBhvr>
                                        <p:cTn id="23" dur="750"/>
                                        <p:tgtEl>
                                          <p:spTgt spid="16"/>
                                        </p:tgtEl>
                                      </p:cBhvr>
                                    </p:animEffect>
                                  </p:childTnLst>
                                </p:cTn>
                              </p:par>
                              <p:par>
                                <p:cTn id="24" presetID="42" presetClass="entr" presetSubtype="0" fill="hold" grpId="0" nodeType="withEffect">
                                  <p:stCondLst>
                                    <p:cond delay="25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anim calcmode="lin" valueType="num">
                                      <p:cBhvr>
                                        <p:cTn id="27" dur="500" fill="hold"/>
                                        <p:tgtEl>
                                          <p:spTgt spid="35"/>
                                        </p:tgtEl>
                                        <p:attrNameLst>
                                          <p:attrName>ppt_x</p:attrName>
                                        </p:attrNameLst>
                                      </p:cBhvr>
                                      <p:tavLst>
                                        <p:tav tm="0">
                                          <p:val>
                                            <p:strVal val="#ppt_x"/>
                                          </p:val>
                                        </p:tav>
                                        <p:tav tm="100000">
                                          <p:val>
                                            <p:strVal val="#ppt_x"/>
                                          </p:val>
                                        </p:tav>
                                      </p:tavLst>
                                    </p:anim>
                                    <p:anim calcmode="lin" valueType="num">
                                      <p:cBhvr>
                                        <p:cTn id="28" dur="500" fill="hold"/>
                                        <p:tgtEl>
                                          <p:spTgt spid="35"/>
                                        </p:tgtEl>
                                        <p:attrNameLst>
                                          <p:attrName>ppt_y</p:attrName>
                                        </p:attrNameLst>
                                      </p:cBhvr>
                                      <p:tavLst>
                                        <p:tav tm="0">
                                          <p:val>
                                            <p:strVal val="#ppt_y+.1"/>
                                          </p:val>
                                        </p:tav>
                                        <p:tav tm="100000">
                                          <p:val>
                                            <p:strVal val="#ppt_y"/>
                                          </p:val>
                                        </p:tav>
                                      </p:tavLst>
                                    </p:anim>
                                  </p:childTnLst>
                                </p:cTn>
                              </p:par>
                              <p:par>
                                <p:cTn id="29" presetID="53" presetClass="entr" presetSubtype="16" fill="hold" grpId="0" nodeType="withEffect">
                                  <p:stCondLst>
                                    <p:cond delay="250"/>
                                  </p:stCondLst>
                                  <p:childTnLst>
                                    <p:set>
                                      <p:cBhvr>
                                        <p:cTn id="30" dur="1" fill="hold">
                                          <p:stCondLst>
                                            <p:cond delay="0"/>
                                          </p:stCondLst>
                                        </p:cTn>
                                        <p:tgtEl>
                                          <p:spTgt spid="20"/>
                                        </p:tgtEl>
                                        <p:attrNameLst>
                                          <p:attrName>style.visibility</p:attrName>
                                        </p:attrNameLst>
                                      </p:cBhvr>
                                      <p:to>
                                        <p:strVal val="visible"/>
                                      </p:to>
                                    </p:set>
                                    <p:anim calcmode="lin" valueType="num">
                                      <p:cBhvr>
                                        <p:cTn id="31" dur="750" fill="hold"/>
                                        <p:tgtEl>
                                          <p:spTgt spid="20"/>
                                        </p:tgtEl>
                                        <p:attrNameLst>
                                          <p:attrName>ppt_w</p:attrName>
                                        </p:attrNameLst>
                                      </p:cBhvr>
                                      <p:tavLst>
                                        <p:tav tm="0">
                                          <p:val>
                                            <p:fltVal val="0"/>
                                          </p:val>
                                        </p:tav>
                                        <p:tav tm="100000">
                                          <p:val>
                                            <p:strVal val="#ppt_w"/>
                                          </p:val>
                                        </p:tav>
                                      </p:tavLst>
                                    </p:anim>
                                    <p:anim calcmode="lin" valueType="num">
                                      <p:cBhvr>
                                        <p:cTn id="32" dur="750" fill="hold"/>
                                        <p:tgtEl>
                                          <p:spTgt spid="20"/>
                                        </p:tgtEl>
                                        <p:attrNameLst>
                                          <p:attrName>ppt_h</p:attrName>
                                        </p:attrNameLst>
                                      </p:cBhvr>
                                      <p:tavLst>
                                        <p:tav tm="0">
                                          <p:val>
                                            <p:fltVal val="0"/>
                                          </p:val>
                                        </p:tav>
                                        <p:tav tm="100000">
                                          <p:val>
                                            <p:strVal val="#ppt_h"/>
                                          </p:val>
                                        </p:tav>
                                      </p:tavLst>
                                    </p:anim>
                                    <p:animEffect transition="in" filter="fade">
                                      <p:cBhvr>
                                        <p:cTn id="33" dur="750"/>
                                        <p:tgtEl>
                                          <p:spTgt spid="20"/>
                                        </p:tgtEl>
                                      </p:cBhvr>
                                    </p:animEffect>
                                  </p:childTnLst>
                                </p:cTn>
                              </p:par>
                              <p:par>
                                <p:cTn id="34" presetID="42" presetClass="entr" presetSubtype="0" fill="hold" grpId="0" nodeType="withEffect">
                                  <p:stCondLst>
                                    <p:cond delay="50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anim calcmode="lin" valueType="num">
                                      <p:cBhvr>
                                        <p:cTn id="37" dur="500" fill="hold"/>
                                        <p:tgtEl>
                                          <p:spTgt spid="34"/>
                                        </p:tgtEl>
                                        <p:attrNameLst>
                                          <p:attrName>ppt_x</p:attrName>
                                        </p:attrNameLst>
                                      </p:cBhvr>
                                      <p:tavLst>
                                        <p:tav tm="0">
                                          <p:val>
                                            <p:strVal val="#ppt_x"/>
                                          </p:val>
                                        </p:tav>
                                        <p:tav tm="100000">
                                          <p:val>
                                            <p:strVal val="#ppt_x"/>
                                          </p:val>
                                        </p:tav>
                                      </p:tavLst>
                                    </p:anim>
                                    <p:anim calcmode="lin" valueType="num">
                                      <p:cBhvr>
                                        <p:cTn id="38" dur="500" fill="hold"/>
                                        <p:tgtEl>
                                          <p:spTgt spid="34"/>
                                        </p:tgtEl>
                                        <p:attrNameLst>
                                          <p:attrName>ppt_y</p:attrName>
                                        </p:attrNameLst>
                                      </p:cBhvr>
                                      <p:tavLst>
                                        <p:tav tm="0">
                                          <p:val>
                                            <p:strVal val="#ppt_y+.1"/>
                                          </p:val>
                                        </p:tav>
                                        <p:tav tm="100000">
                                          <p:val>
                                            <p:strVal val="#ppt_y"/>
                                          </p:val>
                                        </p:tav>
                                      </p:tavLst>
                                    </p:anim>
                                  </p:childTnLst>
                                </p:cTn>
                              </p:par>
                              <p:par>
                                <p:cTn id="39" presetID="53" presetClass="entr" presetSubtype="16" fill="hold" grpId="0" nodeType="withEffect">
                                  <p:stCondLst>
                                    <p:cond delay="500"/>
                                  </p:stCondLst>
                                  <p:childTnLst>
                                    <p:set>
                                      <p:cBhvr>
                                        <p:cTn id="40" dur="1" fill="hold">
                                          <p:stCondLst>
                                            <p:cond delay="0"/>
                                          </p:stCondLst>
                                        </p:cTn>
                                        <p:tgtEl>
                                          <p:spTgt spid="21"/>
                                        </p:tgtEl>
                                        <p:attrNameLst>
                                          <p:attrName>style.visibility</p:attrName>
                                        </p:attrNameLst>
                                      </p:cBhvr>
                                      <p:to>
                                        <p:strVal val="visible"/>
                                      </p:to>
                                    </p:set>
                                    <p:anim calcmode="lin" valueType="num">
                                      <p:cBhvr>
                                        <p:cTn id="41" dur="750" fill="hold"/>
                                        <p:tgtEl>
                                          <p:spTgt spid="21"/>
                                        </p:tgtEl>
                                        <p:attrNameLst>
                                          <p:attrName>ppt_w</p:attrName>
                                        </p:attrNameLst>
                                      </p:cBhvr>
                                      <p:tavLst>
                                        <p:tav tm="0">
                                          <p:val>
                                            <p:fltVal val="0"/>
                                          </p:val>
                                        </p:tav>
                                        <p:tav tm="100000">
                                          <p:val>
                                            <p:strVal val="#ppt_w"/>
                                          </p:val>
                                        </p:tav>
                                      </p:tavLst>
                                    </p:anim>
                                    <p:anim calcmode="lin" valueType="num">
                                      <p:cBhvr>
                                        <p:cTn id="42" dur="750" fill="hold"/>
                                        <p:tgtEl>
                                          <p:spTgt spid="21"/>
                                        </p:tgtEl>
                                        <p:attrNameLst>
                                          <p:attrName>ppt_h</p:attrName>
                                        </p:attrNameLst>
                                      </p:cBhvr>
                                      <p:tavLst>
                                        <p:tav tm="0">
                                          <p:val>
                                            <p:fltVal val="0"/>
                                          </p:val>
                                        </p:tav>
                                        <p:tav tm="100000">
                                          <p:val>
                                            <p:strVal val="#ppt_h"/>
                                          </p:val>
                                        </p:tav>
                                      </p:tavLst>
                                    </p:anim>
                                    <p:animEffect transition="in" filter="fade">
                                      <p:cBhvr>
                                        <p:cTn id="43" dur="750"/>
                                        <p:tgtEl>
                                          <p:spTgt spid="21"/>
                                        </p:tgtEl>
                                      </p:cBhvr>
                                    </p:animEffect>
                                  </p:childTnLst>
                                </p:cTn>
                              </p:par>
                              <p:par>
                                <p:cTn id="44" presetID="42" presetClass="entr" presetSubtype="0" fill="hold" grpId="0" nodeType="withEffect">
                                  <p:stCondLst>
                                    <p:cond delay="75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500"/>
                                        <p:tgtEl>
                                          <p:spTgt spid="4"/>
                                        </p:tgtEl>
                                      </p:cBhvr>
                                    </p:animEffect>
                                    <p:anim calcmode="lin" valueType="num">
                                      <p:cBhvr>
                                        <p:cTn id="47" dur="500" fill="hold"/>
                                        <p:tgtEl>
                                          <p:spTgt spid="4"/>
                                        </p:tgtEl>
                                        <p:attrNameLst>
                                          <p:attrName>ppt_x</p:attrName>
                                        </p:attrNameLst>
                                      </p:cBhvr>
                                      <p:tavLst>
                                        <p:tav tm="0">
                                          <p:val>
                                            <p:strVal val="#ppt_x"/>
                                          </p:val>
                                        </p:tav>
                                        <p:tav tm="100000">
                                          <p:val>
                                            <p:strVal val="#ppt_x"/>
                                          </p:val>
                                        </p:tav>
                                      </p:tavLst>
                                    </p:anim>
                                    <p:anim calcmode="lin" valueType="num">
                                      <p:cBhvr>
                                        <p:cTn id="48"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20" grpId="0"/>
      <p:bldP spid="21" grpId="0"/>
      <p:bldP spid="34" grpId="0"/>
      <p:bldP spid="35" grpId="0"/>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Bildplatzhalter 13">
            <a:extLst>
              <a:ext uri="{FF2B5EF4-FFF2-40B4-BE49-F238E27FC236}">
                <a16:creationId xmlns:a16="http://schemas.microsoft.com/office/drawing/2014/main" id="{920058C3-B088-1DBD-E37F-791A55A80E7E}"/>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9" name="Rechteck: abgerundete Ecken 8">
            <a:extLst>
              <a:ext uri="{FF2B5EF4-FFF2-40B4-BE49-F238E27FC236}">
                <a16:creationId xmlns:a16="http://schemas.microsoft.com/office/drawing/2014/main" id="{BFD30BFE-97D5-F3A9-DE64-CC79DFBA0C17}"/>
              </a:ext>
            </a:extLst>
          </p:cNvPr>
          <p:cNvSpPr/>
          <p:nvPr/>
        </p:nvSpPr>
        <p:spPr bwMode="gray">
          <a:xfrm>
            <a:off x="7251749" y="1016000"/>
            <a:ext cx="4368800" cy="2831255"/>
          </a:xfrm>
          <a:prstGeom prst="roundRect">
            <a:avLst>
              <a:gd name="adj" fmla="val 2714"/>
            </a:avLst>
          </a:prstGeom>
          <a:gradFill flip="none" rotWithShape="0">
            <a:gsLst>
              <a:gs pos="10000">
                <a:schemeClr val="accent3">
                  <a:alpha val="90000"/>
                </a:schemeClr>
              </a:gs>
              <a:gs pos="80000">
                <a:schemeClr val="accent1">
                  <a:alpha val="90000"/>
                </a:schemeClr>
              </a:gs>
            </a:gsLst>
            <a:lin ang="19500000" scaled="0"/>
            <a:tileRect/>
          </a:gradFill>
        </p:spPr>
        <p:txBody>
          <a:bodyPr vert="horz" wrap="square" lIns="180000" tIns="180000" rIns="180000" bIns="180000" rtlCol="0" anchor="ctr" anchorCtr="0">
            <a:noAutofit/>
          </a:bodyPr>
          <a:lstStyle/>
          <a:p>
            <a:pPr>
              <a:lnSpc>
                <a:spcPct val="90000"/>
              </a:lnSpc>
            </a:pPr>
            <a:r>
              <a:rPr lang="de-DE" sz="3200" dirty="0">
                <a:solidFill>
                  <a:schemeClr val="bg1"/>
                </a:solidFill>
              </a:rPr>
              <a:t>Preiswerte Beiträge </a:t>
            </a:r>
            <a:br>
              <a:rPr lang="de-DE" sz="3200" dirty="0">
                <a:solidFill>
                  <a:schemeClr val="bg1"/>
                </a:solidFill>
              </a:rPr>
            </a:br>
            <a:r>
              <a:rPr lang="de-DE" sz="3200" dirty="0">
                <a:solidFill>
                  <a:schemeClr val="bg1"/>
                </a:solidFill>
              </a:rPr>
              <a:t>für die ganze Familie</a:t>
            </a:r>
          </a:p>
        </p:txBody>
      </p:sp>
    </p:spTree>
    <p:extLst>
      <p:ext uri="{BB962C8B-B14F-4D97-AF65-F5344CB8AC3E}">
        <p14:creationId xmlns:p14="http://schemas.microsoft.com/office/powerpoint/2010/main" val="156644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13">
            <a:extLst>
              <a:ext uri="{FF2B5EF4-FFF2-40B4-BE49-F238E27FC236}">
                <a16:creationId xmlns:a16="http://schemas.microsoft.com/office/drawing/2014/main" id="{9429288D-F472-3E8D-9D9B-113BE93542CF}"/>
              </a:ext>
            </a:extLst>
          </p:cNvPr>
          <p:cNvGraphicFramePr>
            <a:graphicFrameLocks/>
          </p:cNvGraphicFramePr>
          <p:nvPr>
            <p:extLst>
              <p:ext uri="{D42A27DB-BD31-4B8C-83A1-F6EECF244321}">
                <p14:modId xmlns:p14="http://schemas.microsoft.com/office/powerpoint/2010/main" val="2228755157"/>
              </p:ext>
            </p:extLst>
          </p:nvPr>
        </p:nvGraphicFramePr>
        <p:xfrm>
          <a:off x="0" y="1189036"/>
          <a:ext cx="8892000" cy="4100136"/>
        </p:xfrm>
        <a:graphic>
          <a:graphicData uri="http://schemas.openxmlformats.org/drawingml/2006/table">
            <a:tbl>
              <a:tblPr firstRow="1">
                <a:tableStyleId>{5C22544A-7EE6-4342-B048-85BDC9FD1C3A}</a:tableStyleId>
              </a:tblPr>
              <a:tblGrid>
                <a:gridCol w="360000">
                  <a:extLst>
                    <a:ext uri="{9D8B030D-6E8A-4147-A177-3AD203B41FA5}">
                      <a16:colId xmlns:a16="http://schemas.microsoft.com/office/drawing/2014/main" val="4083457693"/>
                    </a:ext>
                  </a:extLst>
                </a:gridCol>
                <a:gridCol w="4500000">
                  <a:extLst>
                    <a:ext uri="{9D8B030D-6E8A-4147-A177-3AD203B41FA5}">
                      <a16:colId xmlns:a16="http://schemas.microsoft.com/office/drawing/2014/main" val="4098091102"/>
                    </a:ext>
                  </a:extLst>
                </a:gridCol>
                <a:gridCol w="2160000">
                  <a:extLst>
                    <a:ext uri="{9D8B030D-6E8A-4147-A177-3AD203B41FA5}">
                      <a16:colId xmlns:a16="http://schemas.microsoft.com/office/drawing/2014/main" val="194983818"/>
                    </a:ext>
                  </a:extLst>
                </a:gridCol>
                <a:gridCol w="1872000">
                  <a:extLst>
                    <a:ext uri="{9D8B030D-6E8A-4147-A177-3AD203B41FA5}">
                      <a16:colId xmlns:a16="http://schemas.microsoft.com/office/drawing/2014/main" val="807314604"/>
                    </a:ext>
                  </a:extLst>
                </a:gridCol>
              </a:tblGrid>
              <a:tr h="513794">
                <a:tc>
                  <a:txBody>
                    <a:bodyPr/>
                    <a:lstStyle/>
                    <a:p>
                      <a:pPr algn="l"/>
                      <a:endParaRPr lang="de-DE" sz="1600" b="0" dirty="0">
                        <a:solidFill>
                          <a:schemeClr val="accent3"/>
                        </a:solidFill>
                      </a:endParaRPr>
                    </a:p>
                  </a:txBody>
                  <a:tcPr marL="73876" marR="73876" marT="36000" marB="36000" anchor="b">
                    <a:lnL w="12700" cmpd="sng">
                      <a:noFill/>
                    </a:lnL>
                    <a:lnR w="12700" cap="flat" cmpd="sng" algn="ctr">
                      <a:noFill/>
                      <a:prstDash val="solid"/>
                      <a:round/>
                      <a:headEnd type="none" w="med" len="med"/>
                      <a:tailEnd type="none" w="med" len="med"/>
                    </a:lnR>
                    <a:lnB w="28575" cap="flat" cmpd="sng" algn="ctr">
                      <a:solidFill>
                        <a:schemeClr val="accent3"/>
                      </a:solidFill>
                      <a:prstDash val="solid"/>
                      <a:round/>
                      <a:headEnd type="none" w="med" len="med"/>
                      <a:tailEnd type="none" w="med" len="med"/>
                    </a:lnB>
                    <a:noFill/>
                  </a:tcPr>
                </a:tc>
                <a:tc>
                  <a:txBody>
                    <a:bodyPr/>
                    <a:lstStyle/>
                    <a:p>
                      <a:pPr algn="l"/>
                      <a:r>
                        <a:rPr lang="de-DE" sz="1600" b="0" dirty="0">
                          <a:solidFill>
                            <a:schemeClr val="accent3"/>
                          </a:solidFill>
                        </a:rPr>
                        <a:t>Leistungen</a:t>
                      </a:r>
                    </a:p>
                  </a:txBody>
                  <a:tcPr marL="73876" marR="73876" marT="36000" marB="36000" anchor="b">
                    <a:lnL w="12700" cmpd="sng">
                      <a:noFill/>
                    </a:lnL>
                    <a:lnR w="12700" cap="flat" cmpd="sng" algn="ctr">
                      <a:noFill/>
                      <a:prstDash val="solid"/>
                      <a:round/>
                      <a:headEnd type="none" w="med" len="med"/>
                      <a:tailEnd type="none" w="med" len="med"/>
                    </a:lnR>
                    <a:lnB w="28575" cap="flat" cmpd="sng" algn="ctr">
                      <a:solidFill>
                        <a:schemeClr val="accent3"/>
                      </a:solidFill>
                      <a:prstDash val="solid"/>
                      <a:round/>
                      <a:headEnd type="none" w="med" len="med"/>
                      <a:tailEnd type="none" w="med" len="med"/>
                    </a:lnB>
                    <a:noFill/>
                  </a:tcPr>
                </a:tc>
                <a:tc>
                  <a:txBody>
                    <a:bodyPr/>
                    <a:lstStyle/>
                    <a:p>
                      <a:pPr algn="r"/>
                      <a:r>
                        <a:rPr lang="de-DE" sz="1600" b="0" dirty="0">
                          <a:solidFill>
                            <a:schemeClr val="accent3"/>
                          </a:solidFill>
                        </a:rPr>
                        <a:t>Tarif</a:t>
                      </a:r>
                    </a:p>
                  </a:txBody>
                  <a:tcPr marL="73876" marR="73876" marT="3600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B w="28575" cap="flat" cmpd="sng" algn="ctr">
                      <a:solidFill>
                        <a:schemeClr val="accent3"/>
                      </a:solidFill>
                      <a:prstDash val="solid"/>
                      <a:round/>
                      <a:headEnd type="none" w="med" len="med"/>
                      <a:tailEnd type="none" w="med" len="med"/>
                    </a:lnB>
                    <a:noFill/>
                  </a:tcPr>
                </a:tc>
                <a:tc>
                  <a:txBody>
                    <a:bodyPr/>
                    <a:lstStyle/>
                    <a:p>
                      <a:pPr algn="r"/>
                      <a:r>
                        <a:rPr lang="de-DE" sz="1600" b="0" dirty="0">
                          <a:solidFill>
                            <a:schemeClr val="accent3"/>
                          </a:solidFill>
                        </a:rPr>
                        <a:t>Beitrag</a:t>
                      </a:r>
                    </a:p>
                  </a:txBody>
                  <a:tcPr marL="73876" marR="73876" marT="36000" marB="36000" anchor="b">
                    <a:lnL w="12700" cap="flat" cmpd="sng" algn="ctr">
                      <a:noFill/>
                      <a:prstDash val="solid"/>
                      <a:round/>
                      <a:headEnd type="none" w="med" len="med"/>
                      <a:tailEnd type="none" w="med" len="med"/>
                    </a:lnL>
                    <a:lnB w="28575"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2788930518"/>
                  </a:ext>
                </a:extLst>
              </a:tr>
              <a:tr h="448897">
                <a:tc>
                  <a:txBody>
                    <a:bodyPr/>
                    <a:lstStyle/>
                    <a:p>
                      <a:pPr>
                        <a:lnSpc>
                          <a:spcPct val="150000"/>
                        </a:lnSpc>
                      </a:pPr>
                      <a:endParaRPr lang="de-DE" sz="1200" dirty="0"/>
                    </a:p>
                  </a:txBody>
                  <a:tcPr marL="73876" marR="73876" marT="36000" marB="36000" anchor="ctr">
                    <a:lnL w="12700" cmpd="sng">
                      <a:noFill/>
                    </a:lnL>
                    <a:lnR w="12700" cap="flat" cmpd="sng" algn="ctr">
                      <a:noFill/>
                      <a:prstDash val="solid"/>
                      <a:round/>
                      <a:headEnd type="none" w="med" len="med"/>
                      <a:tailEnd type="none" w="med" len="med"/>
                    </a:lnR>
                    <a:lnT w="28575" cap="flat" cmpd="sng" algn="ctr">
                      <a:solidFill>
                        <a:schemeClr val="accent3"/>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a:lnSpc>
                          <a:spcPct val="150000"/>
                        </a:lnSpc>
                      </a:pPr>
                      <a:r>
                        <a:rPr lang="de-DE" sz="1200" b="0" i="0" kern="1200" dirty="0">
                          <a:solidFill>
                            <a:schemeClr val="dk1"/>
                          </a:solidFill>
                          <a:effectLst/>
                          <a:latin typeface="+mn-lt"/>
                          <a:ea typeface="+mn-ea"/>
                          <a:cs typeface="+mn-cs"/>
                        </a:rPr>
                        <a:t>Ambu­lante, stationäre und zahn­me­di­zi­ni­sche Leis­tungen</a:t>
                      </a:r>
                      <a:endParaRPr lang="de-DE" sz="1200" dirty="0"/>
                    </a:p>
                  </a:txBody>
                  <a:tcPr marL="73876" marR="73876" marT="36000" marB="36000" anchor="ctr">
                    <a:lnL w="12700" cmpd="sng">
                      <a:noFill/>
                    </a:lnL>
                    <a:lnR w="12700" cap="flat" cmpd="sng" algn="ctr">
                      <a:noFill/>
                      <a:prstDash val="solid"/>
                      <a:round/>
                      <a:headEnd type="none" w="med" len="med"/>
                      <a:tailEnd type="none" w="med" len="med"/>
                    </a:lnR>
                    <a:lnT w="28575" cap="flat" cmpd="sng" algn="ctr">
                      <a:solidFill>
                        <a:schemeClr val="accent3"/>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KVP</a:t>
                      </a: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accent3"/>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360,84 EUR</a:t>
                      </a:r>
                    </a:p>
                  </a:txBody>
                  <a:tcPr marL="73876" marR="73876" marT="36000" marB="36000" anchor="ctr">
                    <a:lnL w="12700" cap="flat" cmpd="sng" algn="ctr">
                      <a:noFill/>
                      <a:prstDash val="solid"/>
                      <a:round/>
                      <a:headEnd type="none" w="med" len="med"/>
                      <a:tailEnd type="none" w="med" len="med"/>
                    </a:lnL>
                    <a:lnT w="28575" cap="flat" cmpd="sng" algn="ctr">
                      <a:solidFill>
                        <a:schemeClr val="accent3"/>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extLst>
                  <a:ext uri="{0D108BD9-81ED-4DB2-BD59-A6C34878D82A}">
                    <a16:rowId xmlns:a16="http://schemas.microsoft.com/office/drawing/2014/main" val="2743232970"/>
                  </a:ext>
                </a:extLst>
              </a:tr>
              <a:tr h="709825">
                <a:tc>
                  <a:txBody>
                    <a:bodyPr/>
                    <a:lstStyle/>
                    <a:p>
                      <a:pPr algn="l"/>
                      <a:endParaRPr lang="de-DE" sz="1200" dirty="0">
                        <a:latin typeface="+mn-lt"/>
                      </a:endParaRPr>
                    </a:p>
                  </a:txBody>
                  <a:tcPr marL="73876" marR="73876" marT="36000" marB="36000" anchor="ctr">
                    <a:lnL w="12700" cmpd="sng">
                      <a:noFill/>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algn="l"/>
                      <a:r>
                        <a:rPr lang="de-DE" sz="1200" dirty="0">
                          <a:latin typeface="+mn-lt"/>
                        </a:rPr>
                        <a:t>Aufbau­tarif ambu­lante und zahn­me­di­zi­ni­sche Leis­tungen, stationäre Wahlleistungen,140 EUR Kran­ken­ta­ge­geld, </a:t>
                      </a:r>
                      <a:br>
                        <a:rPr lang="de-DE" sz="1200" dirty="0">
                          <a:latin typeface="+mn-lt"/>
                        </a:rPr>
                      </a:br>
                      <a:r>
                        <a:rPr lang="de-DE" sz="1200" dirty="0">
                          <a:latin typeface="+mn-lt"/>
                        </a:rPr>
                        <a:t>Pfle­ge­pflicht­ver­si­che­rung</a:t>
                      </a:r>
                    </a:p>
                  </a:txBody>
                  <a:tcPr marL="73876" marR="73876" marT="36000" marB="36000" anchor="ctr">
                    <a:lnL w="12700" cmpd="sng">
                      <a:noFill/>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EKV2, PSV, T43 / ​140, PVN</a:t>
                      </a: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181,53 EUR</a:t>
                      </a:r>
                    </a:p>
                  </a:txBody>
                  <a:tcPr marL="73876" marR="73876" marT="36000" marB="36000" anchor="ctr">
                    <a:lnL w="12700" cap="flat" cmpd="sng" algn="ctr">
                      <a:no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extLst>
                  <a:ext uri="{0D108BD9-81ED-4DB2-BD59-A6C34878D82A}">
                    <a16:rowId xmlns:a16="http://schemas.microsoft.com/office/drawing/2014/main" val="1780264626"/>
                  </a:ext>
                </a:extLst>
              </a:tr>
              <a:tr h="448897">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algn="l"/>
                      <a:r>
                        <a:rPr lang="de-DE" sz="1200" dirty="0"/>
                        <a:t>Gesundheitsrabatt</a:t>
                      </a:r>
                    </a:p>
                  </a:txBody>
                  <a:tcPr marL="73876" marR="73876" marT="36000" marB="36000" anchor="ctr">
                    <a:lnL w="12700" cmpd="sng">
                      <a:noFill/>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- 36,08 EUR</a:t>
                      </a:r>
                    </a:p>
                  </a:txBody>
                  <a:tcPr marL="73876" marR="73876" marT="36000" marB="36000" anchor="ctr">
                    <a:lnL w="12700" cap="flat" cmpd="sng" algn="ctr">
                      <a:no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extLst>
                  <a:ext uri="{0D108BD9-81ED-4DB2-BD59-A6C34878D82A}">
                    <a16:rowId xmlns:a16="http://schemas.microsoft.com/office/drawing/2014/main" val="3671077705"/>
                  </a:ext>
                </a:extLst>
              </a:tr>
              <a:tr h="448897">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bg1"/>
                    </a:solidFill>
                  </a:tcPr>
                </a:tc>
                <a:tc>
                  <a:txBody>
                    <a:bodyPr/>
                    <a:lstStyle/>
                    <a:p>
                      <a:pPr algn="l"/>
                      <a:r>
                        <a:rPr lang="de-DE" sz="1200" dirty="0"/>
                        <a:t>Gesetzlicher Zuschlag</a:t>
                      </a:r>
                    </a:p>
                  </a:txBody>
                  <a:tcPr marL="73876" marR="73876" marT="36000" marB="36000" anchor="ctr">
                    <a:lnL w="12700" cmpd="sng">
                      <a:noFill/>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GZ</a:t>
                      </a: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38,60 EUR</a:t>
                      </a:r>
                    </a:p>
                  </a:txBody>
                  <a:tcPr marL="73876" marR="73876" marT="36000" marB="36000" anchor="ctr">
                    <a:lnL w="12700" cap="flat" cmpd="sng" algn="ctr">
                      <a:noFill/>
                      <a:prstDash val="solid"/>
                      <a:round/>
                      <a:headEnd type="none" w="med" len="med"/>
                      <a:tailEnd type="none" w="med" len="med"/>
                    </a:lnL>
                    <a:lnT w="6350" cap="flat" cmpd="sng" algn="ctr">
                      <a:solidFill>
                        <a:schemeClr val="accent5"/>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2622333635"/>
                  </a:ext>
                </a:extLst>
              </a:tr>
              <a:tr h="448897">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bg1"/>
                    </a:solidFill>
                  </a:tcPr>
                </a:tc>
                <a:tc>
                  <a:txBody>
                    <a:bodyPr/>
                    <a:lstStyle/>
                    <a:p>
                      <a:pPr algn="l"/>
                      <a:r>
                        <a:rPr lang="de-DE" sz="1200" dirty="0"/>
                        <a:t>Gesamtbeitrag</a:t>
                      </a:r>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544,89 EUR</a:t>
                      </a:r>
                    </a:p>
                  </a:txBody>
                  <a:tcPr marL="73876" marR="73876" marT="36000" marB="36000" anchor="ctr">
                    <a:lnL w="12700" cap="flat" cmpd="sng" algn="ctr">
                      <a:noFill/>
                      <a:prstDash val="solid"/>
                      <a:round/>
                      <a:headEnd type="none" w="med" len="med"/>
                      <a:tailEnd type="none" w="med" len="med"/>
                    </a:lnL>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2892746730"/>
                  </a:ext>
                </a:extLst>
              </a:tr>
              <a:tr h="448897">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bg1"/>
                    </a:solidFill>
                  </a:tcPr>
                </a:tc>
                <a:tc>
                  <a:txBody>
                    <a:bodyPr/>
                    <a:lstStyle/>
                    <a:p>
                      <a:pPr algn="l"/>
                      <a:r>
                        <a:rPr lang="de-DE" sz="1200" dirty="0"/>
                        <a:t>Arbeitgeberzuschuss</a:t>
                      </a:r>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- 272,45 EUR</a:t>
                      </a:r>
                    </a:p>
                  </a:txBody>
                  <a:tcPr marL="73876" marR="73876" marT="36000" marB="36000" anchor="ctr">
                    <a:lnL w="12700" cap="flat" cmpd="sng" algn="ctr">
                      <a:noFill/>
                      <a:prstDash val="solid"/>
                      <a:round/>
                      <a:headEnd type="none" w="med" len="med"/>
                      <a:tailEnd type="none" w="med" len="med"/>
                    </a:lnL>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1763556197"/>
                  </a:ext>
                </a:extLst>
              </a:tr>
              <a:tr h="632032">
                <a:tc>
                  <a:txBody>
                    <a:bodyPr/>
                    <a:lstStyle/>
                    <a:p>
                      <a:pPr algn="l"/>
                      <a:endParaRPr lang="de-DE" sz="1600" dirty="0">
                        <a:solidFill>
                          <a:schemeClr val="accent3"/>
                        </a:solidFill>
                        <a:latin typeface="+mn-lt"/>
                      </a:endParaRPr>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l"/>
                      <a:r>
                        <a:rPr lang="de-DE" sz="1600" dirty="0">
                          <a:solidFill>
                            <a:schemeClr val="accent3"/>
                          </a:solidFill>
                          <a:latin typeface="+mn-lt"/>
                        </a:rPr>
                        <a:t>Monatlicher Beitrag abzgl. Gesundheitsrabatt und Arbeitgeberzuschuss</a:t>
                      </a:r>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chemeClr val="accent3"/>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accent3"/>
                          </a:solidFill>
                          <a:effectLst/>
                          <a:uLnTx/>
                          <a:uFillTx/>
                          <a:latin typeface="+mn-lt"/>
                          <a:ea typeface="+mn-ea"/>
                          <a:cs typeface="+mn-cs"/>
                        </a:rPr>
                        <a:t>272,44 EUR</a:t>
                      </a:r>
                    </a:p>
                  </a:txBody>
                  <a:tcPr marL="73876" marR="73876" marT="36000" marB="36000" anchor="ctr">
                    <a:lnL w="12700" cap="flat" cmpd="sng" algn="ctr">
                      <a:noFill/>
                      <a:prstDash val="solid"/>
                      <a:round/>
                      <a:headEnd type="none" w="med" len="med"/>
                      <a:tailEnd type="none" w="med" len="med"/>
                    </a:lnL>
                    <a:lnT w="12700" cap="flat" cmpd="sng" algn="ctr">
                      <a:solidFill>
                        <a:schemeClr val="accent3"/>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482245969"/>
                  </a:ext>
                </a:extLst>
              </a:tr>
            </a:tbl>
          </a:graphicData>
        </a:graphic>
      </p:graphicFrame>
      <p:sp>
        <p:nvSpPr>
          <p:cNvPr id="8" name="Rechteck: abgerundete Ecken 7">
            <a:extLst>
              <a:ext uri="{FF2B5EF4-FFF2-40B4-BE49-F238E27FC236}">
                <a16:creationId xmlns:a16="http://schemas.microsoft.com/office/drawing/2014/main" id="{80DF771D-BDF0-7E52-7A08-3223F6EE500F}"/>
              </a:ext>
            </a:extLst>
          </p:cNvPr>
          <p:cNvSpPr/>
          <p:nvPr/>
        </p:nvSpPr>
        <p:spPr bwMode="gray">
          <a:xfrm>
            <a:off x="7340127" y="1189036"/>
            <a:ext cx="4443885" cy="4290032"/>
          </a:xfrm>
          <a:prstGeom prst="roundRect">
            <a:avLst>
              <a:gd name="adj" fmla="val 4046"/>
            </a:avLst>
          </a:prstGeom>
          <a:solidFill>
            <a:schemeClr val="accent3">
              <a:alpha val="10000"/>
            </a:schemeClr>
          </a:solidFill>
          <a:ln>
            <a:noFill/>
          </a:ln>
        </p:spPr>
        <p:txBody>
          <a:bodyPr vert="horz" wrap="square" lIns="180000" tIns="0" rIns="0" bIns="0" rtlCol="0" anchor="ctr"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de-DE" sz="2800" i="0" u="none" strike="noStrike" kern="1200" cap="none" spc="0" normalizeH="0" baseline="0" noProof="0" dirty="0">
              <a:ln>
                <a:noFill/>
              </a:ln>
              <a:solidFill>
                <a:schemeClr val="bg1"/>
              </a:solidFill>
              <a:effectLst/>
              <a:uLnTx/>
              <a:uFillTx/>
              <a:ea typeface="+mn-ea"/>
              <a:cs typeface="+mn-cs"/>
            </a:endParaRPr>
          </a:p>
        </p:txBody>
      </p:sp>
      <p:sp>
        <p:nvSpPr>
          <p:cNvPr id="2" name="Titel 1">
            <a:extLst>
              <a:ext uri="{FF2B5EF4-FFF2-40B4-BE49-F238E27FC236}">
                <a16:creationId xmlns:a16="http://schemas.microsoft.com/office/drawing/2014/main" id="{B9BBA6D3-8AA3-C759-7F81-A6754F0F5BD6}"/>
              </a:ext>
            </a:extLst>
          </p:cNvPr>
          <p:cNvSpPr>
            <a:spLocks noGrp="1"/>
          </p:cNvSpPr>
          <p:nvPr>
            <p:ph type="title"/>
          </p:nvPr>
        </p:nvSpPr>
        <p:spPr/>
        <p:txBody>
          <a:bodyPr/>
          <a:lstStyle/>
          <a:p>
            <a:r>
              <a:rPr lang="de-DE" dirty="0"/>
              <a:t>Beitragsberechnung Advanced Fit  – Eintrittsalter 35 Jahre</a:t>
            </a:r>
          </a:p>
        </p:txBody>
      </p:sp>
      <p:sp>
        <p:nvSpPr>
          <p:cNvPr id="4" name="Fußzeilenplatzhalter 3">
            <a:extLst>
              <a:ext uri="{FF2B5EF4-FFF2-40B4-BE49-F238E27FC236}">
                <a16:creationId xmlns:a16="http://schemas.microsoft.com/office/drawing/2014/main" id="{088984B1-51A2-776E-C4B5-07CD3B8D64A9}"/>
              </a:ext>
            </a:extLst>
          </p:cNvPr>
          <p:cNvSpPr>
            <a:spLocks noGrp="1"/>
          </p:cNvSpPr>
          <p:nvPr>
            <p:ph type="ftr" sz="quarter" idx="11"/>
          </p:nvPr>
        </p:nvSpPr>
        <p:spPr/>
        <p:txBody>
          <a:bodyPr/>
          <a:lstStyle/>
          <a:p>
            <a:r>
              <a:rPr lang="de-DE" dirty="0"/>
              <a:t>Produkt Advanced Fit &amp; Advanced Fit S</a:t>
            </a:r>
          </a:p>
        </p:txBody>
      </p:sp>
      <p:sp>
        <p:nvSpPr>
          <p:cNvPr id="7" name="Textplatzhalter 10">
            <a:extLst>
              <a:ext uri="{FF2B5EF4-FFF2-40B4-BE49-F238E27FC236}">
                <a16:creationId xmlns:a16="http://schemas.microsoft.com/office/drawing/2014/main" id="{393EBACF-77D4-1E97-5D4C-AB8FAD18310F}"/>
              </a:ext>
            </a:extLst>
          </p:cNvPr>
          <p:cNvSpPr>
            <a:spLocks noGrp="1"/>
          </p:cNvSpPr>
          <p:nvPr>
            <p:ph type="body" sz="quarter" idx="13"/>
          </p:nvPr>
        </p:nvSpPr>
        <p:spPr>
          <a:xfrm>
            <a:off x="407987" y="196057"/>
            <a:ext cx="7488238" cy="144000"/>
          </a:xfrm>
        </p:spPr>
        <p:txBody>
          <a:bodyPr/>
          <a:lstStyle/>
          <a:p>
            <a:r>
              <a:rPr lang="de-DE" dirty="0"/>
              <a:t>Beispielrechnungen</a:t>
            </a:r>
          </a:p>
        </p:txBody>
      </p:sp>
      <p:sp>
        <p:nvSpPr>
          <p:cNvPr id="3" name="Foliennummernplatzhalter 2">
            <a:extLst>
              <a:ext uri="{FF2B5EF4-FFF2-40B4-BE49-F238E27FC236}">
                <a16:creationId xmlns:a16="http://schemas.microsoft.com/office/drawing/2014/main" id="{DE38025D-72F8-0540-94ED-0F65E847F2DA}"/>
              </a:ext>
            </a:extLst>
          </p:cNvPr>
          <p:cNvSpPr>
            <a:spLocks noGrp="1"/>
          </p:cNvSpPr>
          <p:nvPr>
            <p:ph type="sldNum" sz="quarter" idx="12"/>
          </p:nvPr>
        </p:nvSpPr>
        <p:spPr/>
        <p:txBody>
          <a:bodyPr/>
          <a:lstStyle/>
          <a:p>
            <a:fld id="{77D899ED-E07B-4111-BFEA-7E6553FCF2CE}" type="slidenum">
              <a:rPr lang="de-DE" smtClean="0"/>
              <a:pPr/>
              <a:t>23</a:t>
            </a:fld>
            <a:endParaRPr lang="de-DE" dirty="0"/>
          </a:p>
        </p:txBody>
      </p:sp>
      <p:sp>
        <p:nvSpPr>
          <p:cNvPr id="10" name="Textfeld 9">
            <a:extLst>
              <a:ext uri="{FF2B5EF4-FFF2-40B4-BE49-F238E27FC236}">
                <a16:creationId xmlns:a16="http://schemas.microsoft.com/office/drawing/2014/main" id="{0C93CFC7-4428-7860-BEB3-DD8DBAD53D20}"/>
              </a:ext>
            </a:extLst>
          </p:cNvPr>
          <p:cNvSpPr txBox="1"/>
          <p:nvPr/>
        </p:nvSpPr>
        <p:spPr>
          <a:xfrm>
            <a:off x="9797415" y="2833990"/>
            <a:ext cx="1751250" cy="2788587"/>
          </a:xfrm>
          <a:prstGeom prst="rect">
            <a:avLst/>
          </a:prstGeom>
          <a:noFill/>
          <a:extLst>
            <a:ext uri="{909E8E84-426E-40DD-AFC4-6F175D3DCCD1}">
              <a14:hiddenFill xmlns:a14="http://schemas.microsoft.com/office/drawing/2010/main">
                <a:solidFill>
                  <a:srgbClr val="FFFFFF"/>
                </a:solidFill>
              </a14:hiddenFill>
            </a:ext>
          </a:extLst>
        </p:spPr>
        <p:txBody>
          <a:bodyPr wrap="square" lIns="0" tIns="0" rIns="0" bIns="0">
            <a:noAutofit/>
          </a:bodyPr>
          <a:lstStyle/>
          <a:p>
            <a:pPr>
              <a:spcAft>
                <a:spcPts val="1000"/>
              </a:spcAft>
            </a:pPr>
            <a:r>
              <a:rPr lang="de-DE" sz="1200" b="1" dirty="0">
                <a:solidFill>
                  <a:srgbClr val="6D1B34"/>
                </a:solidFill>
              </a:rPr>
              <a:t>Zum Vergleich: </a:t>
            </a:r>
          </a:p>
          <a:p>
            <a:pPr>
              <a:spcAft>
                <a:spcPts val="1000"/>
              </a:spcAft>
            </a:pPr>
            <a:r>
              <a:rPr lang="de-DE" sz="1200" dirty="0">
                <a:solidFill>
                  <a:srgbClr val="6D1B34"/>
                </a:solidFill>
              </a:rPr>
              <a:t>In der gesetzlichen Kranken­versicherung liegt der durchschnitt-</a:t>
            </a:r>
            <a:br>
              <a:rPr lang="de-DE" sz="1200" dirty="0">
                <a:solidFill>
                  <a:srgbClr val="6D1B34"/>
                </a:solidFill>
              </a:rPr>
            </a:br>
            <a:r>
              <a:rPr lang="de-DE" sz="1200" dirty="0">
                <a:solidFill>
                  <a:srgbClr val="6D1B34"/>
                </a:solidFill>
              </a:rPr>
              <a:t>liche Höchstbeitrag </a:t>
            </a:r>
            <a:br>
              <a:rPr lang="de-DE" sz="1200" dirty="0">
                <a:solidFill>
                  <a:srgbClr val="6D1B34"/>
                </a:solidFill>
              </a:rPr>
            </a:br>
            <a:r>
              <a:rPr lang="de-DE" sz="1200" dirty="0">
                <a:solidFill>
                  <a:srgbClr val="6D1B34"/>
                </a:solidFill>
              </a:rPr>
              <a:t>bei 1.019,48 EUR, </a:t>
            </a:r>
            <a:br>
              <a:rPr lang="de-DE" sz="1200" dirty="0">
                <a:solidFill>
                  <a:srgbClr val="6D1B34"/>
                </a:solidFill>
              </a:rPr>
            </a:br>
            <a:r>
              <a:rPr lang="de-DE" sz="1200" dirty="0">
                <a:solidFill>
                  <a:srgbClr val="6D1B34"/>
                </a:solidFill>
              </a:rPr>
              <a:t>abzgl. Arbeitgeberzu-</a:t>
            </a:r>
            <a:br>
              <a:rPr lang="de-DE" sz="1200" dirty="0">
                <a:solidFill>
                  <a:srgbClr val="6D1B34"/>
                </a:solidFill>
              </a:rPr>
            </a:br>
            <a:r>
              <a:rPr lang="de-DE" sz="1200" dirty="0">
                <a:solidFill>
                  <a:srgbClr val="6D1B34"/>
                </a:solidFill>
              </a:rPr>
              <a:t>schuss bei 509,74 EUR. </a:t>
            </a:r>
          </a:p>
          <a:p>
            <a:pPr>
              <a:spcAft>
                <a:spcPts val="1000"/>
              </a:spcAft>
            </a:pPr>
            <a:r>
              <a:rPr lang="de-DE" sz="1200" dirty="0">
                <a:solidFill>
                  <a:srgbClr val="6D1B34"/>
                </a:solidFill>
              </a:rPr>
              <a:t>Für Kinderlose sind </a:t>
            </a:r>
            <a:br>
              <a:rPr lang="de-DE" sz="1200" dirty="0">
                <a:solidFill>
                  <a:srgbClr val="6D1B34"/>
                </a:solidFill>
              </a:rPr>
            </a:br>
            <a:r>
              <a:rPr lang="de-DE" sz="1200" dirty="0">
                <a:solidFill>
                  <a:srgbClr val="6D1B34"/>
                </a:solidFill>
              </a:rPr>
              <a:t>es sogar nochmal </a:t>
            </a:r>
            <a:br>
              <a:rPr lang="de-DE" sz="1200" dirty="0">
                <a:solidFill>
                  <a:srgbClr val="6D1B34"/>
                </a:solidFill>
              </a:rPr>
            </a:br>
            <a:r>
              <a:rPr lang="de-DE" sz="1200" dirty="0">
                <a:solidFill>
                  <a:srgbClr val="6D1B34"/>
                </a:solidFill>
              </a:rPr>
              <a:t>ca. 30,- EUR mehr! </a:t>
            </a:r>
          </a:p>
        </p:txBody>
      </p:sp>
      <p:grpSp>
        <p:nvGrpSpPr>
          <p:cNvPr id="11" name="Grafik 51">
            <a:extLst>
              <a:ext uri="{FF2B5EF4-FFF2-40B4-BE49-F238E27FC236}">
                <a16:creationId xmlns:a16="http://schemas.microsoft.com/office/drawing/2014/main" id="{245B4713-A826-94CA-4666-7ECAC1186784}"/>
              </a:ext>
            </a:extLst>
          </p:cNvPr>
          <p:cNvGrpSpPr>
            <a:grpSpLocks noChangeAspect="1"/>
          </p:cNvGrpSpPr>
          <p:nvPr/>
        </p:nvGrpSpPr>
        <p:grpSpPr bwMode="gray">
          <a:xfrm>
            <a:off x="9797415" y="2128140"/>
            <a:ext cx="541148" cy="540000"/>
            <a:chOff x="3852862" y="1190625"/>
            <a:chExt cx="4486275" cy="4476750"/>
          </a:xfrm>
          <a:solidFill>
            <a:srgbClr val="6D1B34"/>
          </a:solidFill>
        </p:grpSpPr>
        <p:sp>
          <p:nvSpPr>
            <p:cNvPr id="12" name="Freihandform: Form 11">
              <a:extLst>
                <a:ext uri="{FF2B5EF4-FFF2-40B4-BE49-F238E27FC236}">
                  <a16:creationId xmlns:a16="http://schemas.microsoft.com/office/drawing/2014/main" id="{FF128D8E-15AA-0729-4FEE-93B2287B6053}"/>
                </a:ext>
              </a:extLst>
            </p:cNvPr>
            <p:cNvSpPr/>
            <p:nvPr/>
          </p:nvSpPr>
          <p:spPr bwMode="gray">
            <a:xfrm>
              <a:off x="3852862" y="1190625"/>
              <a:ext cx="3133725" cy="3133725"/>
            </a:xfrm>
            <a:custGeom>
              <a:avLst/>
              <a:gdLst>
                <a:gd name="connsiteX0" fmla="*/ 1567339 w 3133725"/>
                <a:gd name="connsiteY0" fmla="*/ 3134106 h 3133725"/>
                <a:gd name="connsiteX1" fmla="*/ 0 w 3133725"/>
                <a:gd name="connsiteY1" fmla="*/ 1567434 h 3133725"/>
                <a:gd name="connsiteX2" fmla="*/ 1567339 w 3133725"/>
                <a:gd name="connsiteY2" fmla="*/ 0 h 3133725"/>
                <a:gd name="connsiteX3" fmla="*/ 3134963 w 3133725"/>
                <a:gd name="connsiteY3" fmla="*/ 1567434 h 3133725"/>
                <a:gd name="connsiteX4" fmla="*/ 1567339 w 3133725"/>
                <a:gd name="connsiteY4" fmla="*/ 3134106 h 3133725"/>
                <a:gd name="connsiteX5" fmla="*/ 1567339 w 3133725"/>
                <a:gd name="connsiteY5" fmla="*/ 277844 h 3133725"/>
                <a:gd name="connsiteX6" fmla="*/ 277844 w 3133725"/>
                <a:gd name="connsiteY6" fmla="*/ 1567434 h 3133725"/>
                <a:gd name="connsiteX7" fmla="*/ 1567339 w 3133725"/>
                <a:gd name="connsiteY7" fmla="*/ 2856166 h 3133725"/>
                <a:gd name="connsiteX8" fmla="*/ 2857119 w 3133725"/>
                <a:gd name="connsiteY8" fmla="*/ 1567434 h 3133725"/>
                <a:gd name="connsiteX9" fmla="*/ 1567339 w 3133725"/>
                <a:gd name="connsiteY9" fmla="*/ 277844 h 313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33725" h="3133725">
                  <a:moveTo>
                    <a:pt x="1567339" y="3134106"/>
                  </a:moveTo>
                  <a:cubicBezTo>
                    <a:pt x="703136" y="3134106"/>
                    <a:pt x="0" y="2431352"/>
                    <a:pt x="0" y="1567434"/>
                  </a:cubicBezTo>
                  <a:cubicBezTo>
                    <a:pt x="0" y="703136"/>
                    <a:pt x="703136" y="0"/>
                    <a:pt x="1567339" y="0"/>
                  </a:cubicBezTo>
                  <a:cubicBezTo>
                    <a:pt x="2431828" y="0"/>
                    <a:pt x="3134963" y="703136"/>
                    <a:pt x="3134963" y="1567434"/>
                  </a:cubicBezTo>
                  <a:cubicBezTo>
                    <a:pt x="3134963" y="2431352"/>
                    <a:pt x="2431828" y="3134106"/>
                    <a:pt x="1567339" y="3134106"/>
                  </a:cubicBezTo>
                  <a:close/>
                  <a:moveTo>
                    <a:pt x="1567339" y="277844"/>
                  </a:moveTo>
                  <a:cubicBezTo>
                    <a:pt x="856298" y="277844"/>
                    <a:pt x="277844" y="856393"/>
                    <a:pt x="277844" y="1567434"/>
                  </a:cubicBezTo>
                  <a:cubicBezTo>
                    <a:pt x="277844" y="2278094"/>
                    <a:pt x="856202" y="2856166"/>
                    <a:pt x="1567339" y="2856166"/>
                  </a:cubicBezTo>
                  <a:cubicBezTo>
                    <a:pt x="2278571" y="2856166"/>
                    <a:pt x="2857119" y="2278094"/>
                    <a:pt x="2857119" y="1567434"/>
                  </a:cubicBezTo>
                  <a:cubicBezTo>
                    <a:pt x="2857024" y="856393"/>
                    <a:pt x="2278571" y="277844"/>
                    <a:pt x="1567339" y="277844"/>
                  </a:cubicBezTo>
                  <a:close/>
                </a:path>
              </a:pathLst>
            </a:custGeom>
            <a:grpFill/>
            <a:ln w="9525" cap="flat">
              <a:noFill/>
              <a:prstDash val="solid"/>
              <a:miter/>
            </a:ln>
          </p:spPr>
          <p:txBody>
            <a:bodyPr rtlCol="0" anchor="ctr"/>
            <a:lstStyle/>
            <a:p>
              <a:endParaRPr lang="de-DE" dirty="0"/>
            </a:p>
          </p:txBody>
        </p:sp>
        <p:sp>
          <p:nvSpPr>
            <p:cNvPr id="13" name="Freihandform: Form 12">
              <a:extLst>
                <a:ext uri="{FF2B5EF4-FFF2-40B4-BE49-F238E27FC236}">
                  <a16:creationId xmlns:a16="http://schemas.microsoft.com/office/drawing/2014/main" id="{C6ED128E-7A0A-A117-128D-A800A2C98933}"/>
                </a:ext>
              </a:extLst>
            </p:cNvPr>
            <p:cNvSpPr/>
            <p:nvPr/>
          </p:nvSpPr>
          <p:spPr bwMode="gray">
            <a:xfrm>
              <a:off x="6439627" y="3762410"/>
              <a:ext cx="1895475" cy="1895475"/>
            </a:xfrm>
            <a:custGeom>
              <a:avLst/>
              <a:gdLst>
                <a:gd name="connsiteX0" fmla="*/ 0 w 1895475"/>
                <a:gd name="connsiteY0" fmla="*/ 589641 h 1895475"/>
                <a:gd name="connsiteX1" fmla="*/ 589224 w 1895475"/>
                <a:gd name="connsiteY1" fmla="*/ 0 h 1895475"/>
                <a:gd name="connsiteX2" fmla="*/ 1901784 w 1895475"/>
                <a:gd name="connsiteY2" fmla="*/ 1311632 h 1895475"/>
                <a:gd name="connsiteX3" fmla="*/ 1312559 w 1895475"/>
                <a:gd name="connsiteY3" fmla="*/ 1901273 h 1895475"/>
              </a:gdLst>
              <a:ahLst/>
              <a:cxnLst>
                <a:cxn ang="0">
                  <a:pos x="connsiteX0" y="connsiteY0"/>
                </a:cxn>
                <a:cxn ang="0">
                  <a:pos x="connsiteX1" y="connsiteY1"/>
                </a:cxn>
                <a:cxn ang="0">
                  <a:pos x="connsiteX2" y="connsiteY2"/>
                </a:cxn>
                <a:cxn ang="0">
                  <a:pos x="connsiteX3" y="connsiteY3"/>
                </a:cxn>
              </a:cxnLst>
              <a:rect l="l" t="t" r="r" b="b"/>
              <a:pathLst>
                <a:path w="1895475" h="1895475">
                  <a:moveTo>
                    <a:pt x="0" y="589641"/>
                  </a:moveTo>
                  <a:lnTo>
                    <a:pt x="589224" y="0"/>
                  </a:lnTo>
                  <a:lnTo>
                    <a:pt x="1901784" y="1311632"/>
                  </a:lnTo>
                  <a:lnTo>
                    <a:pt x="1312559" y="1901273"/>
                  </a:lnTo>
                  <a:close/>
                </a:path>
              </a:pathLst>
            </a:custGeom>
            <a:grpFill/>
            <a:ln w="9525" cap="flat">
              <a:noFill/>
              <a:prstDash val="solid"/>
              <a:miter/>
            </a:ln>
          </p:spPr>
          <p:txBody>
            <a:bodyPr rtlCol="0" anchor="ctr"/>
            <a:lstStyle/>
            <a:p>
              <a:endParaRPr lang="de-DE" dirty="0"/>
            </a:p>
          </p:txBody>
        </p:sp>
      </p:grpSp>
      <p:sp>
        <p:nvSpPr>
          <p:cNvPr id="15" name="!!fit">
            <a:extLst>
              <a:ext uri="{FF2B5EF4-FFF2-40B4-BE49-F238E27FC236}">
                <a16:creationId xmlns:a16="http://schemas.microsoft.com/office/drawing/2014/main" id="{C6B6AFCD-DC6F-D608-2D96-9E9535FC2EA9}"/>
              </a:ext>
            </a:extLst>
          </p:cNvPr>
          <p:cNvSpPr txBox="1">
            <a:spLocks/>
          </p:cNvSpPr>
          <p:nvPr/>
        </p:nvSpPr>
        <p:spPr bwMode="gray">
          <a:xfrm>
            <a:off x="9791932" y="751881"/>
            <a:ext cx="1512000" cy="864000"/>
          </a:xfrm>
          <a:prstGeom prst="roundRect">
            <a:avLst>
              <a:gd name="adj" fmla="val 9887"/>
            </a:avLst>
          </a:prstGeom>
          <a:solidFill>
            <a:schemeClr val="accent1"/>
          </a:solidFill>
          <a:effectLst>
            <a:softEdge rad="0"/>
          </a:effectLst>
        </p:spPr>
        <p:txBody>
          <a:bodyPr lIns="108000" tIns="72000" rIns="108000" bIns="72000" rtlCol="0" anchor="ctr"/>
          <a:lstStyle>
            <a:defPPr>
              <a:defRPr lang="de-DE"/>
            </a:defPPr>
            <a:lvl1pPr algn="ctr">
              <a:spcBef>
                <a:spcPts val="600"/>
              </a:spcBef>
              <a:defRPr sz="1600">
                <a:solidFill>
                  <a:schemeClr val="bg1"/>
                </a:solidFill>
              </a:defRPr>
            </a:lvl1pPr>
          </a:lstStyle>
          <a:p>
            <a:r>
              <a:rPr lang="de-DE" sz="2000" b="1" dirty="0"/>
              <a:t>Advanced Fit</a:t>
            </a:r>
            <a:endParaRPr lang="de-DE" dirty="0"/>
          </a:p>
        </p:txBody>
      </p:sp>
    </p:spTree>
    <p:extLst>
      <p:ext uri="{BB962C8B-B14F-4D97-AF65-F5344CB8AC3E}">
        <p14:creationId xmlns:p14="http://schemas.microsoft.com/office/powerpoint/2010/main" val="1764967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750"/>
                                        <p:tgtEl>
                                          <p:spTgt spid="8"/>
                                        </p:tgtEl>
                                      </p:cBhvr>
                                    </p:animEffect>
                                  </p:childTnLst>
                                </p:cTn>
                              </p:par>
                              <p:par>
                                <p:cTn id="11" presetID="47"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750"/>
                                        <p:tgtEl>
                                          <p:spTgt spid="15"/>
                                        </p:tgtEl>
                                      </p:cBhvr>
                                    </p:animEffect>
                                    <p:anim calcmode="lin" valueType="num">
                                      <p:cBhvr>
                                        <p:cTn id="14" dur="750" fill="hold"/>
                                        <p:tgtEl>
                                          <p:spTgt spid="15"/>
                                        </p:tgtEl>
                                        <p:attrNameLst>
                                          <p:attrName>ppt_x</p:attrName>
                                        </p:attrNameLst>
                                      </p:cBhvr>
                                      <p:tavLst>
                                        <p:tav tm="0">
                                          <p:val>
                                            <p:strVal val="#ppt_x"/>
                                          </p:val>
                                        </p:tav>
                                        <p:tav tm="100000">
                                          <p:val>
                                            <p:strVal val="#ppt_x"/>
                                          </p:val>
                                        </p:tav>
                                      </p:tavLst>
                                    </p:anim>
                                    <p:anim calcmode="lin" valueType="num">
                                      <p:cBhvr>
                                        <p:cTn id="15" dur="75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750"/>
                            </p:stCondLst>
                            <p:childTnLst>
                              <p:par>
                                <p:cTn id="17" presetID="53" presetClass="entr" presetSubtype="16"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750" fill="hold"/>
                                        <p:tgtEl>
                                          <p:spTgt spid="11"/>
                                        </p:tgtEl>
                                        <p:attrNameLst>
                                          <p:attrName>ppt_w</p:attrName>
                                        </p:attrNameLst>
                                      </p:cBhvr>
                                      <p:tavLst>
                                        <p:tav tm="0">
                                          <p:val>
                                            <p:fltVal val="0"/>
                                          </p:val>
                                        </p:tav>
                                        <p:tav tm="100000">
                                          <p:val>
                                            <p:strVal val="#ppt_w"/>
                                          </p:val>
                                        </p:tav>
                                      </p:tavLst>
                                    </p:anim>
                                    <p:anim calcmode="lin" valueType="num">
                                      <p:cBhvr>
                                        <p:cTn id="20" dur="750" fill="hold"/>
                                        <p:tgtEl>
                                          <p:spTgt spid="11"/>
                                        </p:tgtEl>
                                        <p:attrNameLst>
                                          <p:attrName>ppt_h</p:attrName>
                                        </p:attrNameLst>
                                      </p:cBhvr>
                                      <p:tavLst>
                                        <p:tav tm="0">
                                          <p:val>
                                            <p:fltVal val="0"/>
                                          </p:val>
                                        </p:tav>
                                        <p:tav tm="100000">
                                          <p:val>
                                            <p:strVal val="#ppt_h"/>
                                          </p:val>
                                        </p:tav>
                                      </p:tavLst>
                                    </p:anim>
                                    <p:animEffect transition="in" filter="fade">
                                      <p:cBhvr>
                                        <p:cTn id="21" dur="750"/>
                                        <p:tgtEl>
                                          <p:spTgt spid="11"/>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up)">
                                      <p:cBhvr>
                                        <p:cTn id="24"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zahlen">
            <a:extLst>
              <a:ext uri="{FF2B5EF4-FFF2-40B4-BE49-F238E27FC236}">
                <a16:creationId xmlns:a16="http://schemas.microsoft.com/office/drawing/2014/main" id="{9429288D-F472-3E8D-9D9B-113BE93542CF}"/>
              </a:ext>
            </a:extLst>
          </p:cNvPr>
          <p:cNvGraphicFramePr>
            <a:graphicFrameLocks/>
          </p:cNvGraphicFramePr>
          <p:nvPr>
            <p:extLst>
              <p:ext uri="{D42A27DB-BD31-4B8C-83A1-F6EECF244321}">
                <p14:modId xmlns:p14="http://schemas.microsoft.com/office/powerpoint/2010/main" val="1114435084"/>
              </p:ext>
            </p:extLst>
          </p:nvPr>
        </p:nvGraphicFramePr>
        <p:xfrm>
          <a:off x="0" y="1189036"/>
          <a:ext cx="8892000" cy="4549033"/>
        </p:xfrm>
        <a:graphic>
          <a:graphicData uri="http://schemas.openxmlformats.org/drawingml/2006/table">
            <a:tbl>
              <a:tblPr firstRow="1">
                <a:tableStyleId>{5C22544A-7EE6-4342-B048-85BDC9FD1C3A}</a:tableStyleId>
              </a:tblPr>
              <a:tblGrid>
                <a:gridCol w="360000">
                  <a:extLst>
                    <a:ext uri="{9D8B030D-6E8A-4147-A177-3AD203B41FA5}">
                      <a16:colId xmlns:a16="http://schemas.microsoft.com/office/drawing/2014/main" val="4083457693"/>
                    </a:ext>
                  </a:extLst>
                </a:gridCol>
                <a:gridCol w="4500000">
                  <a:extLst>
                    <a:ext uri="{9D8B030D-6E8A-4147-A177-3AD203B41FA5}">
                      <a16:colId xmlns:a16="http://schemas.microsoft.com/office/drawing/2014/main" val="4098091102"/>
                    </a:ext>
                  </a:extLst>
                </a:gridCol>
                <a:gridCol w="2160000">
                  <a:extLst>
                    <a:ext uri="{9D8B030D-6E8A-4147-A177-3AD203B41FA5}">
                      <a16:colId xmlns:a16="http://schemas.microsoft.com/office/drawing/2014/main" val="194983818"/>
                    </a:ext>
                  </a:extLst>
                </a:gridCol>
                <a:gridCol w="1872000">
                  <a:extLst>
                    <a:ext uri="{9D8B030D-6E8A-4147-A177-3AD203B41FA5}">
                      <a16:colId xmlns:a16="http://schemas.microsoft.com/office/drawing/2014/main" val="807314604"/>
                    </a:ext>
                  </a:extLst>
                </a:gridCol>
              </a:tblGrid>
              <a:tr h="513794">
                <a:tc>
                  <a:txBody>
                    <a:bodyPr/>
                    <a:lstStyle/>
                    <a:p>
                      <a:pPr algn="l"/>
                      <a:endParaRPr lang="de-DE" sz="1600" b="0" dirty="0">
                        <a:solidFill>
                          <a:schemeClr val="accent3"/>
                        </a:solidFill>
                      </a:endParaRPr>
                    </a:p>
                  </a:txBody>
                  <a:tcPr marL="73876" marR="73876" marT="36000" marB="36000" anchor="b">
                    <a:lnL w="12700" cmpd="sng">
                      <a:noFill/>
                    </a:lnL>
                    <a:lnR w="12700" cap="flat" cmpd="sng" algn="ctr">
                      <a:noFill/>
                      <a:prstDash val="solid"/>
                      <a:round/>
                      <a:headEnd type="none" w="med" len="med"/>
                      <a:tailEnd type="none" w="med" len="med"/>
                    </a:lnR>
                    <a:lnB w="28575" cap="flat" cmpd="sng" algn="ctr">
                      <a:solidFill>
                        <a:schemeClr val="accent3"/>
                      </a:solidFill>
                      <a:prstDash val="solid"/>
                      <a:round/>
                      <a:headEnd type="none" w="med" len="med"/>
                      <a:tailEnd type="none" w="med" len="med"/>
                    </a:lnB>
                    <a:noFill/>
                  </a:tcPr>
                </a:tc>
                <a:tc>
                  <a:txBody>
                    <a:bodyPr/>
                    <a:lstStyle/>
                    <a:p>
                      <a:pPr algn="l"/>
                      <a:r>
                        <a:rPr lang="de-DE" sz="1600" b="0" dirty="0">
                          <a:solidFill>
                            <a:schemeClr val="accent3"/>
                          </a:solidFill>
                        </a:rPr>
                        <a:t>Leistungen</a:t>
                      </a:r>
                    </a:p>
                  </a:txBody>
                  <a:tcPr marL="73876" marR="73876" marT="36000" marB="36000" anchor="b">
                    <a:lnL w="12700" cmpd="sng">
                      <a:noFill/>
                    </a:lnL>
                    <a:lnR w="12700" cap="flat" cmpd="sng" algn="ctr">
                      <a:noFill/>
                      <a:prstDash val="solid"/>
                      <a:round/>
                      <a:headEnd type="none" w="med" len="med"/>
                      <a:tailEnd type="none" w="med" len="med"/>
                    </a:lnR>
                    <a:lnB w="28575" cap="flat" cmpd="sng" algn="ctr">
                      <a:solidFill>
                        <a:schemeClr val="accent3"/>
                      </a:solidFill>
                      <a:prstDash val="solid"/>
                      <a:round/>
                      <a:headEnd type="none" w="med" len="med"/>
                      <a:tailEnd type="none" w="med" len="med"/>
                    </a:lnB>
                    <a:noFill/>
                  </a:tcPr>
                </a:tc>
                <a:tc>
                  <a:txBody>
                    <a:bodyPr/>
                    <a:lstStyle/>
                    <a:p>
                      <a:pPr algn="r"/>
                      <a:r>
                        <a:rPr lang="de-DE" sz="1600" b="0" dirty="0">
                          <a:solidFill>
                            <a:schemeClr val="accent3"/>
                          </a:solidFill>
                        </a:rPr>
                        <a:t>Tarif</a:t>
                      </a:r>
                    </a:p>
                  </a:txBody>
                  <a:tcPr marL="73876" marR="73876" marT="36000" marB="3600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B w="28575" cap="flat" cmpd="sng" algn="ctr">
                      <a:solidFill>
                        <a:schemeClr val="accent3"/>
                      </a:solidFill>
                      <a:prstDash val="solid"/>
                      <a:round/>
                      <a:headEnd type="none" w="med" len="med"/>
                      <a:tailEnd type="none" w="med" len="med"/>
                    </a:lnB>
                    <a:noFill/>
                  </a:tcPr>
                </a:tc>
                <a:tc>
                  <a:txBody>
                    <a:bodyPr/>
                    <a:lstStyle/>
                    <a:p>
                      <a:pPr algn="r"/>
                      <a:r>
                        <a:rPr lang="de-DE" sz="1600" b="0" dirty="0">
                          <a:solidFill>
                            <a:schemeClr val="accent3"/>
                          </a:solidFill>
                        </a:rPr>
                        <a:t>Beitrag</a:t>
                      </a:r>
                    </a:p>
                  </a:txBody>
                  <a:tcPr marL="73876" marR="73876" marT="36000" marB="36000" anchor="b">
                    <a:lnL w="12700" cap="flat" cmpd="sng" algn="ctr">
                      <a:noFill/>
                      <a:prstDash val="solid"/>
                      <a:round/>
                      <a:headEnd type="none" w="med" len="med"/>
                      <a:tailEnd type="none" w="med" len="med"/>
                    </a:lnL>
                    <a:lnB w="28575"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2788930518"/>
                  </a:ext>
                </a:extLst>
              </a:tr>
              <a:tr h="448897">
                <a:tc>
                  <a:txBody>
                    <a:bodyPr/>
                    <a:lstStyle/>
                    <a:p>
                      <a:pPr>
                        <a:lnSpc>
                          <a:spcPct val="150000"/>
                        </a:lnSpc>
                      </a:pPr>
                      <a:endParaRPr lang="de-DE" sz="1200" dirty="0"/>
                    </a:p>
                  </a:txBody>
                  <a:tcPr marL="73876" marR="73876" marT="36000" marB="36000" anchor="ctr">
                    <a:lnL w="12700" cmpd="sng">
                      <a:noFill/>
                    </a:lnL>
                    <a:lnR w="12700" cap="flat" cmpd="sng" algn="ctr">
                      <a:noFill/>
                      <a:prstDash val="solid"/>
                      <a:round/>
                      <a:headEnd type="none" w="med" len="med"/>
                      <a:tailEnd type="none" w="med" len="med"/>
                    </a:lnR>
                    <a:lnT w="28575" cap="flat" cmpd="sng" algn="ctr">
                      <a:solidFill>
                        <a:schemeClr val="accent3"/>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a:lnSpc>
                          <a:spcPct val="150000"/>
                        </a:lnSpc>
                      </a:pPr>
                      <a:r>
                        <a:rPr lang="de-DE" sz="1200" b="0" i="0" kern="1200" dirty="0">
                          <a:solidFill>
                            <a:schemeClr val="dk1"/>
                          </a:solidFill>
                          <a:effectLst/>
                          <a:latin typeface="+mn-lt"/>
                          <a:ea typeface="+mn-ea"/>
                          <a:cs typeface="+mn-cs"/>
                        </a:rPr>
                        <a:t>Ambu­lante, stationäre und zahn­me­di­zi­ni­sche Leis­tungen</a:t>
                      </a:r>
                      <a:endParaRPr lang="de-DE" sz="1200" dirty="0"/>
                    </a:p>
                  </a:txBody>
                  <a:tcPr marL="73876" marR="73876" marT="36000" marB="36000" anchor="ctr">
                    <a:lnL w="12700" cmpd="sng">
                      <a:noFill/>
                    </a:lnL>
                    <a:lnR w="12700" cap="flat" cmpd="sng" algn="ctr">
                      <a:noFill/>
                      <a:prstDash val="solid"/>
                      <a:round/>
                      <a:headEnd type="none" w="med" len="med"/>
                      <a:tailEnd type="none" w="med" len="med"/>
                    </a:lnR>
                    <a:lnT w="28575" cap="flat" cmpd="sng" algn="ctr">
                      <a:solidFill>
                        <a:schemeClr val="accent3"/>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KVP</a:t>
                      </a: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accent3"/>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360,84 EUR</a:t>
                      </a:r>
                    </a:p>
                  </a:txBody>
                  <a:tcPr marL="73876" marR="73876" marT="36000" marB="36000" anchor="ctr">
                    <a:lnL w="12700" cap="flat" cmpd="sng" algn="ctr">
                      <a:noFill/>
                      <a:prstDash val="solid"/>
                      <a:round/>
                      <a:headEnd type="none" w="med" len="med"/>
                      <a:tailEnd type="none" w="med" len="med"/>
                    </a:lnL>
                    <a:lnT w="28575" cap="flat" cmpd="sng" algn="ctr">
                      <a:solidFill>
                        <a:schemeClr val="accent3"/>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extLst>
                  <a:ext uri="{0D108BD9-81ED-4DB2-BD59-A6C34878D82A}">
                    <a16:rowId xmlns:a16="http://schemas.microsoft.com/office/drawing/2014/main" val="2743232970"/>
                  </a:ext>
                </a:extLst>
              </a:tr>
              <a:tr h="709825">
                <a:tc>
                  <a:txBody>
                    <a:bodyPr/>
                    <a:lstStyle/>
                    <a:p>
                      <a:pPr algn="l"/>
                      <a:endParaRPr lang="de-DE" sz="1200" dirty="0">
                        <a:latin typeface="+mn-lt"/>
                      </a:endParaRPr>
                    </a:p>
                  </a:txBody>
                  <a:tcPr marL="73876" marR="73876" marT="36000" marB="36000" anchor="ctr">
                    <a:lnL w="12700" cmpd="sng">
                      <a:noFill/>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algn="l"/>
                      <a:r>
                        <a:rPr lang="de-DE" sz="1200" dirty="0">
                          <a:latin typeface="+mn-lt"/>
                        </a:rPr>
                        <a:t>Aufbau­tarif ambu­lante und zahn­me­di­zi­ni­sche Leis­tungen, stationäre Wahlleistungen,140 EUR Kran­ken­ta­ge­geld, </a:t>
                      </a:r>
                      <a:br>
                        <a:rPr lang="de-DE" sz="1200" dirty="0">
                          <a:latin typeface="+mn-lt"/>
                        </a:rPr>
                      </a:br>
                      <a:r>
                        <a:rPr lang="de-DE" sz="1200" dirty="0">
                          <a:latin typeface="+mn-lt"/>
                        </a:rPr>
                        <a:t>Pfle­ge­pflicht­ver­si­che­rung</a:t>
                      </a:r>
                    </a:p>
                  </a:txBody>
                  <a:tcPr marL="73876" marR="73876" marT="36000" marB="36000" anchor="ctr">
                    <a:lnL w="12700" cmpd="sng">
                      <a:noFill/>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EKV2, PSV, T43 / ​140, PVN</a:t>
                      </a: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181,53 EUR</a:t>
                      </a:r>
                    </a:p>
                  </a:txBody>
                  <a:tcPr marL="73876" marR="73876" marT="36000" marB="36000" anchor="ctr">
                    <a:lnL w="12700" cap="flat" cmpd="sng" algn="ctr">
                      <a:no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extLst>
                  <a:ext uri="{0D108BD9-81ED-4DB2-BD59-A6C34878D82A}">
                    <a16:rowId xmlns:a16="http://schemas.microsoft.com/office/drawing/2014/main" val="1780264626"/>
                  </a:ext>
                </a:extLst>
              </a:tr>
              <a:tr h="448897">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algn="l"/>
                      <a:r>
                        <a:rPr lang="de-DE" sz="1200" dirty="0"/>
                        <a:t>Gesundheitsrabatt</a:t>
                      </a:r>
                    </a:p>
                  </a:txBody>
                  <a:tcPr marL="73876" marR="73876" marT="36000" marB="36000" anchor="ctr">
                    <a:lnL w="12700" cmpd="sng">
                      <a:noFill/>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- 36,08 EUR</a:t>
                      </a:r>
                    </a:p>
                  </a:txBody>
                  <a:tcPr marL="73876" marR="73876" marT="36000" marB="36000" anchor="ctr">
                    <a:lnL w="12700" cap="flat" cmpd="sng" algn="ctr">
                      <a:noFill/>
                      <a:prstDash val="solid"/>
                      <a:round/>
                      <a:headEnd type="none" w="med" len="med"/>
                      <a:tailEnd type="none" w="med" len="med"/>
                    </a:lnL>
                    <a:lnT w="6350" cap="flat" cmpd="sng" algn="ctr">
                      <a:solidFill>
                        <a:schemeClr val="accent5"/>
                      </a:solidFill>
                      <a:prstDash val="solid"/>
                      <a:round/>
                      <a:headEnd type="none" w="med" len="med"/>
                      <a:tailEnd type="none" w="med" len="med"/>
                    </a:lnT>
                    <a:lnB w="6350" cap="flat" cmpd="sng" algn="ctr">
                      <a:solidFill>
                        <a:schemeClr val="accent5"/>
                      </a:solidFill>
                      <a:prstDash val="solid"/>
                      <a:round/>
                      <a:headEnd type="none" w="med" len="med"/>
                      <a:tailEnd type="none" w="med" len="med"/>
                    </a:lnB>
                    <a:noFill/>
                  </a:tcPr>
                </a:tc>
                <a:extLst>
                  <a:ext uri="{0D108BD9-81ED-4DB2-BD59-A6C34878D82A}">
                    <a16:rowId xmlns:a16="http://schemas.microsoft.com/office/drawing/2014/main" val="3671077705"/>
                  </a:ext>
                </a:extLst>
              </a:tr>
              <a:tr h="448897">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r>
                        <a:rPr lang="de-DE" sz="1200" dirty="0"/>
                        <a:t>Gesetzlicher Zuschlag</a:t>
                      </a:r>
                    </a:p>
                  </a:txBody>
                  <a:tcPr marL="73876" marR="73876" marT="36000" marB="36000" anchor="ctr">
                    <a:lnL w="12700" cmpd="sng">
                      <a:noFill/>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GZ</a:t>
                      </a: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5"/>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38,60 EUR</a:t>
                      </a:r>
                    </a:p>
                  </a:txBody>
                  <a:tcPr marL="73876" marR="73876" marT="36000" marB="36000" anchor="ctr">
                    <a:lnL w="12700" cap="flat" cmpd="sng" algn="ctr">
                      <a:noFill/>
                      <a:prstDash val="solid"/>
                      <a:round/>
                      <a:headEnd type="none" w="med" len="med"/>
                      <a:tailEnd type="none" w="med" len="med"/>
                    </a:lnL>
                    <a:lnT w="6350" cap="flat" cmpd="sng" algn="ctr">
                      <a:solidFill>
                        <a:schemeClr val="accent5"/>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2622333635"/>
                  </a:ext>
                </a:extLst>
              </a:tr>
              <a:tr h="448897">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r>
                        <a:rPr lang="de-DE" sz="1200" dirty="0"/>
                        <a:t>Gesamtbeitrag</a:t>
                      </a:r>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544,89 EUR</a:t>
                      </a:r>
                    </a:p>
                  </a:txBody>
                  <a:tcPr marL="73876" marR="73876" marT="36000" marB="36000" anchor="ctr">
                    <a:lnL w="12700" cap="flat" cmpd="sng" algn="ctr">
                      <a:noFill/>
                      <a:prstDash val="solid"/>
                      <a:round/>
                      <a:headEnd type="none" w="med" len="med"/>
                      <a:tailEnd type="none" w="med" len="med"/>
                    </a:lnL>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2892746730"/>
                  </a:ext>
                </a:extLst>
              </a:tr>
              <a:tr h="448897">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l"/>
                      <a:r>
                        <a:rPr lang="de-DE" sz="1200" dirty="0"/>
                        <a:t>Arbeitgeberzuschuss</a:t>
                      </a:r>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- 272,45 EUR</a:t>
                      </a:r>
                    </a:p>
                  </a:txBody>
                  <a:tcPr marL="73876" marR="73876" marT="36000" marB="36000" anchor="ctr">
                    <a:lnL w="12700" cap="flat" cmpd="sng" algn="ctr">
                      <a:noFill/>
                      <a:prstDash val="solid"/>
                      <a:round/>
                      <a:headEnd type="none" w="med" len="med"/>
                      <a:tailEnd type="none" w="med" len="med"/>
                    </a:lnL>
                    <a:lnT w="12700" cap="flat" cmpd="sng" algn="ctr">
                      <a:solidFill>
                        <a:schemeClr val="accent3"/>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763556197"/>
                  </a:ext>
                </a:extLst>
              </a:tr>
              <a:tr h="448897">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21831346"/>
                  </a:ext>
                </a:extLst>
              </a:tr>
              <a:tr h="632032">
                <a:tc>
                  <a:txBody>
                    <a:bodyPr/>
                    <a:lstStyle/>
                    <a:p>
                      <a:pPr algn="l"/>
                      <a:endParaRPr lang="de-DE" sz="1600" dirty="0">
                        <a:solidFill>
                          <a:schemeClr val="accent3"/>
                        </a:solidFill>
                        <a:latin typeface="+mn-lt"/>
                      </a:endParaRPr>
                    </a:p>
                  </a:txBody>
                  <a:tcPr marL="73876" marR="73876" marT="36000" marB="3600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de-DE" sz="1600" dirty="0">
                        <a:solidFill>
                          <a:schemeClr val="accent3"/>
                        </a:solidFill>
                        <a:latin typeface="+mn-lt"/>
                      </a:endParaRPr>
                    </a:p>
                  </a:txBody>
                  <a:tcPr marL="73876" marR="73876" marT="36000" marB="3600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chemeClr val="accent3"/>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chemeClr val="accent3"/>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82245969"/>
                  </a:ext>
                </a:extLst>
              </a:tr>
            </a:tbl>
          </a:graphicData>
        </a:graphic>
      </p:graphicFrame>
      <p:graphicFrame>
        <p:nvGraphicFramePr>
          <p:cNvPr id="20" name="!!zahlen">
            <a:extLst>
              <a:ext uri="{FF2B5EF4-FFF2-40B4-BE49-F238E27FC236}">
                <a16:creationId xmlns:a16="http://schemas.microsoft.com/office/drawing/2014/main" id="{5E46EEB1-A893-7A81-2C9E-066EAFDAE638}"/>
              </a:ext>
            </a:extLst>
          </p:cNvPr>
          <p:cNvGraphicFramePr>
            <a:graphicFrameLocks/>
          </p:cNvGraphicFramePr>
          <p:nvPr>
            <p:extLst>
              <p:ext uri="{D42A27DB-BD31-4B8C-83A1-F6EECF244321}">
                <p14:modId xmlns:p14="http://schemas.microsoft.com/office/powerpoint/2010/main" val="334791797"/>
              </p:ext>
            </p:extLst>
          </p:nvPr>
        </p:nvGraphicFramePr>
        <p:xfrm>
          <a:off x="0" y="4213323"/>
          <a:ext cx="8892000" cy="1529826"/>
        </p:xfrm>
        <a:graphic>
          <a:graphicData uri="http://schemas.openxmlformats.org/drawingml/2006/table">
            <a:tbl>
              <a:tblPr firstRow="1">
                <a:tableStyleId>{5C22544A-7EE6-4342-B048-85BDC9FD1C3A}</a:tableStyleId>
              </a:tblPr>
              <a:tblGrid>
                <a:gridCol w="360000">
                  <a:extLst>
                    <a:ext uri="{9D8B030D-6E8A-4147-A177-3AD203B41FA5}">
                      <a16:colId xmlns:a16="http://schemas.microsoft.com/office/drawing/2014/main" val="4083457693"/>
                    </a:ext>
                  </a:extLst>
                </a:gridCol>
                <a:gridCol w="4500000">
                  <a:extLst>
                    <a:ext uri="{9D8B030D-6E8A-4147-A177-3AD203B41FA5}">
                      <a16:colId xmlns:a16="http://schemas.microsoft.com/office/drawing/2014/main" val="4098091102"/>
                    </a:ext>
                  </a:extLst>
                </a:gridCol>
                <a:gridCol w="2160000">
                  <a:extLst>
                    <a:ext uri="{9D8B030D-6E8A-4147-A177-3AD203B41FA5}">
                      <a16:colId xmlns:a16="http://schemas.microsoft.com/office/drawing/2014/main" val="194983818"/>
                    </a:ext>
                  </a:extLst>
                </a:gridCol>
                <a:gridCol w="1872000">
                  <a:extLst>
                    <a:ext uri="{9D8B030D-6E8A-4147-A177-3AD203B41FA5}">
                      <a16:colId xmlns:a16="http://schemas.microsoft.com/office/drawing/2014/main" val="807314604"/>
                    </a:ext>
                  </a:extLst>
                </a:gridCol>
              </a:tblGrid>
              <a:tr h="448897">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1763556197"/>
                  </a:ext>
                </a:extLst>
              </a:tr>
              <a:tr h="448897">
                <a:tc>
                  <a:txBody>
                    <a:bodyPr/>
                    <a:lstStyle/>
                    <a:p>
                      <a:pPr algn="l"/>
                      <a:endParaRPr lang="de-DE" sz="1200" dirty="0"/>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l"/>
                      <a:r>
                        <a:rPr lang="de-DE" sz="1200" dirty="0"/>
                        <a:t>Pauschalerstattung als Beitragsstundung</a:t>
                      </a:r>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prstClr val="black"/>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a:ln>
                            <a:noFill/>
                          </a:ln>
                          <a:solidFill>
                            <a:prstClr val="black"/>
                          </a:solidFill>
                          <a:effectLst/>
                          <a:uLnTx/>
                          <a:uFillTx/>
                          <a:latin typeface="+mn-lt"/>
                          <a:ea typeface="+mn-ea"/>
                          <a:cs typeface="+mn-cs"/>
                        </a:rPr>
                        <a:t>- 83,33 EUR</a:t>
                      </a:r>
                    </a:p>
                  </a:txBody>
                  <a:tcPr marL="73876" marR="73876" marT="36000" marB="36000" anchor="ctr">
                    <a:lnL w="12700" cap="flat" cmpd="sng" algn="ctr">
                      <a:noFill/>
                      <a:prstDash val="solid"/>
                      <a:round/>
                      <a:headEnd type="none" w="med" len="med"/>
                      <a:tailEnd type="none" w="med" len="med"/>
                    </a:lnL>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921831346"/>
                  </a:ext>
                </a:extLst>
              </a:tr>
              <a:tr h="632032">
                <a:tc>
                  <a:txBody>
                    <a:bodyPr/>
                    <a:lstStyle/>
                    <a:p>
                      <a:pPr algn="l"/>
                      <a:endParaRPr lang="de-DE" sz="1600" dirty="0">
                        <a:solidFill>
                          <a:schemeClr val="accent3"/>
                        </a:solidFill>
                        <a:latin typeface="+mn-lt"/>
                      </a:endParaRPr>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l"/>
                      <a:r>
                        <a:rPr lang="de-DE" sz="1600" dirty="0">
                          <a:solidFill>
                            <a:schemeClr val="accent3"/>
                          </a:solidFill>
                          <a:latin typeface="+mn-lt"/>
                        </a:rPr>
                        <a:t>Monatlicher Beitrag abzgl. Gesundheitsrabatt, Arbeitgeberzuschuss und Beitragsstundung</a:t>
                      </a:r>
                    </a:p>
                  </a:txBody>
                  <a:tcPr marL="73876" marR="73876" marT="36000" marB="36000" anchor="ctr">
                    <a:lnL w="12700" cmpd="sng">
                      <a:noFill/>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chemeClr val="accent3"/>
                        </a:solidFill>
                        <a:effectLst/>
                        <a:uLnTx/>
                        <a:uFillTx/>
                        <a:latin typeface="+mn-lt"/>
                        <a:ea typeface="+mn-ea"/>
                        <a:cs typeface="+mn-cs"/>
                      </a:endParaRPr>
                    </a:p>
                  </a:txBody>
                  <a:tcPr marL="73876" marR="73876"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accent3"/>
                          </a:solidFill>
                          <a:effectLst/>
                          <a:uLnTx/>
                          <a:uFillTx/>
                          <a:latin typeface="+mn-lt"/>
                          <a:ea typeface="+mn-ea"/>
                          <a:cs typeface="+mn-cs"/>
                        </a:rPr>
                        <a:t>189,11 EUR</a:t>
                      </a:r>
                    </a:p>
                  </a:txBody>
                  <a:tcPr marL="73876" marR="73876" marT="36000" marB="36000" anchor="ctr">
                    <a:lnL w="12700" cap="flat" cmpd="sng" algn="ctr">
                      <a:noFill/>
                      <a:prstDash val="solid"/>
                      <a:round/>
                      <a:headEnd type="none" w="med" len="med"/>
                      <a:tailEnd type="none" w="med" len="med"/>
                    </a:lnL>
                    <a:lnT w="12700" cap="flat" cmpd="sng" algn="ctr">
                      <a:solidFill>
                        <a:schemeClr val="accent3"/>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482245969"/>
                  </a:ext>
                </a:extLst>
              </a:tr>
            </a:tbl>
          </a:graphicData>
        </a:graphic>
      </p:graphicFrame>
      <p:sp>
        <p:nvSpPr>
          <p:cNvPr id="8" name="Rechteck: abgerundete Ecken 7">
            <a:extLst>
              <a:ext uri="{FF2B5EF4-FFF2-40B4-BE49-F238E27FC236}">
                <a16:creationId xmlns:a16="http://schemas.microsoft.com/office/drawing/2014/main" id="{80DF771D-BDF0-7E52-7A08-3223F6EE500F}"/>
              </a:ext>
            </a:extLst>
          </p:cNvPr>
          <p:cNvSpPr/>
          <p:nvPr/>
        </p:nvSpPr>
        <p:spPr bwMode="gray">
          <a:xfrm>
            <a:off x="7340127" y="1189036"/>
            <a:ext cx="4443885" cy="4703764"/>
          </a:xfrm>
          <a:prstGeom prst="roundRect">
            <a:avLst>
              <a:gd name="adj" fmla="val 4046"/>
            </a:avLst>
          </a:prstGeom>
          <a:solidFill>
            <a:schemeClr val="accent3">
              <a:alpha val="10000"/>
            </a:schemeClr>
          </a:solidFill>
          <a:ln>
            <a:noFill/>
          </a:ln>
        </p:spPr>
        <p:txBody>
          <a:bodyPr vert="horz" wrap="square" lIns="180000" tIns="0" rIns="0" bIns="0" rtlCol="0" anchor="ctr" anchorCtr="0">
            <a:no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de-DE" sz="2800" i="0" u="none" strike="noStrike" kern="1200" cap="none" spc="0" normalizeH="0" baseline="0" noProof="0" dirty="0">
              <a:ln>
                <a:noFill/>
              </a:ln>
              <a:solidFill>
                <a:schemeClr val="bg1"/>
              </a:solidFill>
              <a:effectLst/>
              <a:uLnTx/>
              <a:uFillTx/>
              <a:ea typeface="+mn-ea"/>
              <a:cs typeface="+mn-cs"/>
            </a:endParaRPr>
          </a:p>
        </p:txBody>
      </p:sp>
      <p:sp>
        <p:nvSpPr>
          <p:cNvPr id="2" name="Titel 1">
            <a:extLst>
              <a:ext uri="{FF2B5EF4-FFF2-40B4-BE49-F238E27FC236}">
                <a16:creationId xmlns:a16="http://schemas.microsoft.com/office/drawing/2014/main" id="{B9BBA6D3-8AA3-C759-7F81-A6754F0F5BD6}"/>
              </a:ext>
            </a:extLst>
          </p:cNvPr>
          <p:cNvSpPr>
            <a:spLocks noGrp="1"/>
          </p:cNvSpPr>
          <p:nvPr>
            <p:ph type="title"/>
          </p:nvPr>
        </p:nvSpPr>
        <p:spPr/>
        <p:txBody>
          <a:bodyPr/>
          <a:lstStyle/>
          <a:p>
            <a:r>
              <a:rPr lang="de-DE" dirty="0"/>
              <a:t>Beitragsberechnung Advanced Fit S – Eintrittsalter 35 Jahre</a:t>
            </a:r>
          </a:p>
        </p:txBody>
      </p:sp>
      <p:sp>
        <p:nvSpPr>
          <p:cNvPr id="4" name="Fußzeilenplatzhalter 3">
            <a:extLst>
              <a:ext uri="{FF2B5EF4-FFF2-40B4-BE49-F238E27FC236}">
                <a16:creationId xmlns:a16="http://schemas.microsoft.com/office/drawing/2014/main" id="{088984B1-51A2-776E-C4B5-07CD3B8D64A9}"/>
              </a:ext>
            </a:extLst>
          </p:cNvPr>
          <p:cNvSpPr>
            <a:spLocks noGrp="1"/>
          </p:cNvSpPr>
          <p:nvPr>
            <p:ph type="ftr" sz="quarter" idx="11"/>
          </p:nvPr>
        </p:nvSpPr>
        <p:spPr/>
        <p:txBody>
          <a:bodyPr/>
          <a:lstStyle/>
          <a:p>
            <a:r>
              <a:rPr lang="de-DE" dirty="0"/>
              <a:t>Produkt Advanced Fit &amp; Advanced Fit S</a:t>
            </a:r>
          </a:p>
        </p:txBody>
      </p:sp>
      <p:sp>
        <p:nvSpPr>
          <p:cNvPr id="7" name="Textplatzhalter 10">
            <a:extLst>
              <a:ext uri="{FF2B5EF4-FFF2-40B4-BE49-F238E27FC236}">
                <a16:creationId xmlns:a16="http://schemas.microsoft.com/office/drawing/2014/main" id="{393EBACF-77D4-1E97-5D4C-AB8FAD18310F}"/>
              </a:ext>
            </a:extLst>
          </p:cNvPr>
          <p:cNvSpPr>
            <a:spLocks noGrp="1"/>
          </p:cNvSpPr>
          <p:nvPr>
            <p:ph type="body" sz="quarter" idx="13"/>
          </p:nvPr>
        </p:nvSpPr>
        <p:spPr>
          <a:xfrm>
            <a:off x="407987" y="196057"/>
            <a:ext cx="7488238" cy="144000"/>
          </a:xfrm>
        </p:spPr>
        <p:txBody>
          <a:bodyPr/>
          <a:lstStyle/>
          <a:p>
            <a:r>
              <a:rPr lang="de-DE" dirty="0"/>
              <a:t>Beispielrechnungen</a:t>
            </a:r>
          </a:p>
        </p:txBody>
      </p:sp>
      <p:sp>
        <p:nvSpPr>
          <p:cNvPr id="3" name="Foliennummernplatzhalter 2">
            <a:extLst>
              <a:ext uri="{FF2B5EF4-FFF2-40B4-BE49-F238E27FC236}">
                <a16:creationId xmlns:a16="http://schemas.microsoft.com/office/drawing/2014/main" id="{DE38025D-72F8-0540-94ED-0F65E847F2DA}"/>
              </a:ext>
            </a:extLst>
          </p:cNvPr>
          <p:cNvSpPr>
            <a:spLocks noGrp="1"/>
          </p:cNvSpPr>
          <p:nvPr>
            <p:ph type="sldNum" sz="quarter" idx="12"/>
          </p:nvPr>
        </p:nvSpPr>
        <p:spPr/>
        <p:txBody>
          <a:bodyPr/>
          <a:lstStyle/>
          <a:p>
            <a:fld id="{77D899ED-E07B-4111-BFEA-7E6553FCF2CE}" type="slidenum">
              <a:rPr lang="de-DE" smtClean="0"/>
              <a:pPr/>
              <a:t>24</a:t>
            </a:fld>
            <a:endParaRPr lang="de-DE" dirty="0"/>
          </a:p>
        </p:txBody>
      </p:sp>
      <p:sp>
        <p:nvSpPr>
          <p:cNvPr id="9" name="Textfeld 8">
            <a:extLst>
              <a:ext uri="{FF2B5EF4-FFF2-40B4-BE49-F238E27FC236}">
                <a16:creationId xmlns:a16="http://schemas.microsoft.com/office/drawing/2014/main" id="{1106D05C-90FB-8E56-BED0-CF103174386E}"/>
              </a:ext>
            </a:extLst>
          </p:cNvPr>
          <p:cNvSpPr txBox="1"/>
          <p:nvPr/>
        </p:nvSpPr>
        <p:spPr>
          <a:xfrm>
            <a:off x="9797415" y="2833990"/>
            <a:ext cx="1751250" cy="2788587"/>
          </a:xfrm>
          <a:prstGeom prst="rect">
            <a:avLst/>
          </a:prstGeom>
          <a:noFill/>
          <a:extLst>
            <a:ext uri="{909E8E84-426E-40DD-AFC4-6F175D3DCCD1}">
              <a14:hiddenFill xmlns:a14="http://schemas.microsoft.com/office/drawing/2010/main">
                <a:solidFill>
                  <a:srgbClr val="FFFFFF"/>
                </a:solidFill>
              </a14:hiddenFill>
            </a:ext>
          </a:extLst>
        </p:spPr>
        <p:txBody>
          <a:bodyPr wrap="square" lIns="0" tIns="0" rIns="0" bIns="0">
            <a:noAutofit/>
          </a:bodyPr>
          <a:lstStyle/>
          <a:p>
            <a:pPr lvl="0">
              <a:spcAft>
                <a:spcPts val="1000"/>
              </a:spcAft>
            </a:pPr>
            <a:r>
              <a:rPr lang="de-DE" sz="1200" b="1" dirty="0">
                <a:solidFill>
                  <a:srgbClr val="6D1B34"/>
                </a:solidFill>
              </a:rPr>
              <a:t>Zum Vergleich: </a:t>
            </a:r>
          </a:p>
          <a:p>
            <a:pPr lvl="0">
              <a:spcAft>
                <a:spcPts val="1000"/>
              </a:spcAft>
            </a:pPr>
            <a:r>
              <a:rPr lang="de-DE" sz="1200" dirty="0">
                <a:solidFill>
                  <a:srgbClr val="6D1B34"/>
                </a:solidFill>
              </a:rPr>
              <a:t>In der gesetzlichen Kranken­versicherung liegt der durchschnitt-</a:t>
            </a:r>
            <a:br>
              <a:rPr lang="de-DE" sz="1200" dirty="0">
                <a:solidFill>
                  <a:srgbClr val="6D1B34"/>
                </a:solidFill>
              </a:rPr>
            </a:br>
            <a:r>
              <a:rPr lang="de-DE" sz="1200" dirty="0">
                <a:solidFill>
                  <a:srgbClr val="6D1B34"/>
                </a:solidFill>
              </a:rPr>
              <a:t>liche Höchstbeitrag </a:t>
            </a:r>
            <a:br>
              <a:rPr lang="de-DE" sz="1200" dirty="0">
                <a:solidFill>
                  <a:srgbClr val="6D1B34"/>
                </a:solidFill>
              </a:rPr>
            </a:br>
            <a:r>
              <a:rPr lang="de-DE" sz="1200" dirty="0">
                <a:solidFill>
                  <a:srgbClr val="6D1B34"/>
                </a:solidFill>
              </a:rPr>
              <a:t>bei 1.019,48 EUR, </a:t>
            </a:r>
            <a:br>
              <a:rPr lang="de-DE" sz="1200" dirty="0">
                <a:solidFill>
                  <a:srgbClr val="6D1B34"/>
                </a:solidFill>
              </a:rPr>
            </a:br>
            <a:r>
              <a:rPr lang="de-DE" sz="1200" dirty="0">
                <a:solidFill>
                  <a:srgbClr val="6D1B34"/>
                </a:solidFill>
              </a:rPr>
              <a:t>abzgl. Arbeitgeberzu-</a:t>
            </a:r>
            <a:br>
              <a:rPr lang="de-DE" sz="1200" dirty="0">
                <a:solidFill>
                  <a:srgbClr val="6D1B34"/>
                </a:solidFill>
              </a:rPr>
            </a:br>
            <a:r>
              <a:rPr lang="de-DE" sz="1200" dirty="0">
                <a:solidFill>
                  <a:srgbClr val="6D1B34"/>
                </a:solidFill>
              </a:rPr>
              <a:t>schuss bei 509,74 EUR. </a:t>
            </a:r>
          </a:p>
          <a:p>
            <a:pPr lvl="0">
              <a:spcAft>
                <a:spcPts val="1000"/>
              </a:spcAft>
            </a:pPr>
            <a:r>
              <a:rPr lang="de-DE" sz="1200" dirty="0">
                <a:solidFill>
                  <a:srgbClr val="6D1B34"/>
                </a:solidFill>
              </a:rPr>
              <a:t>Für Kinderlose sind </a:t>
            </a:r>
            <a:br>
              <a:rPr lang="de-DE" sz="1200" dirty="0">
                <a:solidFill>
                  <a:srgbClr val="6D1B34"/>
                </a:solidFill>
              </a:rPr>
            </a:br>
            <a:r>
              <a:rPr lang="de-DE" sz="1200" dirty="0">
                <a:solidFill>
                  <a:srgbClr val="6D1B34"/>
                </a:solidFill>
              </a:rPr>
              <a:t>es sogar nochmal </a:t>
            </a:r>
            <a:br>
              <a:rPr lang="de-DE" sz="1200" dirty="0">
                <a:solidFill>
                  <a:srgbClr val="6D1B34"/>
                </a:solidFill>
              </a:rPr>
            </a:br>
            <a:r>
              <a:rPr lang="de-DE" sz="1200" dirty="0">
                <a:solidFill>
                  <a:srgbClr val="6D1B34"/>
                </a:solidFill>
              </a:rPr>
              <a:t>ca. 30,- EUR mehr! </a:t>
            </a:r>
          </a:p>
        </p:txBody>
      </p:sp>
      <p:grpSp>
        <p:nvGrpSpPr>
          <p:cNvPr id="14" name="Grafik 51">
            <a:extLst>
              <a:ext uri="{FF2B5EF4-FFF2-40B4-BE49-F238E27FC236}">
                <a16:creationId xmlns:a16="http://schemas.microsoft.com/office/drawing/2014/main" id="{F96596A9-198E-3430-8F73-1635C12A8362}"/>
              </a:ext>
            </a:extLst>
          </p:cNvPr>
          <p:cNvGrpSpPr>
            <a:grpSpLocks noChangeAspect="1"/>
          </p:cNvGrpSpPr>
          <p:nvPr/>
        </p:nvGrpSpPr>
        <p:grpSpPr bwMode="gray">
          <a:xfrm>
            <a:off x="9797415" y="2128140"/>
            <a:ext cx="541148" cy="540000"/>
            <a:chOff x="3852862" y="1190625"/>
            <a:chExt cx="4486275" cy="4476750"/>
          </a:xfrm>
          <a:solidFill>
            <a:srgbClr val="6D1B34"/>
          </a:solidFill>
        </p:grpSpPr>
        <p:sp>
          <p:nvSpPr>
            <p:cNvPr id="15" name="Freihandform: Form 14">
              <a:extLst>
                <a:ext uri="{FF2B5EF4-FFF2-40B4-BE49-F238E27FC236}">
                  <a16:creationId xmlns:a16="http://schemas.microsoft.com/office/drawing/2014/main" id="{234F4869-0B87-0B32-5A20-D5C3761AE766}"/>
                </a:ext>
              </a:extLst>
            </p:cNvPr>
            <p:cNvSpPr/>
            <p:nvPr/>
          </p:nvSpPr>
          <p:spPr bwMode="gray">
            <a:xfrm>
              <a:off x="3852862" y="1190625"/>
              <a:ext cx="3133725" cy="3133725"/>
            </a:xfrm>
            <a:custGeom>
              <a:avLst/>
              <a:gdLst>
                <a:gd name="connsiteX0" fmla="*/ 1567339 w 3133725"/>
                <a:gd name="connsiteY0" fmla="*/ 3134106 h 3133725"/>
                <a:gd name="connsiteX1" fmla="*/ 0 w 3133725"/>
                <a:gd name="connsiteY1" fmla="*/ 1567434 h 3133725"/>
                <a:gd name="connsiteX2" fmla="*/ 1567339 w 3133725"/>
                <a:gd name="connsiteY2" fmla="*/ 0 h 3133725"/>
                <a:gd name="connsiteX3" fmla="*/ 3134963 w 3133725"/>
                <a:gd name="connsiteY3" fmla="*/ 1567434 h 3133725"/>
                <a:gd name="connsiteX4" fmla="*/ 1567339 w 3133725"/>
                <a:gd name="connsiteY4" fmla="*/ 3134106 h 3133725"/>
                <a:gd name="connsiteX5" fmla="*/ 1567339 w 3133725"/>
                <a:gd name="connsiteY5" fmla="*/ 277844 h 3133725"/>
                <a:gd name="connsiteX6" fmla="*/ 277844 w 3133725"/>
                <a:gd name="connsiteY6" fmla="*/ 1567434 h 3133725"/>
                <a:gd name="connsiteX7" fmla="*/ 1567339 w 3133725"/>
                <a:gd name="connsiteY7" fmla="*/ 2856166 h 3133725"/>
                <a:gd name="connsiteX8" fmla="*/ 2857119 w 3133725"/>
                <a:gd name="connsiteY8" fmla="*/ 1567434 h 3133725"/>
                <a:gd name="connsiteX9" fmla="*/ 1567339 w 3133725"/>
                <a:gd name="connsiteY9" fmla="*/ 277844 h 313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33725" h="3133725">
                  <a:moveTo>
                    <a:pt x="1567339" y="3134106"/>
                  </a:moveTo>
                  <a:cubicBezTo>
                    <a:pt x="703136" y="3134106"/>
                    <a:pt x="0" y="2431352"/>
                    <a:pt x="0" y="1567434"/>
                  </a:cubicBezTo>
                  <a:cubicBezTo>
                    <a:pt x="0" y="703136"/>
                    <a:pt x="703136" y="0"/>
                    <a:pt x="1567339" y="0"/>
                  </a:cubicBezTo>
                  <a:cubicBezTo>
                    <a:pt x="2431828" y="0"/>
                    <a:pt x="3134963" y="703136"/>
                    <a:pt x="3134963" y="1567434"/>
                  </a:cubicBezTo>
                  <a:cubicBezTo>
                    <a:pt x="3134963" y="2431352"/>
                    <a:pt x="2431828" y="3134106"/>
                    <a:pt x="1567339" y="3134106"/>
                  </a:cubicBezTo>
                  <a:close/>
                  <a:moveTo>
                    <a:pt x="1567339" y="277844"/>
                  </a:moveTo>
                  <a:cubicBezTo>
                    <a:pt x="856298" y="277844"/>
                    <a:pt x="277844" y="856393"/>
                    <a:pt x="277844" y="1567434"/>
                  </a:cubicBezTo>
                  <a:cubicBezTo>
                    <a:pt x="277844" y="2278094"/>
                    <a:pt x="856202" y="2856166"/>
                    <a:pt x="1567339" y="2856166"/>
                  </a:cubicBezTo>
                  <a:cubicBezTo>
                    <a:pt x="2278571" y="2856166"/>
                    <a:pt x="2857119" y="2278094"/>
                    <a:pt x="2857119" y="1567434"/>
                  </a:cubicBezTo>
                  <a:cubicBezTo>
                    <a:pt x="2857024" y="856393"/>
                    <a:pt x="2278571" y="277844"/>
                    <a:pt x="1567339" y="277844"/>
                  </a:cubicBezTo>
                  <a:close/>
                </a:path>
              </a:pathLst>
            </a:custGeom>
            <a:grpFill/>
            <a:ln w="9525" cap="flat">
              <a:noFill/>
              <a:prstDash val="solid"/>
              <a:miter/>
            </a:ln>
          </p:spPr>
          <p:txBody>
            <a:bodyPr rtlCol="0" anchor="ctr"/>
            <a:lstStyle/>
            <a:p>
              <a:endParaRPr lang="de-DE" dirty="0"/>
            </a:p>
          </p:txBody>
        </p:sp>
        <p:sp>
          <p:nvSpPr>
            <p:cNvPr id="16" name="Freihandform: Form 15">
              <a:extLst>
                <a:ext uri="{FF2B5EF4-FFF2-40B4-BE49-F238E27FC236}">
                  <a16:creationId xmlns:a16="http://schemas.microsoft.com/office/drawing/2014/main" id="{0BBB5CD1-7CCF-1A1E-2B95-E2336CA88E88}"/>
                </a:ext>
              </a:extLst>
            </p:cNvPr>
            <p:cNvSpPr/>
            <p:nvPr/>
          </p:nvSpPr>
          <p:spPr bwMode="gray">
            <a:xfrm>
              <a:off x="6439627" y="3762410"/>
              <a:ext cx="1895475" cy="1895475"/>
            </a:xfrm>
            <a:custGeom>
              <a:avLst/>
              <a:gdLst>
                <a:gd name="connsiteX0" fmla="*/ 0 w 1895475"/>
                <a:gd name="connsiteY0" fmla="*/ 589641 h 1895475"/>
                <a:gd name="connsiteX1" fmla="*/ 589224 w 1895475"/>
                <a:gd name="connsiteY1" fmla="*/ 0 h 1895475"/>
                <a:gd name="connsiteX2" fmla="*/ 1901784 w 1895475"/>
                <a:gd name="connsiteY2" fmla="*/ 1311632 h 1895475"/>
                <a:gd name="connsiteX3" fmla="*/ 1312559 w 1895475"/>
                <a:gd name="connsiteY3" fmla="*/ 1901273 h 1895475"/>
              </a:gdLst>
              <a:ahLst/>
              <a:cxnLst>
                <a:cxn ang="0">
                  <a:pos x="connsiteX0" y="connsiteY0"/>
                </a:cxn>
                <a:cxn ang="0">
                  <a:pos x="connsiteX1" y="connsiteY1"/>
                </a:cxn>
                <a:cxn ang="0">
                  <a:pos x="connsiteX2" y="connsiteY2"/>
                </a:cxn>
                <a:cxn ang="0">
                  <a:pos x="connsiteX3" y="connsiteY3"/>
                </a:cxn>
              </a:cxnLst>
              <a:rect l="l" t="t" r="r" b="b"/>
              <a:pathLst>
                <a:path w="1895475" h="1895475">
                  <a:moveTo>
                    <a:pt x="0" y="589641"/>
                  </a:moveTo>
                  <a:lnTo>
                    <a:pt x="589224" y="0"/>
                  </a:lnTo>
                  <a:lnTo>
                    <a:pt x="1901784" y="1311632"/>
                  </a:lnTo>
                  <a:lnTo>
                    <a:pt x="1312559" y="1901273"/>
                  </a:lnTo>
                  <a:close/>
                </a:path>
              </a:pathLst>
            </a:custGeom>
            <a:grpFill/>
            <a:ln w="9525" cap="flat">
              <a:noFill/>
              <a:prstDash val="solid"/>
              <a:miter/>
            </a:ln>
          </p:spPr>
          <p:txBody>
            <a:bodyPr rtlCol="0" anchor="ctr"/>
            <a:lstStyle/>
            <a:p>
              <a:endParaRPr lang="de-DE" dirty="0"/>
            </a:p>
          </p:txBody>
        </p:sp>
      </p:grpSp>
      <p:sp>
        <p:nvSpPr>
          <p:cNvPr id="17" name="!!fit s">
            <a:extLst>
              <a:ext uri="{FF2B5EF4-FFF2-40B4-BE49-F238E27FC236}">
                <a16:creationId xmlns:a16="http://schemas.microsoft.com/office/drawing/2014/main" id="{53ED7365-F10C-4C72-B61C-77A640838914}"/>
              </a:ext>
            </a:extLst>
          </p:cNvPr>
          <p:cNvSpPr txBox="1">
            <a:spLocks/>
          </p:cNvSpPr>
          <p:nvPr/>
        </p:nvSpPr>
        <p:spPr bwMode="gray">
          <a:xfrm>
            <a:off x="9791932" y="751881"/>
            <a:ext cx="1512000" cy="864000"/>
          </a:xfrm>
          <a:prstGeom prst="roundRect">
            <a:avLst>
              <a:gd name="adj" fmla="val 9271"/>
            </a:avLst>
          </a:prstGeom>
          <a:solidFill>
            <a:schemeClr val="accent2"/>
          </a:solidFill>
          <a:effectLst>
            <a:softEdge rad="0"/>
          </a:effectLst>
        </p:spPr>
        <p:txBody>
          <a:bodyPr lIns="108000" tIns="72000" rIns="108000" bIns="72000" rtlCol="0" anchor="ctr"/>
          <a:lstStyle>
            <a:defPPr>
              <a:defRPr lang="de-DE"/>
            </a:defPPr>
            <a:lvl1pPr algn="ctr">
              <a:spcBef>
                <a:spcPts val="600"/>
              </a:spcBef>
              <a:defRPr sz="1600">
                <a:solidFill>
                  <a:schemeClr val="bg1"/>
                </a:solidFill>
              </a:defRPr>
            </a:lvl1pPr>
          </a:lstStyle>
          <a:p>
            <a:r>
              <a:rPr lang="de-DE" sz="2000" b="1" dirty="0"/>
              <a:t>Advanced Fit S</a:t>
            </a:r>
            <a:endParaRPr lang="de-DE" dirty="0"/>
          </a:p>
        </p:txBody>
      </p:sp>
    </p:spTree>
    <p:extLst>
      <p:ext uri="{BB962C8B-B14F-4D97-AF65-F5344CB8AC3E}">
        <p14:creationId xmlns:p14="http://schemas.microsoft.com/office/powerpoint/2010/main" val="6647084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750"/>
                                        <p:tgtEl>
                                          <p:spTgt spid="20"/>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750"/>
                                        <p:tgtEl>
                                          <p:spTgt spid="17"/>
                                        </p:tgtEl>
                                      </p:cBhvr>
                                    </p:animEffect>
                                    <p:anim calcmode="lin" valueType="num">
                                      <p:cBhvr>
                                        <p:cTn id="11" dur="750" fill="hold"/>
                                        <p:tgtEl>
                                          <p:spTgt spid="17"/>
                                        </p:tgtEl>
                                        <p:attrNameLst>
                                          <p:attrName>ppt_x</p:attrName>
                                        </p:attrNameLst>
                                      </p:cBhvr>
                                      <p:tavLst>
                                        <p:tav tm="0">
                                          <p:val>
                                            <p:strVal val="#ppt_x"/>
                                          </p:val>
                                        </p:tav>
                                        <p:tav tm="100000">
                                          <p:val>
                                            <p:strVal val="#ppt_x"/>
                                          </p:val>
                                        </p:tav>
                                      </p:tavLst>
                                    </p:anim>
                                    <p:anim calcmode="lin" valueType="num">
                                      <p:cBhvr>
                                        <p:cTn id="12" dur="7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platzhalter 7" descr="Ein Bild, das Kleidung, Person, Im Haus, Wand enthält.&#10;&#10;Automatisch generierte Beschreibung">
            <a:extLst>
              <a:ext uri="{FF2B5EF4-FFF2-40B4-BE49-F238E27FC236}">
                <a16:creationId xmlns:a16="http://schemas.microsoft.com/office/drawing/2014/main" id="{50EBA7F8-B2C9-D98A-848B-34D0C2840596}"/>
              </a:ext>
            </a:extLst>
          </p:cNvPr>
          <p:cNvPicPr>
            <a:picLocks noGrp="1" noChangeAspect="1"/>
          </p:cNvPicPr>
          <p:nvPr>
            <p:ph type="pic" sz="quarter" idx="10"/>
          </p:nvPr>
        </p:nvPicPr>
        <p:blipFill rotWithShape="1">
          <a:blip r:embed="rId2"/>
          <a:srcRect l="2271" t="2082" r="2078"/>
          <a:stretch/>
        </p:blipFill>
        <p:spPr>
          <a:xfrm>
            <a:off x="180000" y="179999"/>
            <a:ext cx="11832000" cy="6489089"/>
          </a:xfrm>
        </p:spPr>
      </p:pic>
      <p:sp>
        <p:nvSpPr>
          <p:cNvPr id="2" name="Rechteck: abgerundete Ecken 1">
            <a:extLst>
              <a:ext uri="{FF2B5EF4-FFF2-40B4-BE49-F238E27FC236}">
                <a16:creationId xmlns:a16="http://schemas.microsoft.com/office/drawing/2014/main" id="{2EB2FA71-1E8B-0F73-DD45-8342E3F94A8A}"/>
              </a:ext>
            </a:extLst>
          </p:cNvPr>
          <p:cNvSpPr/>
          <p:nvPr/>
        </p:nvSpPr>
        <p:spPr bwMode="gray">
          <a:xfrm>
            <a:off x="6096000" y="2650756"/>
            <a:ext cx="5401456" cy="2660403"/>
          </a:xfrm>
          <a:prstGeom prst="roundRect">
            <a:avLst>
              <a:gd name="adj" fmla="val 7222"/>
            </a:avLst>
          </a:prstGeom>
          <a:solidFill>
            <a:schemeClr val="accent1"/>
          </a:solidFill>
        </p:spPr>
        <p:txBody>
          <a:bodyPr vert="horz" wrap="square" lIns="180000" tIns="180000" rIns="180000" bIns="180000" rtlCol="0" anchor="ctr" anchorCtr="0">
            <a:noAutofit/>
          </a:bodyPr>
          <a:lstStyle/>
          <a:p>
            <a:pPr marL="0" marR="0" lvl="0" indent="0" algn="l" defTabSz="914400" rtl="0" eaLnBrk="1" fontAlgn="auto" latinLnBrk="0" hangingPunct="1">
              <a:lnSpc>
                <a:spcPct val="90000"/>
              </a:lnSpc>
              <a:spcBef>
                <a:spcPts val="0"/>
              </a:spcBef>
              <a:spcAft>
                <a:spcPts val="1800"/>
              </a:spcAft>
              <a:buClrTx/>
              <a:buSzTx/>
              <a:buFontTx/>
              <a:buNone/>
              <a:tabLst>
                <a:tab pos="4662488" algn="r"/>
              </a:tabLst>
              <a:defRPr/>
            </a:pPr>
            <a:r>
              <a:rPr kumimoji="0" lang="de-DE" sz="2000" b="0" i="0" u="none" strike="noStrike" kern="1200" cap="none" spc="0" normalizeH="0" baseline="0" noProof="0" dirty="0">
                <a:ln>
                  <a:noFill/>
                </a:ln>
                <a:solidFill>
                  <a:prstClr val="white"/>
                </a:solidFill>
                <a:effectLst/>
                <a:uLnTx/>
                <a:uFillTx/>
                <a:latin typeface="Arial"/>
                <a:ea typeface="+mn-ea"/>
                <a:cs typeface="+mn-cs"/>
              </a:rPr>
              <a:t>Der Beitrag für Kids Fit (KVT, PSV, PVN) beträgt</a:t>
            </a:r>
          </a:p>
          <a:p>
            <a:pPr marL="0" marR="0" lvl="0" indent="0" algn="l" defTabSz="914400" rtl="0" eaLnBrk="1" fontAlgn="auto" latinLnBrk="0" hangingPunct="1">
              <a:lnSpc>
                <a:spcPct val="90000"/>
              </a:lnSpc>
              <a:spcBef>
                <a:spcPts val="0"/>
              </a:spcBef>
              <a:spcAft>
                <a:spcPts val="1800"/>
              </a:spcAft>
              <a:buClrTx/>
              <a:buSzTx/>
              <a:buFontTx/>
              <a:buNone/>
              <a:tabLst>
                <a:tab pos="4662488" algn="r"/>
              </a:tabLst>
              <a:defRPr/>
            </a:pPr>
            <a:r>
              <a:rPr kumimoji="0" lang="de-DE" sz="2000" b="0" i="0" u="none" strike="noStrike" kern="1200" cap="none" spc="0" normalizeH="0" baseline="0" noProof="0" dirty="0">
                <a:ln>
                  <a:noFill/>
                </a:ln>
                <a:solidFill>
                  <a:prstClr val="white"/>
                </a:solidFill>
                <a:effectLst/>
                <a:uLnTx/>
                <a:uFillTx/>
                <a:latin typeface="Arial"/>
                <a:ea typeface="+mn-ea"/>
                <a:cs typeface="+mn-cs"/>
              </a:rPr>
              <a:t>0 – 14 Jahre	178,59 EUR </a:t>
            </a:r>
            <a:br>
              <a:rPr kumimoji="0" lang="de-DE" sz="2000" b="0" i="0" u="none" strike="noStrike" kern="1200" cap="none" spc="0" normalizeH="0" baseline="0" noProof="0" dirty="0">
                <a:ln>
                  <a:noFill/>
                </a:ln>
                <a:solidFill>
                  <a:prstClr val="white"/>
                </a:solidFill>
                <a:effectLst/>
                <a:uLnTx/>
                <a:uFillTx/>
                <a:latin typeface="Arial"/>
                <a:ea typeface="+mn-ea"/>
                <a:cs typeface="+mn-cs"/>
              </a:rPr>
            </a:br>
            <a:r>
              <a:rPr kumimoji="0" lang="de-DE" sz="2000" b="0" i="0" u="none" strike="noStrike" kern="1200" cap="none" spc="0" normalizeH="0" baseline="0" noProof="0" dirty="0">
                <a:ln>
                  <a:noFill/>
                </a:ln>
                <a:solidFill>
                  <a:prstClr val="white"/>
                </a:solidFill>
                <a:effectLst/>
                <a:uLnTx/>
                <a:uFillTx/>
                <a:latin typeface="Arial"/>
                <a:ea typeface="+mn-ea"/>
                <a:cs typeface="+mn-cs"/>
              </a:rPr>
              <a:t>abzgl. Arbeitgeberzuschuss	89,29 EUR</a:t>
            </a:r>
          </a:p>
          <a:p>
            <a:pPr marL="0" marR="0" lvl="0" indent="0" algn="l" defTabSz="914400" rtl="0" eaLnBrk="1" fontAlgn="auto" latinLnBrk="0" hangingPunct="1">
              <a:lnSpc>
                <a:spcPct val="90000"/>
              </a:lnSpc>
              <a:spcBef>
                <a:spcPts val="0"/>
              </a:spcBef>
              <a:spcAft>
                <a:spcPts val="1800"/>
              </a:spcAft>
              <a:buClrTx/>
              <a:buSzTx/>
              <a:buFontTx/>
              <a:buNone/>
              <a:tabLst>
                <a:tab pos="4662488" algn="r"/>
              </a:tabLst>
              <a:defRPr/>
            </a:pPr>
            <a:r>
              <a:rPr kumimoji="0" lang="de-DE" sz="2000" b="0" i="0" u="none" strike="noStrike" kern="1200" cap="none" spc="0" normalizeH="0" baseline="0" noProof="0" dirty="0">
                <a:ln>
                  <a:noFill/>
                </a:ln>
                <a:solidFill>
                  <a:prstClr val="white"/>
                </a:solidFill>
                <a:effectLst/>
                <a:uLnTx/>
                <a:uFillTx/>
                <a:latin typeface="Arial"/>
                <a:ea typeface="+mn-ea"/>
                <a:cs typeface="+mn-cs"/>
              </a:rPr>
              <a:t>15 – 19 Jahre 	182,97 EUR </a:t>
            </a:r>
            <a:br>
              <a:rPr kumimoji="0" lang="de-DE" sz="2000" b="0" i="0" u="none" strike="noStrike" kern="1200" cap="none" spc="0" normalizeH="0" baseline="0" noProof="0" dirty="0">
                <a:ln>
                  <a:noFill/>
                </a:ln>
                <a:solidFill>
                  <a:prstClr val="white"/>
                </a:solidFill>
                <a:effectLst/>
                <a:uLnTx/>
                <a:uFillTx/>
                <a:latin typeface="Arial"/>
                <a:ea typeface="+mn-ea"/>
                <a:cs typeface="+mn-cs"/>
              </a:rPr>
            </a:br>
            <a:r>
              <a:rPr kumimoji="0" lang="de-DE" sz="2000" b="0" i="0" u="none" strike="noStrike" kern="1200" cap="none" spc="0" normalizeH="0" baseline="0" noProof="0" dirty="0">
                <a:ln>
                  <a:noFill/>
                </a:ln>
                <a:solidFill>
                  <a:prstClr val="white"/>
                </a:solidFill>
                <a:effectLst/>
                <a:uLnTx/>
                <a:uFillTx/>
                <a:latin typeface="Arial"/>
                <a:ea typeface="+mn-ea"/>
                <a:cs typeface="+mn-cs"/>
              </a:rPr>
              <a:t>abzgl. Arbeitgeberzuschuss 	91,48 EUR</a:t>
            </a:r>
          </a:p>
        </p:txBody>
      </p:sp>
      <p:sp>
        <p:nvSpPr>
          <p:cNvPr id="3" name="Rechteck: abgerundete Ecken 2">
            <a:extLst>
              <a:ext uri="{FF2B5EF4-FFF2-40B4-BE49-F238E27FC236}">
                <a16:creationId xmlns:a16="http://schemas.microsoft.com/office/drawing/2014/main" id="{CE23644C-0FDA-3BD6-5F45-B04B733F061E}"/>
              </a:ext>
            </a:extLst>
          </p:cNvPr>
          <p:cNvSpPr/>
          <p:nvPr/>
        </p:nvSpPr>
        <p:spPr bwMode="gray">
          <a:xfrm>
            <a:off x="6096000" y="801801"/>
            <a:ext cx="5401456" cy="1552661"/>
          </a:xfrm>
          <a:prstGeom prst="roundRect">
            <a:avLst>
              <a:gd name="adj" fmla="val 8680"/>
            </a:avLst>
          </a:prstGeom>
          <a:solidFill>
            <a:srgbClr val="D88210"/>
          </a:solidFill>
        </p:spPr>
        <p:txBody>
          <a:bodyPr vert="horz" wrap="square" lIns="180000" tIns="180000" rIns="180000" bIns="180000" rtlCol="0" anchor="ctr" anchorCtr="0">
            <a:noAutofit/>
          </a:bodyPr>
          <a:lstStyle/>
          <a:p>
            <a:pPr marL="0" marR="0" lvl="0" indent="0" algn="l" defTabSz="914400" rtl="0" eaLnBrk="1" fontAlgn="auto" latinLnBrk="0" hangingPunct="1">
              <a:lnSpc>
                <a:spcPct val="90000"/>
              </a:lnSpc>
              <a:spcBef>
                <a:spcPts val="0"/>
              </a:spcBef>
              <a:spcAft>
                <a:spcPts val="1800"/>
              </a:spcAft>
              <a:buClrTx/>
              <a:buSzTx/>
              <a:buFontTx/>
              <a:buNone/>
              <a:tabLst/>
              <a:defRPr/>
            </a:pPr>
            <a:r>
              <a:rPr kumimoji="0" lang="de-DE" sz="2800" b="1" i="0" strike="noStrike" kern="1200" cap="none" spc="0" normalizeH="0" baseline="0" noProof="0" dirty="0">
                <a:ln>
                  <a:noFill/>
                </a:ln>
                <a:solidFill>
                  <a:schemeClr val="bg1"/>
                </a:solidFill>
                <a:effectLst/>
                <a:uLnTx/>
                <a:uFillTx/>
                <a:ea typeface="+mn-ea"/>
                <a:cs typeface="+mn-cs"/>
              </a:rPr>
              <a:t>Es sollen Kinder mitversichert werden? </a:t>
            </a:r>
            <a:br>
              <a:rPr kumimoji="0" lang="de-DE" sz="2800" b="1" i="0" strike="noStrike" kern="1200" cap="none" spc="0" normalizeH="0" baseline="0" noProof="0" dirty="0">
                <a:ln>
                  <a:noFill/>
                </a:ln>
                <a:solidFill>
                  <a:schemeClr val="bg1"/>
                </a:solidFill>
                <a:effectLst/>
                <a:uLnTx/>
                <a:uFillTx/>
                <a:ea typeface="+mn-ea"/>
                <a:cs typeface="+mn-cs"/>
              </a:rPr>
            </a:br>
            <a:r>
              <a:rPr kumimoji="0" lang="de-DE" sz="2800" b="1" i="0" strike="noStrike" kern="1200" cap="none" spc="0" normalizeH="0" baseline="0" noProof="0" dirty="0">
                <a:ln>
                  <a:noFill/>
                </a:ln>
                <a:solidFill>
                  <a:schemeClr val="bg1"/>
                </a:solidFill>
                <a:effectLst/>
                <a:uLnTx/>
                <a:uFillTx/>
                <a:ea typeface="+mn-ea"/>
                <a:cs typeface="+mn-cs"/>
              </a:rPr>
              <a:t>Kein Problem!</a:t>
            </a:r>
          </a:p>
        </p:txBody>
      </p:sp>
    </p:spTree>
    <p:extLst>
      <p:ext uri="{BB962C8B-B14F-4D97-AF65-F5344CB8AC3E}">
        <p14:creationId xmlns:p14="http://schemas.microsoft.com/office/powerpoint/2010/main" val="1271669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05862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C0F4E417-715F-0415-5285-5D2E1051D469}"/>
              </a:ext>
            </a:extLst>
          </p:cNvPr>
          <p:cNvSpPr>
            <a:spLocks noGrp="1"/>
          </p:cNvSpPr>
          <p:nvPr>
            <p:ph type="title"/>
          </p:nvPr>
        </p:nvSpPr>
        <p:spPr/>
        <p:txBody>
          <a:bodyPr/>
          <a:lstStyle/>
          <a:p>
            <a:r>
              <a:rPr lang="de-DE" dirty="0"/>
              <a:t>Für jede Ziel­gruppe haben wir den passenden Tarif</a:t>
            </a:r>
          </a:p>
        </p:txBody>
      </p:sp>
      <p:cxnSp>
        <p:nvCxnSpPr>
          <p:cNvPr id="43" name="Gerade Verbindung mit Pfeil 42">
            <a:extLst>
              <a:ext uri="{FF2B5EF4-FFF2-40B4-BE49-F238E27FC236}">
                <a16:creationId xmlns:a16="http://schemas.microsoft.com/office/drawing/2014/main" id="{8A7E352C-DF69-37ED-2653-FF14D95EDE15}"/>
              </a:ext>
            </a:extLst>
          </p:cNvPr>
          <p:cNvCxnSpPr>
            <a:cxnSpLocks/>
            <a:endCxn id="48" idx="3"/>
          </p:cNvCxnSpPr>
          <p:nvPr/>
        </p:nvCxnSpPr>
        <p:spPr>
          <a:xfrm>
            <a:off x="1873398" y="4860303"/>
            <a:ext cx="8939528" cy="75"/>
          </a:xfrm>
          <a:prstGeom prst="straightConnector1">
            <a:avLst/>
          </a:prstGeom>
          <a:ln w="19050">
            <a:solidFill>
              <a:schemeClr val="accent1"/>
            </a:solidFill>
            <a:tailEnd type="triangle" w="lg" len="lg"/>
          </a:ln>
        </p:spPr>
        <p:style>
          <a:lnRef idx="1">
            <a:schemeClr val="accent1"/>
          </a:lnRef>
          <a:fillRef idx="0">
            <a:schemeClr val="accent1"/>
          </a:fillRef>
          <a:effectRef idx="0">
            <a:schemeClr val="accent1"/>
          </a:effectRef>
          <a:fontRef idx="minor">
            <a:schemeClr val="tx1"/>
          </a:fontRef>
        </p:style>
      </p:cxnSp>
      <p:sp>
        <p:nvSpPr>
          <p:cNvPr id="3" name="Fußzeilenplatzhalter 2">
            <a:extLst>
              <a:ext uri="{FF2B5EF4-FFF2-40B4-BE49-F238E27FC236}">
                <a16:creationId xmlns:a16="http://schemas.microsoft.com/office/drawing/2014/main" id="{882B887F-0DF1-1731-FD63-D8A60B06047E}"/>
              </a:ext>
            </a:extLst>
          </p:cNvPr>
          <p:cNvSpPr>
            <a:spLocks noGrp="1"/>
          </p:cNvSpPr>
          <p:nvPr>
            <p:ph type="ftr" sz="quarter" idx="11"/>
          </p:nvPr>
        </p:nvSpPr>
        <p:spPr/>
        <p:txBody>
          <a:bodyPr/>
          <a:lstStyle/>
          <a:p>
            <a:r>
              <a:rPr lang="de-DE" dirty="0"/>
              <a:t>Produkt Advanced Fit &amp; Advanced Fit S</a:t>
            </a:r>
          </a:p>
        </p:txBody>
      </p:sp>
      <p:sp>
        <p:nvSpPr>
          <p:cNvPr id="4" name="Foliennummernplatzhalter 3">
            <a:extLst>
              <a:ext uri="{FF2B5EF4-FFF2-40B4-BE49-F238E27FC236}">
                <a16:creationId xmlns:a16="http://schemas.microsoft.com/office/drawing/2014/main" id="{C9A7930D-4E8D-FD85-4C9E-1F31BD5D50A8}"/>
              </a:ext>
            </a:extLst>
          </p:cNvPr>
          <p:cNvSpPr>
            <a:spLocks noGrp="1"/>
          </p:cNvSpPr>
          <p:nvPr>
            <p:ph type="sldNum" sz="quarter" idx="12"/>
          </p:nvPr>
        </p:nvSpPr>
        <p:spPr/>
        <p:txBody>
          <a:bodyPr/>
          <a:lstStyle/>
          <a:p>
            <a:fld id="{77D899ED-E07B-4111-BFEA-7E6553FCF2CE}" type="slidenum">
              <a:rPr lang="de-DE" smtClean="0"/>
              <a:pPr/>
              <a:t>3</a:t>
            </a:fld>
            <a:endParaRPr lang="de-DE" dirty="0"/>
          </a:p>
        </p:txBody>
      </p:sp>
      <p:sp>
        <p:nvSpPr>
          <p:cNvPr id="10" name="Textplatzhalter 9">
            <a:extLst>
              <a:ext uri="{FF2B5EF4-FFF2-40B4-BE49-F238E27FC236}">
                <a16:creationId xmlns:a16="http://schemas.microsoft.com/office/drawing/2014/main" id="{3E713A58-71A0-8F75-A7E9-4997ADE83C7D}"/>
              </a:ext>
            </a:extLst>
          </p:cNvPr>
          <p:cNvSpPr>
            <a:spLocks noGrp="1"/>
          </p:cNvSpPr>
          <p:nvPr>
            <p:ph type="body" sz="quarter" idx="13"/>
          </p:nvPr>
        </p:nvSpPr>
        <p:spPr/>
        <p:txBody>
          <a:bodyPr/>
          <a:lstStyle/>
          <a:p>
            <a:r>
              <a:rPr lang="de-DE" dirty="0"/>
              <a:t>Änderungen im Produktportfolio der Krankenvollversicherungen</a:t>
            </a:r>
          </a:p>
        </p:txBody>
      </p:sp>
      <p:grpSp>
        <p:nvGrpSpPr>
          <p:cNvPr id="11" name="Gruppieren 10">
            <a:extLst>
              <a:ext uri="{FF2B5EF4-FFF2-40B4-BE49-F238E27FC236}">
                <a16:creationId xmlns:a16="http://schemas.microsoft.com/office/drawing/2014/main" id="{B5DE127B-7DE2-D59B-5939-AE52A2FB93CE}"/>
              </a:ext>
            </a:extLst>
          </p:cNvPr>
          <p:cNvGrpSpPr>
            <a:grpSpLocks noChangeAspect="1"/>
          </p:cNvGrpSpPr>
          <p:nvPr/>
        </p:nvGrpSpPr>
        <p:grpSpPr>
          <a:xfrm>
            <a:off x="2294567" y="1283548"/>
            <a:ext cx="2605454" cy="3204000"/>
            <a:chOff x="2294567" y="1283548"/>
            <a:chExt cx="2605454" cy="3204000"/>
          </a:xfrm>
        </p:grpSpPr>
        <p:sp>
          <p:nvSpPr>
            <p:cNvPr id="36" name="Rechteck: abgerundete Ecken 35">
              <a:extLst>
                <a:ext uri="{FF2B5EF4-FFF2-40B4-BE49-F238E27FC236}">
                  <a16:creationId xmlns:a16="http://schemas.microsoft.com/office/drawing/2014/main" id="{92F9FCAA-59C5-AD86-26BE-B1E539E93477}"/>
                </a:ext>
              </a:extLst>
            </p:cNvPr>
            <p:cNvSpPr/>
            <p:nvPr/>
          </p:nvSpPr>
          <p:spPr>
            <a:xfrm>
              <a:off x="2294567" y="1283548"/>
              <a:ext cx="2605454" cy="3204000"/>
            </a:xfrm>
            <a:prstGeom prst="roundRect">
              <a:avLst>
                <a:gd name="adj" fmla="val 6333"/>
              </a:avLst>
            </a:prstGeom>
            <a:solidFill>
              <a:srgbClr val="D8821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sp>
          <p:nvSpPr>
            <p:cNvPr id="2" name="Textfeld 1">
              <a:extLst>
                <a:ext uri="{FF2B5EF4-FFF2-40B4-BE49-F238E27FC236}">
                  <a16:creationId xmlns:a16="http://schemas.microsoft.com/office/drawing/2014/main" id="{842528D0-1327-71F7-DC37-867E17399C3D}"/>
                </a:ext>
              </a:extLst>
            </p:cNvPr>
            <p:cNvSpPr txBox="1"/>
            <p:nvPr/>
          </p:nvSpPr>
          <p:spPr>
            <a:xfrm>
              <a:off x="2481294" y="1656000"/>
              <a:ext cx="2112773" cy="67710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p>
              <a:pPr>
                <a:spcBef>
                  <a:spcPts val="600"/>
                </a:spcBef>
              </a:pPr>
              <a:r>
                <a:rPr lang="de-DE" sz="1100" dirty="0"/>
                <a:t>Für Kunden mit hohen Ansprüchen, welche </a:t>
              </a:r>
              <a:br>
                <a:rPr lang="de-DE" sz="1100" dirty="0"/>
              </a:br>
              <a:r>
                <a:rPr lang="de-DE" sz="1100" dirty="0"/>
                <a:t>einen </a:t>
              </a:r>
              <a:r>
                <a:rPr lang="de-DE" sz="1100" b="1" dirty="0"/>
                <a:t>Premiumtarif ohne Selbstbeteiligung</a:t>
              </a:r>
              <a:r>
                <a:rPr lang="de-DE" sz="1100" dirty="0"/>
                <a:t> wünschen.</a:t>
              </a:r>
            </a:p>
          </p:txBody>
        </p:sp>
        <p:grpSp>
          <p:nvGrpSpPr>
            <p:cNvPr id="17" name="Grafik 64">
              <a:extLst>
                <a:ext uri="{FF2B5EF4-FFF2-40B4-BE49-F238E27FC236}">
                  <a16:creationId xmlns:a16="http://schemas.microsoft.com/office/drawing/2014/main" id="{EDEC7073-8C11-55A7-40DD-09CE4A28843F}"/>
                </a:ext>
              </a:extLst>
            </p:cNvPr>
            <p:cNvGrpSpPr>
              <a:grpSpLocks noChangeAspect="1"/>
            </p:cNvGrpSpPr>
            <p:nvPr/>
          </p:nvGrpSpPr>
          <p:grpSpPr>
            <a:xfrm>
              <a:off x="4400649" y="1390825"/>
              <a:ext cx="388838" cy="388838"/>
              <a:chOff x="4391025" y="1724025"/>
              <a:chExt cx="3409950" cy="3409950"/>
            </a:xfrm>
            <a:solidFill>
              <a:srgbClr val="D88210">
                <a:alpha val="80000"/>
              </a:srgbClr>
            </a:solidFill>
          </p:grpSpPr>
          <p:sp>
            <p:nvSpPr>
              <p:cNvPr id="18" name="Freihandform: Form 17">
                <a:extLst>
                  <a:ext uri="{FF2B5EF4-FFF2-40B4-BE49-F238E27FC236}">
                    <a16:creationId xmlns:a16="http://schemas.microsoft.com/office/drawing/2014/main" id="{91CF4FC9-00B1-F38D-5B23-90EE47F2BF7F}"/>
                  </a:ext>
                </a:extLst>
              </p:cNvPr>
              <p:cNvSpPr/>
              <p:nvPr/>
            </p:nvSpPr>
            <p:spPr>
              <a:xfrm>
                <a:off x="5813203" y="2385060"/>
                <a:ext cx="561975" cy="561975"/>
              </a:xfrm>
              <a:custGeom>
                <a:avLst/>
                <a:gdLst>
                  <a:gd name="connsiteX0" fmla="*/ 0 w 561975"/>
                  <a:gd name="connsiteY0" fmla="*/ 284798 h 561975"/>
                  <a:gd name="connsiteX1" fmla="*/ 284702 w 561975"/>
                  <a:gd name="connsiteY1" fmla="*/ 565785 h 561975"/>
                  <a:gd name="connsiteX2" fmla="*/ 569405 w 561975"/>
                  <a:gd name="connsiteY2" fmla="*/ 281083 h 561975"/>
                  <a:gd name="connsiteX3" fmla="*/ 284702 w 561975"/>
                  <a:gd name="connsiteY3" fmla="*/ 0 h 561975"/>
                  <a:gd name="connsiteX4" fmla="*/ 0 w 561975"/>
                  <a:gd name="connsiteY4" fmla="*/ 28479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975" h="561975">
                    <a:moveTo>
                      <a:pt x="0" y="284798"/>
                    </a:moveTo>
                    <a:cubicBezTo>
                      <a:pt x="0" y="436436"/>
                      <a:pt x="125635" y="565785"/>
                      <a:pt x="284702" y="565785"/>
                    </a:cubicBezTo>
                    <a:cubicBezTo>
                      <a:pt x="443770" y="565785"/>
                      <a:pt x="569405" y="436436"/>
                      <a:pt x="569405" y="281083"/>
                    </a:cubicBezTo>
                    <a:cubicBezTo>
                      <a:pt x="569405" y="125730"/>
                      <a:pt x="443770" y="0"/>
                      <a:pt x="284702" y="0"/>
                    </a:cubicBezTo>
                    <a:cubicBezTo>
                      <a:pt x="125635" y="0"/>
                      <a:pt x="0" y="125730"/>
                      <a:pt x="0" y="284798"/>
                    </a:cubicBezTo>
                    <a:close/>
                  </a:path>
                </a:pathLst>
              </a:custGeom>
              <a:grpFill/>
              <a:ln w="9525" cap="flat">
                <a:noFill/>
                <a:prstDash val="solid"/>
                <a:miter/>
              </a:ln>
            </p:spPr>
            <p:txBody>
              <a:bodyPr rtlCol="0" anchor="ctr"/>
              <a:lstStyle/>
              <a:p>
                <a:endParaRPr lang="de-DE" dirty="0"/>
              </a:p>
            </p:txBody>
          </p:sp>
          <p:sp>
            <p:nvSpPr>
              <p:cNvPr id="19" name="Freihandform: Form 18">
                <a:extLst>
                  <a:ext uri="{FF2B5EF4-FFF2-40B4-BE49-F238E27FC236}">
                    <a16:creationId xmlns:a16="http://schemas.microsoft.com/office/drawing/2014/main" id="{59FCF28C-6853-A01D-4FEE-258E4661AAB4}"/>
                  </a:ext>
                </a:extLst>
              </p:cNvPr>
              <p:cNvSpPr/>
              <p:nvPr/>
            </p:nvSpPr>
            <p:spPr>
              <a:xfrm>
                <a:off x="5813203" y="3140678"/>
                <a:ext cx="561975" cy="1323975"/>
              </a:xfrm>
              <a:custGeom>
                <a:avLst/>
                <a:gdLst>
                  <a:gd name="connsiteX0" fmla="*/ 0 w 561975"/>
                  <a:gd name="connsiteY0" fmla="*/ 0 h 1323975"/>
                  <a:gd name="connsiteX1" fmla="*/ 569500 w 561975"/>
                  <a:gd name="connsiteY1" fmla="*/ 0 h 1323975"/>
                  <a:gd name="connsiteX2" fmla="*/ 569500 w 561975"/>
                  <a:gd name="connsiteY2" fmla="*/ 1328737 h 1323975"/>
                  <a:gd name="connsiteX3" fmla="*/ 0 w 561975"/>
                  <a:gd name="connsiteY3" fmla="*/ 1328737 h 1323975"/>
                </a:gdLst>
                <a:ahLst/>
                <a:cxnLst>
                  <a:cxn ang="0">
                    <a:pos x="connsiteX0" y="connsiteY0"/>
                  </a:cxn>
                  <a:cxn ang="0">
                    <a:pos x="connsiteX1" y="connsiteY1"/>
                  </a:cxn>
                  <a:cxn ang="0">
                    <a:pos x="connsiteX2" y="connsiteY2"/>
                  </a:cxn>
                  <a:cxn ang="0">
                    <a:pos x="connsiteX3" y="connsiteY3"/>
                  </a:cxn>
                </a:cxnLst>
                <a:rect l="l" t="t" r="r" b="b"/>
                <a:pathLst>
                  <a:path w="561975" h="1323975">
                    <a:moveTo>
                      <a:pt x="0" y="0"/>
                    </a:moveTo>
                    <a:lnTo>
                      <a:pt x="569500" y="0"/>
                    </a:lnTo>
                    <a:lnTo>
                      <a:pt x="569500" y="1328737"/>
                    </a:lnTo>
                    <a:lnTo>
                      <a:pt x="0" y="1328737"/>
                    </a:lnTo>
                    <a:close/>
                  </a:path>
                </a:pathLst>
              </a:custGeom>
              <a:grpFill/>
              <a:ln w="9525" cap="flat">
                <a:noFill/>
                <a:prstDash val="solid"/>
                <a:miter/>
              </a:ln>
            </p:spPr>
            <p:txBody>
              <a:bodyPr rtlCol="0" anchor="ctr"/>
              <a:lstStyle/>
              <a:p>
                <a:endParaRPr lang="de-DE" dirty="0"/>
              </a:p>
            </p:txBody>
          </p:sp>
          <p:sp>
            <p:nvSpPr>
              <p:cNvPr id="20" name="Freihandform: Form 19">
                <a:extLst>
                  <a:ext uri="{FF2B5EF4-FFF2-40B4-BE49-F238E27FC236}">
                    <a16:creationId xmlns:a16="http://schemas.microsoft.com/office/drawing/2014/main" id="{CD16C668-3850-A3A6-A9C7-1762B798FB43}"/>
                  </a:ext>
                </a:extLst>
              </p:cNvPr>
              <p:cNvSpPr/>
              <p:nvPr/>
            </p:nvSpPr>
            <p:spPr>
              <a:xfrm>
                <a:off x="6192869" y="3503867"/>
                <a:ext cx="1600200" cy="1619250"/>
              </a:xfrm>
              <a:custGeom>
                <a:avLst/>
                <a:gdLst>
                  <a:gd name="connsiteX0" fmla="*/ 1417892 w 1600200"/>
                  <a:gd name="connsiteY0" fmla="*/ 0 h 1619250"/>
                  <a:gd name="connsiteX1" fmla="*/ 0 w 1600200"/>
                  <a:gd name="connsiteY1" fmla="*/ 1437703 h 1619250"/>
                  <a:gd name="connsiteX2" fmla="*/ 0 w 1600200"/>
                  <a:gd name="connsiteY2" fmla="*/ 1627537 h 1619250"/>
                  <a:gd name="connsiteX3" fmla="*/ 1607725 w 1600200"/>
                  <a:gd name="connsiteY3" fmla="*/ 0 h 1619250"/>
                  <a:gd name="connsiteX4" fmla="*/ 1417892 w 1600200"/>
                  <a:gd name="connsiteY4" fmla="*/ 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619250">
                    <a:moveTo>
                      <a:pt x="1417892" y="0"/>
                    </a:moveTo>
                    <a:cubicBezTo>
                      <a:pt x="1379506" y="769525"/>
                      <a:pt x="766858" y="1388840"/>
                      <a:pt x="0" y="1437703"/>
                    </a:cubicBezTo>
                    <a:lnTo>
                      <a:pt x="0" y="1627537"/>
                    </a:lnTo>
                    <a:cubicBezTo>
                      <a:pt x="872776" y="1578388"/>
                      <a:pt x="1569053" y="875538"/>
                      <a:pt x="1607725" y="0"/>
                    </a:cubicBezTo>
                    <a:cubicBezTo>
                      <a:pt x="1607630" y="0"/>
                      <a:pt x="1417892" y="0"/>
                      <a:pt x="1417892" y="0"/>
                    </a:cubicBezTo>
                    <a:close/>
                  </a:path>
                </a:pathLst>
              </a:custGeom>
              <a:grpFill/>
              <a:ln w="9525" cap="flat">
                <a:noFill/>
                <a:prstDash val="solid"/>
                <a:miter/>
              </a:ln>
            </p:spPr>
            <p:txBody>
              <a:bodyPr rtlCol="0" anchor="ctr"/>
              <a:lstStyle/>
              <a:p>
                <a:endParaRPr lang="de-DE" dirty="0"/>
              </a:p>
            </p:txBody>
          </p:sp>
          <p:sp>
            <p:nvSpPr>
              <p:cNvPr id="21" name="Freihandform: Form 20">
                <a:extLst>
                  <a:ext uri="{FF2B5EF4-FFF2-40B4-BE49-F238E27FC236}">
                    <a16:creationId xmlns:a16="http://schemas.microsoft.com/office/drawing/2014/main" id="{DBDBBF77-6588-8558-C22A-F901D881F4B0}"/>
                  </a:ext>
                </a:extLst>
              </p:cNvPr>
              <p:cNvSpPr/>
              <p:nvPr/>
            </p:nvSpPr>
            <p:spPr>
              <a:xfrm>
                <a:off x="6192869" y="1724311"/>
                <a:ext cx="1600200" cy="1581150"/>
              </a:xfrm>
              <a:custGeom>
                <a:avLst/>
                <a:gdLst>
                  <a:gd name="connsiteX0" fmla="*/ 1416082 w 1600200"/>
                  <a:gd name="connsiteY0" fmla="*/ 1589818 h 1581150"/>
                  <a:gd name="connsiteX1" fmla="*/ 1605915 w 1600200"/>
                  <a:gd name="connsiteY1" fmla="*/ 1589818 h 1581150"/>
                  <a:gd name="connsiteX2" fmla="*/ 0 w 1600200"/>
                  <a:gd name="connsiteY2" fmla="*/ 0 h 1581150"/>
                  <a:gd name="connsiteX3" fmla="*/ 0 w 1600200"/>
                  <a:gd name="connsiteY3" fmla="*/ 189833 h 1581150"/>
                  <a:gd name="connsiteX4" fmla="*/ 1416082 w 1600200"/>
                  <a:gd name="connsiteY4" fmla="*/ 1589818 h 158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581150">
                    <a:moveTo>
                      <a:pt x="1416082" y="1589818"/>
                    </a:moveTo>
                    <a:lnTo>
                      <a:pt x="1605915" y="1589818"/>
                    </a:lnTo>
                    <a:cubicBezTo>
                      <a:pt x="1549146" y="731901"/>
                      <a:pt x="860203" y="48387"/>
                      <a:pt x="0" y="0"/>
                    </a:cubicBezTo>
                    <a:lnTo>
                      <a:pt x="0" y="189833"/>
                    </a:lnTo>
                    <a:cubicBezTo>
                      <a:pt x="754285" y="237839"/>
                      <a:pt x="1359884" y="837819"/>
                      <a:pt x="1416082" y="1589818"/>
                    </a:cubicBezTo>
                    <a:close/>
                  </a:path>
                </a:pathLst>
              </a:custGeom>
              <a:grpFill/>
              <a:ln w="9525" cap="flat">
                <a:noFill/>
                <a:prstDash val="solid"/>
                <a:miter/>
              </a:ln>
            </p:spPr>
            <p:txBody>
              <a:bodyPr rtlCol="0" anchor="ctr"/>
              <a:lstStyle/>
              <a:p>
                <a:endParaRPr lang="de-DE" dirty="0"/>
              </a:p>
            </p:txBody>
          </p:sp>
          <p:sp>
            <p:nvSpPr>
              <p:cNvPr id="22" name="Freihandform: Form 21">
                <a:extLst>
                  <a:ext uri="{FF2B5EF4-FFF2-40B4-BE49-F238E27FC236}">
                    <a16:creationId xmlns:a16="http://schemas.microsoft.com/office/drawing/2014/main" id="{9261D0AC-8B95-FDCE-7C9B-10A121FE7310}"/>
                  </a:ext>
                </a:extLst>
              </p:cNvPr>
              <p:cNvSpPr/>
              <p:nvPr/>
            </p:nvSpPr>
            <p:spPr>
              <a:xfrm>
                <a:off x="4392835" y="1724025"/>
                <a:ext cx="1609725" cy="1581150"/>
              </a:xfrm>
              <a:custGeom>
                <a:avLst/>
                <a:gdLst>
                  <a:gd name="connsiteX0" fmla="*/ 1610201 w 1609725"/>
                  <a:gd name="connsiteY0" fmla="*/ 189833 h 1581150"/>
                  <a:gd name="connsiteX1" fmla="*/ 1610201 w 1609725"/>
                  <a:gd name="connsiteY1" fmla="*/ 0 h 1581150"/>
                  <a:gd name="connsiteX2" fmla="*/ 0 w 1609725"/>
                  <a:gd name="connsiteY2" fmla="*/ 1590104 h 1581150"/>
                  <a:gd name="connsiteX3" fmla="*/ 189833 w 1609725"/>
                  <a:gd name="connsiteY3" fmla="*/ 1590104 h 1581150"/>
                  <a:gd name="connsiteX4" fmla="*/ 1610201 w 1609725"/>
                  <a:gd name="connsiteY4" fmla="*/ 189833 h 158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725" h="1581150">
                    <a:moveTo>
                      <a:pt x="1610201" y="189833"/>
                    </a:moveTo>
                    <a:lnTo>
                      <a:pt x="1610201" y="0"/>
                    </a:lnTo>
                    <a:cubicBezTo>
                      <a:pt x="747903" y="46387"/>
                      <a:pt x="56864" y="730758"/>
                      <a:pt x="0" y="1590104"/>
                    </a:cubicBezTo>
                    <a:lnTo>
                      <a:pt x="189833" y="1590104"/>
                    </a:lnTo>
                    <a:cubicBezTo>
                      <a:pt x="246126" y="836771"/>
                      <a:pt x="853821" y="235934"/>
                      <a:pt x="1610201" y="189833"/>
                    </a:cubicBezTo>
                    <a:close/>
                  </a:path>
                </a:pathLst>
              </a:custGeom>
              <a:grpFill/>
              <a:ln w="9525" cap="flat">
                <a:noFill/>
                <a:prstDash val="solid"/>
                <a:miter/>
              </a:ln>
            </p:spPr>
            <p:txBody>
              <a:bodyPr rtlCol="0" anchor="ctr"/>
              <a:lstStyle/>
              <a:p>
                <a:endParaRPr lang="de-DE" dirty="0"/>
              </a:p>
            </p:txBody>
          </p:sp>
          <p:sp>
            <p:nvSpPr>
              <p:cNvPr id="23" name="Freihandform: Form 22">
                <a:extLst>
                  <a:ext uri="{FF2B5EF4-FFF2-40B4-BE49-F238E27FC236}">
                    <a16:creationId xmlns:a16="http://schemas.microsoft.com/office/drawing/2014/main" id="{96669603-244E-AC0D-F263-6B1F0E5402A9}"/>
                  </a:ext>
                </a:extLst>
              </p:cNvPr>
              <p:cNvSpPr/>
              <p:nvPr/>
            </p:nvSpPr>
            <p:spPr>
              <a:xfrm>
                <a:off x="4391025" y="3503867"/>
                <a:ext cx="1609725" cy="1619250"/>
              </a:xfrm>
              <a:custGeom>
                <a:avLst/>
                <a:gdLst>
                  <a:gd name="connsiteX0" fmla="*/ 189833 w 1609725"/>
                  <a:gd name="connsiteY0" fmla="*/ 0 h 1619250"/>
                  <a:gd name="connsiteX1" fmla="*/ 0 w 1609725"/>
                  <a:gd name="connsiteY1" fmla="*/ 0 h 1619250"/>
                  <a:gd name="connsiteX2" fmla="*/ 1612011 w 1609725"/>
                  <a:gd name="connsiteY2" fmla="*/ 1627823 h 1619250"/>
                  <a:gd name="connsiteX3" fmla="*/ 1612011 w 1609725"/>
                  <a:gd name="connsiteY3" fmla="*/ 1437989 h 1619250"/>
                  <a:gd name="connsiteX4" fmla="*/ 189833 w 1609725"/>
                  <a:gd name="connsiteY4" fmla="*/ 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725" h="1619250">
                    <a:moveTo>
                      <a:pt x="189833" y="0"/>
                    </a:moveTo>
                    <a:lnTo>
                      <a:pt x="0" y="0"/>
                    </a:lnTo>
                    <a:cubicBezTo>
                      <a:pt x="38767" y="876967"/>
                      <a:pt x="737045" y="1580674"/>
                      <a:pt x="1612011" y="1627823"/>
                    </a:cubicBezTo>
                    <a:lnTo>
                      <a:pt x="1612011" y="1437989"/>
                    </a:lnTo>
                    <a:cubicBezTo>
                      <a:pt x="843058" y="1391126"/>
                      <a:pt x="228219" y="771049"/>
                      <a:pt x="189833" y="0"/>
                    </a:cubicBezTo>
                    <a:close/>
                  </a:path>
                </a:pathLst>
              </a:custGeom>
              <a:grpFill/>
              <a:ln w="9525" cap="flat">
                <a:noFill/>
                <a:prstDash val="solid"/>
                <a:miter/>
              </a:ln>
            </p:spPr>
            <p:txBody>
              <a:bodyPr rtlCol="0" anchor="ctr"/>
              <a:lstStyle/>
              <a:p>
                <a:endParaRPr lang="de-DE" dirty="0"/>
              </a:p>
            </p:txBody>
          </p:sp>
        </p:grpSp>
        <p:sp>
          <p:nvSpPr>
            <p:cNvPr id="31" name="Abgerundetes Rechteck 38">
              <a:extLst>
                <a:ext uri="{FF2B5EF4-FFF2-40B4-BE49-F238E27FC236}">
                  <a16:creationId xmlns:a16="http://schemas.microsoft.com/office/drawing/2014/main" id="{DAEE28CF-5023-93E1-D377-D0126D457369}"/>
                </a:ext>
                <a:ext uri="{C183D7F6-B498-43B3-948B-1728B52AA6E4}">
                  <adec:decorative xmlns:adec="http://schemas.microsoft.com/office/drawing/2017/decorative" val="1"/>
                </a:ext>
              </a:extLst>
            </p:cNvPr>
            <p:cNvSpPr/>
            <p:nvPr/>
          </p:nvSpPr>
          <p:spPr>
            <a:xfrm>
              <a:off x="2481294" y="2754591"/>
              <a:ext cx="2232000" cy="720000"/>
            </a:xfrm>
            <a:prstGeom prst="roundRect">
              <a:avLst>
                <a:gd name="adj" fmla="val 24052"/>
              </a:avLst>
            </a:prstGeom>
            <a:solidFill>
              <a:srgbClr val="D8821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lnSpc>
                  <a:spcPct val="90000"/>
                </a:lnSpc>
                <a:spcAft>
                  <a:spcPts val="600"/>
                </a:spcAft>
              </a:pPr>
              <a:r>
                <a:rPr lang="de-DE" sz="1250" b="1" noProof="0" dirty="0"/>
                <a:t>Best Fit </a:t>
              </a:r>
            </a:p>
            <a:p>
              <a:pPr algn="ctr" rtl="0">
                <a:lnSpc>
                  <a:spcPct val="90000"/>
                </a:lnSpc>
                <a:spcAft>
                  <a:spcPts val="600"/>
                </a:spcAft>
              </a:pPr>
              <a:r>
                <a:rPr lang="de-DE" sz="1100" noProof="0" dirty="0"/>
                <a:t>Tarif AZP / PS3 / EGO2</a:t>
              </a:r>
              <a:br>
                <a:rPr lang="de-DE" sz="1100" noProof="0" dirty="0"/>
              </a:br>
              <a:r>
                <a:rPr lang="de-DE" sz="1100" noProof="0" dirty="0"/>
                <a:t>mit garantierter </a:t>
              </a:r>
              <a:r>
                <a:rPr lang="de-DE" sz="1100" b="1" noProof="0" dirty="0"/>
                <a:t>BRE</a:t>
              </a:r>
            </a:p>
          </p:txBody>
        </p:sp>
        <p:sp>
          <p:nvSpPr>
            <p:cNvPr id="32" name="Abgerundetes Rechteck 38">
              <a:extLst>
                <a:ext uri="{FF2B5EF4-FFF2-40B4-BE49-F238E27FC236}">
                  <a16:creationId xmlns:a16="http://schemas.microsoft.com/office/drawing/2014/main" id="{AC85E72E-0050-4DDC-A421-56830C8C2A7B}"/>
                </a:ext>
                <a:ext uri="{C183D7F6-B498-43B3-948B-1728B52AA6E4}">
                  <adec:decorative xmlns:adec="http://schemas.microsoft.com/office/drawing/2017/decorative" val="1"/>
                </a:ext>
              </a:extLst>
            </p:cNvPr>
            <p:cNvSpPr/>
            <p:nvPr/>
          </p:nvSpPr>
          <p:spPr>
            <a:xfrm>
              <a:off x="2481294" y="3564355"/>
              <a:ext cx="2232000" cy="720000"/>
            </a:xfrm>
            <a:prstGeom prst="roundRect">
              <a:avLst>
                <a:gd name="adj" fmla="val 24052"/>
              </a:avLst>
            </a:prstGeom>
            <a:solidFill>
              <a:srgbClr val="FDC3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250" b="1" i="0" u="none" strike="noStrike" kern="1200" cap="none" spc="0" normalizeH="0" baseline="0" noProof="0" dirty="0">
                  <a:ln>
                    <a:noFill/>
                  </a:ln>
                  <a:solidFill>
                    <a:schemeClr val="tx1"/>
                  </a:solidFill>
                  <a:effectLst/>
                  <a:uLnTx/>
                  <a:uFillTx/>
                  <a:ea typeface="+mn-ea"/>
                  <a:cs typeface="+mn-cs"/>
                </a:rPr>
                <a:t>Best Fit S</a:t>
              </a:r>
            </a:p>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100" b="0" i="0" u="none" strike="noStrike" kern="1200" cap="none" spc="0" normalizeH="0" baseline="0" noProof="0" dirty="0">
                  <a:ln>
                    <a:noFill/>
                  </a:ln>
                  <a:solidFill>
                    <a:schemeClr val="tx1"/>
                  </a:solidFill>
                  <a:effectLst/>
                  <a:uLnTx/>
                  <a:uFillTx/>
                  <a:ea typeface="+mn-ea"/>
                  <a:cs typeface="+mn-cs"/>
                </a:rPr>
                <a:t>Tarif AZP / PS3 / EGO2</a:t>
              </a:r>
              <a:br>
                <a:rPr kumimoji="0" lang="de-DE" sz="1100" b="0" i="0" u="none" strike="noStrike" kern="1200" cap="none" spc="0" normalizeH="0" baseline="0" noProof="0" dirty="0">
                  <a:ln>
                    <a:noFill/>
                  </a:ln>
                  <a:solidFill>
                    <a:schemeClr val="tx1"/>
                  </a:solidFill>
                  <a:effectLst/>
                  <a:uLnTx/>
                  <a:uFillTx/>
                  <a:ea typeface="+mn-ea"/>
                  <a:cs typeface="+mn-cs"/>
                </a:rPr>
              </a:br>
              <a:r>
                <a:rPr kumimoji="0" lang="de-DE" sz="1100" b="0" i="0" u="none" strike="noStrike" kern="1200" cap="none" spc="0" normalizeH="0" baseline="0" noProof="0" dirty="0">
                  <a:ln>
                    <a:noFill/>
                  </a:ln>
                  <a:solidFill>
                    <a:schemeClr val="tx1"/>
                  </a:solidFill>
                  <a:effectLst/>
                  <a:uLnTx/>
                  <a:uFillTx/>
                  <a:ea typeface="+mn-ea"/>
                  <a:cs typeface="+mn-cs"/>
                </a:rPr>
                <a:t>mit </a:t>
              </a:r>
              <a:r>
                <a:rPr kumimoji="0" lang="de-DE" sz="1100" b="1" i="0" u="none" strike="noStrike" kern="1200" cap="none" spc="0" normalizeH="0" baseline="0" noProof="0" dirty="0">
                  <a:ln>
                    <a:noFill/>
                  </a:ln>
                  <a:solidFill>
                    <a:schemeClr val="tx1"/>
                  </a:solidFill>
                  <a:effectLst/>
                  <a:uLnTx/>
                  <a:uFillTx/>
                  <a:ea typeface="+mn-ea"/>
                  <a:cs typeface="+mn-cs"/>
                </a:rPr>
                <a:t>Beitragsstundung</a:t>
              </a:r>
            </a:p>
          </p:txBody>
        </p:sp>
      </p:grpSp>
      <p:grpSp>
        <p:nvGrpSpPr>
          <p:cNvPr id="40" name="Gruppieren 39">
            <a:extLst>
              <a:ext uri="{FF2B5EF4-FFF2-40B4-BE49-F238E27FC236}">
                <a16:creationId xmlns:a16="http://schemas.microsoft.com/office/drawing/2014/main" id="{3A9AB445-5C24-35E6-B279-67B151584067}"/>
              </a:ext>
            </a:extLst>
          </p:cNvPr>
          <p:cNvGrpSpPr>
            <a:grpSpLocks noChangeAspect="1"/>
          </p:cNvGrpSpPr>
          <p:nvPr/>
        </p:nvGrpSpPr>
        <p:grpSpPr>
          <a:xfrm>
            <a:off x="5344383" y="1283548"/>
            <a:ext cx="2605454" cy="3204000"/>
            <a:chOff x="5344383" y="1283548"/>
            <a:chExt cx="2605454" cy="3204000"/>
          </a:xfrm>
        </p:grpSpPr>
        <p:sp>
          <p:nvSpPr>
            <p:cNvPr id="37" name="Rechteck: abgerundete Ecken 36">
              <a:extLst>
                <a:ext uri="{FF2B5EF4-FFF2-40B4-BE49-F238E27FC236}">
                  <a16:creationId xmlns:a16="http://schemas.microsoft.com/office/drawing/2014/main" id="{C65B469E-3EF6-4ED2-699C-02F0C5EDC040}"/>
                </a:ext>
              </a:extLst>
            </p:cNvPr>
            <p:cNvSpPr/>
            <p:nvPr/>
          </p:nvSpPr>
          <p:spPr>
            <a:xfrm>
              <a:off x="5344383" y="1283548"/>
              <a:ext cx="2605454" cy="3204000"/>
            </a:xfrm>
            <a:prstGeom prst="roundRect">
              <a:avLst>
                <a:gd name="adj" fmla="val 6333"/>
              </a:avLst>
            </a:prstGeom>
            <a:solidFill>
              <a:schemeClr val="accent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grpSp>
          <p:nvGrpSpPr>
            <p:cNvPr id="5" name="Grafik 64">
              <a:extLst>
                <a:ext uri="{FF2B5EF4-FFF2-40B4-BE49-F238E27FC236}">
                  <a16:creationId xmlns:a16="http://schemas.microsoft.com/office/drawing/2014/main" id="{252FAB0E-ABAC-5E80-2732-1D64922A105A}"/>
                </a:ext>
              </a:extLst>
            </p:cNvPr>
            <p:cNvGrpSpPr>
              <a:grpSpLocks noChangeAspect="1"/>
            </p:cNvGrpSpPr>
            <p:nvPr/>
          </p:nvGrpSpPr>
          <p:grpSpPr>
            <a:xfrm>
              <a:off x="7450465" y="1390825"/>
              <a:ext cx="388838" cy="388838"/>
              <a:chOff x="4391025" y="1724025"/>
              <a:chExt cx="3409950" cy="3409950"/>
            </a:xfrm>
            <a:solidFill>
              <a:schemeClr val="accent1">
                <a:alpha val="80000"/>
              </a:schemeClr>
            </a:solidFill>
          </p:grpSpPr>
          <p:sp>
            <p:nvSpPr>
              <p:cNvPr id="6" name="Freihandform: Form 5">
                <a:extLst>
                  <a:ext uri="{FF2B5EF4-FFF2-40B4-BE49-F238E27FC236}">
                    <a16:creationId xmlns:a16="http://schemas.microsoft.com/office/drawing/2014/main" id="{127A4192-D5DB-3989-3009-74FEAF97247F}"/>
                  </a:ext>
                </a:extLst>
              </p:cNvPr>
              <p:cNvSpPr/>
              <p:nvPr/>
            </p:nvSpPr>
            <p:spPr>
              <a:xfrm>
                <a:off x="5813203" y="2385060"/>
                <a:ext cx="561975" cy="561975"/>
              </a:xfrm>
              <a:custGeom>
                <a:avLst/>
                <a:gdLst>
                  <a:gd name="connsiteX0" fmla="*/ 0 w 561975"/>
                  <a:gd name="connsiteY0" fmla="*/ 284798 h 561975"/>
                  <a:gd name="connsiteX1" fmla="*/ 284702 w 561975"/>
                  <a:gd name="connsiteY1" fmla="*/ 565785 h 561975"/>
                  <a:gd name="connsiteX2" fmla="*/ 569405 w 561975"/>
                  <a:gd name="connsiteY2" fmla="*/ 281083 h 561975"/>
                  <a:gd name="connsiteX3" fmla="*/ 284702 w 561975"/>
                  <a:gd name="connsiteY3" fmla="*/ 0 h 561975"/>
                  <a:gd name="connsiteX4" fmla="*/ 0 w 561975"/>
                  <a:gd name="connsiteY4" fmla="*/ 28479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975" h="561975">
                    <a:moveTo>
                      <a:pt x="0" y="284798"/>
                    </a:moveTo>
                    <a:cubicBezTo>
                      <a:pt x="0" y="436436"/>
                      <a:pt x="125635" y="565785"/>
                      <a:pt x="284702" y="565785"/>
                    </a:cubicBezTo>
                    <a:cubicBezTo>
                      <a:pt x="443770" y="565785"/>
                      <a:pt x="569405" y="436436"/>
                      <a:pt x="569405" y="281083"/>
                    </a:cubicBezTo>
                    <a:cubicBezTo>
                      <a:pt x="569405" y="125730"/>
                      <a:pt x="443770" y="0"/>
                      <a:pt x="284702" y="0"/>
                    </a:cubicBezTo>
                    <a:cubicBezTo>
                      <a:pt x="125635" y="0"/>
                      <a:pt x="0" y="125730"/>
                      <a:pt x="0" y="284798"/>
                    </a:cubicBezTo>
                    <a:close/>
                  </a:path>
                </a:pathLst>
              </a:custGeom>
              <a:grpFill/>
              <a:ln w="9525" cap="flat">
                <a:noFill/>
                <a:prstDash val="solid"/>
                <a:miter/>
              </a:ln>
            </p:spPr>
            <p:txBody>
              <a:bodyPr rtlCol="0" anchor="ctr"/>
              <a:lstStyle/>
              <a:p>
                <a:endParaRPr lang="de-DE" dirty="0"/>
              </a:p>
            </p:txBody>
          </p:sp>
          <p:sp>
            <p:nvSpPr>
              <p:cNvPr id="7" name="Freihandform: Form 6">
                <a:extLst>
                  <a:ext uri="{FF2B5EF4-FFF2-40B4-BE49-F238E27FC236}">
                    <a16:creationId xmlns:a16="http://schemas.microsoft.com/office/drawing/2014/main" id="{10F14E96-AD7A-6F14-13B0-EAFD0791F43B}"/>
                  </a:ext>
                </a:extLst>
              </p:cNvPr>
              <p:cNvSpPr/>
              <p:nvPr/>
            </p:nvSpPr>
            <p:spPr>
              <a:xfrm>
                <a:off x="5813203" y="3140678"/>
                <a:ext cx="561975" cy="1323975"/>
              </a:xfrm>
              <a:custGeom>
                <a:avLst/>
                <a:gdLst>
                  <a:gd name="connsiteX0" fmla="*/ 0 w 561975"/>
                  <a:gd name="connsiteY0" fmla="*/ 0 h 1323975"/>
                  <a:gd name="connsiteX1" fmla="*/ 569500 w 561975"/>
                  <a:gd name="connsiteY1" fmla="*/ 0 h 1323975"/>
                  <a:gd name="connsiteX2" fmla="*/ 569500 w 561975"/>
                  <a:gd name="connsiteY2" fmla="*/ 1328737 h 1323975"/>
                  <a:gd name="connsiteX3" fmla="*/ 0 w 561975"/>
                  <a:gd name="connsiteY3" fmla="*/ 1328737 h 1323975"/>
                </a:gdLst>
                <a:ahLst/>
                <a:cxnLst>
                  <a:cxn ang="0">
                    <a:pos x="connsiteX0" y="connsiteY0"/>
                  </a:cxn>
                  <a:cxn ang="0">
                    <a:pos x="connsiteX1" y="connsiteY1"/>
                  </a:cxn>
                  <a:cxn ang="0">
                    <a:pos x="connsiteX2" y="connsiteY2"/>
                  </a:cxn>
                  <a:cxn ang="0">
                    <a:pos x="connsiteX3" y="connsiteY3"/>
                  </a:cxn>
                </a:cxnLst>
                <a:rect l="l" t="t" r="r" b="b"/>
                <a:pathLst>
                  <a:path w="561975" h="1323975">
                    <a:moveTo>
                      <a:pt x="0" y="0"/>
                    </a:moveTo>
                    <a:lnTo>
                      <a:pt x="569500" y="0"/>
                    </a:lnTo>
                    <a:lnTo>
                      <a:pt x="569500" y="1328737"/>
                    </a:lnTo>
                    <a:lnTo>
                      <a:pt x="0" y="1328737"/>
                    </a:lnTo>
                    <a:close/>
                  </a:path>
                </a:pathLst>
              </a:custGeom>
              <a:grpFill/>
              <a:ln w="9525" cap="flat">
                <a:noFill/>
                <a:prstDash val="solid"/>
                <a:miter/>
              </a:ln>
            </p:spPr>
            <p:txBody>
              <a:bodyPr rtlCol="0" anchor="ctr"/>
              <a:lstStyle/>
              <a:p>
                <a:endParaRPr lang="de-DE" dirty="0"/>
              </a:p>
            </p:txBody>
          </p:sp>
          <p:sp>
            <p:nvSpPr>
              <p:cNvPr id="8" name="Freihandform: Form 7">
                <a:extLst>
                  <a:ext uri="{FF2B5EF4-FFF2-40B4-BE49-F238E27FC236}">
                    <a16:creationId xmlns:a16="http://schemas.microsoft.com/office/drawing/2014/main" id="{029B9D9E-DA72-97A5-2743-AF64E394B6E2}"/>
                  </a:ext>
                </a:extLst>
              </p:cNvPr>
              <p:cNvSpPr/>
              <p:nvPr/>
            </p:nvSpPr>
            <p:spPr>
              <a:xfrm>
                <a:off x="6192869" y="3503867"/>
                <a:ext cx="1600200" cy="1619250"/>
              </a:xfrm>
              <a:custGeom>
                <a:avLst/>
                <a:gdLst>
                  <a:gd name="connsiteX0" fmla="*/ 1417892 w 1600200"/>
                  <a:gd name="connsiteY0" fmla="*/ 0 h 1619250"/>
                  <a:gd name="connsiteX1" fmla="*/ 0 w 1600200"/>
                  <a:gd name="connsiteY1" fmla="*/ 1437703 h 1619250"/>
                  <a:gd name="connsiteX2" fmla="*/ 0 w 1600200"/>
                  <a:gd name="connsiteY2" fmla="*/ 1627537 h 1619250"/>
                  <a:gd name="connsiteX3" fmla="*/ 1607725 w 1600200"/>
                  <a:gd name="connsiteY3" fmla="*/ 0 h 1619250"/>
                  <a:gd name="connsiteX4" fmla="*/ 1417892 w 1600200"/>
                  <a:gd name="connsiteY4" fmla="*/ 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619250">
                    <a:moveTo>
                      <a:pt x="1417892" y="0"/>
                    </a:moveTo>
                    <a:cubicBezTo>
                      <a:pt x="1379506" y="769525"/>
                      <a:pt x="766858" y="1388840"/>
                      <a:pt x="0" y="1437703"/>
                    </a:cubicBezTo>
                    <a:lnTo>
                      <a:pt x="0" y="1627537"/>
                    </a:lnTo>
                    <a:cubicBezTo>
                      <a:pt x="872776" y="1578388"/>
                      <a:pt x="1569053" y="875538"/>
                      <a:pt x="1607725" y="0"/>
                    </a:cubicBezTo>
                    <a:cubicBezTo>
                      <a:pt x="1607630" y="0"/>
                      <a:pt x="1417892" y="0"/>
                      <a:pt x="1417892" y="0"/>
                    </a:cubicBezTo>
                    <a:close/>
                  </a:path>
                </a:pathLst>
              </a:custGeom>
              <a:grpFill/>
              <a:ln w="9525" cap="flat">
                <a:noFill/>
                <a:prstDash val="solid"/>
                <a:miter/>
              </a:ln>
            </p:spPr>
            <p:txBody>
              <a:bodyPr rtlCol="0" anchor="ctr"/>
              <a:lstStyle/>
              <a:p>
                <a:endParaRPr lang="de-DE" dirty="0"/>
              </a:p>
            </p:txBody>
          </p:sp>
          <p:sp>
            <p:nvSpPr>
              <p:cNvPr id="12" name="Freihandform: Form 11">
                <a:extLst>
                  <a:ext uri="{FF2B5EF4-FFF2-40B4-BE49-F238E27FC236}">
                    <a16:creationId xmlns:a16="http://schemas.microsoft.com/office/drawing/2014/main" id="{6F3E6AC3-A419-01AD-30F7-9338C15D2E14}"/>
                  </a:ext>
                </a:extLst>
              </p:cNvPr>
              <p:cNvSpPr/>
              <p:nvPr/>
            </p:nvSpPr>
            <p:spPr>
              <a:xfrm>
                <a:off x="6192869" y="1724311"/>
                <a:ext cx="1600200" cy="1581150"/>
              </a:xfrm>
              <a:custGeom>
                <a:avLst/>
                <a:gdLst>
                  <a:gd name="connsiteX0" fmla="*/ 1416082 w 1600200"/>
                  <a:gd name="connsiteY0" fmla="*/ 1589818 h 1581150"/>
                  <a:gd name="connsiteX1" fmla="*/ 1605915 w 1600200"/>
                  <a:gd name="connsiteY1" fmla="*/ 1589818 h 1581150"/>
                  <a:gd name="connsiteX2" fmla="*/ 0 w 1600200"/>
                  <a:gd name="connsiteY2" fmla="*/ 0 h 1581150"/>
                  <a:gd name="connsiteX3" fmla="*/ 0 w 1600200"/>
                  <a:gd name="connsiteY3" fmla="*/ 189833 h 1581150"/>
                  <a:gd name="connsiteX4" fmla="*/ 1416082 w 1600200"/>
                  <a:gd name="connsiteY4" fmla="*/ 1589818 h 158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581150">
                    <a:moveTo>
                      <a:pt x="1416082" y="1589818"/>
                    </a:moveTo>
                    <a:lnTo>
                      <a:pt x="1605915" y="1589818"/>
                    </a:lnTo>
                    <a:cubicBezTo>
                      <a:pt x="1549146" y="731901"/>
                      <a:pt x="860203" y="48387"/>
                      <a:pt x="0" y="0"/>
                    </a:cubicBezTo>
                    <a:lnTo>
                      <a:pt x="0" y="189833"/>
                    </a:lnTo>
                    <a:cubicBezTo>
                      <a:pt x="754285" y="237839"/>
                      <a:pt x="1359884" y="837819"/>
                      <a:pt x="1416082" y="1589818"/>
                    </a:cubicBezTo>
                    <a:close/>
                  </a:path>
                </a:pathLst>
              </a:custGeom>
              <a:grpFill/>
              <a:ln w="9525" cap="flat">
                <a:noFill/>
                <a:prstDash val="solid"/>
                <a:miter/>
              </a:ln>
            </p:spPr>
            <p:txBody>
              <a:bodyPr rtlCol="0" anchor="ctr"/>
              <a:lstStyle/>
              <a:p>
                <a:endParaRPr lang="de-DE" dirty="0"/>
              </a:p>
            </p:txBody>
          </p:sp>
          <p:sp>
            <p:nvSpPr>
              <p:cNvPr id="13" name="Freihandform: Form 12">
                <a:extLst>
                  <a:ext uri="{FF2B5EF4-FFF2-40B4-BE49-F238E27FC236}">
                    <a16:creationId xmlns:a16="http://schemas.microsoft.com/office/drawing/2014/main" id="{B34F3096-65C0-818D-865B-EA4B21C4468C}"/>
                  </a:ext>
                </a:extLst>
              </p:cNvPr>
              <p:cNvSpPr/>
              <p:nvPr/>
            </p:nvSpPr>
            <p:spPr>
              <a:xfrm>
                <a:off x="4392835" y="1724025"/>
                <a:ext cx="1609725" cy="1581150"/>
              </a:xfrm>
              <a:custGeom>
                <a:avLst/>
                <a:gdLst>
                  <a:gd name="connsiteX0" fmla="*/ 1610201 w 1609725"/>
                  <a:gd name="connsiteY0" fmla="*/ 189833 h 1581150"/>
                  <a:gd name="connsiteX1" fmla="*/ 1610201 w 1609725"/>
                  <a:gd name="connsiteY1" fmla="*/ 0 h 1581150"/>
                  <a:gd name="connsiteX2" fmla="*/ 0 w 1609725"/>
                  <a:gd name="connsiteY2" fmla="*/ 1590104 h 1581150"/>
                  <a:gd name="connsiteX3" fmla="*/ 189833 w 1609725"/>
                  <a:gd name="connsiteY3" fmla="*/ 1590104 h 1581150"/>
                  <a:gd name="connsiteX4" fmla="*/ 1610201 w 1609725"/>
                  <a:gd name="connsiteY4" fmla="*/ 189833 h 158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725" h="1581150">
                    <a:moveTo>
                      <a:pt x="1610201" y="189833"/>
                    </a:moveTo>
                    <a:lnTo>
                      <a:pt x="1610201" y="0"/>
                    </a:lnTo>
                    <a:cubicBezTo>
                      <a:pt x="747903" y="46387"/>
                      <a:pt x="56864" y="730758"/>
                      <a:pt x="0" y="1590104"/>
                    </a:cubicBezTo>
                    <a:lnTo>
                      <a:pt x="189833" y="1590104"/>
                    </a:lnTo>
                    <a:cubicBezTo>
                      <a:pt x="246126" y="836771"/>
                      <a:pt x="853821" y="235934"/>
                      <a:pt x="1610201" y="189833"/>
                    </a:cubicBezTo>
                    <a:close/>
                  </a:path>
                </a:pathLst>
              </a:custGeom>
              <a:grpFill/>
              <a:ln w="9525" cap="flat">
                <a:noFill/>
                <a:prstDash val="solid"/>
                <a:miter/>
              </a:ln>
            </p:spPr>
            <p:txBody>
              <a:bodyPr rtlCol="0" anchor="ctr"/>
              <a:lstStyle/>
              <a:p>
                <a:endParaRPr lang="de-DE" dirty="0"/>
              </a:p>
            </p:txBody>
          </p:sp>
          <p:sp>
            <p:nvSpPr>
              <p:cNvPr id="14" name="Freihandform: Form 13">
                <a:extLst>
                  <a:ext uri="{FF2B5EF4-FFF2-40B4-BE49-F238E27FC236}">
                    <a16:creationId xmlns:a16="http://schemas.microsoft.com/office/drawing/2014/main" id="{CC5B7C29-A776-4DA0-D50D-6D6F30B618AE}"/>
                  </a:ext>
                </a:extLst>
              </p:cNvPr>
              <p:cNvSpPr/>
              <p:nvPr/>
            </p:nvSpPr>
            <p:spPr>
              <a:xfrm>
                <a:off x="4391025" y="3503867"/>
                <a:ext cx="1609725" cy="1619250"/>
              </a:xfrm>
              <a:custGeom>
                <a:avLst/>
                <a:gdLst>
                  <a:gd name="connsiteX0" fmla="*/ 189833 w 1609725"/>
                  <a:gd name="connsiteY0" fmla="*/ 0 h 1619250"/>
                  <a:gd name="connsiteX1" fmla="*/ 0 w 1609725"/>
                  <a:gd name="connsiteY1" fmla="*/ 0 h 1619250"/>
                  <a:gd name="connsiteX2" fmla="*/ 1612011 w 1609725"/>
                  <a:gd name="connsiteY2" fmla="*/ 1627823 h 1619250"/>
                  <a:gd name="connsiteX3" fmla="*/ 1612011 w 1609725"/>
                  <a:gd name="connsiteY3" fmla="*/ 1437989 h 1619250"/>
                  <a:gd name="connsiteX4" fmla="*/ 189833 w 1609725"/>
                  <a:gd name="connsiteY4" fmla="*/ 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725" h="1619250">
                    <a:moveTo>
                      <a:pt x="189833" y="0"/>
                    </a:moveTo>
                    <a:lnTo>
                      <a:pt x="0" y="0"/>
                    </a:lnTo>
                    <a:cubicBezTo>
                      <a:pt x="38767" y="876967"/>
                      <a:pt x="737045" y="1580674"/>
                      <a:pt x="1612011" y="1627823"/>
                    </a:cubicBezTo>
                    <a:lnTo>
                      <a:pt x="1612011" y="1437989"/>
                    </a:lnTo>
                    <a:cubicBezTo>
                      <a:pt x="843058" y="1391126"/>
                      <a:pt x="228219" y="771049"/>
                      <a:pt x="189833" y="0"/>
                    </a:cubicBezTo>
                    <a:close/>
                  </a:path>
                </a:pathLst>
              </a:custGeom>
              <a:grpFill/>
              <a:ln w="9525" cap="flat">
                <a:noFill/>
                <a:prstDash val="solid"/>
                <a:miter/>
              </a:ln>
            </p:spPr>
            <p:txBody>
              <a:bodyPr rtlCol="0" anchor="ctr"/>
              <a:lstStyle/>
              <a:p>
                <a:endParaRPr lang="de-DE" dirty="0"/>
              </a:p>
            </p:txBody>
          </p:sp>
        </p:grpSp>
        <p:sp>
          <p:nvSpPr>
            <p:cNvPr id="16" name="Textfeld 15">
              <a:extLst>
                <a:ext uri="{FF2B5EF4-FFF2-40B4-BE49-F238E27FC236}">
                  <a16:creationId xmlns:a16="http://schemas.microsoft.com/office/drawing/2014/main" id="{D14B2FBC-0593-B674-8861-65FC6283C3E6}"/>
                </a:ext>
              </a:extLst>
            </p:cNvPr>
            <p:cNvSpPr txBox="1"/>
            <p:nvPr/>
          </p:nvSpPr>
          <p:spPr>
            <a:xfrm>
              <a:off x="5531110" y="1656000"/>
              <a:ext cx="2112773" cy="67710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p>
              <a:pPr>
                <a:spcBef>
                  <a:spcPts val="600"/>
                </a:spcBef>
              </a:pPr>
              <a:r>
                <a:rPr lang="de-DE" sz="1100" dirty="0"/>
                <a:t>Für Kunden, die einen </a:t>
              </a:r>
              <a:br>
                <a:rPr lang="de-DE" sz="1100" dirty="0"/>
              </a:br>
              <a:r>
                <a:rPr lang="de-DE" sz="1100" dirty="0"/>
                <a:t>möglichst </a:t>
              </a:r>
              <a:r>
                <a:rPr lang="de-DE" sz="1100" b="1" dirty="0"/>
                <a:t>preiswerten Tarif </a:t>
              </a:r>
              <a:br>
                <a:rPr lang="de-DE" sz="1100" b="1" dirty="0"/>
              </a:br>
              <a:r>
                <a:rPr lang="de-DE" sz="1100" b="1" dirty="0"/>
                <a:t>ohne Selbstbeteiligung</a:t>
              </a:r>
              <a:r>
                <a:rPr lang="de-DE" sz="1100" dirty="0"/>
                <a:t> wünschen.</a:t>
              </a:r>
            </a:p>
          </p:txBody>
        </p:sp>
        <p:sp>
          <p:nvSpPr>
            <p:cNvPr id="33" name="Abgerundetes Rechteck 38">
              <a:extLst>
                <a:ext uri="{FF2B5EF4-FFF2-40B4-BE49-F238E27FC236}">
                  <a16:creationId xmlns:a16="http://schemas.microsoft.com/office/drawing/2014/main" id="{65FC33AB-4F5E-3C5C-15C0-097B56CE5420}"/>
                </a:ext>
                <a:ext uri="{C183D7F6-B498-43B3-948B-1728B52AA6E4}">
                  <adec:decorative xmlns:adec="http://schemas.microsoft.com/office/drawing/2017/decorative" val="1"/>
                </a:ext>
              </a:extLst>
            </p:cNvPr>
            <p:cNvSpPr/>
            <p:nvPr/>
          </p:nvSpPr>
          <p:spPr>
            <a:xfrm>
              <a:off x="5531110" y="2754591"/>
              <a:ext cx="2232000" cy="720000"/>
            </a:xfrm>
            <a:prstGeom prst="roundRect">
              <a:avLst>
                <a:gd name="adj" fmla="val 24052"/>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250" b="1" i="0" u="none" strike="noStrike" kern="1200" cap="none" spc="0" normalizeH="0" baseline="0" noProof="0" dirty="0" err="1">
                  <a:ln>
                    <a:noFill/>
                  </a:ln>
                  <a:solidFill>
                    <a:prstClr val="white"/>
                  </a:solidFill>
                  <a:effectLst/>
                  <a:uLnTx/>
                  <a:uFillTx/>
                  <a:ea typeface="+mn-ea"/>
                  <a:cs typeface="+mn-cs"/>
                </a:rPr>
                <a:t>Advanced</a:t>
              </a:r>
              <a:r>
                <a:rPr kumimoji="0" lang="de-DE" sz="1250" b="1" i="0" u="none" strike="noStrike" kern="1200" cap="none" spc="0" normalizeH="0" baseline="0" noProof="0" dirty="0">
                  <a:ln>
                    <a:noFill/>
                  </a:ln>
                  <a:solidFill>
                    <a:prstClr val="white"/>
                  </a:solidFill>
                  <a:effectLst/>
                  <a:uLnTx/>
                  <a:uFillTx/>
                  <a:ea typeface="+mn-ea"/>
                  <a:cs typeface="+mn-cs"/>
                </a:rPr>
                <a:t> Fit  </a:t>
              </a:r>
            </a:p>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100" b="0" i="0" u="none" strike="noStrike" kern="1200" cap="none" spc="0" normalizeH="0" baseline="0" noProof="0" dirty="0">
                  <a:ln>
                    <a:noFill/>
                  </a:ln>
                  <a:solidFill>
                    <a:prstClr val="white"/>
                  </a:solidFill>
                  <a:effectLst/>
                  <a:uLnTx/>
                  <a:uFillTx/>
                  <a:ea typeface="+mn-ea"/>
                  <a:cs typeface="+mn-cs"/>
                </a:rPr>
                <a:t>Tarif KVP / EKV2 </a:t>
              </a:r>
              <a:br>
                <a:rPr kumimoji="0" lang="de-DE" sz="1100" b="0" i="0" u="none" strike="noStrike" kern="1200" cap="none" spc="0" normalizeH="0" baseline="0" noProof="0" dirty="0">
                  <a:ln>
                    <a:noFill/>
                  </a:ln>
                  <a:solidFill>
                    <a:prstClr val="white"/>
                  </a:solidFill>
                  <a:effectLst/>
                  <a:uLnTx/>
                  <a:uFillTx/>
                  <a:ea typeface="+mn-ea"/>
                  <a:cs typeface="+mn-cs"/>
                </a:rPr>
              </a:br>
              <a:r>
                <a:rPr kumimoji="0" lang="de-DE" sz="1100" b="0" i="0" u="none" strike="noStrike" kern="1200" cap="none" spc="0" normalizeH="0" baseline="0" noProof="0" dirty="0">
                  <a:ln>
                    <a:noFill/>
                  </a:ln>
                  <a:solidFill>
                    <a:prstClr val="white"/>
                  </a:solidFill>
                  <a:effectLst/>
                  <a:uLnTx/>
                  <a:uFillTx/>
                  <a:ea typeface="+mn-ea"/>
                  <a:cs typeface="+mn-cs"/>
                </a:rPr>
                <a:t>mit garantierter </a:t>
              </a:r>
              <a:r>
                <a:rPr kumimoji="0" lang="de-DE" sz="1100" b="1" i="0" u="none" strike="noStrike" kern="1200" cap="none" spc="0" normalizeH="0" baseline="0" noProof="0" dirty="0">
                  <a:ln>
                    <a:noFill/>
                  </a:ln>
                  <a:solidFill>
                    <a:prstClr val="white"/>
                  </a:solidFill>
                  <a:effectLst/>
                  <a:uLnTx/>
                  <a:uFillTx/>
                  <a:ea typeface="+mn-ea"/>
                  <a:cs typeface="+mn-cs"/>
                </a:rPr>
                <a:t>BRE</a:t>
              </a:r>
            </a:p>
          </p:txBody>
        </p:sp>
        <p:sp>
          <p:nvSpPr>
            <p:cNvPr id="34" name="Abgerundetes Rechteck 38">
              <a:extLst>
                <a:ext uri="{FF2B5EF4-FFF2-40B4-BE49-F238E27FC236}">
                  <a16:creationId xmlns:a16="http://schemas.microsoft.com/office/drawing/2014/main" id="{EE62780B-904F-6F68-BE51-2185217EA961}"/>
                </a:ext>
                <a:ext uri="{C183D7F6-B498-43B3-948B-1728B52AA6E4}">
                  <adec:decorative xmlns:adec="http://schemas.microsoft.com/office/drawing/2017/decorative" val="1"/>
                </a:ext>
              </a:extLst>
            </p:cNvPr>
            <p:cNvSpPr/>
            <p:nvPr/>
          </p:nvSpPr>
          <p:spPr>
            <a:xfrm>
              <a:off x="5531110" y="3564355"/>
              <a:ext cx="2232000" cy="720000"/>
            </a:xfrm>
            <a:prstGeom prst="roundRect">
              <a:avLst>
                <a:gd name="adj" fmla="val 24052"/>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250" b="1" i="0" u="none" strike="noStrike" kern="1200" cap="none" spc="0" normalizeH="0" baseline="0" noProof="0" dirty="0" err="1">
                  <a:ln>
                    <a:noFill/>
                  </a:ln>
                  <a:solidFill>
                    <a:schemeClr val="bg1"/>
                  </a:solidFill>
                  <a:effectLst/>
                  <a:uLnTx/>
                  <a:uFillTx/>
                  <a:ea typeface="+mn-ea"/>
                  <a:cs typeface="+mn-cs"/>
                </a:rPr>
                <a:t>Advanced</a:t>
              </a:r>
              <a:r>
                <a:rPr kumimoji="0" lang="de-DE" sz="1250" b="1" i="0" u="none" strike="noStrike" kern="1200" cap="none" spc="0" normalizeH="0" baseline="0" noProof="0" dirty="0">
                  <a:ln>
                    <a:noFill/>
                  </a:ln>
                  <a:solidFill>
                    <a:schemeClr val="bg1"/>
                  </a:solidFill>
                  <a:effectLst/>
                  <a:uLnTx/>
                  <a:uFillTx/>
                  <a:ea typeface="+mn-ea"/>
                  <a:cs typeface="+mn-cs"/>
                </a:rPr>
                <a:t> Fit S</a:t>
              </a:r>
            </a:p>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100" b="0" i="0" u="none" strike="noStrike" kern="1200" cap="none" spc="0" normalizeH="0" baseline="0" noProof="0" dirty="0">
                  <a:ln>
                    <a:noFill/>
                  </a:ln>
                  <a:solidFill>
                    <a:schemeClr val="bg1"/>
                  </a:solidFill>
                  <a:effectLst/>
                  <a:uLnTx/>
                  <a:uFillTx/>
                  <a:ea typeface="+mn-ea"/>
                  <a:cs typeface="+mn-cs"/>
                </a:rPr>
                <a:t>Tarif KVP / EKV2 </a:t>
              </a:r>
              <a:br>
                <a:rPr kumimoji="0" lang="de-DE" sz="1100" b="0" i="0" u="none" strike="noStrike" kern="1200" cap="none" spc="0" normalizeH="0" baseline="0" noProof="0" dirty="0">
                  <a:ln>
                    <a:noFill/>
                  </a:ln>
                  <a:solidFill>
                    <a:schemeClr val="bg1"/>
                  </a:solidFill>
                  <a:effectLst/>
                  <a:uLnTx/>
                  <a:uFillTx/>
                  <a:ea typeface="+mn-ea"/>
                  <a:cs typeface="+mn-cs"/>
                </a:rPr>
              </a:br>
              <a:r>
                <a:rPr kumimoji="0" lang="de-DE" sz="1100" b="0" i="0" u="none" strike="noStrike" kern="1200" cap="none" spc="0" normalizeH="0" baseline="0" noProof="0" dirty="0">
                  <a:ln>
                    <a:noFill/>
                  </a:ln>
                  <a:solidFill>
                    <a:schemeClr val="bg1"/>
                  </a:solidFill>
                  <a:effectLst/>
                  <a:uLnTx/>
                  <a:uFillTx/>
                  <a:ea typeface="+mn-ea"/>
                  <a:cs typeface="+mn-cs"/>
                </a:rPr>
                <a:t>mit </a:t>
              </a:r>
              <a:r>
                <a:rPr kumimoji="0" lang="de-DE" sz="1100" b="1" i="0" u="none" strike="noStrike" kern="1200" cap="none" spc="0" normalizeH="0" baseline="0" noProof="0" dirty="0">
                  <a:ln>
                    <a:noFill/>
                  </a:ln>
                  <a:solidFill>
                    <a:schemeClr val="bg1"/>
                  </a:solidFill>
                  <a:effectLst/>
                  <a:uLnTx/>
                  <a:uFillTx/>
                  <a:ea typeface="+mn-ea"/>
                  <a:cs typeface="+mn-cs"/>
                </a:rPr>
                <a:t>Beitragsstundung</a:t>
              </a:r>
            </a:p>
          </p:txBody>
        </p:sp>
      </p:grpSp>
      <p:grpSp>
        <p:nvGrpSpPr>
          <p:cNvPr id="41" name="Gruppieren 40">
            <a:extLst>
              <a:ext uri="{FF2B5EF4-FFF2-40B4-BE49-F238E27FC236}">
                <a16:creationId xmlns:a16="http://schemas.microsoft.com/office/drawing/2014/main" id="{3576BA2F-AE04-5CB5-C0AA-2C3FAD4DC984}"/>
              </a:ext>
            </a:extLst>
          </p:cNvPr>
          <p:cNvGrpSpPr>
            <a:grpSpLocks noChangeAspect="1"/>
          </p:cNvGrpSpPr>
          <p:nvPr/>
        </p:nvGrpSpPr>
        <p:grpSpPr>
          <a:xfrm>
            <a:off x="8394199" y="1283548"/>
            <a:ext cx="2605454" cy="3204000"/>
            <a:chOff x="8394199" y="1283548"/>
            <a:chExt cx="2605454" cy="3204000"/>
          </a:xfrm>
        </p:grpSpPr>
        <p:sp>
          <p:nvSpPr>
            <p:cNvPr id="38" name="Rechteck: abgerundete Ecken 37">
              <a:extLst>
                <a:ext uri="{FF2B5EF4-FFF2-40B4-BE49-F238E27FC236}">
                  <a16:creationId xmlns:a16="http://schemas.microsoft.com/office/drawing/2014/main" id="{10CB4D7A-FC14-FCDC-0756-CB9A15DFE40F}"/>
                </a:ext>
              </a:extLst>
            </p:cNvPr>
            <p:cNvSpPr/>
            <p:nvPr/>
          </p:nvSpPr>
          <p:spPr>
            <a:xfrm>
              <a:off x="8394199" y="1283548"/>
              <a:ext cx="2605454" cy="3204000"/>
            </a:xfrm>
            <a:prstGeom prst="roundRect">
              <a:avLst>
                <a:gd name="adj" fmla="val 6333"/>
              </a:avLst>
            </a:prstGeom>
            <a:solidFill>
              <a:srgbClr val="87CEDC">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sp>
          <p:nvSpPr>
            <p:cNvPr id="15" name="Textfeld 14">
              <a:extLst>
                <a:ext uri="{FF2B5EF4-FFF2-40B4-BE49-F238E27FC236}">
                  <a16:creationId xmlns:a16="http://schemas.microsoft.com/office/drawing/2014/main" id="{70D6F052-0892-008C-427E-C47CCDE51B16}"/>
                </a:ext>
              </a:extLst>
            </p:cNvPr>
            <p:cNvSpPr txBox="1"/>
            <p:nvPr/>
          </p:nvSpPr>
          <p:spPr>
            <a:xfrm>
              <a:off x="8580926" y="1656000"/>
              <a:ext cx="2112773" cy="67710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p>
              <a:pPr>
                <a:spcBef>
                  <a:spcPts val="600"/>
                </a:spcBef>
              </a:pPr>
              <a:r>
                <a:rPr lang="de-DE" sz="1100" dirty="0">
                  <a:solidFill>
                    <a:schemeClr val="tx1"/>
                  </a:solidFill>
                </a:rPr>
                <a:t>Für Kunden, die einen </a:t>
              </a:r>
              <a:br>
                <a:rPr lang="de-DE" sz="1100" dirty="0">
                  <a:solidFill>
                    <a:schemeClr val="tx1"/>
                  </a:solidFill>
                </a:rPr>
              </a:br>
              <a:r>
                <a:rPr lang="de-DE" sz="1100" dirty="0">
                  <a:solidFill>
                    <a:schemeClr val="tx1"/>
                  </a:solidFill>
                </a:rPr>
                <a:t>möglichst </a:t>
              </a:r>
              <a:r>
                <a:rPr lang="de-DE" sz="1100" b="1" dirty="0">
                  <a:solidFill>
                    <a:schemeClr val="tx1"/>
                  </a:solidFill>
                </a:rPr>
                <a:t>preiswerten Beitrag</a:t>
              </a:r>
              <a:r>
                <a:rPr lang="de-DE" sz="1100" dirty="0">
                  <a:solidFill>
                    <a:schemeClr val="tx1"/>
                  </a:solidFill>
                </a:rPr>
                <a:t> zahlen möchten und dafür auch eine </a:t>
              </a:r>
              <a:r>
                <a:rPr lang="de-DE" sz="1100" b="1" dirty="0">
                  <a:solidFill>
                    <a:schemeClr val="tx1"/>
                  </a:solidFill>
                </a:rPr>
                <a:t>Selbstbeteiligung</a:t>
              </a:r>
              <a:r>
                <a:rPr lang="de-DE" sz="1100" dirty="0">
                  <a:solidFill>
                    <a:schemeClr val="tx1"/>
                  </a:solidFill>
                </a:rPr>
                <a:t> billigen.</a:t>
              </a:r>
              <a:endParaRPr lang="de-DE" sz="1100" dirty="0"/>
            </a:p>
          </p:txBody>
        </p:sp>
        <p:grpSp>
          <p:nvGrpSpPr>
            <p:cNvPr id="24" name="Grafik 64">
              <a:extLst>
                <a:ext uri="{FF2B5EF4-FFF2-40B4-BE49-F238E27FC236}">
                  <a16:creationId xmlns:a16="http://schemas.microsoft.com/office/drawing/2014/main" id="{CA153FBC-9CAE-5E3A-0424-61B32A689D60}"/>
                </a:ext>
              </a:extLst>
            </p:cNvPr>
            <p:cNvGrpSpPr>
              <a:grpSpLocks noChangeAspect="1"/>
            </p:cNvGrpSpPr>
            <p:nvPr/>
          </p:nvGrpSpPr>
          <p:grpSpPr>
            <a:xfrm>
              <a:off x="10500281" y="1390825"/>
              <a:ext cx="388838" cy="388838"/>
              <a:chOff x="4391025" y="1724025"/>
              <a:chExt cx="3409950" cy="3409950"/>
            </a:xfrm>
            <a:solidFill>
              <a:srgbClr val="87CEDC"/>
            </a:solidFill>
          </p:grpSpPr>
          <p:sp>
            <p:nvSpPr>
              <p:cNvPr id="25" name="Freihandform: Form 24">
                <a:extLst>
                  <a:ext uri="{FF2B5EF4-FFF2-40B4-BE49-F238E27FC236}">
                    <a16:creationId xmlns:a16="http://schemas.microsoft.com/office/drawing/2014/main" id="{7B833671-724A-98C3-826E-18069B181240}"/>
                  </a:ext>
                </a:extLst>
              </p:cNvPr>
              <p:cNvSpPr/>
              <p:nvPr/>
            </p:nvSpPr>
            <p:spPr>
              <a:xfrm>
                <a:off x="5813203" y="2385060"/>
                <a:ext cx="561975" cy="561975"/>
              </a:xfrm>
              <a:custGeom>
                <a:avLst/>
                <a:gdLst>
                  <a:gd name="connsiteX0" fmla="*/ 0 w 561975"/>
                  <a:gd name="connsiteY0" fmla="*/ 284798 h 561975"/>
                  <a:gd name="connsiteX1" fmla="*/ 284702 w 561975"/>
                  <a:gd name="connsiteY1" fmla="*/ 565785 h 561975"/>
                  <a:gd name="connsiteX2" fmla="*/ 569405 w 561975"/>
                  <a:gd name="connsiteY2" fmla="*/ 281083 h 561975"/>
                  <a:gd name="connsiteX3" fmla="*/ 284702 w 561975"/>
                  <a:gd name="connsiteY3" fmla="*/ 0 h 561975"/>
                  <a:gd name="connsiteX4" fmla="*/ 0 w 561975"/>
                  <a:gd name="connsiteY4" fmla="*/ 28479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975" h="561975">
                    <a:moveTo>
                      <a:pt x="0" y="284798"/>
                    </a:moveTo>
                    <a:cubicBezTo>
                      <a:pt x="0" y="436436"/>
                      <a:pt x="125635" y="565785"/>
                      <a:pt x="284702" y="565785"/>
                    </a:cubicBezTo>
                    <a:cubicBezTo>
                      <a:pt x="443770" y="565785"/>
                      <a:pt x="569405" y="436436"/>
                      <a:pt x="569405" y="281083"/>
                    </a:cubicBezTo>
                    <a:cubicBezTo>
                      <a:pt x="569405" y="125730"/>
                      <a:pt x="443770" y="0"/>
                      <a:pt x="284702" y="0"/>
                    </a:cubicBezTo>
                    <a:cubicBezTo>
                      <a:pt x="125635" y="0"/>
                      <a:pt x="0" y="125730"/>
                      <a:pt x="0" y="284798"/>
                    </a:cubicBezTo>
                    <a:close/>
                  </a:path>
                </a:pathLst>
              </a:custGeom>
              <a:grpFill/>
              <a:ln w="9525" cap="flat">
                <a:noFill/>
                <a:prstDash val="solid"/>
                <a:miter/>
              </a:ln>
            </p:spPr>
            <p:txBody>
              <a:bodyPr rtlCol="0" anchor="ctr"/>
              <a:lstStyle/>
              <a:p>
                <a:endParaRPr lang="de-DE" dirty="0"/>
              </a:p>
            </p:txBody>
          </p:sp>
          <p:sp>
            <p:nvSpPr>
              <p:cNvPr id="26" name="Freihandform: Form 25">
                <a:extLst>
                  <a:ext uri="{FF2B5EF4-FFF2-40B4-BE49-F238E27FC236}">
                    <a16:creationId xmlns:a16="http://schemas.microsoft.com/office/drawing/2014/main" id="{6E8B4BDC-F9D7-DD69-285B-C2329282A7D0}"/>
                  </a:ext>
                </a:extLst>
              </p:cNvPr>
              <p:cNvSpPr/>
              <p:nvPr/>
            </p:nvSpPr>
            <p:spPr>
              <a:xfrm>
                <a:off x="5813203" y="3140678"/>
                <a:ext cx="561975" cy="1323975"/>
              </a:xfrm>
              <a:custGeom>
                <a:avLst/>
                <a:gdLst>
                  <a:gd name="connsiteX0" fmla="*/ 0 w 561975"/>
                  <a:gd name="connsiteY0" fmla="*/ 0 h 1323975"/>
                  <a:gd name="connsiteX1" fmla="*/ 569500 w 561975"/>
                  <a:gd name="connsiteY1" fmla="*/ 0 h 1323975"/>
                  <a:gd name="connsiteX2" fmla="*/ 569500 w 561975"/>
                  <a:gd name="connsiteY2" fmla="*/ 1328737 h 1323975"/>
                  <a:gd name="connsiteX3" fmla="*/ 0 w 561975"/>
                  <a:gd name="connsiteY3" fmla="*/ 1328737 h 1323975"/>
                </a:gdLst>
                <a:ahLst/>
                <a:cxnLst>
                  <a:cxn ang="0">
                    <a:pos x="connsiteX0" y="connsiteY0"/>
                  </a:cxn>
                  <a:cxn ang="0">
                    <a:pos x="connsiteX1" y="connsiteY1"/>
                  </a:cxn>
                  <a:cxn ang="0">
                    <a:pos x="connsiteX2" y="connsiteY2"/>
                  </a:cxn>
                  <a:cxn ang="0">
                    <a:pos x="connsiteX3" y="connsiteY3"/>
                  </a:cxn>
                </a:cxnLst>
                <a:rect l="l" t="t" r="r" b="b"/>
                <a:pathLst>
                  <a:path w="561975" h="1323975">
                    <a:moveTo>
                      <a:pt x="0" y="0"/>
                    </a:moveTo>
                    <a:lnTo>
                      <a:pt x="569500" y="0"/>
                    </a:lnTo>
                    <a:lnTo>
                      <a:pt x="569500" y="1328737"/>
                    </a:lnTo>
                    <a:lnTo>
                      <a:pt x="0" y="1328737"/>
                    </a:lnTo>
                    <a:close/>
                  </a:path>
                </a:pathLst>
              </a:custGeom>
              <a:grpFill/>
              <a:ln w="9525" cap="flat">
                <a:noFill/>
                <a:prstDash val="solid"/>
                <a:miter/>
              </a:ln>
            </p:spPr>
            <p:txBody>
              <a:bodyPr rtlCol="0" anchor="ctr"/>
              <a:lstStyle/>
              <a:p>
                <a:endParaRPr lang="de-DE" dirty="0"/>
              </a:p>
            </p:txBody>
          </p:sp>
          <p:sp>
            <p:nvSpPr>
              <p:cNvPr id="27" name="Freihandform: Form 26">
                <a:extLst>
                  <a:ext uri="{FF2B5EF4-FFF2-40B4-BE49-F238E27FC236}">
                    <a16:creationId xmlns:a16="http://schemas.microsoft.com/office/drawing/2014/main" id="{58CE4E0E-5497-1529-5859-0574B9D3715B}"/>
                  </a:ext>
                </a:extLst>
              </p:cNvPr>
              <p:cNvSpPr/>
              <p:nvPr/>
            </p:nvSpPr>
            <p:spPr>
              <a:xfrm>
                <a:off x="6192869" y="3503867"/>
                <a:ext cx="1600200" cy="1619250"/>
              </a:xfrm>
              <a:custGeom>
                <a:avLst/>
                <a:gdLst>
                  <a:gd name="connsiteX0" fmla="*/ 1417892 w 1600200"/>
                  <a:gd name="connsiteY0" fmla="*/ 0 h 1619250"/>
                  <a:gd name="connsiteX1" fmla="*/ 0 w 1600200"/>
                  <a:gd name="connsiteY1" fmla="*/ 1437703 h 1619250"/>
                  <a:gd name="connsiteX2" fmla="*/ 0 w 1600200"/>
                  <a:gd name="connsiteY2" fmla="*/ 1627537 h 1619250"/>
                  <a:gd name="connsiteX3" fmla="*/ 1607725 w 1600200"/>
                  <a:gd name="connsiteY3" fmla="*/ 0 h 1619250"/>
                  <a:gd name="connsiteX4" fmla="*/ 1417892 w 1600200"/>
                  <a:gd name="connsiteY4" fmla="*/ 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619250">
                    <a:moveTo>
                      <a:pt x="1417892" y="0"/>
                    </a:moveTo>
                    <a:cubicBezTo>
                      <a:pt x="1379506" y="769525"/>
                      <a:pt x="766858" y="1388840"/>
                      <a:pt x="0" y="1437703"/>
                    </a:cubicBezTo>
                    <a:lnTo>
                      <a:pt x="0" y="1627537"/>
                    </a:lnTo>
                    <a:cubicBezTo>
                      <a:pt x="872776" y="1578388"/>
                      <a:pt x="1569053" y="875538"/>
                      <a:pt x="1607725" y="0"/>
                    </a:cubicBezTo>
                    <a:cubicBezTo>
                      <a:pt x="1607630" y="0"/>
                      <a:pt x="1417892" y="0"/>
                      <a:pt x="1417892" y="0"/>
                    </a:cubicBezTo>
                    <a:close/>
                  </a:path>
                </a:pathLst>
              </a:custGeom>
              <a:grpFill/>
              <a:ln w="9525" cap="flat">
                <a:noFill/>
                <a:prstDash val="solid"/>
                <a:miter/>
              </a:ln>
            </p:spPr>
            <p:txBody>
              <a:bodyPr rtlCol="0" anchor="ctr"/>
              <a:lstStyle/>
              <a:p>
                <a:endParaRPr lang="de-DE" dirty="0"/>
              </a:p>
            </p:txBody>
          </p:sp>
          <p:sp>
            <p:nvSpPr>
              <p:cNvPr id="28" name="Freihandform: Form 27">
                <a:extLst>
                  <a:ext uri="{FF2B5EF4-FFF2-40B4-BE49-F238E27FC236}">
                    <a16:creationId xmlns:a16="http://schemas.microsoft.com/office/drawing/2014/main" id="{D5345CB9-C3A7-6F42-408C-6F973C2C3018}"/>
                  </a:ext>
                </a:extLst>
              </p:cNvPr>
              <p:cNvSpPr/>
              <p:nvPr/>
            </p:nvSpPr>
            <p:spPr>
              <a:xfrm>
                <a:off x="6192869" y="1724311"/>
                <a:ext cx="1600200" cy="1581150"/>
              </a:xfrm>
              <a:custGeom>
                <a:avLst/>
                <a:gdLst>
                  <a:gd name="connsiteX0" fmla="*/ 1416082 w 1600200"/>
                  <a:gd name="connsiteY0" fmla="*/ 1589818 h 1581150"/>
                  <a:gd name="connsiteX1" fmla="*/ 1605915 w 1600200"/>
                  <a:gd name="connsiteY1" fmla="*/ 1589818 h 1581150"/>
                  <a:gd name="connsiteX2" fmla="*/ 0 w 1600200"/>
                  <a:gd name="connsiteY2" fmla="*/ 0 h 1581150"/>
                  <a:gd name="connsiteX3" fmla="*/ 0 w 1600200"/>
                  <a:gd name="connsiteY3" fmla="*/ 189833 h 1581150"/>
                  <a:gd name="connsiteX4" fmla="*/ 1416082 w 1600200"/>
                  <a:gd name="connsiteY4" fmla="*/ 1589818 h 158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581150">
                    <a:moveTo>
                      <a:pt x="1416082" y="1589818"/>
                    </a:moveTo>
                    <a:lnTo>
                      <a:pt x="1605915" y="1589818"/>
                    </a:lnTo>
                    <a:cubicBezTo>
                      <a:pt x="1549146" y="731901"/>
                      <a:pt x="860203" y="48387"/>
                      <a:pt x="0" y="0"/>
                    </a:cubicBezTo>
                    <a:lnTo>
                      <a:pt x="0" y="189833"/>
                    </a:lnTo>
                    <a:cubicBezTo>
                      <a:pt x="754285" y="237839"/>
                      <a:pt x="1359884" y="837819"/>
                      <a:pt x="1416082" y="1589818"/>
                    </a:cubicBezTo>
                    <a:close/>
                  </a:path>
                </a:pathLst>
              </a:custGeom>
              <a:grpFill/>
              <a:ln w="9525" cap="flat">
                <a:noFill/>
                <a:prstDash val="solid"/>
                <a:miter/>
              </a:ln>
            </p:spPr>
            <p:txBody>
              <a:bodyPr rtlCol="0" anchor="ctr"/>
              <a:lstStyle/>
              <a:p>
                <a:endParaRPr lang="de-DE" dirty="0"/>
              </a:p>
            </p:txBody>
          </p:sp>
          <p:sp>
            <p:nvSpPr>
              <p:cNvPr id="29" name="Freihandform: Form 28">
                <a:extLst>
                  <a:ext uri="{FF2B5EF4-FFF2-40B4-BE49-F238E27FC236}">
                    <a16:creationId xmlns:a16="http://schemas.microsoft.com/office/drawing/2014/main" id="{25E7D065-3891-0FDB-4D5A-1F7CD58353F5}"/>
                  </a:ext>
                </a:extLst>
              </p:cNvPr>
              <p:cNvSpPr/>
              <p:nvPr/>
            </p:nvSpPr>
            <p:spPr>
              <a:xfrm>
                <a:off x="4392835" y="1724025"/>
                <a:ext cx="1609725" cy="1581150"/>
              </a:xfrm>
              <a:custGeom>
                <a:avLst/>
                <a:gdLst>
                  <a:gd name="connsiteX0" fmla="*/ 1610201 w 1609725"/>
                  <a:gd name="connsiteY0" fmla="*/ 189833 h 1581150"/>
                  <a:gd name="connsiteX1" fmla="*/ 1610201 w 1609725"/>
                  <a:gd name="connsiteY1" fmla="*/ 0 h 1581150"/>
                  <a:gd name="connsiteX2" fmla="*/ 0 w 1609725"/>
                  <a:gd name="connsiteY2" fmla="*/ 1590104 h 1581150"/>
                  <a:gd name="connsiteX3" fmla="*/ 189833 w 1609725"/>
                  <a:gd name="connsiteY3" fmla="*/ 1590104 h 1581150"/>
                  <a:gd name="connsiteX4" fmla="*/ 1610201 w 1609725"/>
                  <a:gd name="connsiteY4" fmla="*/ 189833 h 158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725" h="1581150">
                    <a:moveTo>
                      <a:pt x="1610201" y="189833"/>
                    </a:moveTo>
                    <a:lnTo>
                      <a:pt x="1610201" y="0"/>
                    </a:lnTo>
                    <a:cubicBezTo>
                      <a:pt x="747903" y="46387"/>
                      <a:pt x="56864" y="730758"/>
                      <a:pt x="0" y="1590104"/>
                    </a:cubicBezTo>
                    <a:lnTo>
                      <a:pt x="189833" y="1590104"/>
                    </a:lnTo>
                    <a:cubicBezTo>
                      <a:pt x="246126" y="836771"/>
                      <a:pt x="853821" y="235934"/>
                      <a:pt x="1610201" y="189833"/>
                    </a:cubicBezTo>
                    <a:close/>
                  </a:path>
                </a:pathLst>
              </a:custGeom>
              <a:grpFill/>
              <a:ln w="9525" cap="flat">
                <a:noFill/>
                <a:prstDash val="solid"/>
                <a:miter/>
              </a:ln>
            </p:spPr>
            <p:txBody>
              <a:bodyPr rtlCol="0" anchor="ctr"/>
              <a:lstStyle/>
              <a:p>
                <a:endParaRPr lang="de-DE" dirty="0"/>
              </a:p>
            </p:txBody>
          </p:sp>
          <p:sp>
            <p:nvSpPr>
              <p:cNvPr id="30" name="Freihandform: Form 29">
                <a:extLst>
                  <a:ext uri="{FF2B5EF4-FFF2-40B4-BE49-F238E27FC236}">
                    <a16:creationId xmlns:a16="http://schemas.microsoft.com/office/drawing/2014/main" id="{F9FE59C6-90F4-242F-13A3-EC75687A40D6}"/>
                  </a:ext>
                </a:extLst>
              </p:cNvPr>
              <p:cNvSpPr/>
              <p:nvPr/>
            </p:nvSpPr>
            <p:spPr>
              <a:xfrm>
                <a:off x="4391025" y="3503867"/>
                <a:ext cx="1609725" cy="1619250"/>
              </a:xfrm>
              <a:custGeom>
                <a:avLst/>
                <a:gdLst>
                  <a:gd name="connsiteX0" fmla="*/ 189833 w 1609725"/>
                  <a:gd name="connsiteY0" fmla="*/ 0 h 1619250"/>
                  <a:gd name="connsiteX1" fmla="*/ 0 w 1609725"/>
                  <a:gd name="connsiteY1" fmla="*/ 0 h 1619250"/>
                  <a:gd name="connsiteX2" fmla="*/ 1612011 w 1609725"/>
                  <a:gd name="connsiteY2" fmla="*/ 1627823 h 1619250"/>
                  <a:gd name="connsiteX3" fmla="*/ 1612011 w 1609725"/>
                  <a:gd name="connsiteY3" fmla="*/ 1437989 h 1619250"/>
                  <a:gd name="connsiteX4" fmla="*/ 189833 w 1609725"/>
                  <a:gd name="connsiteY4" fmla="*/ 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725" h="1619250">
                    <a:moveTo>
                      <a:pt x="189833" y="0"/>
                    </a:moveTo>
                    <a:lnTo>
                      <a:pt x="0" y="0"/>
                    </a:lnTo>
                    <a:cubicBezTo>
                      <a:pt x="38767" y="876967"/>
                      <a:pt x="737045" y="1580674"/>
                      <a:pt x="1612011" y="1627823"/>
                    </a:cubicBezTo>
                    <a:lnTo>
                      <a:pt x="1612011" y="1437989"/>
                    </a:lnTo>
                    <a:cubicBezTo>
                      <a:pt x="843058" y="1391126"/>
                      <a:pt x="228219" y="771049"/>
                      <a:pt x="189833" y="0"/>
                    </a:cubicBezTo>
                    <a:close/>
                  </a:path>
                </a:pathLst>
              </a:custGeom>
              <a:grpFill/>
              <a:ln w="9525" cap="flat">
                <a:noFill/>
                <a:prstDash val="solid"/>
                <a:miter/>
              </a:ln>
            </p:spPr>
            <p:txBody>
              <a:bodyPr rtlCol="0" anchor="ctr"/>
              <a:lstStyle/>
              <a:p>
                <a:endParaRPr lang="de-DE" dirty="0"/>
              </a:p>
            </p:txBody>
          </p:sp>
        </p:grpSp>
        <p:sp>
          <p:nvSpPr>
            <p:cNvPr id="35" name="Abgerundetes Rechteck 38">
              <a:extLst>
                <a:ext uri="{FF2B5EF4-FFF2-40B4-BE49-F238E27FC236}">
                  <a16:creationId xmlns:a16="http://schemas.microsoft.com/office/drawing/2014/main" id="{A14BFFA8-99AC-86FD-4E77-AF182C7093B2}"/>
                </a:ext>
                <a:ext uri="{C183D7F6-B498-43B3-948B-1728B52AA6E4}">
                  <adec:decorative xmlns:adec="http://schemas.microsoft.com/office/drawing/2017/decorative" val="1"/>
                </a:ext>
              </a:extLst>
            </p:cNvPr>
            <p:cNvSpPr/>
            <p:nvPr/>
          </p:nvSpPr>
          <p:spPr>
            <a:xfrm>
              <a:off x="8580926" y="2754591"/>
              <a:ext cx="2232000" cy="720000"/>
            </a:xfrm>
            <a:prstGeom prst="roundRect">
              <a:avLst>
                <a:gd name="adj" fmla="val 24052"/>
              </a:avLst>
            </a:prstGeom>
            <a:solidFill>
              <a:srgbClr val="87CED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250" b="1" i="0" u="none" strike="noStrike" kern="1200" cap="none" spc="0" normalizeH="0" baseline="0" noProof="0" dirty="0">
                  <a:ln>
                    <a:noFill/>
                  </a:ln>
                  <a:solidFill>
                    <a:schemeClr val="tx1"/>
                  </a:solidFill>
                  <a:effectLst/>
                  <a:uLnTx/>
                  <a:uFillTx/>
                  <a:ea typeface="+mn-ea"/>
                  <a:cs typeface="+mn-cs"/>
                </a:rPr>
                <a:t>Smart Fit </a:t>
              </a:r>
            </a:p>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100" b="0" i="0" u="none" strike="noStrike" kern="1200" cap="none" spc="0" normalizeH="0" baseline="0" noProof="0" dirty="0">
                  <a:ln>
                    <a:noFill/>
                  </a:ln>
                  <a:solidFill>
                    <a:schemeClr val="tx1"/>
                  </a:solidFill>
                  <a:effectLst/>
                  <a:uLnTx/>
                  <a:uFillTx/>
                  <a:ea typeface="+mn-ea"/>
                  <a:cs typeface="+mn-cs"/>
                </a:rPr>
                <a:t>Tarif </a:t>
              </a:r>
              <a:br>
                <a:rPr kumimoji="0" lang="de-DE" sz="1100" b="0" i="0" u="none" strike="noStrike" kern="1200" cap="none" spc="0" normalizeH="0" baseline="0" noProof="0" dirty="0">
                  <a:ln>
                    <a:noFill/>
                  </a:ln>
                  <a:solidFill>
                    <a:schemeClr val="tx1"/>
                  </a:solidFill>
                  <a:effectLst/>
                  <a:uLnTx/>
                  <a:uFillTx/>
                  <a:ea typeface="+mn-ea"/>
                  <a:cs typeface="+mn-cs"/>
                </a:rPr>
              </a:br>
              <a:r>
                <a:rPr kumimoji="0" lang="de-DE" sz="1100" b="0" i="0" u="none" strike="noStrike" kern="1200" cap="none" spc="0" normalizeH="0" baseline="0" noProof="0" dirty="0">
                  <a:ln>
                    <a:noFill/>
                  </a:ln>
                  <a:solidFill>
                    <a:schemeClr val="tx1"/>
                  </a:solidFill>
                  <a:effectLst/>
                  <a:uLnTx/>
                  <a:uFillTx/>
                  <a:ea typeface="+mn-ea"/>
                  <a:cs typeface="+mn-cs"/>
                </a:rPr>
                <a:t>KVS1 / EKV2 + KVS3 / EKV2</a:t>
              </a:r>
            </a:p>
          </p:txBody>
        </p:sp>
      </p:grpSp>
      <p:sp>
        <p:nvSpPr>
          <p:cNvPr id="39" name="Abgerundetes Rechteck 38">
            <a:extLst>
              <a:ext uri="{FF2B5EF4-FFF2-40B4-BE49-F238E27FC236}">
                <a16:creationId xmlns:a16="http://schemas.microsoft.com/office/drawing/2014/main" id="{633D3A20-E6F5-0D23-F67F-FEB00D6829B0}"/>
              </a:ext>
              <a:ext uri="{C183D7F6-B498-43B3-948B-1728B52AA6E4}">
                <adec:decorative xmlns:adec="http://schemas.microsoft.com/office/drawing/2017/decorative" val="1"/>
              </a:ext>
            </a:extLst>
          </p:cNvPr>
          <p:cNvSpPr/>
          <p:nvPr/>
        </p:nvSpPr>
        <p:spPr>
          <a:xfrm>
            <a:off x="449824" y="4644378"/>
            <a:ext cx="1152000" cy="432000"/>
          </a:xfrm>
          <a:prstGeom prst="roundRect">
            <a:avLst>
              <a:gd name="adj" fmla="val 10275"/>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rtl="0">
              <a:lnSpc>
                <a:spcPct val="90000"/>
              </a:lnSpc>
              <a:spcAft>
                <a:spcPts val="600"/>
              </a:spcAft>
            </a:pPr>
            <a:r>
              <a:rPr lang="de-DE" sz="1250" b="1" noProof="0" dirty="0">
                <a:solidFill>
                  <a:schemeClr val="tx1"/>
                </a:solidFill>
              </a:rPr>
              <a:t>Angestellte</a:t>
            </a:r>
            <a:endParaRPr lang="de-DE" sz="1100" b="1" noProof="0" dirty="0">
              <a:solidFill>
                <a:schemeClr val="tx1"/>
              </a:solidFill>
            </a:endParaRPr>
          </a:p>
        </p:txBody>
      </p:sp>
      <p:sp>
        <p:nvSpPr>
          <p:cNvPr id="42" name="Abgerundetes Rechteck 38">
            <a:extLst>
              <a:ext uri="{FF2B5EF4-FFF2-40B4-BE49-F238E27FC236}">
                <a16:creationId xmlns:a16="http://schemas.microsoft.com/office/drawing/2014/main" id="{CC6E7ED8-8D83-C860-D454-3125A8B01D5C}"/>
              </a:ext>
              <a:ext uri="{C183D7F6-B498-43B3-948B-1728B52AA6E4}">
                <adec:decorative xmlns:adec="http://schemas.microsoft.com/office/drawing/2017/decorative" val="1"/>
              </a:ext>
            </a:extLst>
          </p:cNvPr>
          <p:cNvSpPr/>
          <p:nvPr/>
        </p:nvSpPr>
        <p:spPr>
          <a:xfrm>
            <a:off x="2481294" y="4698378"/>
            <a:ext cx="2232000" cy="324000"/>
          </a:xfrm>
          <a:prstGeom prst="roundRect">
            <a:avLst>
              <a:gd name="adj" fmla="val 24052"/>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lnSpc>
                <a:spcPct val="90000"/>
              </a:lnSpc>
              <a:spcAft>
                <a:spcPts val="600"/>
              </a:spcAft>
            </a:pPr>
            <a:r>
              <a:rPr lang="de-DE" sz="1250" b="1" noProof="0" dirty="0">
                <a:solidFill>
                  <a:schemeClr val="tx1"/>
                </a:solidFill>
              </a:rPr>
              <a:t>Leistungsorientiert</a:t>
            </a:r>
          </a:p>
        </p:txBody>
      </p:sp>
      <p:pic>
        <p:nvPicPr>
          <p:cNvPr id="45" name="Grafik 44">
            <a:extLst>
              <a:ext uri="{FF2B5EF4-FFF2-40B4-BE49-F238E27FC236}">
                <a16:creationId xmlns:a16="http://schemas.microsoft.com/office/drawing/2014/main" id="{5A3D02A9-515A-D571-34DF-E4D55E85254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9431" y="3981831"/>
            <a:ext cx="712787" cy="712787"/>
          </a:xfrm>
          <a:prstGeom prst="rect">
            <a:avLst/>
          </a:prstGeom>
        </p:spPr>
      </p:pic>
      <p:sp>
        <p:nvSpPr>
          <p:cNvPr id="47" name="Abgerundetes Rechteck 38">
            <a:extLst>
              <a:ext uri="{FF2B5EF4-FFF2-40B4-BE49-F238E27FC236}">
                <a16:creationId xmlns:a16="http://schemas.microsoft.com/office/drawing/2014/main" id="{1BF72D68-8CB0-4E22-50CD-9088E68E66D4}"/>
              </a:ext>
              <a:ext uri="{C183D7F6-B498-43B3-948B-1728B52AA6E4}">
                <adec:decorative xmlns:adec="http://schemas.microsoft.com/office/drawing/2017/decorative" val="1"/>
              </a:ext>
            </a:extLst>
          </p:cNvPr>
          <p:cNvSpPr/>
          <p:nvPr/>
        </p:nvSpPr>
        <p:spPr>
          <a:xfrm>
            <a:off x="5531110" y="4698378"/>
            <a:ext cx="2232000" cy="324000"/>
          </a:xfrm>
          <a:prstGeom prst="roundRect">
            <a:avLst>
              <a:gd name="adj" fmla="val 24052"/>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lnSpc>
                <a:spcPct val="90000"/>
              </a:lnSpc>
              <a:spcAft>
                <a:spcPts val="600"/>
              </a:spcAft>
            </a:pPr>
            <a:r>
              <a:rPr lang="de-DE" sz="1250" b="1" noProof="0" dirty="0">
                <a:solidFill>
                  <a:schemeClr val="tx1"/>
                </a:solidFill>
              </a:rPr>
              <a:t>Preissensibel ohne SB</a:t>
            </a:r>
          </a:p>
        </p:txBody>
      </p:sp>
      <p:sp>
        <p:nvSpPr>
          <p:cNvPr id="48" name="Abgerundetes Rechteck 38">
            <a:extLst>
              <a:ext uri="{FF2B5EF4-FFF2-40B4-BE49-F238E27FC236}">
                <a16:creationId xmlns:a16="http://schemas.microsoft.com/office/drawing/2014/main" id="{184CA41C-DA4D-ACA0-85C2-895ECDA5CFCE}"/>
              </a:ext>
              <a:ext uri="{C183D7F6-B498-43B3-948B-1728B52AA6E4}">
                <adec:decorative xmlns:adec="http://schemas.microsoft.com/office/drawing/2017/decorative" val="1"/>
              </a:ext>
            </a:extLst>
          </p:cNvPr>
          <p:cNvSpPr/>
          <p:nvPr/>
        </p:nvSpPr>
        <p:spPr>
          <a:xfrm>
            <a:off x="8580926" y="4698378"/>
            <a:ext cx="2232000" cy="324000"/>
          </a:xfrm>
          <a:prstGeom prst="roundRect">
            <a:avLst>
              <a:gd name="adj" fmla="val 24052"/>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lnSpc>
                <a:spcPct val="90000"/>
              </a:lnSpc>
              <a:spcAft>
                <a:spcPts val="600"/>
              </a:spcAft>
            </a:pPr>
            <a:r>
              <a:rPr lang="de-DE" sz="1250" b="1" noProof="0" dirty="0">
                <a:solidFill>
                  <a:schemeClr val="tx1"/>
                </a:solidFill>
              </a:rPr>
              <a:t>Preissensibel mit SB</a:t>
            </a:r>
          </a:p>
        </p:txBody>
      </p:sp>
    </p:spTree>
    <p:extLst>
      <p:ext uri="{BB962C8B-B14F-4D97-AF65-F5344CB8AC3E}">
        <p14:creationId xmlns:p14="http://schemas.microsoft.com/office/powerpoint/2010/main" val="1865336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53" presetClass="entr" presetSubtype="16"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 calcmode="lin" valueType="num">
                                      <p:cBhvr>
                                        <p:cTn id="10" dur="500" fill="hold"/>
                                        <p:tgtEl>
                                          <p:spTgt spid="45"/>
                                        </p:tgtEl>
                                        <p:attrNameLst>
                                          <p:attrName>ppt_w</p:attrName>
                                        </p:attrNameLst>
                                      </p:cBhvr>
                                      <p:tavLst>
                                        <p:tav tm="0">
                                          <p:val>
                                            <p:fltVal val="0"/>
                                          </p:val>
                                        </p:tav>
                                        <p:tav tm="100000">
                                          <p:val>
                                            <p:strVal val="#ppt_w"/>
                                          </p:val>
                                        </p:tav>
                                      </p:tavLst>
                                    </p:anim>
                                    <p:anim calcmode="lin" valueType="num">
                                      <p:cBhvr>
                                        <p:cTn id="11" dur="500" fill="hold"/>
                                        <p:tgtEl>
                                          <p:spTgt spid="45"/>
                                        </p:tgtEl>
                                        <p:attrNameLst>
                                          <p:attrName>ppt_h</p:attrName>
                                        </p:attrNameLst>
                                      </p:cBhvr>
                                      <p:tavLst>
                                        <p:tav tm="0">
                                          <p:val>
                                            <p:fltVal val="0"/>
                                          </p:val>
                                        </p:tav>
                                        <p:tav tm="100000">
                                          <p:val>
                                            <p:strVal val="#ppt_h"/>
                                          </p:val>
                                        </p:tav>
                                      </p:tavLst>
                                    </p:anim>
                                    <p:animEffect transition="in" filter="fade">
                                      <p:cBhvr>
                                        <p:cTn id="12" dur="500"/>
                                        <p:tgtEl>
                                          <p:spTgt spid="45"/>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ipe(left)">
                                      <p:cBhvr>
                                        <p:cTn id="16" dur="1000"/>
                                        <p:tgtEl>
                                          <p:spTgt spid="43"/>
                                        </p:tgtEl>
                                      </p:cBhvr>
                                    </p:animEffect>
                                  </p:childTnLst>
                                </p:cTn>
                              </p:par>
                              <p:par>
                                <p:cTn id="17" presetID="16" presetClass="entr" presetSubtype="37" fill="hold" grpId="0" nodeType="withEffect">
                                  <p:stCondLst>
                                    <p:cond delay="250"/>
                                  </p:stCondLst>
                                  <p:childTnLst>
                                    <p:set>
                                      <p:cBhvr>
                                        <p:cTn id="18" dur="1" fill="hold">
                                          <p:stCondLst>
                                            <p:cond delay="0"/>
                                          </p:stCondLst>
                                        </p:cTn>
                                        <p:tgtEl>
                                          <p:spTgt spid="42"/>
                                        </p:tgtEl>
                                        <p:attrNameLst>
                                          <p:attrName>style.visibility</p:attrName>
                                        </p:attrNameLst>
                                      </p:cBhvr>
                                      <p:to>
                                        <p:strVal val="visible"/>
                                      </p:to>
                                    </p:set>
                                    <p:animEffect transition="in" filter="barn(outVertical)">
                                      <p:cBhvr>
                                        <p:cTn id="19" dur="750"/>
                                        <p:tgtEl>
                                          <p:spTgt spid="42"/>
                                        </p:tgtEl>
                                      </p:cBhvr>
                                    </p:animEffect>
                                  </p:childTnLst>
                                </p:cTn>
                              </p:par>
                              <p:par>
                                <p:cTn id="20" presetID="22" presetClass="entr" presetSubtype="4" fill="hold" nodeType="withEffect">
                                  <p:stCondLst>
                                    <p:cond delay="25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750"/>
                                        <p:tgtEl>
                                          <p:spTgt spid="11"/>
                                        </p:tgtEl>
                                      </p:cBhvr>
                                    </p:animEffect>
                                  </p:childTnLst>
                                </p:cTn>
                              </p:par>
                            </p:childTnLst>
                          </p:cTn>
                        </p:par>
                        <p:par>
                          <p:cTn id="23" fill="hold">
                            <p:stCondLst>
                              <p:cond delay="1500"/>
                            </p:stCondLst>
                            <p:childTnLst>
                              <p:par>
                                <p:cTn id="24" presetID="16" presetClass="entr" presetSubtype="37" fill="hold" grpId="0" nodeType="after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barn(outVertical)">
                                      <p:cBhvr>
                                        <p:cTn id="26" dur="750"/>
                                        <p:tgtEl>
                                          <p:spTgt spid="47"/>
                                        </p:tgtEl>
                                      </p:cBhvr>
                                    </p:animEffect>
                                  </p:childTnLst>
                                </p:cTn>
                              </p:par>
                              <p:par>
                                <p:cTn id="27" presetID="22" presetClass="entr" presetSubtype="4"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down)">
                                      <p:cBhvr>
                                        <p:cTn id="29" dur="750"/>
                                        <p:tgtEl>
                                          <p:spTgt spid="40"/>
                                        </p:tgtEl>
                                      </p:cBhvr>
                                    </p:animEffect>
                                  </p:childTnLst>
                                </p:cTn>
                              </p:par>
                            </p:childTnLst>
                          </p:cTn>
                        </p:par>
                        <p:par>
                          <p:cTn id="30" fill="hold">
                            <p:stCondLst>
                              <p:cond delay="2250"/>
                            </p:stCondLst>
                            <p:childTnLst>
                              <p:par>
                                <p:cTn id="31" presetID="16" presetClass="entr" presetSubtype="37" fill="hold" grpId="0" nodeType="after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barn(outVertical)">
                                      <p:cBhvr>
                                        <p:cTn id="33" dur="750"/>
                                        <p:tgtEl>
                                          <p:spTgt spid="48"/>
                                        </p:tgtEl>
                                      </p:cBhvr>
                                    </p:animEffect>
                                  </p:childTnLst>
                                </p:cTn>
                              </p:par>
                              <p:par>
                                <p:cTn id="34" presetID="22" presetClass="entr" presetSubtype="4" fill="hold" nodeType="with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down)">
                                      <p:cBhvr>
                                        <p:cTn id="36"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2" grpId="0" animBg="1"/>
      <p:bldP spid="47" grpId="0" animBg="1"/>
      <p:bldP spid="4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hteck: abgerundete Ecken 35">
            <a:extLst>
              <a:ext uri="{FF2B5EF4-FFF2-40B4-BE49-F238E27FC236}">
                <a16:creationId xmlns:a16="http://schemas.microsoft.com/office/drawing/2014/main" id="{92F9FCAA-59C5-AD86-26BE-B1E539E93477}"/>
              </a:ext>
            </a:extLst>
          </p:cNvPr>
          <p:cNvSpPr/>
          <p:nvPr/>
        </p:nvSpPr>
        <p:spPr>
          <a:xfrm>
            <a:off x="2294567" y="1283548"/>
            <a:ext cx="2605454" cy="3204000"/>
          </a:xfrm>
          <a:prstGeom prst="roundRect">
            <a:avLst>
              <a:gd name="adj" fmla="val 6333"/>
            </a:avLst>
          </a:prstGeom>
          <a:solidFill>
            <a:srgbClr val="D8821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sp>
        <p:nvSpPr>
          <p:cNvPr id="37" name="Rechteck: abgerundete Ecken 36">
            <a:extLst>
              <a:ext uri="{FF2B5EF4-FFF2-40B4-BE49-F238E27FC236}">
                <a16:creationId xmlns:a16="http://schemas.microsoft.com/office/drawing/2014/main" id="{C65B469E-3EF6-4ED2-699C-02F0C5EDC040}"/>
              </a:ext>
            </a:extLst>
          </p:cNvPr>
          <p:cNvSpPr/>
          <p:nvPr/>
        </p:nvSpPr>
        <p:spPr>
          <a:xfrm>
            <a:off x="5344383" y="1283548"/>
            <a:ext cx="2605454" cy="3204000"/>
          </a:xfrm>
          <a:prstGeom prst="roundRect">
            <a:avLst>
              <a:gd name="adj" fmla="val 6333"/>
            </a:avLst>
          </a:prstGeom>
          <a:solidFill>
            <a:schemeClr val="accent1">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sp>
        <p:nvSpPr>
          <p:cNvPr id="9" name="Titel 8">
            <a:extLst>
              <a:ext uri="{FF2B5EF4-FFF2-40B4-BE49-F238E27FC236}">
                <a16:creationId xmlns:a16="http://schemas.microsoft.com/office/drawing/2014/main" id="{C0F4E417-715F-0415-5285-5D2E1051D469}"/>
              </a:ext>
            </a:extLst>
          </p:cNvPr>
          <p:cNvSpPr>
            <a:spLocks noGrp="1"/>
          </p:cNvSpPr>
          <p:nvPr>
            <p:ph type="title"/>
          </p:nvPr>
        </p:nvSpPr>
        <p:spPr/>
        <p:txBody>
          <a:bodyPr/>
          <a:lstStyle/>
          <a:p>
            <a:r>
              <a:rPr lang="de-DE" dirty="0"/>
              <a:t>Für jede Ziel­gruppe haben wir den passenden Tarif</a:t>
            </a:r>
          </a:p>
        </p:txBody>
      </p:sp>
      <p:sp>
        <p:nvSpPr>
          <p:cNvPr id="49" name="Rechteck: abgerundete Ecken 48">
            <a:extLst>
              <a:ext uri="{FF2B5EF4-FFF2-40B4-BE49-F238E27FC236}">
                <a16:creationId xmlns:a16="http://schemas.microsoft.com/office/drawing/2014/main" id="{35F1D489-73D6-3AF9-B83C-6C4972E06E27}"/>
              </a:ext>
            </a:extLst>
          </p:cNvPr>
          <p:cNvSpPr/>
          <p:nvPr/>
        </p:nvSpPr>
        <p:spPr>
          <a:xfrm>
            <a:off x="2132885" y="1172687"/>
            <a:ext cx="5988196" cy="4846276"/>
          </a:xfrm>
          <a:prstGeom prst="roundRect">
            <a:avLst>
              <a:gd name="adj" fmla="val 3575"/>
            </a:avLst>
          </a:prstGeom>
          <a:noFill/>
          <a:ln>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cxnSp>
        <p:nvCxnSpPr>
          <p:cNvPr id="43" name="Gerade Verbindung mit Pfeil 42">
            <a:extLst>
              <a:ext uri="{FF2B5EF4-FFF2-40B4-BE49-F238E27FC236}">
                <a16:creationId xmlns:a16="http://schemas.microsoft.com/office/drawing/2014/main" id="{8A7E352C-DF69-37ED-2653-FF14D95EDE15}"/>
              </a:ext>
            </a:extLst>
          </p:cNvPr>
          <p:cNvCxnSpPr>
            <a:cxnSpLocks/>
            <a:endCxn id="48" idx="3"/>
          </p:cNvCxnSpPr>
          <p:nvPr/>
        </p:nvCxnSpPr>
        <p:spPr>
          <a:xfrm>
            <a:off x="1828800" y="4860378"/>
            <a:ext cx="8984126" cy="0"/>
          </a:xfrm>
          <a:prstGeom prst="straightConnector1">
            <a:avLst/>
          </a:prstGeom>
          <a:ln w="19050">
            <a:solidFill>
              <a:schemeClr val="accent1"/>
            </a:solidFill>
            <a:tailEnd type="triangle" w="lg" len="lg"/>
          </a:ln>
        </p:spPr>
        <p:style>
          <a:lnRef idx="1">
            <a:schemeClr val="accent1"/>
          </a:lnRef>
          <a:fillRef idx="0">
            <a:schemeClr val="accent1"/>
          </a:fillRef>
          <a:effectRef idx="0">
            <a:schemeClr val="accent1"/>
          </a:effectRef>
          <a:fontRef idx="minor">
            <a:schemeClr val="tx1"/>
          </a:fontRef>
        </p:style>
      </p:cxnSp>
      <p:sp>
        <p:nvSpPr>
          <p:cNvPr id="38" name="Rechteck: abgerundete Ecken 37">
            <a:extLst>
              <a:ext uri="{FF2B5EF4-FFF2-40B4-BE49-F238E27FC236}">
                <a16:creationId xmlns:a16="http://schemas.microsoft.com/office/drawing/2014/main" id="{10CB4D7A-FC14-FCDC-0756-CB9A15DFE40F}"/>
              </a:ext>
            </a:extLst>
          </p:cNvPr>
          <p:cNvSpPr/>
          <p:nvPr/>
        </p:nvSpPr>
        <p:spPr>
          <a:xfrm>
            <a:off x="8394199" y="1283548"/>
            <a:ext cx="2605454" cy="3204000"/>
          </a:xfrm>
          <a:prstGeom prst="roundRect">
            <a:avLst>
              <a:gd name="adj" fmla="val 6333"/>
            </a:avLst>
          </a:prstGeom>
          <a:solidFill>
            <a:srgbClr val="87CEDC">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lnSpc>
                <a:spcPct val="110000"/>
              </a:lnSpc>
              <a:spcBef>
                <a:spcPts val="600"/>
              </a:spcBef>
            </a:pPr>
            <a:endParaRPr lang="de-DE" sz="1600" dirty="0">
              <a:solidFill>
                <a:schemeClr val="tx1"/>
              </a:solidFill>
            </a:endParaRPr>
          </a:p>
        </p:txBody>
      </p:sp>
      <p:sp>
        <p:nvSpPr>
          <p:cNvPr id="3" name="Fußzeilenplatzhalter 2">
            <a:extLst>
              <a:ext uri="{FF2B5EF4-FFF2-40B4-BE49-F238E27FC236}">
                <a16:creationId xmlns:a16="http://schemas.microsoft.com/office/drawing/2014/main" id="{882B887F-0DF1-1731-FD63-D8A60B06047E}"/>
              </a:ext>
            </a:extLst>
          </p:cNvPr>
          <p:cNvSpPr>
            <a:spLocks noGrp="1"/>
          </p:cNvSpPr>
          <p:nvPr>
            <p:ph type="ftr" sz="quarter" idx="11"/>
          </p:nvPr>
        </p:nvSpPr>
        <p:spPr/>
        <p:txBody>
          <a:bodyPr/>
          <a:lstStyle/>
          <a:p>
            <a:r>
              <a:rPr lang="de-DE" dirty="0"/>
              <a:t>Produkt Advanced Fit &amp; Advanced Fit S</a:t>
            </a:r>
          </a:p>
        </p:txBody>
      </p:sp>
      <p:sp>
        <p:nvSpPr>
          <p:cNvPr id="4" name="Foliennummernplatzhalter 3">
            <a:extLst>
              <a:ext uri="{FF2B5EF4-FFF2-40B4-BE49-F238E27FC236}">
                <a16:creationId xmlns:a16="http://schemas.microsoft.com/office/drawing/2014/main" id="{C9A7930D-4E8D-FD85-4C9E-1F31BD5D50A8}"/>
              </a:ext>
            </a:extLst>
          </p:cNvPr>
          <p:cNvSpPr>
            <a:spLocks noGrp="1"/>
          </p:cNvSpPr>
          <p:nvPr>
            <p:ph type="sldNum" sz="quarter" idx="12"/>
          </p:nvPr>
        </p:nvSpPr>
        <p:spPr/>
        <p:txBody>
          <a:bodyPr/>
          <a:lstStyle/>
          <a:p>
            <a:fld id="{77D899ED-E07B-4111-BFEA-7E6553FCF2CE}" type="slidenum">
              <a:rPr lang="de-DE" smtClean="0"/>
              <a:pPr/>
              <a:t>4</a:t>
            </a:fld>
            <a:endParaRPr lang="de-DE" dirty="0"/>
          </a:p>
        </p:txBody>
      </p:sp>
      <p:sp>
        <p:nvSpPr>
          <p:cNvPr id="10" name="Textplatzhalter 9">
            <a:extLst>
              <a:ext uri="{FF2B5EF4-FFF2-40B4-BE49-F238E27FC236}">
                <a16:creationId xmlns:a16="http://schemas.microsoft.com/office/drawing/2014/main" id="{3E713A58-71A0-8F75-A7E9-4997ADE83C7D}"/>
              </a:ext>
            </a:extLst>
          </p:cNvPr>
          <p:cNvSpPr>
            <a:spLocks noGrp="1"/>
          </p:cNvSpPr>
          <p:nvPr>
            <p:ph type="body" sz="quarter" idx="13"/>
          </p:nvPr>
        </p:nvSpPr>
        <p:spPr/>
        <p:txBody>
          <a:bodyPr/>
          <a:lstStyle/>
          <a:p>
            <a:r>
              <a:rPr lang="de-DE" dirty="0"/>
              <a:t>Änderungen im Produktportfolio der Krankenvollversicherungen</a:t>
            </a:r>
          </a:p>
        </p:txBody>
      </p:sp>
      <p:sp>
        <p:nvSpPr>
          <p:cNvPr id="2" name="Textfeld 1">
            <a:extLst>
              <a:ext uri="{FF2B5EF4-FFF2-40B4-BE49-F238E27FC236}">
                <a16:creationId xmlns:a16="http://schemas.microsoft.com/office/drawing/2014/main" id="{842528D0-1327-71F7-DC37-867E17399C3D}"/>
              </a:ext>
            </a:extLst>
          </p:cNvPr>
          <p:cNvSpPr txBox="1"/>
          <p:nvPr/>
        </p:nvSpPr>
        <p:spPr>
          <a:xfrm>
            <a:off x="2481294" y="1656000"/>
            <a:ext cx="2112773" cy="67710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p>
            <a:pPr>
              <a:spcBef>
                <a:spcPts val="600"/>
              </a:spcBef>
            </a:pPr>
            <a:r>
              <a:rPr lang="de-DE" sz="1100" dirty="0"/>
              <a:t>Für Kunden mit hohen Ansprüchen, welche </a:t>
            </a:r>
            <a:br>
              <a:rPr lang="de-DE" sz="1100" dirty="0"/>
            </a:br>
            <a:r>
              <a:rPr lang="de-DE" sz="1100" dirty="0"/>
              <a:t>einen </a:t>
            </a:r>
            <a:r>
              <a:rPr lang="de-DE" sz="1100" b="1" dirty="0"/>
              <a:t>Premiumtarif ohne Selbstbeteiligung</a:t>
            </a:r>
            <a:r>
              <a:rPr lang="de-DE" sz="1100" dirty="0"/>
              <a:t> wünschen.</a:t>
            </a:r>
          </a:p>
        </p:txBody>
      </p:sp>
      <p:grpSp>
        <p:nvGrpSpPr>
          <p:cNvPr id="5" name="Grafik 64">
            <a:extLst>
              <a:ext uri="{FF2B5EF4-FFF2-40B4-BE49-F238E27FC236}">
                <a16:creationId xmlns:a16="http://schemas.microsoft.com/office/drawing/2014/main" id="{252FAB0E-ABAC-5E80-2732-1D64922A105A}"/>
              </a:ext>
            </a:extLst>
          </p:cNvPr>
          <p:cNvGrpSpPr>
            <a:grpSpLocks noChangeAspect="1"/>
          </p:cNvGrpSpPr>
          <p:nvPr/>
        </p:nvGrpSpPr>
        <p:grpSpPr>
          <a:xfrm>
            <a:off x="7450465" y="1390825"/>
            <a:ext cx="388838" cy="388838"/>
            <a:chOff x="4391025" y="1724025"/>
            <a:chExt cx="3409950" cy="3409950"/>
          </a:xfrm>
          <a:solidFill>
            <a:schemeClr val="accent1">
              <a:alpha val="80000"/>
            </a:schemeClr>
          </a:solidFill>
        </p:grpSpPr>
        <p:sp>
          <p:nvSpPr>
            <p:cNvPr id="6" name="Freihandform: Form 5">
              <a:extLst>
                <a:ext uri="{FF2B5EF4-FFF2-40B4-BE49-F238E27FC236}">
                  <a16:creationId xmlns:a16="http://schemas.microsoft.com/office/drawing/2014/main" id="{127A4192-D5DB-3989-3009-74FEAF97247F}"/>
                </a:ext>
              </a:extLst>
            </p:cNvPr>
            <p:cNvSpPr/>
            <p:nvPr/>
          </p:nvSpPr>
          <p:spPr>
            <a:xfrm>
              <a:off x="5813203" y="2385060"/>
              <a:ext cx="561975" cy="561975"/>
            </a:xfrm>
            <a:custGeom>
              <a:avLst/>
              <a:gdLst>
                <a:gd name="connsiteX0" fmla="*/ 0 w 561975"/>
                <a:gd name="connsiteY0" fmla="*/ 284798 h 561975"/>
                <a:gd name="connsiteX1" fmla="*/ 284702 w 561975"/>
                <a:gd name="connsiteY1" fmla="*/ 565785 h 561975"/>
                <a:gd name="connsiteX2" fmla="*/ 569405 w 561975"/>
                <a:gd name="connsiteY2" fmla="*/ 281083 h 561975"/>
                <a:gd name="connsiteX3" fmla="*/ 284702 w 561975"/>
                <a:gd name="connsiteY3" fmla="*/ 0 h 561975"/>
                <a:gd name="connsiteX4" fmla="*/ 0 w 561975"/>
                <a:gd name="connsiteY4" fmla="*/ 28479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975" h="561975">
                  <a:moveTo>
                    <a:pt x="0" y="284798"/>
                  </a:moveTo>
                  <a:cubicBezTo>
                    <a:pt x="0" y="436436"/>
                    <a:pt x="125635" y="565785"/>
                    <a:pt x="284702" y="565785"/>
                  </a:cubicBezTo>
                  <a:cubicBezTo>
                    <a:pt x="443770" y="565785"/>
                    <a:pt x="569405" y="436436"/>
                    <a:pt x="569405" y="281083"/>
                  </a:cubicBezTo>
                  <a:cubicBezTo>
                    <a:pt x="569405" y="125730"/>
                    <a:pt x="443770" y="0"/>
                    <a:pt x="284702" y="0"/>
                  </a:cubicBezTo>
                  <a:cubicBezTo>
                    <a:pt x="125635" y="0"/>
                    <a:pt x="0" y="125730"/>
                    <a:pt x="0" y="284798"/>
                  </a:cubicBezTo>
                  <a:close/>
                </a:path>
              </a:pathLst>
            </a:custGeom>
            <a:grpFill/>
            <a:ln w="9525" cap="flat">
              <a:noFill/>
              <a:prstDash val="solid"/>
              <a:miter/>
            </a:ln>
          </p:spPr>
          <p:txBody>
            <a:bodyPr rtlCol="0" anchor="ctr"/>
            <a:lstStyle/>
            <a:p>
              <a:endParaRPr lang="de-DE" dirty="0"/>
            </a:p>
          </p:txBody>
        </p:sp>
        <p:sp>
          <p:nvSpPr>
            <p:cNvPr id="7" name="Freihandform: Form 6">
              <a:extLst>
                <a:ext uri="{FF2B5EF4-FFF2-40B4-BE49-F238E27FC236}">
                  <a16:creationId xmlns:a16="http://schemas.microsoft.com/office/drawing/2014/main" id="{10F14E96-AD7A-6F14-13B0-EAFD0791F43B}"/>
                </a:ext>
              </a:extLst>
            </p:cNvPr>
            <p:cNvSpPr/>
            <p:nvPr/>
          </p:nvSpPr>
          <p:spPr>
            <a:xfrm>
              <a:off x="5813203" y="3140678"/>
              <a:ext cx="561975" cy="1323975"/>
            </a:xfrm>
            <a:custGeom>
              <a:avLst/>
              <a:gdLst>
                <a:gd name="connsiteX0" fmla="*/ 0 w 561975"/>
                <a:gd name="connsiteY0" fmla="*/ 0 h 1323975"/>
                <a:gd name="connsiteX1" fmla="*/ 569500 w 561975"/>
                <a:gd name="connsiteY1" fmla="*/ 0 h 1323975"/>
                <a:gd name="connsiteX2" fmla="*/ 569500 w 561975"/>
                <a:gd name="connsiteY2" fmla="*/ 1328737 h 1323975"/>
                <a:gd name="connsiteX3" fmla="*/ 0 w 561975"/>
                <a:gd name="connsiteY3" fmla="*/ 1328737 h 1323975"/>
              </a:gdLst>
              <a:ahLst/>
              <a:cxnLst>
                <a:cxn ang="0">
                  <a:pos x="connsiteX0" y="connsiteY0"/>
                </a:cxn>
                <a:cxn ang="0">
                  <a:pos x="connsiteX1" y="connsiteY1"/>
                </a:cxn>
                <a:cxn ang="0">
                  <a:pos x="connsiteX2" y="connsiteY2"/>
                </a:cxn>
                <a:cxn ang="0">
                  <a:pos x="connsiteX3" y="connsiteY3"/>
                </a:cxn>
              </a:cxnLst>
              <a:rect l="l" t="t" r="r" b="b"/>
              <a:pathLst>
                <a:path w="561975" h="1323975">
                  <a:moveTo>
                    <a:pt x="0" y="0"/>
                  </a:moveTo>
                  <a:lnTo>
                    <a:pt x="569500" y="0"/>
                  </a:lnTo>
                  <a:lnTo>
                    <a:pt x="569500" y="1328737"/>
                  </a:lnTo>
                  <a:lnTo>
                    <a:pt x="0" y="1328737"/>
                  </a:lnTo>
                  <a:close/>
                </a:path>
              </a:pathLst>
            </a:custGeom>
            <a:grpFill/>
            <a:ln w="9525" cap="flat">
              <a:noFill/>
              <a:prstDash val="solid"/>
              <a:miter/>
            </a:ln>
          </p:spPr>
          <p:txBody>
            <a:bodyPr rtlCol="0" anchor="ctr"/>
            <a:lstStyle/>
            <a:p>
              <a:endParaRPr lang="de-DE" dirty="0"/>
            </a:p>
          </p:txBody>
        </p:sp>
        <p:sp>
          <p:nvSpPr>
            <p:cNvPr id="8" name="Freihandform: Form 7">
              <a:extLst>
                <a:ext uri="{FF2B5EF4-FFF2-40B4-BE49-F238E27FC236}">
                  <a16:creationId xmlns:a16="http://schemas.microsoft.com/office/drawing/2014/main" id="{029B9D9E-DA72-97A5-2743-AF64E394B6E2}"/>
                </a:ext>
              </a:extLst>
            </p:cNvPr>
            <p:cNvSpPr/>
            <p:nvPr/>
          </p:nvSpPr>
          <p:spPr>
            <a:xfrm>
              <a:off x="6192869" y="3503867"/>
              <a:ext cx="1600200" cy="1619250"/>
            </a:xfrm>
            <a:custGeom>
              <a:avLst/>
              <a:gdLst>
                <a:gd name="connsiteX0" fmla="*/ 1417892 w 1600200"/>
                <a:gd name="connsiteY0" fmla="*/ 0 h 1619250"/>
                <a:gd name="connsiteX1" fmla="*/ 0 w 1600200"/>
                <a:gd name="connsiteY1" fmla="*/ 1437703 h 1619250"/>
                <a:gd name="connsiteX2" fmla="*/ 0 w 1600200"/>
                <a:gd name="connsiteY2" fmla="*/ 1627537 h 1619250"/>
                <a:gd name="connsiteX3" fmla="*/ 1607725 w 1600200"/>
                <a:gd name="connsiteY3" fmla="*/ 0 h 1619250"/>
                <a:gd name="connsiteX4" fmla="*/ 1417892 w 1600200"/>
                <a:gd name="connsiteY4" fmla="*/ 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619250">
                  <a:moveTo>
                    <a:pt x="1417892" y="0"/>
                  </a:moveTo>
                  <a:cubicBezTo>
                    <a:pt x="1379506" y="769525"/>
                    <a:pt x="766858" y="1388840"/>
                    <a:pt x="0" y="1437703"/>
                  </a:cubicBezTo>
                  <a:lnTo>
                    <a:pt x="0" y="1627537"/>
                  </a:lnTo>
                  <a:cubicBezTo>
                    <a:pt x="872776" y="1578388"/>
                    <a:pt x="1569053" y="875538"/>
                    <a:pt x="1607725" y="0"/>
                  </a:cubicBezTo>
                  <a:cubicBezTo>
                    <a:pt x="1607630" y="0"/>
                    <a:pt x="1417892" y="0"/>
                    <a:pt x="1417892" y="0"/>
                  </a:cubicBezTo>
                  <a:close/>
                </a:path>
              </a:pathLst>
            </a:custGeom>
            <a:grpFill/>
            <a:ln w="9525" cap="flat">
              <a:noFill/>
              <a:prstDash val="solid"/>
              <a:miter/>
            </a:ln>
          </p:spPr>
          <p:txBody>
            <a:bodyPr rtlCol="0" anchor="ctr"/>
            <a:lstStyle/>
            <a:p>
              <a:endParaRPr lang="de-DE" dirty="0"/>
            </a:p>
          </p:txBody>
        </p:sp>
        <p:sp>
          <p:nvSpPr>
            <p:cNvPr id="12" name="Freihandform: Form 11">
              <a:extLst>
                <a:ext uri="{FF2B5EF4-FFF2-40B4-BE49-F238E27FC236}">
                  <a16:creationId xmlns:a16="http://schemas.microsoft.com/office/drawing/2014/main" id="{6F3E6AC3-A419-01AD-30F7-9338C15D2E14}"/>
                </a:ext>
              </a:extLst>
            </p:cNvPr>
            <p:cNvSpPr/>
            <p:nvPr/>
          </p:nvSpPr>
          <p:spPr>
            <a:xfrm>
              <a:off x="6192869" y="1724311"/>
              <a:ext cx="1600200" cy="1581150"/>
            </a:xfrm>
            <a:custGeom>
              <a:avLst/>
              <a:gdLst>
                <a:gd name="connsiteX0" fmla="*/ 1416082 w 1600200"/>
                <a:gd name="connsiteY0" fmla="*/ 1589818 h 1581150"/>
                <a:gd name="connsiteX1" fmla="*/ 1605915 w 1600200"/>
                <a:gd name="connsiteY1" fmla="*/ 1589818 h 1581150"/>
                <a:gd name="connsiteX2" fmla="*/ 0 w 1600200"/>
                <a:gd name="connsiteY2" fmla="*/ 0 h 1581150"/>
                <a:gd name="connsiteX3" fmla="*/ 0 w 1600200"/>
                <a:gd name="connsiteY3" fmla="*/ 189833 h 1581150"/>
                <a:gd name="connsiteX4" fmla="*/ 1416082 w 1600200"/>
                <a:gd name="connsiteY4" fmla="*/ 1589818 h 158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581150">
                  <a:moveTo>
                    <a:pt x="1416082" y="1589818"/>
                  </a:moveTo>
                  <a:lnTo>
                    <a:pt x="1605915" y="1589818"/>
                  </a:lnTo>
                  <a:cubicBezTo>
                    <a:pt x="1549146" y="731901"/>
                    <a:pt x="860203" y="48387"/>
                    <a:pt x="0" y="0"/>
                  </a:cubicBezTo>
                  <a:lnTo>
                    <a:pt x="0" y="189833"/>
                  </a:lnTo>
                  <a:cubicBezTo>
                    <a:pt x="754285" y="237839"/>
                    <a:pt x="1359884" y="837819"/>
                    <a:pt x="1416082" y="1589818"/>
                  </a:cubicBezTo>
                  <a:close/>
                </a:path>
              </a:pathLst>
            </a:custGeom>
            <a:grpFill/>
            <a:ln w="9525" cap="flat">
              <a:noFill/>
              <a:prstDash val="solid"/>
              <a:miter/>
            </a:ln>
          </p:spPr>
          <p:txBody>
            <a:bodyPr rtlCol="0" anchor="ctr"/>
            <a:lstStyle/>
            <a:p>
              <a:endParaRPr lang="de-DE" dirty="0"/>
            </a:p>
          </p:txBody>
        </p:sp>
        <p:sp>
          <p:nvSpPr>
            <p:cNvPr id="13" name="Freihandform: Form 12">
              <a:extLst>
                <a:ext uri="{FF2B5EF4-FFF2-40B4-BE49-F238E27FC236}">
                  <a16:creationId xmlns:a16="http://schemas.microsoft.com/office/drawing/2014/main" id="{B34F3096-65C0-818D-865B-EA4B21C4468C}"/>
                </a:ext>
              </a:extLst>
            </p:cNvPr>
            <p:cNvSpPr/>
            <p:nvPr/>
          </p:nvSpPr>
          <p:spPr>
            <a:xfrm>
              <a:off x="4392835" y="1724025"/>
              <a:ext cx="1609725" cy="1581150"/>
            </a:xfrm>
            <a:custGeom>
              <a:avLst/>
              <a:gdLst>
                <a:gd name="connsiteX0" fmla="*/ 1610201 w 1609725"/>
                <a:gd name="connsiteY0" fmla="*/ 189833 h 1581150"/>
                <a:gd name="connsiteX1" fmla="*/ 1610201 w 1609725"/>
                <a:gd name="connsiteY1" fmla="*/ 0 h 1581150"/>
                <a:gd name="connsiteX2" fmla="*/ 0 w 1609725"/>
                <a:gd name="connsiteY2" fmla="*/ 1590104 h 1581150"/>
                <a:gd name="connsiteX3" fmla="*/ 189833 w 1609725"/>
                <a:gd name="connsiteY3" fmla="*/ 1590104 h 1581150"/>
                <a:gd name="connsiteX4" fmla="*/ 1610201 w 1609725"/>
                <a:gd name="connsiteY4" fmla="*/ 189833 h 158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725" h="1581150">
                  <a:moveTo>
                    <a:pt x="1610201" y="189833"/>
                  </a:moveTo>
                  <a:lnTo>
                    <a:pt x="1610201" y="0"/>
                  </a:lnTo>
                  <a:cubicBezTo>
                    <a:pt x="747903" y="46387"/>
                    <a:pt x="56864" y="730758"/>
                    <a:pt x="0" y="1590104"/>
                  </a:cubicBezTo>
                  <a:lnTo>
                    <a:pt x="189833" y="1590104"/>
                  </a:lnTo>
                  <a:cubicBezTo>
                    <a:pt x="246126" y="836771"/>
                    <a:pt x="853821" y="235934"/>
                    <a:pt x="1610201" y="189833"/>
                  </a:cubicBezTo>
                  <a:close/>
                </a:path>
              </a:pathLst>
            </a:custGeom>
            <a:grpFill/>
            <a:ln w="9525" cap="flat">
              <a:noFill/>
              <a:prstDash val="solid"/>
              <a:miter/>
            </a:ln>
          </p:spPr>
          <p:txBody>
            <a:bodyPr rtlCol="0" anchor="ctr"/>
            <a:lstStyle/>
            <a:p>
              <a:endParaRPr lang="de-DE" dirty="0"/>
            </a:p>
          </p:txBody>
        </p:sp>
        <p:sp>
          <p:nvSpPr>
            <p:cNvPr id="14" name="Freihandform: Form 13">
              <a:extLst>
                <a:ext uri="{FF2B5EF4-FFF2-40B4-BE49-F238E27FC236}">
                  <a16:creationId xmlns:a16="http://schemas.microsoft.com/office/drawing/2014/main" id="{CC5B7C29-A776-4DA0-D50D-6D6F30B618AE}"/>
                </a:ext>
              </a:extLst>
            </p:cNvPr>
            <p:cNvSpPr/>
            <p:nvPr/>
          </p:nvSpPr>
          <p:spPr>
            <a:xfrm>
              <a:off x="4391025" y="3503867"/>
              <a:ext cx="1609725" cy="1619250"/>
            </a:xfrm>
            <a:custGeom>
              <a:avLst/>
              <a:gdLst>
                <a:gd name="connsiteX0" fmla="*/ 189833 w 1609725"/>
                <a:gd name="connsiteY0" fmla="*/ 0 h 1619250"/>
                <a:gd name="connsiteX1" fmla="*/ 0 w 1609725"/>
                <a:gd name="connsiteY1" fmla="*/ 0 h 1619250"/>
                <a:gd name="connsiteX2" fmla="*/ 1612011 w 1609725"/>
                <a:gd name="connsiteY2" fmla="*/ 1627823 h 1619250"/>
                <a:gd name="connsiteX3" fmla="*/ 1612011 w 1609725"/>
                <a:gd name="connsiteY3" fmla="*/ 1437989 h 1619250"/>
                <a:gd name="connsiteX4" fmla="*/ 189833 w 1609725"/>
                <a:gd name="connsiteY4" fmla="*/ 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725" h="1619250">
                  <a:moveTo>
                    <a:pt x="189833" y="0"/>
                  </a:moveTo>
                  <a:lnTo>
                    <a:pt x="0" y="0"/>
                  </a:lnTo>
                  <a:cubicBezTo>
                    <a:pt x="38767" y="876967"/>
                    <a:pt x="737045" y="1580674"/>
                    <a:pt x="1612011" y="1627823"/>
                  </a:cubicBezTo>
                  <a:lnTo>
                    <a:pt x="1612011" y="1437989"/>
                  </a:lnTo>
                  <a:cubicBezTo>
                    <a:pt x="843058" y="1391126"/>
                    <a:pt x="228219" y="771049"/>
                    <a:pt x="189833" y="0"/>
                  </a:cubicBezTo>
                  <a:close/>
                </a:path>
              </a:pathLst>
            </a:custGeom>
            <a:grpFill/>
            <a:ln w="9525" cap="flat">
              <a:noFill/>
              <a:prstDash val="solid"/>
              <a:miter/>
            </a:ln>
          </p:spPr>
          <p:txBody>
            <a:bodyPr rtlCol="0" anchor="ctr"/>
            <a:lstStyle/>
            <a:p>
              <a:endParaRPr lang="de-DE" dirty="0"/>
            </a:p>
          </p:txBody>
        </p:sp>
      </p:grpSp>
      <p:sp>
        <p:nvSpPr>
          <p:cNvPr id="15" name="Textfeld 14">
            <a:extLst>
              <a:ext uri="{FF2B5EF4-FFF2-40B4-BE49-F238E27FC236}">
                <a16:creationId xmlns:a16="http://schemas.microsoft.com/office/drawing/2014/main" id="{70D6F052-0892-008C-427E-C47CCDE51B16}"/>
              </a:ext>
            </a:extLst>
          </p:cNvPr>
          <p:cNvSpPr txBox="1"/>
          <p:nvPr/>
        </p:nvSpPr>
        <p:spPr>
          <a:xfrm>
            <a:off x="8580926" y="1656000"/>
            <a:ext cx="2112773" cy="67710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p>
            <a:pPr>
              <a:spcBef>
                <a:spcPts val="600"/>
              </a:spcBef>
            </a:pPr>
            <a:r>
              <a:rPr lang="de-DE" sz="1100" dirty="0">
                <a:solidFill>
                  <a:schemeClr val="tx1"/>
                </a:solidFill>
              </a:rPr>
              <a:t>Für Kunden, die einen </a:t>
            </a:r>
            <a:br>
              <a:rPr lang="de-DE" sz="1100" dirty="0">
                <a:solidFill>
                  <a:schemeClr val="tx1"/>
                </a:solidFill>
              </a:rPr>
            </a:br>
            <a:r>
              <a:rPr lang="de-DE" sz="1100" dirty="0">
                <a:solidFill>
                  <a:schemeClr val="tx1"/>
                </a:solidFill>
              </a:rPr>
              <a:t>möglichst </a:t>
            </a:r>
            <a:r>
              <a:rPr lang="de-DE" sz="1100" b="1" dirty="0">
                <a:solidFill>
                  <a:schemeClr val="tx1"/>
                </a:solidFill>
              </a:rPr>
              <a:t>preiswerten Beitrag</a:t>
            </a:r>
            <a:r>
              <a:rPr lang="de-DE" sz="1100" dirty="0">
                <a:solidFill>
                  <a:schemeClr val="tx1"/>
                </a:solidFill>
              </a:rPr>
              <a:t> zahlen möchten und dafür auch eine </a:t>
            </a:r>
            <a:r>
              <a:rPr lang="de-DE" sz="1100" b="1" dirty="0">
                <a:solidFill>
                  <a:schemeClr val="tx1"/>
                </a:solidFill>
              </a:rPr>
              <a:t>Selbstbeteiligung</a:t>
            </a:r>
            <a:r>
              <a:rPr lang="de-DE" sz="1100" dirty="0">
                <a:solidFill>
                  <a:schemeClr val="tx1"/>
                </a:solidFill>
              </a:rPr>
              <a:t> billigen.</a:t>
            </a:r>
            <a:endParaRPr lang="de-DE" sz="1100" dirty="0"/>
          </a:p>
        </p:txBody>
      </p:sp>
      <p:sp>
        <p:nvSpPr>
          <p:cNvPr id="16" name="Textfeld 15">
            <a:extLst>
              <a:ext uri="{FF2B5EF4-FFF2-40B4-BE49-F238E27FC236}">
                <a16:creationId xmlns:a16="http://schemas.microsoft.com/office/drawing/2014/main" id="{D14B2FBC-0593-B674-8861-65FC6283C3E6}"/>
              </a:ext>
            </a:extLst>
          </p:cNvPr>
          <p:cNvSpPr txBox="1"/>
          <p:nvPr/>
        </p:nvSpPr>
        <p:spPr>
          <a:xfrm>
            <a:off x="5531110" y="1656000"/>
            <a:ext cx="2112773" cy="67710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spAutoFit/>
          </a:bodyPr>
          <a:lstStyle/>
          <a:p>
            <a:pPr>
              <a:spcBef>
                <a:spcPts val="600"/>
              </a:spcBef>
            </a:pPr>
            <a:r>
              <a:rPr lang="de-DE" sz="1100" dirty="0"/>
              <a:t>Für Kunden, die einen </a:t>
            </a:r>
            <a:br>
              <a:rPr lang="de-DE" sz="1100" dirty="0"/>
            </a:br>
            <a:r>
              <a:rPr lang="de-DE" sz="1100" dirty="0"/>
              <a:t>möglichst </a:t>
            </a:r>
            <a:r>
              <a:rPr lang="de-DE" sz="1100" b="1" dirty="0"/>
              <a:t>preiswerten Tarif </a:t>
            </a:r>
            <a:br>
              <a:rPr lang="de-DE" sz="1100" b="1" dirty="0"/>
            </a:br>
            <a:r>
              <a:rPr lang="de-DE" sz="1100" b="1" dirty="0"/>
              <a:t>ohne Selbstbeteiligung</a:t>
            </a:r>
            <a:r>
              <a:rPr lang="de-DE" sz="1100" dirty="0"/>
              <a:t> wünschen.</a:t>
            </a:r>
          </a:p>
        </p:txBody>
      </p:sp>
      <p:grpSp>
        <p:nvGrpSpPr>
          <p:cNvPr id="17" name="Grafik 64">
            <a:extLst>
              <a:ext uri="{FF2B5EF4-FFF2-40B4-BE49-F238E27FC236}">
                <a16:creationId xmlns:a16="http://schemas.microsoft.com/office/drawing/2014/main" id="{EDEC7073-8C11-55A7-40DD-09CE4A28843F}"/>
              </a:ext>
            </a:extLst>
          </p:cNvPr>
          <p:cNvGrpSpPr>
            <a:grpSpLocks noChangeAspect="1"/>
          </p:cNvGrpSpPr>
          <p:nvPr/>
        </p:nvGrpSpPr>
        <p:grpSpPr>
          <a:xfrm>
            <a:off x="4400649" y="1390825"/>
            <a:ext cx="388838" cy="388838"/>
            <a:chOff x="4391025" y="1724025"/>
            <a:chExt cx="3409950" cy="3409950"/>
          </a:xfrm>
          <a:solidFill>
            <a:srgbClr val="D88210">
              <a:alpha val="80000"/>
            </a:srgbClr>
          </a:solidFill>
        </p:grpSpPr>
        <p:sp>
          <p:nvSpPr>
            <p:cNvPr id="18" name="Freihandform: Form 17">
              <a:extLst>
                <a:ext uri="{FF2B5EF4-FFF2-40B4-BE49-F238E27FC236}">
                  <a16:creationId xmlns:a16="http://schemas.microsoft.com/office/drawing/2014/main" id="{91CF4FC9-00B1-F38D-5B23-90EE47F2BF7F}"/>
                </a:ext>
              </a:extLst>
            </p:cNvPr>
            <p:cNvSpPr/>
            <p:nvPr/>
          </p:nvSpPr>
          <p:spPr>
            <a:xfrm>
              <a:off x="5813203" y="2385060"/>
              <a:ext cx="561975" cy="561975"/>
            </a:xfrm>
            <a:custGeom>
              <a:avLst/>
              <a:gdLst>
                <a:gd name="connsiteX0" fmla="*/ 0 w 561975"/>
                <a:gd name="connsiteY0" fmla="*/ 284798 h 561975"/>
                <a:gd name="connsiteX1" fmla="*/ 284702 w 561975"/>
                <a:gd name="connsiteY1" fmla="*/ 565785 h 561975"/>
                <a:gd name="connsiteX2" fmla="*/ 569405 w 561975"/>
                <a:gd name="connsiteY2" fmla="*/ 281083 h 561975"/>
                <a:gd name="connsiteX3" fmla="*/ 284702 w 561975"/>
                <a:gd name="connsiteY3" fmla="*/ 0 h 561975"/>
                <a:gd name="connsiteX4" fmla="*/ 0 w 561975"/>
                <a:gd name="connsiteY4" fmla="*/ 28479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975" h="561975">
                  <a:moveTo>
                    <a:pt x="0" y="284798"/>
                  </a:moveTo>
                  <a:cubicBezTo>
                    <a:pt x="0" y="436436"/>
                    <a:pt x="125635" y="565785"/>
                    <a:pt x="284702" y="565785"/>
                  </a:cubicBezTo>
                  <a:cubicBezTo>
                    <a:pt x="443770" y="565785"/>
                    <a:pt x="569405" y="436436"/>
                    <a:pt x="569405" y="281083"/>
                  </a:cubicBezTo>
                  <a:cubicBezTo>
                    <a:pt x="569405" y="125730"/>
                    <a:pt x="443770" y="0"/>
                    <a:pt x="284702" y="0"/>
                  </a:cubicBezTo>
                  <a:cubicBezTo>
                    <a:pt x="125635" y="0"/>
                    <a:pt x="0" y="125730"/>
                    <a:pt x="0" y="284798"/>
                  </a:cubicBezTo>
                  <a:close/>
                </a:path>
              </a:pathLst>
            </a:custGeom>
            <a:grpFill/>
            <a:ln w="9525" cap="flat">
              <a:noFill/>
              <a:prstDash val="solid"/>
              <a:miter/>
            </a:ln>
          </p:spPr>
          <p:txBody>
            <a:bodyPr rtlCol="0" anchor="ctr"/>
            <a:lstStyle/>
            <a:p>
              <a:endParaRPr lang="de-DE" dirty="0"/>
            </a:p>
          </p:txBody>
        </p:sp>
        <p:sp>
          <p:nvSpPr>
            <p:cNvPr id="19" name="Freihandform: Form 18">
              <a:extLst>
                <a:ext uri="{FF2B5EF4-FFF2-40B4-BE49-F238E27FC236}">
                  <a16:creationId xmlns:a16="http://schemas.microsoft.com/office/drawing/2014/main" id="{59FCF28C-6853-A01D-4FEE-258E4661AAB4}"/>
                </a:ext>
              </a:extLst>
            </p:cNvPr>
            <p:cNvSpPr/>
            <p:nvPr/>
          </p:nvSpPr>
          <p:spPr>
            <a:xfrm>
              <a:off x="5813203" y="3140678"/>
              <a:ext cx="561975" cy="1323975"/>
            </a:xfrm>
            <a:custGeom>
              <a:avLst/>
              <a:gdLst>
                <a:gd name="connsiteX0" fmla="*/ 0 w 561975"/>
                <a:gd name="connsiteY0" fmla="*/ 0 h 1323975"/>
                <a:gd name="connsiteX1" fmla="*/ 569500 w 561975"/>
                <a:gd name="connsiteY1" fmla="*/ 0 h 1323975"/>
                <a:gd name="connsiteX2" fmla="*/ 569500 w 561975"/>
                <a:gd name="connsiteY2" fmla="*/ 1328737 h 1323975"/>
                <a:gd name="connsiteX3" fmla="*/ 0 w 561975"/>
                <a:gd name="connsiteY3" fmla="*/ 1328737 h 1323975"/>
              </a:gdLst>
              <a:ahLst/>
              <a:cxnLst>
                <a:cxn ang="0">
                  <a:pos x="connsiteX0" y="connsiteY0"/>
                </a:cxn>
                <a:cxn ang="0">
                  <a:pos x="connsiteX1" y="connsiteY1"/>
                </a:cxn>
                <a:cxn ang="0">
                  <a:pos x="connsiteX2" y="connsiteY2"/>
                </a:cxn>
                <a:cxn ang="0">
                  <a:pos x="connsiteX3" y="connsiteY3"/>
                </a:cxn>
              </a:cxnLst>
              <a:rect l="l" t="t" r="r" b="b"/>
              <a:pathLst>
                <a:path w="561975" h="1323975">
                  <a:moveTo>
                    <a:pt x="0" y="0"/>
                  </a:moveTo>
                  <a:lnTo>
                    <a:pt x="569500" y="0"/>
                  </a:lnTo>
                  <a:lnTo>
                    <a:pt x="569500" y="1328737"/>
                  </a:lnTo>
                  <a:lnTo>
                    <a:pt x="0" y="1328737"/>
                  </a:lnTo>
                  <a:close/>
                </a:path>
              </a:pathLst>
            </a:custGeom>
            <a:grpFill/>
            <a:ln w="9525" cap="flat">
              <a:noFill/>
              <a:prstDash val="solid"/>
              <a:miter/>
            </a:ln>
          </p:spPr>
          <p:txBody>
            <a:bodyPr rtlCol="0" anchor="ctr"/>
            <a:lstStyle/>
            <a:p>
              <a:endParaRPr lang="de-DE" dirty="0"/>
            </a:p>
          </p:txBody>
        </p:sp>
        <p:sp>
          <p:nvSpPr>
            <p:cNvPr id="20" name="Freihandform: Form 19">
              <a:extLst>
                <a:ext uri="{FF2B5EF4-FFF2-40B4-BE49-F238E27FC236}">
                  <a16:creationId xmlns:a16="http://schemas.microsoft.com/office/drawing/2014/main" id="{CD16C668-3850-A3A6-A9C7-1762B798FB43}"/>
                </a:ext>
              </a:extLst>
            </p:cNvPr>
            <p:cNvSpPr/>
            <p:nvPr/>
          </p:nvSpPr>
          <p:spPr>
            <a:xfrm>
              <a:off x="6192869" y="3503867"/>
              <a:ext cx="1600200" cy="1619250"/>
            </a:xfrm>
            <a:custGeom>
              <a:avLst/>
              <a:gdLst>
                <a:gd name="connsiteX0" fmla="*/ 1417892 w 1600200"/>
                <a:gd name="connsiteY0" fmla="*/ 0 h 1619250"/>
                <a:gd name="connsiteX1" fmla="*/ 0 w 1600200"/>
                <a:gd name="connsiteY1" fmla="*/ 1437703 h 1619250"/>
                <a:gd name="connsiteX2" fmla="*/ 0 w 1600200"/>
                <a:gd name="connsiteY2" fmla="*/ 1627537 h 1619250"/>
                <a:gd name="connsiteX3" fmla="*/ 1607725 w 1600200"/>
                <a:gd name="connsiteY3" fmla="*/ 0 h 1619250"/>
                <a:gd name="connsiteX4" fmla="*/ 1417892 w 1600200"/>
                <a:gd name="connsiteY4" fmla="*/ 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619250">
                  <a:moveTo>
                    <a:pt x="1417892" y="0"/>
                  </a:moveTo>
                  <a:cubicBezTo>
                    <a:pt x="1379506" y="769525"/>
                    <a:pt x="766858" y="1388840"/>
                    <a:pt x="0" y="1437703"/>
                  </a:cubicBezTo>
                  <a:lnTo>
                    <a:pt x="0" y="1627537"/>
                  </a:lnTo>
                  <a:cubicBezTo>
                    <a:pt x="872776" y="1578388"/>
                    <a:pt x="1569053" y="875538"/>
                    <a:pt x="1607725" y="0"/>
                  </a:cubicBezTo>
                  <a:cubicBezTo>
                    <a:pt x="1607630" y="0"/>
                    <a:pt x="1417892" y="0"/>
                    <a:pt x="1417892" y="0"/>
                  </a:cubicBezTo>
                  <a:close/>
                </a:path>
              </a:pathLst>
            </a:custGeom>
            <a:grpFill/>
            <a:ln w="9525" cap="flat">
              <a:noFill/>
              <a:prstDash val="solid"/>
              <a:miter/>
            </a:ln>
          </p:spPr>
          <p:txBody>
            <a:bodyPr rtlCol="0" anchor="ctr"/>
            <a:lstStyle/>
            <a:p>
              <a:endParaRPr lang="de-DE" dirty="0"/>
            </a:p>
          </p:txBody>
        </p:sp>
        <p:sp>
          <p:nvSpPr>
            <p:cNvPr id="21" name="Freihandform: Form 20">
              <a:extLst>
                <a:ext uri="{FF2B5EF4-FFF2-40B4-BE49-F238E27FC236}">
                  <a16:creationId xmlns:a16="http://schemas.microsoft.com/office/drawing/2014/main" id="{DBDBBF77-6588-8558-C22A-F901D881F4B0}"/>
                </a:ext>
              </a:extLst>
            </p:cNvPr>
            <p:cNvSpPr/>
            <p:nvPr/>
          </p:nvSpPr>
          <p:spPr>
            <a:xfrm>
              <a:off x="6192869" y="1724311"/>
              <a:ext cx="1600200" cy="1581150"/>
            </a:xfrm>
            <a:custGeom>
              <a:avLst/>
              <a:gdLst>
                <a:gd name="connsiteX0" fmla="*/ 1416082 w 1600200"/>
                <a:gd name="connsiteY0" fmla="*/ 1589818 h 1581150"/>
                <a:gd name="connsiteX1" fmla="*/ 1605915 w 1600200"/>
                <a:gd name="connsiteY1" fmla="*/ 1589818 h 1581150"/>
                <a:gd name="connsiteX2" fmla="*/ 0 w 1600200"/>
                <a:gd name="connsiteY2" fmla="*/ 0 h 1581150"/>
                <a:gd name="connsiteX3" fmla="*/ 0 w 1600200"/>
                <a:gd name="connsiteY3" fmla="*/ 189833 h 1581150"/>
                <a:gd name="connsiteX4" fmla="*/ 1416082 w 1600200"/>
                <a:gd name="connsiteY4" fmla="*/ 1589818 h 158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581150">
                  <a:moveTo>
                    <a:pt x="1416082" y="1589818"/>
                  </a:moveTo>
                  <a:lnTo>
                    <a:pt x="1605915" y="1589818"/>
                  </a:lnTo>
                  <a:cubicBezTo>
                    <a:pt x="1549146" y="731901"/>
                    <a:pt x="860203" y="48387"/>
                    <a:pt x="0" y="0"/>
                  </a:cubicBezTo>
                  <a:lnTo>
                    <a:pt x="0" y="189833"/>
                  </a:lnTo>
                  <a:cubicBezTo>
                    <a:pt x="754285" y="237839"/>
                    <a:pt x="1359884" y="837819"/>
                    <a:pt x="1416082" y="1589818"/>
                  </a:cubicBezTo>
                  <a:close/>
                </a:path>
              </a:pathLst>
            </a:custGeom>
            <a:grpFill/>
            <a:ln w="9525" cap="flat">
              <a:noFill/>
              <a:prstDash val="solid"/>
              <a:miter/>
            </a:ln>
          </p:spPr>
          <p:txBody>
            <a:bodyPr rtlCol="0" anchor="ctr"/>
            <a:lstStyle/>
            <a:p>
              <a:endParaRPr lang="de-DE" dirty="0"/>
            </a:p>
          </p:txBody>
        </p:sp>
        <p:sp>
          <p:nvSpPr>
            <p:cNvPr id="22" name="Freihandform: Form 21">
              <a:extLst>
                <a:ext uri="{FF2B5EF4-FFF2-40B4-BE49-F238E27FC236}">
                  <a16:creationId xmlns:a16="http://schemas.microsoft.com/office/drawing/2014/main" id="{9261D0AC-8B95-FDCE-7C9B-10A121FE7310}"/>
                </a:ext>
              </a:extLst>
            </p:cNvPr>
            <p:cNvSpPr/>
            <p:nvPr/>
          </p:nvSpPr>
          <p:spPr>
            <a:xfrm>
              <a:off x="4392835" y="1724025"/>
              <a:ext cx="1609725" cy="1581150"/>
            </a:xfrm>
            <a:custGeom>
              <a:avLst/>
              <a:gdLst>
                <a:gd name="connsiteX0" fmla="*/ 1610201 w 1609725"/>
                <a:gd name="connsiteY0" fmla="*/ 189833 h 1581150"/>
                <a:gd name="connsiteX1" fmla="*/ 1610201 w 1609725"/>
                <a:gd name="connsiteY1" fmla="*/ 0 h 1581150"/>
                <a:gd name="connsiteX2" fmla="*/ 0 w 1609725"/>
                <a:gd name="connsiteY2" fmla="*/ 1590104 h 1581150"/>
                <a:gd name="connsiteX3" fmla="*/ 189833 w 1609725"/>
                <a:gd name="connsiteY3" fmla="*/ 1590104 h 1581150"/>
                <a:gd name="connsiteX4" fmla="*/ 1610201 w 1609725"/>
                <a:gd name="connsiteY4" fmla="*/ 189833 h 158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725" h="1581150">
                  <a:moveTo>
                    <a:pt x="1610201" y="189833"/>
                  </a:moveTo>
                  <a:lnTo>
                    <a:pt x="1610201" y="0"/>
                  </a:lnTo>
                  <a:cubicBezTo>
                    <a:pt x="747903" y="46387"/>
                    <a:pt x="56864" y="730758"/>
                    <a:pt x="0" y="1590104"/>
                  </a:cubicBezTo>
                  <a:lnTo>
                    <a:pt x="189833" y="1590104"/>
                  </a:lnTo>
                  <a:cubicBezTo>
                    <a:pt x="246126" y="836771"/>
                    <a:pt x="853821" y="235934"/>
                    <a:pt x="1610201" y="189833"/>
                  </a:cubicBezTo>
                  <a:close/>
                </a:path>
              </a:pathLst>
            </a:custGeom>
            <a:grpFill/>
            <a:ln w="9525" cap="flat">
              <a:noFill/>
              <a:prstDash val="solid"/>
              <a:miter/>
            </a:ln>
          </p:spPr>
          <p:txBody>
            <a:bodyPr rtlCol="0" anchor="ctr"/>
            <a:lstStyle/>
            <a:p>
              <a:endParaRPr lang="de-DE" dirty="0"/>
            </a:p>
          </p:txBody>
        </p:sp>
        <p:sp>
          <p:nvSpPr>
            <p:cNvPr id="23" name="Freihandform: Form 22">
              <a:extLst>
                <a:ext uri="{FF2B5EF4-FFF2-40B4-BE49-F238E27FC236}">
                  <a16:creationId xmlns:a16="http://schemas.microsoft.com/office/drawing/2014/main" id="{96669603-244E-AC0D-F263-6B1F0E5402A9}"/>
                </a:ext>
              </a:extLst>
            </p:cNvPr>
            <p:cNvSpPr/>
            <p:nvPr/>
          </p:nvSpPr>
          <p:spPr>
            <a:xfrm>
              <a:off x="4391025" y="3503867"/>
              <a:ext cx="1609725" cy="1619250"/>
            </a:xfrm>
            <a:custGeom>
              <a:avLst/>
              <a:gdLst>
                <a:gd name="connsiteX0" fmla="*/ 189833 w 1609725"/>
                <a:gd name="connsiteY0" fmla="*/ 0 h 1619250"/>
                <a:gd name="connsiteX1" fmla="*/ 0 w 1609725"/>
                <a:gd name="connsiteY1" fmla="*/ 0 h 1619250"/>
                <a:gd name="connsiteX2" fmla="*/ 1612011 w 1609725"/>
                <a:gd name="connsiteY2" fmla="*/ 1627823 h 1619250"/>
                <a:gd name="connsiteX3" fmla="*/ 1612011 w 1609725"/>
                <a:gd name="connsiteY3" fmla="*/ 1437989 h 1619250"/>
                <a:gd name="connsiteX4" fmla="*/ 189833 w 1609725"/>
                <a:gd name="connsiteY4" fmla="*/ 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725" h="1619250">
                  <a:moveTo>
                    <a:pt x="189833" y="0"/>
                  </a:moveTo>
                  <a:lnTo>
                    <a:pt x="0" y="0"/>
                  </a:lnTo>
                  <a:cubicBezTo>
                    <a:pt x="38767" y="876967"/>
                    <a:pt x="737045" y="1580674"/>
                    <a:pt x="1612011" y="1627823"/>
                  </a:cubicBezTo>
                  <a:lnTo>
                    <a:pt x="1612011" y="1437989"/>
                  </a:lnTo>
                  <a:cubicBezTo>
                    <a:pt x="843058" y="1391126"/>
                    <a:pt x="228219" y="771049"/>
                    <a:pt x="189833" y="0"/>
                  </a:cubicBezTo>
                  <a:close/>
                </a:path>
              </a:pathLst>
            </a:custGeom>
            <a:grpFill/>
            <a:ln w="9525" cap="flat">
              <a:noFill/>
              <a:prstDash val="solid"/>
              <a:miter/>
            </a:ln>
          </p:spPr>
          <p:txBody>
            <a:bodyPr rtlCol="0" anchor="ctr"/>
            <a:lstStyle/>
            <a:p>
              <a:endParaRPr lang="de-DE" dirty="0"/>
            </a:p>
          </p:txBody>
        </p:sp>
      </p:grpSp>
      <p:grpSp>
        <p:nvGrpSpPr>
          <p:cNvPr id="24" name="Grafik 64">
            <a:extLst>
              <a:ext uri="{FF2B5EF4-FFF2-40B4-BE49-F238E27FC236}">
                <a16:creationId xmlns:a16="http://schemas.microsoft.com/office/drawing/2014/main" id="{CA153FBC-9CAE-5E3A-0424-61B32A689D60}"/>
              </a:ext>
            </a:extLst>
          </p:cNvPr>
          <p:cNvGrpSpPr>
            <a:grpSpLocks noChangeAspect="1"/>
          </p:cNvGrpSpPr>
          <p:nvPr/>
        </p:nvGrpSpPr>
        <p:grpSpPr>
          <a:xfrm>
            <a:off x="10500281" y="1390825"/>
            <a:ext cx="388838" cy="388838"/>
            <a:chOff x="4391025" y="1724025"/>
            <a:chExt cx="3409950" cy="3409950"/>
          </a:xfrm>
          <a:solidFill>
            <a:srgbClr val="87CEDC"/>
          </a:solidFill>
        </p:grpSpPr>
        <p:sp>
          <p:nvSpPr>
            <p:cNvPr id="25" name="Freihandform: Form 24">
              <a:extLst>
                <a:ext uri="{FF2B5EF4-FFF2-40B4-BE49-F238E27FC236}">
                  <a16:creationId xmlns:a16="http://schemas.microsoft.com/office/drawing/2014/main" id="{7B833671-724A-98C3-826E-18069B181240}"/>
                </a:ext>
              </a:extLst>
            </p:cNvPr>
            <p:cNvSpPr/>
            <p:nvPr/>
          </p:nvSpPr>
          <p:spPr>
            <a:xfrm>
              <a:off x="5813203" y="2385060"/>
              <a:ext cx="561975" cy="561975"/>
            </a:xfrm>
            <a:custGeom>
              <a:avLst/>
              <a:gdLst>
                <a:gd name="connsiteX0" fmla="*/ 0 w 561975"/>
                <a:gd name="connsiteY0" fmla="*/ 284798 h 561975"/>
                <a:gd name="connsiteX1" fmla="*/ 284702 w 561975"/>
                <a:gd name="connsiteY1" fmla="*/ 565785 h 561975"/>
                <a:gd name="connsiteX2" fmla="*/ 569405 w 561975"/>
                <a:gd name="connsiteY2" fmla="*/ 281083 h 561975"/>
                <a:gd name="connsiteX3" fmla="*/ 284702 w 561975"/>
                <a:gd name="connsiteY3" fmla="*/ 0 h 561975"/>
                <a:gd name="connsiteX4" fmla="*/ 0 w 561975"/>
                <a:gd name="connsiteY4" fmla="*/ 284798 h 561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975" h="561975">
                  <a:moveTo>
                    <a:pt x="0" y="284798"/>
                  </a:moveTo>
                  <a:cubicBezTo>
                    <a:pt x="0" y="436436"/>
                    <a:pt x="125635" y="565785"/>
                    <a:pt x="284702" y="565785"/>
                  </a:cubicBezTo>
                  <a:cubicBezTo>
                    <a:pt x="443770" y="565785"/>
                    <a:pt x="569405" y="436436"/>
                    <a:pt x="569405" y="281083"/>
                  </a:cubicBezTo>
                  <a:cubicBezTo>
                    <a:pt x="569405" y="125730"/>
                    <a:pt x="443770" y="0"/>
                    <a:pt x="284702" y="0"/>
                  </a:cubicBezTo>
                  <a:cubicBezTo>
                    <a:pt x="125635" y="0"/>
                    <a:pt x="0" y="125730"/>
                    <a:pt x="0" y="284798"/>
                  </a:cubicBezTo>
                  <a:close/>
                </a:path>
              </a:pathLst>
            </a:custGeom>
            <a:grpFill/>
            <a:ln w="9525" cap="flat">
              <a:noFill/>
              <a:prstDash val="solid"/>
              <a:miter/>
            </a:ln>
          </p:spPr>
          <p:txBody>
            <a:bodyPr rtlCol="0" anchor="ctr"/>
            <a:lstStyle/>
            <a:p>
              <a:endParaRPr lang="de-DE" dirty="0"/>
            </a:p>
          </p:txBody>
        </p:sp>
        <p:sp>
          <p:nvSpPr>
            <p:cNvPr id="26" name="Freihandform: Form 25">
              <a:extLst>
                <a:ext uri="{FF2B5EF4-FFF2-40B4-BE49-F238E27FC236}">
                  <a16:creationId xmlns:a16="http://schemas.microsoft.com/office/drawing/2014/main" id="{6E8B4BDC-F9D7-DD69-285B-C2329282A7D0}"/>
                </a:ext>
              </a:extLst>
            </p:cNvPr>
            <p:cNvSpPr/>
            <p:nvPr/>
          </p:nvSpPr>
          <p:spPr>
            <a:xfrm>
              <a:off x="5813203" y="3140678"/>
              <a:ext cx="561975" cy="1323975"/>
            </a:xfrm>
            <a:custGeom>
              <a:avLst/>
              <a:gdLst>
                <a:gd name="connsiteX0" fmla="*/ 0 w 561975"/>
                <a:gd name="connsiteY0" fmla="*/ 0 h 1323975"/>
                <a:gd name="connsiteX1" fmla="*/ 569500 w 561975"/>
                <a:gd name="connsiteY1" fmla="*/ 0 h 1323975"/>
                <a:gd name="connsiteX2" fmla="*/ 569500 w 561975"/>
                <a:gd name="connsiteY2" fmla="*/ 1328737 h 1323975"/>
                <a:gd name="connsiteX3" fmla="*/ 0 w 561975"/>
                <a:gd name="connsiteY3" fmla="*/ 1328737 h 1323975"/>
              </a:gdLst>
              <a:ahLst/>
              <a:cxnLst>
                <a:cxn ang="0">
                  <a:pos x="connsiteX0" y="connsiteY0"/>
                </a:cxn>
                <a:cxn ang="0">
                  <a:pos x="connsiteX1" y="connsiteY1"/>
                </a:cxn>
                <a:cxn ang="0">
                  <a:pos x="connsiteX2" y="connsiteY2"/>
                </a:cxn>
                <a:cxn ang="0">
                  <a:pos x="connsiteX3" y="connsiteY3"/>
                </a:cxn>
              </a:cxnLst>
              <a:rect l="l" t="t" r="r" b="b"/>
              <a:pathLst>
                <a:path w="561975" h="1323975">
                  <a:moveTo>
                    <a:pt x="0" y="0"/>
                  </a:moveTo>
                  <a:lnTo>
                    <a:pt x="569500" y="0"/>
                  </a:lnTo>
                  <a:lnTo>
                    <a:pt x="569500" y="1328737"/>
                  </a:lnTo>
                  <a:lnTo>
                    <a:pt x="0" y="1328737"/>
                  </a:lnTo>
                  <a:close/>
                </a:path>
              </a:pathLst>
            </a:custGeom>
            <a:grpFill/>
            <a:ln w="9525" cap="flat">
              <a:noFill/>
              <a:prstDash val="solid"/>
              <a:miter/>
            </a:ln>
          </p:spPr>
          <p:txBody>
            <a:bodyPr rtlCol="0" anchor="ctr"/>
            <a:lstStyle/>
            <a:p>
              <a:endParaRPr lang="de-DE" dirty="0"/>
            </a:p>
          </p:txBody>
        </p:sp>
        <p:sp>
          <p:nvSpPr>
            <p:cNvPr id="27" name="Freihandform: Form 26">
              <a:extLst>
                <a:ext uri="{FF2B5EF4-FFF2-40B4-BE49-F238E27FC236}">
                  <a16:creationId xmlns:a16="http://schemas.microsoft.com/office/drawing/2014/main" id="{58CE4E0E-5497-1529-5859-0574B9D3715B}"/>
                </a:ext>
              </a:extLst>
            </p:cNvPr>
            <p:cNvSpPr/>
            <p:nvPr/>
          </p:nvSpPr>
          <p:spPr>
            <a:xfrm>
              <a:off x="6192869" y="3503867"/>
              <a:ext cx="1600200" cy="1619250"/>
            </a:xfrm>
            <a:custGeom>
              <a:avLst/>
              <a:gdLst>
                <a:gd name="connsiteX0" fmla="*/ 1417892 w 1600200"/>
                <a:gd name="connsiteY0" fmla="*/ 0 h 1619250"/>
                <a:gd name="connsiteX1" fmla="*/ 0 w 1600200"/>
                <a:gd name="connsiteY1" fmla="*/ 1437703 h 1619250"/>
                <a:gd name="connsiteX2" fmla="*/ 0 w 1600200"/>
                <a:gd name="connsiteY2" fmla="*/ 1627537 h 1619250"/>
                <a:gd name="connsiteX3" fmla="*/ 1607725 w 1600200"/>
                <a:gd name="connsiteY3" fmla="*/ 0 h 1619250"/>
                <a:gd name="connsiteX4" fmla="*/ 1417892 w 1600200"/>
                <a:gd name="connsiteY4" fmla="*/ 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619250">
                  <a:moveTo>
                    <a:pt x="1417892" y="0"/>
                  </a:moveTo>
                  <a:cubicBezTo>
                    <a:pt x="1379506" y="769525"/>
                    <a:pt x="766858" y="1388840"/>
                    <a:pt x="0" y="1437703"/>
                  </a:cubicBezTo>
                  <a:lnTo>
                    <a:pt x="0" y="1627537"/>
                  </a:lnTo>
                  <a:cubicBezTo>
                    <a:pt x="872776" y="1578388"/>
                    <a:pt x="1569053" y="875538"/>
                    <a:pt x="1607725" y="0"/>
                  </a:cubicBezTo>
                  <a:cubicBezTo>
                    <a:pt x="1607630" y="0"/>
                    <a:pt x="1417892" y="0"/>
                    <a:pt x="1417892" y="0"/>
                  </a:cubicBezTo>
                  <a:close/>
                </a:path>
              </a:pathLst>
            </a:custGeom>
            <a:grpFill/>
            <a:ln w="9525" cap="flat">
              <a:noFill/>
              <a:prstDash val="solid"/>
              <a:miter/>
            </a:ln>
          </p:spPr>
          <p:txBody>
            <a:bodyPr rtlCol="0" anchor="ctr"/>
            <a:lstStyle/>
            <a:p>
              <a:endParaRPr lang="de-DE" dirty="0"/>
            </a:p>
          </p:txBody>
        </p:sp>
        <p:sp>
          <p:nvSpPr>
            <p:cNvPr id="28" name="Freihandform: Form 27">
              <a:extLst>
                <a:ext uri="{FF2B5EF4-FFF2-40B4-BE49-F238E27FC236}">
                  <a16:creationId xmlns:a16="http://schemas.microsoft.com/office/drawing/2014/main" id="{D5345CB9-C3A7-6F42-408C-6F973C2C3018}"/>
                </a:ext>
              </a:extLst>
            </p:cNvPr>
            <p:cNvSpPr/>
            <p:nvPr/>
          </p:nvSpPr>
          <p:spPr>
            <a:xfrm>
              <a:off x="6192869" y="1724311"/>
              <a:ext cx="1600200" cy="1581150"/>
            </a:xfrm>
            <a:custGeom>
              <a:avLst/>
              <a:gdLst>
                <a:gd name="connsiteX0" fmla="*/ 1416082 w 1600200"/>
                <a:gd name="connsiteY0" fmla="*/ 1589818 h 1581150"/>
                <a:gd name="connsiteX1" fmla="*/ 1605915 w 1600200"/>
                <a:gd name="connsiteY1" fmla="*/ 1589818 h 1581150"/>
                <a:gd name="connsiteX2" fmla="*/ 0 w 1600200"/>
                <a:gd name="connsiteY2" fmla="*/ 0 h 1581150"/>
                <a:gd name="connsiteX3" fmla="*/ 0 w 1600200"/>
                <a:gd name="connsiteY3" fmla="*/ 189833 h 1581150"/>
                <a:gd name="connsiteX4" fmla="*/ 1416082 w 1600200"/>
                <a:gd name="connsiteY4" fmla="*/ 1589818 h 158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0200" h="1581150">
                  <a:moveTo>
                    <a:pt x="1416082" y="1589818"/>
                  </a:moveTo>
                  <a:lnTo>
                    <a:pt x="1605915" y="1589818"/>
                  </a:lnTo>
                  <a:cubicBezTo>
                    <a:pt x="1549146" y="731901"/>
                    <a:pt x="860203" y="48387"/>
                    <a:pt x="0" y="0"/>
                  </a:cubicBezTo>
                  <a:lnTo>
                    <a:pt x="0" y="189833"/>
                  </a:lnTo>
                  <a:cubicBezTo>
                    <a:pt x="754285" y="237839"/>
                    <a:pt x="1359884" y="837819"/>
                    <a:pt x="1416082" y="1589818"/>
                  </a:cubicBezTo>
                  <a:close/>
                </a:path>
              </a:pathLst>
            </a:custGeom>
            <a:grpFill/>
            <a:ln w="9525" cap="flat">
              <a:noFill/>
              <a:prstDash val="solid"/>
              <a:miter/>
            </a:ln>
          </p:spPr>
          <p:txBody>
            <a:bodyPr rtlCol="0" anchor="ctr"/>
            <a:lstStyle/>
            <a:p>
              <a:endParaRPr lang="de-DE" dirty="0"/>
            </a:p>
          </p:txBody>
        </p:sp>
        <p:sp>
          <p:nvSpPr>
            <p:cNvPr id="29" name="Freihandform: Form 28">
              <a:extLst>
                <a:ext uri="{FF2B5EF4-FFF2-40B4-BE49-F238E27FC236}">
                  <a16:creationId xmlns:a16="http://schemas.microsoft.com/office/drawing/2014/main" id="{25E7D065-3891-0FDB-4D5A-1F7CD58353F5}"/>
                </a:ext>
              </a:extLst>
            </p:cNvPr>
            <p:cNvSpPr/>
            <p:nvPr/>
          </p:nvSpPr>
          <p:spPr>
            <a:xfrm>
              <a:off x="4392835" y="1724025"/>
              <a:ext cx="1609725" cy="1581150"/>
            </a:xfrm>
            <a:custGeom>
              <a:avLst/>
              <a:gdLst>
                <a:gd name="connsiteX0" fmla="*/ 1610201 w 1609725"/>
                <a:gd name="connsiteY0" fmla="*/ 189833 h 1581150"/>
                <a:gd name="connsiteX1" fmla="*/ 1610201 w 1609725"/>
                <a:gd name="connsiteY1" fmla="*/ 0 h 1581150"/>
                <a:gd name="connsiteX2" fmla="*/ 0 w 1609725"/>
                <a:gd name="connsiteY2" fmla="*/ 1590104 h 1581150"/>
                <a:gd name="connsiteX3" fmla="*/ 189833 w 1609725"/>
                <a:gd name="connsiteY3" fmla="*/ 1590104 h 1581150"/>
                <a:gd name="connsiteX4" fmla="*/ 1610201 w 1609725"/>
                <a:gd name="connsiteY4" fmla="*/ 189833 h 1581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725" h="1581150">
                  <a:moveTo>
                    <a:pt x="1610201" y="189833"/>
                  </a:moveTo>
                  <a:lnTo>
                    <a:pt x="1610201" y="0"/>
                  </a:lnTo>
                  <a:cubicBezTo>
                    <a:pt x="747903" y="46387"/>
                    <a:pt x="56864" y="730758"/>
                    <a:pt x="0" y="1590104"/>
                  </a:cubicBezTo>
                  <a:lnTo>
                    <a:pt x="189833" y="1590104"/>
                  </a:lnTo>
                  <a:cubicBezTo>
                    <a:pt x="246126" y="836771"/>
                    <a:pt x="853821" y="235934"/>
                    <a:pt x="1610201" y="189833"/>
                  </a:cubicBezTo>
                  <a:close/>
                </a:path>
              </a:pathLst>
            </a:custGeom>
            <a:grpFill/>
            <a:ln w="9525" cap="flat">
              <a:noFill/>
              <a:prstDash val="solid"/>
              <a:miter/>
            </a:ln>
          </p:spPr>
          <p:txBody>
            <a:bodyPr rtlCol="0" anchor="ctr"/>
            <a:lstStyle/>
            <a:p>
              <a:endParaRPr lang="de-DE" dirty="0"/>
            </a:p>
          </p:txBody>
        </p:sp>
        <p:sp>
          <p:nvSpPr>
            <p:cNvPr id="30" name="Freihandform: Form 29">
              <a:extLst>
                <a:ext uri="{FF2B5EF4-FFF2-40B4-BE49-F238E27FC236}">
                  <a16:creationId xmlns:a16="http://schemas.microsoft.com/office/drawing/2014/main" id="{F9FE59C6-90F4-242F-13A3-EC75687A40D6}"/>
                </a:ext>
              </a:extLst>
            </p:cNvPr>
            <p:cNvSpPr/>
            <p:nvPr/>
          </p:nvSpPr>
          <p:spPr>
            <a:xfrm>
              <a:off x="4391025" y="3503867"/>
              <a:ext cx="1609725" cy="1619250"/>
            </a:xfrm>
            <a:custGeom>
              <a:avLst/>
              <a:gdLst>
                <a:gd name="connsiteX0" fmla="*/ 189833 w 1609725"/>
                <a:gd name="connsiteY0" fmla="*/ 0 h 1619250"/>
                <a:gd name="connsiteX1" fmla="*/ 0 w 1609725"/>
                <a:gd name="connsiteY1" fmla="*/ 0 h 1619250"/>
                <a:gd name="connsiteX2" fmla="*/ 1612011 w 1609725"/>
                <a:gd name="connsiteY2" fmla="*/ 1627823 h 1619250"/>
                <a:gd name="connsiteX3" fmla="*/ 1612011 w 1609725"/>
                <a:gd name="connsiteY3" fmla="*/ 1437989 h 1619250"/>
                <a:gd name="connsiteX4" fmla="*/ 189833 w 1609725"/>
                <a:gd name="connsiteY4" fmla="*/ 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9725" h="1619250">
                  <a:moveTo>
                    <a:pt x="189833" y="0"/>
                  </a:moveTo>
                  <a:lnTo>
                    <a:pt x="0" y="0"/>
                  </a:lnTo>
                  <a:cubicBezTo>
                    <a:pt x="38767" y="876967"/>
                    <a:pt x="737045" y="1580674"/>
                    <a:pt x="1612011" y="1627823"/>
                  </a:cubicBezTo>
                  <a:lnTo>
                    <a:pt x="1612011" y="1437989"/>
                  </a:lnTo>
                  <a:cubicBezTo>
                    <a:pt x="843058" y="1391126"/>
                    <a:pt x="228219" y="771049"/>
                    <a:pt x="189833" y="0"/>
                  </a:cubicBezTo>
                  <a:close/>
                </a:path>
              </a:pathLst>
            </a:custGeom>
            <a:grpFill/>
            <a:ln w="9525" cap="flat">
              <a:noFill/>
              <a:prstDash val="solid"/>
              <a:miter/>
            </a:ln>
          </p:spPr>
          <p:txBody>
            <a:bodyPr rtlCol="0" anchor="ctr"/>
            <a:lstStyle/>
            <a:p>
              <a:endParaRPr lang="de-DE" dirty="0"/>
            </a:p>
          </p:txBody>
        </p:sp>
      </p:grpSp>
      <p:sp>
        <p:nvSpPr>
          <p:cNvPr id="31" name="Abgerundetes Rechteck 38">
            <a:extLst>
              <a:ext uri="{FF2B5EF4-FFF2-40B4-BE49-F238E27FC236}">
                <a16:creationId xmlns:a16="http://schemas.microsoft.com/office/drawing/2014/main" id="{DAEE28CF-5023-93E1-D377-D0126D457369}"/>
              </a:ext>
              <a:ext uri="{C183D7F6-B498-43B3-948B-1728B52AA6E4}">
                <adec:decorative xmlns:adec="http://schemas.microsoft.com/office/drawing/2017/decorative" val="1"/>
              </a:ext>
            </a:extLst>
          </p:cNvPr>
          <p:cNvSpPr/>
          <p:nvPr/>
        </p:nvSpPr>
        <p:spPr>
          <a:xfrm>
            <a:off x="2481294" y="2754591"/>
            <a:ext cx="2232000" cy="720000"/>
          </a:xfrm>
          <a:prstGeom prst="roundRect">
            <a:avLst>
              <a:gd name="adj" fmla="val 24052"/>
            </a:avLst>
          </a:prstGeom>
          <a:solidFill>
            <a:srgbClr val="D8821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lnSpc>
                <a:spcPct val="90000"/>
              </a:lnSpc>
              <a:spcAft>
                <a:spcPts val="600"/>
              </a:spcAft>
            </a:pPr>
            <a:r>
              <a:rPr lang="de-DE" sz="1250" b="1" noProof="0" dirty="0"/>
              <a:t>Best Fit </a:t>
            </a:r>
          </a:p>
          <a:p>
            <a:pPr algn="ctr" rtl="0">
              <a:lnSpc>
                <a:spcPct val="90000"/>
              </a:lnSpc>
              <a:spcAft>
                <a:spcPts val="600"/>
              </a:spcAft>
            </a:pPr>
            <a:r>
              <a:rPr lang="de-DE" sz="1100" noProof="0" dirty="0"/>
              <a:t>Tarif AZP / PS3 / EGO2 </a:t>
            </a:r>
            <a:br>
              <a:rPr lang="de-DE" sz="1100" noProof="0" dirty="0"/>
            </a:br>
            <a:r>
              <a:rPr lang="de-DE" sz="1100" noProof="0" dirty="0"/>
              <a:t>mit garantierter </a:t>
            </a:r>
            <a:r>
              <a:rPr lang="de-DE" sz="1100" b="1" noProof="0" dirty="0"/>
              <a:t>BRE</a:t>
            </a:r>
          </a:p>
        </p:txBody>
      </p:sp>
      <p:sp>
        <p:nvSpPr>
          <p:cNvPr id="32" name="Abgerundetes Rechteck 38">
            <a:extLst>
              <a:ext uri="{FF2B5EF4-FFF2-40B4-BE49-F238E27FC236}">
                <a16:creationId xmlns:a16="http://schemas.microsoft.com/office/drawing/2014/main" id="{AC85E72E-0050-4DDC-A421-56830C8C2A7B}"/>
              </a:ext>
              <a:ext uri="{C183D7F6-B498-43B3-948B-1728B52AA6E4}">
                <adec:decorative xmlns:adec="http://schemas.microsoft.com/office/drawing/2017/decorative" val="1"/>
              </a:ext>
            </a:extLst>
          </p:cNvPr>
          <p:cNvSpPr/>
          <p:nvPr/>
        </p:nvSpPr>
        <p:spPr>
          <a:xfrm>
            <a:off x="2481294" y="3564355"/>
            <a:ext cx="2232000" cy="720000"/>
          </a:xfrm>
          <a:prstGeom prst="roundRect">
            <a:avLst>
              <a:gd name="adj" fmla="val 24052"/>
            </a:avLst>
          </a:prstGeom>
          <a:solidFill>
            <a:srgbClr val="FDC3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250" b="1" i="0" u="none" strike="noStrike" kern="1200" cap="none" spc="0" normalizeH="0" baseline="0" noProof="0" dirty="0">
                <a:ln>
                  <a:noFill/>
                </a:ln>
                <a:solidFill>
                  <a:schemeClr val="tx1"/>
                </a:solidFill>
                <a:effectLst/>
                <a:uLnTx/>
                <a:uFillTx/>
                <a:ea typeface="+mn-ea"/>
                <a:cs typeface="+mn-cs"/>
              </a:rPr>
              <a:t>Best Fit S</a:t>
            </a:r>
          </a:p>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100" b="0" i="0" u="none" strike="noStrike" kern="1200" cap="none" spc="0" normalizeH="0" baseline="0" noProof="0" dirty="0">
                <a:ln>
                  <a:noFill/>
                </a:ln>
                <a:solidFill>
                  <a:schemeClr val="tx1"/>
                </a:solidFill>
                <a:effectLst/>
                <a:uLnTx/>
                <a:uFillTx/>
                <a:ea typeface="+mn-ea"/>
                <a:cs typeface="+mn-cs"/>
              </a:rPr>
              <a:t>Tarif AZP / PS3 / EGO2 </a:t>
            </a:r>
            <a:br>
              <a:rPr kumimoji="0" lang="de-DE" sz="1100" b="0" i="0" u="none" strike="noStrike" kern="1200" cap="none" spc="0" normalizeH="0" baseline="0" noProof="0" dirty="0">
                <a:ln>
                  <a:noFill/>
                </a:ln>
                <a:solidFill>
                  <a:schemeClr val="tx1"/>
                </a:solidFill>
                <a:effectLst/>
                <a:uLnTx/>
                <a:uFillTx/>
                <a:ea typeface="+mn-ea"/>
                <a:cs typeface="+mn-cs"/>
              </a:rPr>
            </a:br>
            <a:r>
              <a:rPr kumimoji="0" lang="de-DE" sz="1100" b="0" i="0" u="none" strike="noStrike" kern="1200" cap="none" spc="0" normalizeH="0" baseline="0" noProof="0" dirty="0">
                <a:ln>
                  <a:noFill/>
                </a:ln>
                <a:solidFill>
                  <a:schemeClr val="tx1"/>
                </a:solidFill>
                <a:effectLst/>
                <a:uLnTx/>
                <a:uFillTx/>
                <a:ea typeface="+mn-ea"/>
                <a:cs typeface="+mn-cs"/>
              </a:rPr>
              <a:t>mit </a:t>
            </a:r>
            <a:r>
              <a:rPr kumimoji="0" lang="de-DE" sz="1100" b="1" i="0" u="none" strike="noStrike" kern="1200" cap="none" spc="0" normalizeH="0" baseline="0" noProof="0" dirty="0">
                <a:ln>
                  <a:noFill/>
                </a:ln>
                <a:solidFill>
                  <a:schemeClr val="tx1"/>
                </a:solidFill>
                <a:effectLst/>
                <a:uLnTx/>
                <a:uFillTx/>
                <a:ea typeface="+mn-ea"/>
                <a:cs typeface="+mn-cs"/>
              </a:rPr>
              <a:t>Beitragsstundung</a:t>
            </a:r>
          </a:p>
        </p:txBody>
      </p:sp>
      <p:sp>
        <p:nvSpPr>
          <p:cNvPr id="33" name="Abgerundetes Rechteck 38">
            <a:extLst>
              <a:ext uri="{FF2B5EF4-FFF2-40B4-BE49-F238E27FC236}">
                <a16:creationId xmlns:a16="http://schemas.microsoft.com/office/drawing/2014/main" id="{65FC33AB-4F5E-3C5C-15C0-097B56CE5420}"/>
              </a:ext>
              <a:ext uri="{C183D7F6-B498-43B3-948B-1728B52AA6E4}">
                <adec:decorative xmlns:adec="http://schemas.microsoft.com/office/drawing/2017/decorative" val="1"/>
              </a:ext>
            </a:extLst>
          </p:cNvPr>
          <p:cNvSpPr/>
          <p:nvPr/>
        </p:nvSpPr>
        <p:spPr>
          <a:xfrm>
            <a:off x="5531110" y="2754591"/>
            <a:ext cx="2232000" cy="720000"/>
          </a:xfrm>
          <a:prstGeom prst="roundRect">
            <a:avLst>
              <a:gd name="adj" fmla="val 24052"/>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250" b="1" i="0" u="none" strike="noStrike" kern="1200" cap="none" spc="0" normalizeH="0" baseline="0" noProof="0" dirty="0" err="1">
                <a:ln>
                  <a:noFill/>
                </a:ln>
                <a:solidFill>
                  <a:prstClr val="white"/>
                </a:solidFill>
                <a:effectLst/>
                <a:uLnTx/>
                <a:uFillTx/>
                <a:ea typeface="+mn-ea"/>
                <a:cs typeface="+mn-cs"/>
              </a:rPr>
              <a:t>Advanced</a:t>
            </a:r>
            <a:r>
              <a:rPr kumimoji="0" lang="de-DE" sz="1250" b="1" i="0" u="none" strike="noStrike" kern="1200" cap="none" spc="0" normalizeH="0" baseline="0" noProof="0" dirty="0">
                <a:ln>
                  <a:noFill/>
                </a:ln>
                <a:solidFill>
                  <a:prstClr val="white"/>
                </a:solidFill>
                <a:effectLst/>
                <a:uLnTx/>
                <a:uFillTx/>
                <a:ea typeface="+mn-ea"/>
                <a:cs typeface="+mn-cs"/>
              </a:rPr>
              <a:t> Fit  </a:t>
            </a:r>
          </a:p>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100" b="0" i="0" u="none" strike="noStrike" kern="1200" cap="none" spc="0" normalizeH="0" baseline="0" noProof="0" dirty="0">
                <a:ln>
                  <a:noFill/>
                </a:ln>
                <a:solidFill>
                  <a:prstClr val="white"/>
                </a:solidFill>
                <a:effectLst/>
                <a:uLnTx/>
                <a:uFillTx/>
                <a:ea typeface="+mn-ea"/>
                <a:cs typeface="+mn-cs"/>
              </a:rPr>
              <a:t>Tarif KVP / EKV2 </a:t>
            </a:r>
            <a:br>
              <a:rPr kumimoji="0" lang="de-DE" sz="1100" b="0" i="0" u="none" strike="noStrike" kern="1200" cap="none" spc="0" normalizeH="0" baseline="0" noProof="0" dirty="0">
                <a:ln>
                  <a:noFill/>
                </a:ln>
                <a:solidFill>
                  <a:prstClr val="white"/>
                </a:solidFill>
                <a:effectLst/>
                <a:uLnTx/>
                <a:uFillTx/>
                <a:ea typeface="+mn-ea"/>
                <a:cs typeface="+mn-cs"/>
              </a:rPr>
            </a:br>
            <a:r>
              <a:rPr kumimoji="0" lang="de-DE" sz="1100" b="0" i="0" u="none" strike="noStrike" kern="1200" cap="none" spc="0" normalizeH="0" baseline="0" noProof="0" dirty="0">
                <a:ln>
                  <a:noFill/>
                </a:ln>
                <a:solidFill>
                  <a:prstClr val="white"/>
                </a:solidFill>
                <a:effectLst/>
                <a:uLnTx/>
                <a:uFillTx/>
                <a:ea typeface="+mn-ea"/>
                <a:cs typeface="+mn-cs"/>
              </a:rPr>
              <a:t>mit garantierter </a:t>
            </a:r>
            <a:r>
              <a:rPr kumimoji="0" lang="de-DE" sz="1100" b="1" i="0" u="none" strike="noStrike" kern="1200" cap="none" spc="0" normalizeH="0" baseline="0" noProof="0" dirty="0">
                <a:ln>
                  <a:noFill/>
                </a:ln>
                <a:solidFill>
                  <a:prstClr val="white"/>
                </a:solidFill>
                <a:effectLst/>
                <a:uLnTx/>
                <a:uFillTx/>
                <a:ea typeface="+mn-ea"/>
                <a:cs typeface="+mn-cs"/>
              </a:rPr>
              <a:t>BRE</a:t>
            </a:r>
          </a:p>
        </p:txBody>
      </p:sp>
      <p:sp>
        <p:nvSpPr>
          <p:cNvPr id="34" name="Abgerundetes Rechteck 38">
            <a:extLst>
              <a:ext uri="{FF2B5EF4-FFF2-40B4-BE49-F238E27FC236}">
                <a16:creationId xmlns:a16="http://schemas.microsoft.com/office/drawing/2014/main" id="{EE62780B-904F-6F68-BE51-2185217EA961}"/>
              </a:ext>
              <a:ext uri="{C183D7F6-B498-43B3-948B-1728B52AA6E4}">
                <adec:decorative xmlns:adec="http://schemas.microsoft.com/office/drawing/2017/decorative" val="1"/>
              </a:ext>
            </a:extLst>
          </p:cNvPr>
          <p:cNvSpPr/>
          <p:nvPr/>
        </p:nvSpPr>
        <p:spPr>
          <a:xfrm>
            <a:off x="5531110" y="3564355"/>
            <a:ext cx="2232000" cy="720000"/>
          </a:xfrm>
          <a:prstGeom prst="roundRect">
            <a:avLst>
              <a:gd name="adj" fmla="val 24052"/>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250" b="1" i="0" u="none" strike="noStrike" kern="1200" cap="none" spc="0" normalizeH="0" baseline="0" noProof="0" dirty="0" err="1">
                <a:ln>
                  <a:noFill/>
                </a:ln>
                <a:solidFill>
                  <a:schemeClr val="bg1"/>
                </a:solidFill>
                <a:effectLst/>
                <a:uLnTx/>
                <a:uFillTx/>
                <a:ea typeface="+mn-ea"/>
                <a:cs typeface="+mn-cs"/>
              </a:rPr>
              <a:t>Advanced</a:t>
            </a:r>
            <a:r>
              <a:rPr kumimoji="0" lang="de-DE" sz="1250" b="1" i="0" u="none" strike="noStrike" kern="1200" cap="none" spc="0" normalizeH="0" baseline="0" noProof="0" dirty="0">
                <a:ln>
                  <a:noFill/>
                </a:ln>
                <a:solidFill>
                  <a:schemeClr val="bg1"/>
                </a:solidFill>
                <a:effectLst/>
                <a:uLnTx/>
                <a:uFillTx/>
                <a:ea typeface="+mn-ea"/>
                <a:cs typeface="+mn-cs"/>
              </a:rPr>
              <a:t> Fit S</a:t>
            </a:r>
          </a:p>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100" b="0" i="0" u="none" strike="noStrike" kern="1200" cap="none" spc="0" normalizeH="0" baseline="0" noProof="0" dirty="0">
                <a:ln>
                  <a:noFill/>
                </a:ln>
                <a:solidFill>
                  <a:schemeClr val="bg1"/>
                </a:solidFill>
                <a:effectLst/>
                <a:uLnTx/>
                <a:uFillTx/>
                <a:ea typeface="+mn-ea"/>
                <a:cs typeface="+mn-cs"/>
              </a:rPr>
              <a:t>Tarif KVP / EKV2 </a:t>
            </a:r>
            <a:br>
              <a:rPr kumimoji="0" lang="de-DE" sz="1100" b="0" i="0" u="none" strike="noStrike" kern="1200" cap="none" spc="0" normalizeH="0" baseline="0" noProof="0" dirty="0">
                <a:ln>
                  <a:noFill/>
                </a:ln>
                <a:solidFill>
                  <a:schemeClr val="bg1"/>
                </a:solidFill>
                <a:effectLst/>
                <a:uLnTx/>
                <a:uFillTx/>
                <a:ea typeface="+mn-ea"/>
                <a:cs typeface="+mn-cs"/>
              </a:rPr>
            </a:br>
            <a:r>
              <a:rPr kumimoji="0" lang="de-DE" sz="1100" b="0" i="0" u="none" strike="noStrike" kern="1200" cap="none" spc="0" normalizeH="0" baseline="0" noProof="0" dirty="0">
                <a:ln>
                  <a:noFill/>
                </a:ln>
                <a:solidFill>
                  <a:schemeClr val="bg1"/>
                </a:solidFill>
                <a:effectLst/>
                <a:uLnTx/>
                <a:uFillTx/>
                <a:ea typeface="+mn-ea"/>
                <a:cs typeface="+mn-cs"/>
              </a:rPr>
              <a:t>mit </a:t>
            </a:r>
            <a:r>
              <a:rPr kumimoji="0" lang="de-DE" sz="1100" b="1" i="0" u="none" strike="noStrike" kern="1200" cap="none" spc="0" normalizeH="0" baseline="0" noProof="0" dirty="0">
                <a:ln>
                  <a:noFill/>
                </a:ln>
                <a:solidFill>
                  <a:schemeClr val="bg1"/>
                </a:solidFill>
                <a:effectLst/>
                <a:uLnTx/>
                <a:uFillTx/>
                <a:ea typeface="+mn-ea"/>
                <a:cs typeface="+mn-cs"/>
              </a:rPr>
              <a:t>Beitragsstundung</a:t>
            </a:r>
          </a:p>
        </p:txBody>
      </p:sp>
      <p:sp>
        <p:nvSpPr>
          <p:cNvPr id="35" name="Abgerundetes Rechteck 38">
            <a:extLst>
              <a:ext uri="{FF2B5EF4-FFF2-40B4-BE49-F238E27FC236}">
                <a16:creationId xmlns:a16="http://schemas.microsoft.com/office/drawing/2014/main" id="{A14BFFA8-99AC-86FD-4E77-AF182C7093B2}"/>
              </a:ext>
              <a:ext uri="{C183D7F6-B498-43B3-948B-1728B52AA6E4}">
                <adec:decorative xmlns:adec="http://schemas.microsoft.com/office/drawing/2017/decorative" val="1"/>
              </a:ext>
            </a:extLst>
          </p:cNvPr>
          <p:cNvSpPr/>
          <p:nvPr/>
        </p:nvSpPr>
        <p:spPr>
          <a:xfrm>
            <a:off x="8580926" y="2754591"/>
            <a:ext cx="2232000" cy="720000"/>
          </a:xfrm>
          <a:prstGeom prst="roundRect">
            <a:avLst>
              <a:gd name="adj" fmla="val 24052"/>
            </a:avLst>
          </a:prstGeom>
          <a:solidFill>
            <a:srgbClr val="87CED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250" b="1" i="0" u="none" strike="noStrike" kern="1200" cap="none" spc="0" normalizeH="0" baseline="0" noProof="0" dirty="0">
                <a:ln>
                  <a:noFill/>
                </a:ln>
                <a:solidFill>
                  <a:schemeClr val="tx1"/>
                </a:solidFill>
                <a:effectLst/>
                <a:uLnTx/>
                <a:uFillTx/>
                <a:ea typeface="+mn-ea"/>
                <a:cs typeface="+mn-cs"/>
              </a:rPr>
              <a:t>Smart Fit </a:t>
            </a:r>
          </a:p>
          <a:p>
            <a:pPr marL="0" marR="0" lvl="0" indent="0" algn="ctr" defTabSz="914400" rtl="0" eaLnBrk="1" fontAlgn="auto" latinLnBrk="0" hangingPunct="1">
              <a:lnSpc>
                <a:spcPct val="90000"/>
              </a:lnSpc>
              <a:spcBef>
                <a:spcPts val="0"/>
              </a:spcBef>
              <a:spcAft>
                <a:spcPts val="600"/>
              </a:spcAft>
              <a:buClrTx/>
              <a:buSzTx/>
              <a:buFontTx/>
              <a:buNone/>
              <a:tabLst/>
              <a:defRPr/>
            </a:pPr>
            <a:r>
              <a:rPr kumimoji="0" lang="de-DE" sz="1100" b="0" i="0" u="none" strike="noStrike" kern="1200" cap="none" spc="0" normalizeH="0" baseline="0" noProof="0" dirty="0">
                <a:ln>
                  <a:noFill/>
                </a:ln>
                <a:solidFill>
                  <a:schemeClr val="tx1"/>
                </a:solidFill>
                <a:effectLst/>
                <a:uLnTx/>
                <a:uFillTx/>
                <a:ea typeface="+mn-ea"/>
                <a:cs typeface="+mn-cs"/>
              </a:rPr>
              <a:t>Tarif </a:t>
            </a:r>
            <a:br>
              <a:rPr kumimoji="0" lang="de-DE" sz="1100" b="0" i="0" u="none" strike="noStrike" kern="1200" cap="none" spc="0" normalizeH="0" baseline="0" noProof="0" dirty="0">
                <a:ln>
                  <a:noFill/>
                </a:ln>
                <a:solidFill>
                  <a:schemeClr val="tx1"/>
                </a:solidFill>
                <a:effectLst/>
                <a:uLnTx/>
                <a:uFillTx/>
                <a:ea typeface="+mn-ea"/>
                <a:cs typeface="+mn-cs"/>
              </a:rPr>
            </a:br>
            <a:r>
              <a:rPr kumimoji="0" lang="de-DE" sz="1100" b="0" i="0" u="none" strike="noStrike" kern="1200" cap="none" spc="0" normalizeH="0" baseline="0" noProof="0" dirty="0">
                <a:ln>
                  <a:noFill/>
                </a:ln>
                <a:solidFill>
                  <a:schemeClr val="tx1"/>
                </a:solidFill>
                <a:effectLst/>
                <a:uLnTx/>
                <a:uFillTx/>
                <a:ea typeface="+mn-ea"/>
                <a:cs typeface="+mn-cs"/>
              </a:rPr>
              <a:t>KVS1 / EKV2 + KVS3 / EKV2</a:t>
            </a:r>
          </a:p>
        </p:txBody>
      </p:sp>
      <p:sp>
        <p:nvSpPr>
          <p:cNvPr id="39" name="Abgerundetes Rechteck 38">
            <a:extLst>
              <a:ext uri="{FF2B5EF4-FFF2-40B4-BE49-F238E27FC236}">
                <a16:creationId xmlns:a16="http://schemas.microsoft.com/office/drawing/2014/main" id="{633D3A20-E6F5-0D23-F67F-FEB00D6829B0}"/>
              </a:ext>
              <a:ext uri="{C183D7F6-B498-43B3-948B-1728B52AA6E4}">
                <adec:decorative xmlns:adec="http://schemas.microsoft.com/office/drawing/2017/decorative" val="1"/>
              </a:ext>
            </a:extLst>
          </p:cNvPr>
          <p:cNvSpPr/>
          <p:nvPr/>
        </p:nvSpPr>
        <p:spPr>
          <a:xfrm>
            <a:off x="449824" y="4644378"/>
            <a:ext cx="1152000" cy="432000"/>
          </a:xfrm>
          <a:prstGeom prst="roundRect">
            <a:avLst>
              <a:gd name="adj" fmla="val 10275"/>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rtl="0">
              <a:lnSpc>
                <a:spcPct val="90000"/>
              </a:lnSpc>
              <a:spcAft>
                <a:spcPts val="600"/>
              </a:spcAft>
            </a:pPr>
            <a:r>
              <a:rPr lang="de-DE" sz="1250" b="1" noProof="0" dirty="0">
                <a:solidFill>
                  <a:schemeClr val="tx1"/>
                </a:solidFill>
              </a:rPr>
              <a:t>Angestellte</a:t>
            </a:r>
            <a:endParaRPr lang="de-DE" sz="1100" b="1" noProof="0" dirty="0">
              <a:solidFill>
                <a:schemeClr val="tx1"/>
              </a:solidFill>
            </a:endParaRPr>
          </a:p>
        </p:txBody>
      </p:sp>
      <p:sp>
        <p:nvSpPr>
          <p:cNvPr id="42" name="Abgerundetes Rechteck 38">
            <a:extLst>
              <a:ext uri="{FF2B5EF4-FFF2-40B4-BE49-F238E27FC236}">
                <a16:creationId xmlns:a16="http://schemas.microsoft.com/office/drawing/2014/main" id="{CC6E7ED8-8D83-C860-D454-3125A8B01D5C}"/>
              </a:ext>
              <a:ext uri="{C183D7F6-B498-43B3-948B-1728B52AA6E4}">
                <adec:decorative xmlns:adec="http://schemas.microsoft.com/office/drawing/2017/decorative" val="1"/>
              </a:ext>
            </a:extLst>
          </p:cNvPr>
          <p:cNvSpPr/>
          <p:nvPr/>
        </p:nvSpPr>
        <p:spPr>
          <a:xfrm>
            <a:off x="2481294" y="4698378"/>
            <a:ext cx="2232000" cy="324000"/>
          </a:xfrm>
          <a:prstGeom prst="roundRect">
            <a:avLst>
              <a:gd name="adj" fmla="val 24052"/>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lnSpc>
                <a:spcPct val="90000"/>
              </a:lnSpc>
              <a:spcAft>
                <a:spcPts val="600"/>
              </a:spcAft>
            </a:pPr>
            <a:r>
              <a:rPr lang="de-DE" sz="1250" b="1" noProof="0" dirty="0">
                <a:solidFill>
                  <a:schemeClr val="tx1"/>
                </a:solidFill>
              </a:rPr>
              <a:t>Leistungsorientiert</a:t>
            </a:r>
          </a:p>
        </p:txBody>
      </p:sp>
      <p:pic>
        <p:nvPicPr>
          <p:cNvPr id="45" name="Grafik 44">
            <a:extLst>
              <a:ext uri="{FF2B5EF4-FFF2-40B4-BE49-F238E27FC236}">
                <a16:creationId xmlns:a16="http://schemas.microsoft.com/office/drawing/2014/main" id="{5A3D02A9-515A-D571-34DF-E4D55E85254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9431" y="3981831"/>
            <a:ext cx="712787" cy="712787"/>
          </a:xfrm>
          <a:prstGeom prst="rect">
            <a:avLst/>
          </a:prstGeom>
        </p:spPr>
      </p:pic>
      <p:sp>
        <p:nvSpPr>
          <p:cNvPr id="47" name="Abgerundetes Rechteck 38">
            <a:extLst>
              <a:ext uri="{FF2B5EF4-FFF2-40B4-BE49-F238E27FC236}">
                <a16:creationId xmlns:a16="http://schemas.microsoft.com/office/drawing/2014/main" id="{1BF72D68-8CB0-4E22-50CD-9088E68E66D4}"/>
              </a:ext>
              <a:ext uri="{C183D7F6-B498-43B3-948B-1728B52AA6E4}">
                <adec:decorative xmlns:adec="http://schemas.microsoft.com/office/drawing/2017/decorative" val="1"/>
              </a:ext>
            </a:extLst>
          </p:cNvPr>
          <p:cNvSpPr/>
          <p:nvPr/>
        </p:nvSpPr>
        <p:spPr>
          <a:xfrm>
            <a:off x="5531110" y="4698378"/>
            <a:ext cx="2232000" cy="324000"/>
          </a:xfrm>
          <a:prstGeom prst="roundRect">
            <a:avLst>
              <a:gd name="adj" fmla="val 24052"/>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lnSpc>
                <a:spcPct val="90000"/>
              </a:lnSpc>
              <a:spcAft>
                <a:spcPts val="600"/>
              </a:spcAft>
            </a:pPr>
            <a:r>
              <a:rPr lang="de-DE" sz="1250" b="1" noProof="0" dirty="0">
                <a:solidFill>
                  <a:schemeClr val="tx1"/>
                </a:solidFill>
              </a:rPr>
              <a:t>Preissensibel ohne SB</a:t>
            </a:r>
          </a:p>
        </p:txBody>
      </p:sp>
      <p:sp>
        <p:nvSpPr>
          <p:cNvPr id="48" name="Abgerundetes Rechteck 38">
            <a:extLst>
              <a:ext uri="{FF2B5EF4-FFF2-40B4-BE49-F238E27FC236}">
                <a16:creationId xmlns:a16="http://schemas.microsoft.com/office/drawing/2014/main" id="{184CA41C-DA4D-ACA0-85C2-895ECDA5CFCE}"/>
              </a:ext>
              <a:ext uri="{C183D7F6-B498-43B3-948B-1728B52AA6E4}">
                <adec:decorative xmlns:adec="http://schemas.microsoft.com/office/drawing/2017/decorative" val="1"/>
              </a:ext>
            </a:extLst>
          </p:cNvPr>
          <p:cNvSpPr/>
          <p:nvPr/>
        </p:nvSpPr>
        <p:spPr>
          <a:xfrm>
            <a:off x="8580926" y="4698378"/>
            <a:ext cx="2232000" cy="324000"/>
          </a:xfrm>
          <a:prstGeom prst="roundRect">
            <a:avLst>
              <a:gd name="adj" fmla="val 24052"/>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lnSpc>
                <a:spcPct val="90000"/>
              </a:lnSpc>
              <a:spcAft>
                <a:spcPts val="600"/>
              </a:spcAft>
            </a:pPr>
            <a:r>
              <a:rPr lang="de-DE" sz="1250" b="1" noProof="0" dirty="0">
                <a:solidFill>
                  <a:schemeClr val="tx1"/>
                </a:solidFill>
              </a:rPr>
              <a:t>Preissensibel mit SB</a:t>
            </a:r>
          </a:p>
        </p:txBody>
      </p:sp>
      <p:sp>
        <p:nvSpPr>
          <p:cNvPr id="50" name="Textfeld 49">
            <a:extLst>
              <a:ext uri="{FF2B5EF4-FFF2-40B4-BE49-F238E27FC236}">
                <a16:creationId xmlns:a16="http://schemas.microsoft.com/office/drawing/2014/main" id="{A66CE554-C496-59BA-E663-8E4081635D24}"/>
              </a:ext>
            </a:extLst>
          </p:cNvPr>
          <p:cNvSpPr txBox="1"/>
          <p:nvPr/>
        </p:nvSpPr>
        <p:spPr>
          <a:xfrm>
            <a:off x="2481294" y="5320469"/>
            <a:ext cx="5421540" cy="582467"/>
          </a:xfrm>
          <a:prstGeom prst="rect">
            <a:avLst/>
          </a:prstGeom>
          <a:noFill/>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nSpc>
                <a:spcPct val="90000"/>
              </a:lnSpc>
              <a:spcAft>
                <a:spcPts val="600"/>
              </a:spcAft>
              <a:defRPr/>
            </a:pPr>
            <a:r>
              <a:rPr lang="de-DE" sz="1250" b="1" dirty="0">
                <a:solidFill>
                  <a:schemeClr val="accent6"/>
                </a:solidFill>
              </a:rPr>
              <a:t>Ideal für Arbeitnehmer!</a:t>
            </a:r>
          </a:p>
          <a:p>
            <a:pPr>
              <a:lnSpc>
                <a:spcPct val="90000"/>
              </a:lnSpc>
              <a:spcAft>
                <a:spcPts val="600"/>
              </a:spcAft>
              <a:defRPr/>
            </a:pPr>
            <a:r>
              <a:rPr lang="de-DE" sz="1200" dirty="0">
                <a:solidFill>
                  <a:schemeClr val="accent6"/>
                </a:solidFill>
              </a:rPr>
              <a:t>Warum? Der Arbeitgeber bezuschusst den Beitrag zur PKV. An einer Selbst-</a:t>
            </a:r>
            <a:br>
              <a:rPr lang="de-DE" sz="1200" dirty="0">
                <a:solidFill>
                  <a:schemeClr val="accent6"/>
                </a:solidFill>
              </a:rPr>
            </a:br>
            <a:r>
              <a:rPr lang="de-DE" sz="1200" dirty="0">
                <a:solidFill>
                  <a:schemeClr val="accent6"/>
                </a:solidFill>
              </a:rPr>
              <a:t>beteiligung im Leistungsfall beteiligt sich der Arbeitgeber hingegen nicht.</a:t>
            </a:r>
          </a:p>
        </p:txBody>
      </p:sp>
    </p:spTree>
    <p:extLst>
      <p:ext uri="{BB962C8B-B14F-4D97-AF65-F5344CB8AC3E}">
        <p14:creationId xmlns:p14="http://schemas.microsoft.com/office/powerpoint/2010/main" val="3089477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10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12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hteck: abgerundete Ecken 39">
            <a:extLst>
              <a:ext uri="{FF2B5EF4-FFF2-40B4-BE49-F238E27FC236}">
                <a16:creationId xmlns:a16="http://schemas.microsoft.com/office/drawing/2014/main" id="{43630387-C70A-6497-9867-7841FAD9E205}"/>
              </a:ext>
            </a:extLst>
          </p:cNvPr>
          <p:cNvSpPr/>
          <p:nvPr/>
        </p:nvSpPr>
        <p:spPr>
          <a:xfrm>
            <a:off x="873807" y="1341000"/>
            <a:ext cx="2628900" cy="2088000"/>
          </a:xfrm>
          <a:prstGeom prst="roundRect">
            <a:avLst>
              <a:gd name="adj" fmla="val 7523"/>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marL="180000" indent="-180000" algn="l">
              <a:lnSpc>
                <a:spcPct val="100000"/>
              </a:lnSpc>
              <a:spcBef>
                <a:spcPts val="600"/>
              </a:spcBef>
              <a:buFont typeface="Arial" panose="020B0604020202020204" pitchFamily="34" charset="0"/>
              <a:buChar char="•"/>
            </a:pPr>
            <a:endParaRPr lang="de-DE" sz="1600" dirty="0">
              <a:solidFill>
                <a:schemeClr val="tx1"/>
              </a:solidFill>
            </a:endParaRPr>
          </a:p>
        </p:txBody>
      </p:sp>
      <p:sp>
        <p:nvSpPr>
          <p:cNvPr id="41" name="Rechteck: abgerundete Ecken 40">
            <a:extLst>
              <a:ext uri="{FF2B5EF4-FFF2-40B4-BE49-F238E27FC236}">
                <a16:creationId xmlns:a16="http://schemas.microsoft.com/office/drawing/2014/main" id="{8B95D610-B394-0B2B-54AA-8A7869F2C842}"/>
              </a:ext>
            </a:extLst>
          </p:cNvPr>
          <p:cNvSpPr/>
          <p:nvPr/>
        </p:nvSpPr>
        <p:spPr>
          <a:xfrm>
            <a:off x="4781766" y="1341000"/>
            <a:ext cx="2628900" cy="2088000"/>
          </a:xfrm>
          <a:prstGeom prst="roundRect">
            <a:avLst>
              <a:gd name="adj" fmla="val 7523"/>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marL="180000" indent="-180000" algn="l">
              <a:lnSpc>
                <a:spcPct val="100000"/>
              </a:lnSpc>
              <a:spcBef>
                <a:spcPts val="600"/>
              </a:spcBef>
              <a:buFont typeface="Arial" panose="020B0604020202020204" pitchFamily="34" charset="0"/>
              <a:buChar char="•"/>
            </a:pPr>
            <a:endParaRPr lang="de-DE" sz="1600" dirty="0">
              <a:solidFill>
                <a:schemeClr val="tx1"/>
              </a:solidFill>
            </a:endParaRPr>
          </a:p>
        </p:txBody>
      </p:sp>
      <p:sp>
        <p:nvSpPr>
          <p:cNvPr id="42" name="Rechteck: abgerundete Ecken 41">
            <a:extLst>
              <a:ext uri="{FF2B5EF4-FFF2-40B4-BE49-F238E27FC236}">
                <a16:creationId xmlns:a16="http://schemas.microsoft.com/office/drawing/2014/main" id="{5FC41C93-4558-E2E0-4868-CD348D8DD1CC}"/>
              </a:ext>
            </a:extLst>
          </p:cNvPr>
          <p:cNvSpPr/>
          <p:nvPr/>
        </p:nvSpPr>
        <p:spPr>
          <a:xfrm>
            <a:off x="8680638" y="1341000"/>
            <a:ext cx="2628900" cy="2088000"/>
          </a:xfrm>
          <a:prstGeom prst="roundRect">
            <a:avLst>
              <a:gd name="adj" fmla="val 7523"/>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marL="180000" indent="-180000" algn="l">
              <a:lnSpc>
                <a:spcPct val="100000"/>
              </a:lnSpc>
              <a:spcBef>
                <a:spcPts val="600"/>
              </a:spcBef>
              <a:buFont typeface="Arial" panose="020B0604020202020204" pitchFamily="34" charset="0"/>
              <a:buChar char="•"/>
            </a:pPr>
            <a:endParaRPr lang="de-DE" sz="1600" dirty="0">
              <a:solidFill>
                <a:schemeClr val="tx1"/>
              </a:solidFill>
            </a:endParaRPr>
          </a:p>
        </p:txBody>
      </p:sp>
      <p:graphicFrame>
        <p:nvGraphicFramePr>
          <p:cNvPr id="10" name="Objekt 9" hidden="1">
            <a:extLst>
              <a:ext uri="{FF2B5EF4-FFF2-40B4-BE49-F238E27FC236}">
                <a16:creationId xmlns:a16="http://schemas.microsoft.com/office/drawing/2014/main" id="{6F9D7079-28E8-41A9-D7AC-B6D05BA8A16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44" imgH="345" progId="TCLayout.ActiveDocument.1">
                  <p:embed/>
                </p:oleObj>
              </mc:Choice>
              <mc:Fallback>
                <p:oleObj name="think-cell Folie" r:id="rId7" imgW="344" imgH="345" progId="TCLayout.ActiveDocument.1">
                  <p:embed/>
                  <p:pic>
                    <p:nvPicPr>
                      <p:cNvPr id="10" name="Objekt 9" hidden="1">
                        <a:extLst>
                          <a:ext uri="{FF2B5EF4-FFF2-40B4-BE49-F238E27FC236}">
                            <a16:creationId xmlns:a16="http://schemas.microsoft.com/office/drawing/2014/main" id="{6F9D7079-28E8-41A9-D7AC-B6D05BA8A16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1F0D6CD-E700-4A57-8D80-E72EEF0F9F90}"/>
              </a:ext>
            </a:extLst>
          </p:cNvPr>
          <p:cNvSpPr>
            <a:spLocks noGrp="1"/>
          </p:cNvSpPr>
          <p:nvPr>
            <p:ph type="title"/>
          </p:nvPr>
        </p:nvSpPr>
        <p:spPr bwMode="gray"/>
        <p:txBody>
          <a:bodyPr vert="horz"/>
          <a:lstStyle/>
          <a:p>
            <a:r>
              <a:rPr lang="de-DE" dirty="0"/>
              <a:t>Für welche Zielgruppen ist der Tarif besonders interessant? </a:t>
            </a:r>
          </a:p>
        </p:txBody>
      </p:sp>
      <p:sp>
        <p:nvSpPr>
          <p:cNvPr id="3" name="Fußzeilenplatzhalter 2">
            <a:extLst>
              <a:ext uri="{FF2B5EF4-FFF2-40B4-BE49-F238E27FC236}">
                <a16:creationId xmlns:a16="http://schemas.microsoft.com/office/drawing/2014/main" id="{ADD6BE00-305B-452C-88CC-2CC24A514EA6}"/>
              </a:ext>
            </a:extLst>
          </p:cNvPr>
          <p:cNvSpPr>
            <a:spLocks noGrp="1"/>
          </p:cNvSpPr>
          <p:nvPr>
            <p:ph type="ftr" sz="quarter" idx="11"/>
          </p:nvPr>
        </p:nvSpPr>
        <p:spPr bwMode="gray"/>
        <p:txBody>
          <a:bodyPr/>
          <a:lstStyle/>
          <a:p>
            <a:r>
              <a:rPr lang="de-DE" dirty="0"/>
              <a:t>Produkt Advanced Fit &amp; Advanced Fit S</a:t>
            </a:r>
          </a:p>
        </p:txBody>
      </p:sp>
      <p:sp>
        <p:nvSpPr>
          <p:cNvPr id="5" name="Foliennummernplatzhalter 4">
            <a:extLst>
              <a:ext uri="{FF2B5EF4-FFF2-40B4-BE49-F238E27FC236}">
                <a16:creationId xmlns:a16="http://schemas.microsoft.com/office/drawing/2014/main" id="{EA688E43-BE7D-B01B-03C0-9D23159DE6C1}"/>
              </a:ext>
            </a:extLst>
          </p:cNvPr>
          <p:cNvSpPr>
            <a:spLocks noGrp="1"/>
          </p:cNvSpPr>
          <p:nvPr>
            <p:ph type="sldNum" sz="quarter" idx="12"/>
          </p:nvPr>
        </p:nvSpPr>
        <p:spPr/>
        <p:txBody>
          <a:bodyPr/>
          <a:lstStyle/>
          <a:p>
            <a:fld id="{77D899ED-E07B-4111-BFEA-7E6553FCF2CE}" type="slidenum">
              <a:rPr lang="de-DE" smtClean="0"/>
              <a:pPr/>
              <a:t>5</a:t>
            </a:fld>
            <a:endParaRPr lang="de-DE" dirty="0"/>
          </a:p>
        </p:txBody>
      </p:sp>
      <p:sp>
        <p:nvSpPr>
          <p:cNvPr id="11" name="Textplatzhalter 10">
            <a:extLst>
              <a:ext uri="{FF2B5EF4-FFF2-40B4-BE49-F238E27FC236}">
                <a16:creationId xmlns:a16="http://schemas.microsoft.com/office/drawing/2014/main" id="{3C142E47-3769-4B5B-BD27-99F42D03DCA7}"/>
              </a:ext>
            </a:extLst>
          </p:cNvPr>
          <p:cNvSpPr>
            <a:spLocks noGrp="1"/>
          </p:cNvSpPr>
          <p:nvPr>
            <p:ph type="body" sz="quarter" idx="13"/>
          </p:nvPr>
        </p:nvSpPr>
        <p:spPr/>
        <p:txBody>
          <a:bodyPr/>
          <a:lstStyle/>
          <a:p>
            <a:r>
              <a:rPr lang="de-DE" dirty="0"/>
              <a:t>Zielgruppen Advanced Fit &amp; Advanced Fit S</a:t>
            </a:r>
          </a:p>
        </p:txBody>
      </p:sp>
      <p:sp>
        <p:nvSpPr>
          <p:cNvPr id="27" name="Textplatzhalter 5">
            <a:extLst>
              <a:ext uri="{FF2B5EF4-FFF2-40B4-BE49-F238E27FC236}">
                <a16:creationId xmlns:a16="http://schemas.microsoft.com/office/drawing/2014/main" id="{062A4A2B-D52F-14A6-EB78-4A58840E912F}"/>
              </a:ext>
            </a:extLst>
          </p:cNvPr>
          <p:cNvSpPr txBox="1">
            <a:spLocks/>
          </p:cNvSpPr>
          <p:nvPr/>
        </p:nvSpPr>
        <p:spPr bwMode="gray">
          <a:xfrm>
            <a:off x="4781335" y="4314833"/>
            <a:ext cx="2629331" cy="1410987"/>
          </a:xfrm>
          <a:prstGeom prst="rect">
            <a:avLst/>
          </a:prstGeom>
        </p:spPr>
        <p:txBody>
          <a:bodyPr vert="horz" lIns="0" tIns="0" rIns="0" bIns="0" rtlCol="0">
            <a:noAutofit/>
          </a:bodyPr>
          <a:lstStyle>
            <a:lvl1pPr marL="0" indent="0" algn="l" defTabSz="914400" rtl="0" eaLnBrk="1" latinLnBrk="0" hangingPunct="1">
              <a:lnSpc>
                <a:spcPct val="100000"/>
              </a:lnSpc>
              <a:spcBef>
                <a:spcPts val="1200"/>
              </a:spcBef>
              <a:buFontTx/>
              <a:buNone/>
              <a:defRPr sz="1600" kern="1200">
                <a:solidFill>
                  <a:schemeClr val="accent1"/>
                </a:solidFill>
                <a:latin typeface="+mn-lt"/>
                <a:ea typeface="+mn-ea"/>
                <a:cs typeface="+mn-cs"/>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2" indent="0">
              <a:spcBef>
                <a:spcPts val="0"/>
              </a:spcBef>
              <a:spcAft>
                <a:spcPts val="1000"/>
              </a:spcAft>
              <a:buFont typeface="Arial" panose="020B0604020202020204" pitchFamily="34" charset="0"/>
              <a:buNone/>
            </a:pPr>
            <a:r>
              <a:rPr lang="de-DE" sz="1200" dirty="0"/>
              <a:t>Die Größe einer Familie wirkt sich </a:t>
            </a:r>
            <a:br>
              <a:rPr lang="de-DE" sz="1200" dirty="0"/>
            </a:br>
            <a:r>
              <a:rPr lang="de-DE" sz="1200" dirty="0"/>
              <a:t>auf den Beitrag zur PKV aus.</a:t>
            </a:r>
          </a:p>
          <a:p>
            <a:pPr marL="0" lvl="2" indent="0">
              <a:spcBef>
                <a:spcPts val="0"/>
              </a:spcBef>
              <a:spcAft>
                <a:spcPts val="1000"/>
              </a:spcAft>
              <a:buFont typeface="Arial" panose="020B0604020202020204" pitchFamily="34" charset="0"/>
              <a:buNone/>
            </a:pPr>
            <a:r>
              <a:rPr lang="de-DE" sz="1200" dirty="0"/>
              <a:t>Familienväter und Familienmütter,  welche noch ihre Kinder mitversichern müssen, können mit Advanced Fit &amp; Advanced Fit S eine Familie preiswert absichern.</a:t>
            </a:r>
          </a:p>
        </p:txBody>
      </p:sp>
      <p:sp>
        <p:nvSpPr>
          <p:cNvPr id="30" name="Textplatzhalter 5">
            <a:extLst>
              <a:ext uri="{FF2B5EF4-FFF2-40B4-BE49-F238E27FC236}">
                <a16:creationId xmlns:a16="http://schemas.microsoft.com/office/drawing/2014/main" id="{032ABE47-C820-2DEB-C7BA-62BCEE605257}"/>
              </a:ext>
            </a:extLst>
          </p:cNvPr>
          <p:cNvSpPr txBox="1">
            <a:spLocks/>
          </p:cNvSpPr>
          <p:nvPr/>
        </p:nvSpPr>
        <p:spPr bwMode="gray">
          <a:xfrm>
            <a:off x="8683988" y="4314833"/>
            <a:ext cx="2629331" cy="1410987"/>
          </a:xfrm>
          <a:prstGeom prst="rect">
            <a:avLst/>
          </a:prstGeom>
        </p:spPr>
        <p:txBody>
          <a:bodyPr vert="horz" lIns="0" tIns="0" rIns="0" bIns="0" rtlCol="0">
            <a:noAutofit/>
          </a:bodyPr>
          <a:lstStyle>
            <a:lvl1pPr marL="0" indent="0" algn="l" defTabSz="914400" rtl="0" eaLnBrk="1" latinLnBrk="0" hangingPunct="1">
              <a:lnSpc>
                <a:spcPct val="100000"/>
              </a:lnSpc>
              <a:spcBef>
                <a:spcPts val="1200"/>
              </a:spcBef>
              <a:buFontTx/>
              <a:buNone/>
              <a:defRPr sz="1600" kern="1200">
                <a:solidFill>
                  <a:schemeClr val="accent1"/>
                </a:solidFill>
                <a:latin typeface="+mn-lt"/>
                <a:ea typeface="+mn-ea"/>
                <a:cs typeface="+mn-cs"/>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2" indent="0">
              <a:spcBef>
                <a:spcPts val="0"/>
              </a:spcBef>
              <a:spcAft>
                <a:spcPts val="1000"/>
              </a:spcAft>
              <a:buFont typeface="Arial" panose="020B0604020202020204" pitchFamily="34" charset="0"/>
              <a:buNone/>
            </a:pPr>
            <a:r>
              <a:rPr lang="de-DE" sz="1200" dirty="0"/>
              <a:t>Ein höheres Eintrittsalter wirkt sich </a:t>
            </a:r>
            <a:br>
              <a:rPr lang="de-DE" sz="1200" dirty="0"/>
            </a:br>
            <a:r>
              <a:rPr lang="de-DE" sz="1200" dirty="0"/>
              <a:t>auf den Beitrag zur PKV aus.</a:t>
            </a:r>
          </a:p>
          <a:p>
            <a:pPr marL="0" lvl="2" indent="0">
              <a:spcBef>
                <a:spcPts val="0"/>
              </a:spcBef>
              <a:spcAft>
                <a:spcPts val="1000"/>
              </a:spcAft>
              <a:buFont typeface="Arial" panose="020B0604020202020204" pitchFamily="34" charset="0"/>
              <a:buNone/>
            </a:pPr>
            <a:r>
              <a:rPr lang="de-DE" sz="1200" dirty="0"/>
              <a:t>Mit Advanced Fit &amp; Advanced Fit S können Angestellte auch mit höherem Eintrittsalter preiswert abgesichert werden.</a:t>
            </a:r>
          </a:p>
        </p:txBody>
      </p:sp>
      <p:sp>
        <p:nvSpPr>
          <p:cNvPr id="38" name="Textplatzhalter 5">
            <a:extLst>
              <a:ext uri="{FF2B5EF4-FFF2-40B4-BE49-F238E27FC236}">
                <a16:creationId xmlns:a16="http://schemas.microsoft.com/office/drawing/2014/main" id="{27BBD537-D0A5-4483-A379-95574EB0FD32}"/>
              </a:ext>
            </a:extLst>
          </p:cNvPr>
          <p:cNvSpPr txBox="1">
            <a:spLocks/>
          </p:cNvSpPr>
          <p:nvPr/>
        </p:nvSpPr>
        <p:spPr bwMode="gray">
          <a:xfrm>
            <a:off x="873807" y="4314825"/>
            <a:ext cx="2628900" cy="1411288"/>
          </a:xfrm>
          <a:prstGeom prst="rect">
            <a:avLst/>
          </a:prstGeom>
        </p:spPr>
        <p:txBody>
          <a:bodyPr vert="horz" lIns="0" tIns="0" rIns="0" bIns="0" rtlCol="0">
            <a:noAutofit/>
          </a:bodyPr>
          <a:lstStyle>
            <a:lvl1pPr marL="0" indent="0" algn="l" defTabSz="914400" rtl="0" eaLnBrk="1" latinLnBrk="0" hangingPunct="1">
              <a:lnSpc>
                <a:spcPct val="100000"/>
              </a:lnSpc>
              <a:spcBef>
                <a:spcPts val="1200"/>
              </a:spcBef>
              <a:buFontTx/>
              <a:buNone/>
              <a:defRPr sz="1600" kern="1200">
                <a:solidFill>
                  <a:schemeClr val="accent1"/>
                </a:solidFill>
                <a:latin typeface="+mn-lt"/>
                <a:ea typeface="+mn-ea"/>
                <a:cs typeface="+mn-cs"/>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2" indent="0">
              <a:spcBef>
                <a:spcPts val="0"/>
              </a:spcBef>
              <a:spcAft>
                <a:spcPts val="1000"/>
              </a:spcAft>
              <a:buFont typeface="Arial" panose="020B0604020202020204" pitchFamily="34" charset="0"/>
              <a:buNone/>
            </a:pPr>
            <a:r>
              <a:rPr lang="de-DE" sz="1200" dirty="0"/>
              <a:t>Angestellte, welche sich einen Premiumtarif wie Best Fit nicht leisten können oder wollen.</a:t>
            </a:r>
          </a:p>
          <a:p>
            <a:pPr marL="0" lvl="2" indent="0">
              <a:spcBef>
                <a:spcPts val="0"/>
              </a:spcBef>
              <a:spcAft>
                <a:spcPts val="1000"/>
              </a:spcAft>
              <a:buFont typeface="Arial" panose="020B0604020202020204" pitchFamily="34" charset="0"/>
              <a:buNone/>
            </a:pPr>
            <a:r>
              <a:rPr lang="de-DE" sz="1200" dirty="0"/>
              <a:t>Der Tarif hat keine Selbstbeteiligung und ist dementsprechend attraktiv für Angestellte. </a:t>
            </a:r>
          </a:p>
        </p:txBody>
      </p:sp>
      <p:sp>
        <p:nvSpPr>
          <p:cNvPr id="39" name="Textplatzhalter 5">
            <a:extLst>
              <a:ext uri="{FF2B5EF4-FFF2-40B4-BE49-F238E27FC236}">
                <a16:creationId xmlns:a16="http://schemas.microsoft.com/office/drawing/2014/main" id="{F039D1B0-1FA8-51AD-1FCD-9ADBCDC278CD}"/>
              </a:ext>
            </a:extLst>
          </p:cNvPr>
          <p:cNvSpPr txBox="1">
            <a:spLocks/>
          </p:cNvSpPr>
          <p:nvPr/>
        </p:nvSpPr>
        <p:spPr bwMode="gray">
          <a:xfrm>
            <a:off x="873375" y="3510204"/>
            <a:ext cx="2629332" cy="587497"/>
          </a:xfrm>
          <a:prstGeom prst="roundRect">
            <a:avLst/>
          </a:prstGeom>
          <a:solidFill>
            <a:schemeClr val="accent1"/>
          </a:solidFill>
        </p:spPr>
        <p:txBody>
          <a:bodyPr vert="horz" wrap="square" lIns="144000" tIns="180000" rIns="180000" bIns="180000" rtlCol="0" anchor="ctr" anchorCtr="0">
            <a:noAutofit/>
          </a:bodyPr>
          <a:lstStyle>
            <a:defPPr>
              <a:defRPr lang="de-DE"/>
            </a:defPPr>
            <a:lvl1pPr>
              <a:lnSpc>
                <a:spcPct val="90000"/>
              </a:lnSpc>
              <a:defRPr sz="3600">
                <a:solidFill>
                  <a:schemeClr val="bg1"/>
                </a:solidFill>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white"/>
                </a:solidFill>
                <a:effectLst/>
                <a:uLnTx/>
                <a:uFillTx/>
                <a:latin typeface="Arial"/>
                <a:ea typeface="+mn-ea"/>
                <a:cs typeface="+mn-cs"/>
              </a:rPr>
              <a:t>Preissensible Angestellte</a:t>
            </a:r>
          </a:p>
        </p:txBody>
      </p:sp>
      <p:sp>
        <p:nvSpPr>
          <p:cNvPr id="43" name="Textplatzhalter 5">
            <a:extLst>
              <a:ext uri="{FF2B5EF4-FFF2-40B4-BE49-F238E27FC236}">
                <a16:creationId xmlns:a16="http://schemas.microsoft.com/office/drawing/2014/main" id="{E698E187-35D0-A756-A9CB-62AFEC03C671}"/>
              </a:ext>
            </a:extLst>
          </p:cNvPr>
          <p:cNvSpPr txBox="1">
            <a:spLocks/>
          </p:cNvSpPr>
          <p:nvPr/>
        </p:nvSpPr>
        <p:spPr bwMode="gray">
          <a:xfrm>
            <a:off x="4781766" y="3510204"/>
            <a:ext cx="2629332" cy="587497"/>
          </a:xfrm>
          <a:prstGeom prst="roundRect">
            <a:avLst/>
          </a:prstGeom>
          <a:solidFill>
            <a:schemeClr val="accent1"/>
          </a:solidFill>
        </p:spPr>
        <p:txBody>
          <a:bodyPr vert="horz" wrap="square" lIns="144000" tIns="180000" rIns="180000" bIns="180000" rtlCol="0" anchor="ctr" anchorCtr="0">
            <a:noAutofit/>
          </a:bodyPr>
          <a:lstStyle>
            <a:defPPr>
              <a:defRPr lang="de-DE"/>
            </a:defPPr>
            <a:lvl1pPr>
              <a:lnSpc>
                <a:spcPct val="90000"/>
              </a:lnSpc>
              <a:defRPr sz="3600">
                <a:solidFill>
                  <a:schemeClr val="bg1"/>
                </a:solidFill>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white"/>
                </a:solidFill>
                <a:effectLst/>
                <a:uLnTx/>
                <a:uFillTx/>
                <a:latin typeface="Arial"/>
                <a:ea typeface="+mn-ea"/>
                <a:cs typeface="+mn-cs"/>
              </a:rPr>
              <a:t>Familien mit mehreren versicherten Personen</a:t>
            </a:r>
          </a:p>
        </p:txBody>
      </p:sp>
      <p:sp>
        <p:nvSpPr>
          <p:cNvPr id="44" name="Textplatzhalter 5">
            <a:extLst>
              <a:ext uri="{FF2B5EF4-FFF2-40B4-BE49-F238E27FC236}">
                <a16:creationId xmlns:a16="http://schemas.microsoft.com/office/drawing/2014/main" id="{2747F52F-1076-11D2-1C79-257C9629A6DA}"/>
              </a:ext>
            </a:extLst>
          </p:cNvPr>
          <p:cNvSpPr txBox="1">
            <a:spLocks/>
          </p:cNvSpPr>
          <p:nvPr/>
        </p:nvSpPr>
        <p:spPr bwMode="gray">
          <a:xfrm>
            <a:off x="8689294" y="3510204"/>
            <a:ext cx="2629332" cy="587497"/>
          </a:xfrm>
          <a:prstGeom prst="roundRect">
            <a:avLst/>
          </a:prstGeom>
          <a:solidFill>
            <a:schemeClr val="accent1"/>
          </a:solidFill>
        </p:spPr>
        <p:txBody>
          <a:bodyPr vert="horz" wrap="square" lIns="144000" tIns="180000" rIns="180000" bIns="180000" rtlCol="0" anchor="ctr" anchorCtr="0">
            <a:noAutofit/>
          </a:bodyPr>
          <a:lstStyle>
            <a:defPPr>
              <a:defRPr lang="de-DE"/>
            </a:defPPr>
            <a:lvl1pPr>
              <a:lnSpc>
                <a:spcPct val="90000"/>
              </a:lnSpc>
              <a:defRPr sz="3600">
                <a:solidFill>
                  <a:schemeClr val="bg1"/>
                </a:solidFill>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white"/>
                </a:solidFill>
                <a:effectLst/>
                <a:uLnTx/>
                <a:uFillTx/>
                <a:latin typeface="Arial"/>
                <a:ea typeface="+mn-ea"/>
                <a:cs typeface="+mn-cs"/>
              </a:rPr>
              <a:t>Angestellte </a:t>
            </a:r>
            <a:br>
              <a:rPr kumimoji="0" lang="de-DE" sz="1400" b="0" i="0" u="none" strike="noStrike" kern="1200" cap="none" spc="0" normalizeH="0" baseline="0" noProof="0" dirty="0">
                <a:ln>
                  <a:noFill/>
                </a:ln>
                <a:solidFill>
                  <a:prstClr val="white"/>
                </a:solidFill>
                <a:effectLst/>
                <a:uLnTx/>
                <a:uFillTx/>
                <a:latin typeface="Arial"/>
                <a:ea typeface="+mn-ea"/>
                <a:cs typeface="+mn-cs"/>
              </a:rPr>
            </a:br>
            <a:r>
              <a:rPr kumimoji="0" lang="de-DE" sz="1400" b="0" i="0" u="none" strike="noStrike" kern="1200" cap="none" spc="0" normalizeH="0" baseline="0" noProof="0" dirty="0">
                <a:ln>
                  <a:noFill/>
                </a:ln>
                <a:solidFill>
                  <a:prstClr val="white"/>
                </a:solidFill>
                <a:effectLst/>
                <a:uLnTx/>
                <a:uFillTx/>
                <a:latin typeface="Arial"/>
                <a:ea typeface="+mn-ea"/>
                <a:cs typeface="+mn-cs"/>
              </a:rPr>
              <a:t>mit höherem Eintrittsalter</a:t>
            </a:r>
          </a:p>
        </p:txBody>
      </p:sp>
    </p:spTree>
    <p:extLst>
      <p:ext uri="{BB962C8B-B14F-4D97-AF65-F5344CB8AC3E}">
        <p14:creationId xmlns:p14="http://schemas.microsoft.com/office/powerpoint/2010/main" val="125763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750"/>
                                        <p:tgtEl>
                                          <p:spTgt spid="40"/>
                                        </p:tgtEl>
                                      </p:cBhvr>
                                    </p:animEffect>
                                    <p:anim calcmode="lin" valueType="num">
                                      <p:cBhvr>
                                        <p:cTn id="8" dur="750" fill="hold"/>
                                        <p:tgtEl>
                                          <p:spTgt spid="40"/>
                                        </p:tgtEl>
                                        <p:attrNameLst>
                                          <p:attrName>ppt_x</p:attrName>
                                        </p:attrNameLst>
                                      </p:cBhvr>
                                      <p:tavLst>
                                        <p:tav tm="0">
                                          <p:val>
                                            <p:strVal val="#ppt_x"/>
                                          </p:val>
                                        </p:tav>
                                        <p:tav tm="100000">
                                          <p:val>
                                            <p:strVal val="#ppt_x"/>
                                          </p:val>
                                        </p:tav>
                                      </p:tavLst>
                                    </p:anim>
                                    <p:anim calcmode="lin" valueType="num">
                                      <p:cBhvr>
                                        <p:cTn id="9" dur="750" fill="hold"/>
                                        <p:tgtEl>
                                          <p:spTgt spid="4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750"/>
                                        <p:tgtEl>
                                          <p:spTgt spid="39"/>
                                        </p:tgtEl>
                                      </p:cBhvr>
                                    </p:animEffect>
                                    <p:anim calcmode="lin" valueType="num">
                                      <p:cBhvr>
                                        <p:cTn id="13" dur="750" fill="hold"/>
                                        <p:tgtEl>
                                          <p:spTgt spid="39"/>
                                        </p:tgtEl>
                                        <p:attrNameLst>
                                          <p:attrName>ppt_x</p:attrName>
                                        </p:attrNameLst>
                                      </p:cBhvr>
                                      <p:tavLst>
                                        <p:tav tm="0">
                                          <p:val>
                                            <p:strVal val="#ppt_x"/>
                                          </p:val>
                                        </p:tav>
                                        <p:tav tm="100000">
                                          <p:val>
                                            <p:strVal val="#ppt_x"/>
                                          </p:val>
                                        </p:tav>
                                      </p:tavLst>
                                    </p:anim>
                                    <p:anim calcmode="lin" valueType="num">
                                      <p:cBhvr>
                                        <p:cTn id="14" dur="750" fill="hold"/>
                                        <p:tgtEl>
                                          <p:spTgt spid="39"/>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47" presetClass="entr" presetSubtype="0" fill="hold" grpId="0"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750"/>
                                        <p:tgtEl>
                                          <p:spTgt spid="41"/>
                                        </p:tgtEl>
                                      </p:cBhvr>
                                    </p:animEffect>
                                    <p:anim calcmode="lin" valueType="num">
                                      <p:cBhvr>
                                        <p:cTn id="19" dur="750" fill="hold"/>
                                        <p:tgtEl>
                                          <p:spTgt spid="41"/>
                                        </p:tgtEl>
                                        <p:attrNameLst>
                                          <p:attrName>ppt_x</p:attrName>
                                        </p:attrNameLst>
                                      </p:cBhvr>
                                      <p:tavLst>
                                        <p:tav tm="0">
                                          <p:val>
                                            <p:strVal val="#ppt_x"/>
                                          </p:val>
                                        </p:tav>
                                        <p:tav tm="100000">
                                          <p:val>
                                            <p:strVal val="#ppt_x"/>
                                          </p:val>
                                        </p:tav>
                                      </p:tavLst>
                                    </p:anim>
                                    <p:anim calcmode="lin" valueType="num">
                                      <p:cBhvr>
                                        <p:cTn id="20" dur="750" fill="hold"/>
                                        <p:tgtEl>
                                          <p:spTgt spid="4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750"/>
                                        <p:tgtEl>
                                          <p:spTgt spid="43"/>
                                        </p:tgtEl>
                                      </p:cBhvr>
                                    </p:animEffect>
                                    <p:anim calcmode="lin" valueType="num">
                                      <p:cBhvr>
                                        <p:cTn id="24" dur="750" fill="hold"/>
                                        <p:tgtEl>
                                          <p:spTgt spid="43"/>
                                        </p:tgtEl>
                                        <p:attrNameLst>
                                          <p:attrName>ppt_x</p:attrName>
                                        </p:attrNameLst>
                                      </p:cBhvr>
                                      <p:tavLst>
                                        <p:tav tm="0">
                                          <p:val>
                                            <p:strVal val="#ppt_x"/>
                                          </p:val>
                                        </p:tav>
                                        <p:tav tm="100000">
                                          <p:val>
                                            <p:strVal val="#ppt_x"/>
                                          </p:val>
                                        </p:tav>
                                      </p:tavLst>
                                    </p:anim>
                                    <p:anim calcmode="lin" valueType="num">
                                      <p:cBhvr>
                                        <p:cTn id="25" dur="750" fill="hold"/>
                                        <p:tgtEl>
                                          <p:spTgt spid="43"/>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47" presetClass="entr" presetSubtype="0" fill="hold" grpId="0" nodeType="after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750"/>
                                        <p:tgtEl>
                                          <p:spTgt spid="42"/>
                                        </p:tgtEl>
                                      </p:cBhvr>
                                    </p:animEffect>
                                    <p:anim calcmode="lin" valueType="num">
                                      <p:cBhvr>
                                        <p:cTn id="30" dur="750" fill="hold"/>
                                        <p:tgtEl>
                                          <p:spTgt spid="42"/>
                                        </p:tgtEl>
                                        <p:attrNameLst>
                                          <p:attrName>ppt_x</p:attrName>
                                        </p:attrNameLst>
                                      </p:cBhvr>
                                      <p:tavLst>
                                        <p:tav tm="0">
                                          <p:val>
                                            <p:strVal val="#ppt_x"/>
                                          </p:val>
                                        </p:tav>
                                        <p:tav tm="100000">
                                          <p:val>
                                            <p:strVal val="#ppt_x"/>
                                          </p:val>
                                        </p:tav>
                                      </p:tavLst>
                                    </p:anim>
                                    <p:anim calcmode="lin" valueType="num">
                                      <p:cBhvr>
                                        <p:cTn id="31" dur="750" fill="hold"/>
                                        <p:tgtEl>
                                          <p:spTgt spid="4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750"/>
                                        <p:tgtEl>
                                          <p:spTgt spid="44"/>
                                        </p:tgtEl>
                                      </p:cBhvr>
                                    </p:animEffect>
                                    <p:anim calcmode="lin" valueType="num">
                                      <p:cBhvr>
                                        <p:cTn id="35" dur="750" fill="hold"/>
                                        <p:tgtEl>
                                          <p:spTgt spid="44"/>
                                        </p:tgtEl>
                                        <p:attrNameLst>
                                          <p:attrName>ppt_x</p:attrName>
                                        </p:attrNameLst>
                                      </p:cBhvr>
                                      <p:tavLst>
                                        <p:tav tm="0">
                                          <p:val>
                                            <p:strVal val="#ppt_x"/>
                                          </p:val>
                                        </p:tav>
                                        <p:tav tm="100000">
                                          <p:val>
                                            <p:strVal val="#ppt_x"/>
                                          </p:val>
                                        </p:tav>
                                      </p:tavLst>
                                    </p:anim>
                                    <p:anim calcmode="lin" valueType="num">
                                      <p:cBhvr>
                                        <p:cTn id="36" dur="750" fill="hold"/>
                                        <p:tgtEl>
                                          <p:spTgt spid="44"/>
                                        </p:tgtEl>
                                        <p:attrNameLst>
                                          <p:attrName>ppt_y</p:attrName>
                                        </p:attrNameLst>
                                      </p:cBhvr>
                                      <p:tavLst>
                                        <p:tav tm="0">
                                          <p:val>
                                            <p:strVal val="#ppt_y+.1"/>
                                          </p:val>
                                        </p:tav>
                                        <p:tav tm="100000">
                                          <p:val>
                                            <p:strVal val="#ppt_y"/>
                                          </p:val>
                                        </p:tav>
                                      </p:tavLst>
                                    </p:anim>
                                  </p:childTnLst>
                                </p:cTn>
                              </p:par>
                            </p:childTnLst>
                          </p:cTn>
                        </p:par>
                        <p:par>
                          <p:cTn id="37" fill="hold">
                            <p:stCondLst>
                              <p:cond delay="2250"/>
                            </p:stCondLst>
                            <p:childTnLst>
                              <p:par>
                                <p:cTn id="38" presetID="22" presetClass="entr" presetSubtype="1"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up)">
                                      <p:cBhvr>
                                        <p:cTn id="40" dur="750"/>
                                        <p:tgtEl>
                                          <p:spTgt spid="38"/>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up)">
                                      <p:cBhvr>
                                        <p:cTn id="43" dur="750"/>
                                        <p:tgtEl>
                                          <p:spTgt spid="27"/>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up)">
                                      <p:cBhvr>
                                        <p:cTn id="46"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27" grpId="0"/>
      <p:bldP spid="30" grpId="0"/>
      <p:bldP spid="38" grpId="0"/>
      <p:bldP spid="39" grpId="0" animBg="1"/>
      <p:bldP spid="43"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platzhalter 6">
            <a:extLst>
              <a:ext uri="{FF2B5EF4-FFF2-40B4-BE49-F238E27FC236}">
                <a16:creationId xmlns:a16="http://schemas.microsoft.com/office/drawing/2014/main" id="{3FD923A5-2A5D-59CB-8F11-704D98DABD16}"/>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a:stretch/>
        </p:blipFill>
        <p:spPr>
          <a:xfrm>
            <a:off x="179388" y="179388"/>
            <a:ext cx="11833225" cy="6489700"/>
          </a:xfrm>
          <a:prstGeom prst="rect">
            <a:avLst/>
          </a:prstGeom>
        </p:spPr>
      </p:pic>
      <p:sp>
        <p:nvSpPr>
          <p:cNvPr id="9" name="Rechteck: abgerundete Ecken 8">
            <a:extLst>
              <a:ext uri="{FF2B5EF4-FFF2-40B4-BE49-F238E27FC236}">
                <a16:creationId xmlns:a16="http://schemas.microsoft.com/office/drawing/2014/main" id="{BFD30BFE-97D5-F3A9-DE64-CC79DFBA0C17}"/>
              </a:ext>
            </a:extLst>
          </p:cNvPr>
          <p:cNvSpPr/>
          <p:nvPr/>
        </p:nvSpPr>
        <p:spPr bwMode="gray">
          <a:xfrm>
            <a:off x="7251749" y="1016000"/>
            <a:ext cx="4368800" cy="2831255"/>
          </a:xfrm>
          <a:prstGeom prst="roundRect">
            <a:avLst>
              <a:gd name="adj" fmla="val 2714"/>
            </a:avLst>
          </a:prstGeom>
          <a:solidFill>
            <a:schemeClr val="accent1"/>
          </a:solidFill>
        </p:spPr>
        <p:txBody>
          <a:bodyPr vert="horz" wrap="square" lIns="180000" tIns="180000" rIns="180000" bIns="180000" rtlCol="0" anchor="ctr" anchorCtr="0">
            <a:noAutofit/>
          </a:bodyPr>
          <a:lstStyle/>
          <a:p>
            <a:pPr>
              <a:lnSpc>
                <a:spcPct val="90000"/>
              </a:lnSpc>
            </a:pPr>
            <a:r>
              <a:rPr lang="de-DE" sz="3600" dirty="0">
                <a:solidFill>
                  <a:schemeClr val="bg1"/>
                </a:solidFill>
              </a:rPr>
              <a:t>Familie ist Geborgenheit </a:t>
            </a:r>
            <a:br>
              <a:rPr lang="de-DE" sz="3600" dirty="0">
                <a:solidFill>
                  <a:schemeClr val="bg1"/>
                </a:solidFill>
              </a:rPr>
            </a:br>
            <a:r>
              <a:rPr lang="de-DE" sz="3600" dirty="0">
                <a:solidFill>
                  <a:schemeClr val="bg1"/>
                </a:solidFill>
              </a:rPr>
              <a:t>und Verantwortung zugleich.</a:t>
            </a:r>
          </a:p>
        </p:txBody>
      </p:sp>
    </p:spTree>
    <p:extLst>
      <p:ext uri="{BB962C8B-B14F-4D97-AF65-F5344CB8AC3E}">
        <p14:creationId xmlns:p14="http://schemas.microsoft.com/office/powerpoint/2010/main" val="317787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Bildplatzhalter 11">
            <a:extLst>
              <a:ext uri="{FF2B5EF4-FFF2-40B4-BE49-F238E27FC236}">
                <a16:creationId xmlns:a16="http://schemas.microsoft.com/office/drawing/2014/main" id="{4C1A9069-37C3-FDFC-D1CF-6B28EDF198C3}"/>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a:stretch/>
        </p:blipFill>
        <p:spPr>
          <a:xfrm>
            <a:off x="180000" y="179999"/>
            <a:ext cx="11832000" cy="6489089"/>
          </a:xfrm>
        </p:spPr>
      </p:pic>
      <p:sp>
        <p:nvSpPr>
          <p:cNvPr id="3" name="Freihandform: Form 2">
            <a:extLst>
              <a:ext uri="{FF2B5EF4-FFF2-40B4-BE49-F238E27FC236}">
                <a16:creationId xmlns:a16="http://schemas.microsoft.com/office/drawing/2014/main" id="{78066F40-A35A-2017-E12D-46853F0AEAB7}"/>
              </a:ext>
            </a:extLst>
          </p:cNvPr>
          <p:cNvSpPr/>
          <p:nvPr/>
        </p:nvSpPr>
        <p:spPr>
          <a:xfrm>
            <a:off x="0" y="1333964"/>
            <a:ext cx="5813627" cy="4289694"/>
          </a:xfrm>
          <a:custGeom>
            <a:avLst/>
            <a:gdLst>
              <a:gd name="connsiteX0" fmla="*/ 0 w 5813627"/>
              <a:gd name="connsiteY0" fmla="*/ 0 h 4289694"/>
              <a:gd name="connsiteX1" fmla="*/ 309490 w 5813627"/>
              <a:gd name="connsiteY1" fmla="*/ 0 h 4289694"/>
              <a:gd name="connsiteX2" fmla="*/ 5503353 w 5813627"/>
              <a:gd name="connsiteY2" fmla="*/ 0 h 4289694"/>
              <a:gd name="connsiteX3" fmla="*/ 5813627 w 5813627"/>
              <a:gd name="connsiteY3" fmla="*/ 310274 h 4289694"/>
              <a:gd name="connsiteX4" fmla="*/ 5813627 w 5813627"/>
              <a:gd name="connsiteY4" fmla="*/ 3979420 h 4289694"/>
              <a:gd name="connsiteX5" fmla="*/ 5503353 w 5813627"/>
              <a:gd name="connsiteY5" fmla="*/ 4289694 h 4289694"/>
              <a:gd name="connsiteX6" fmla="*/ 309490 w 5813627"/>
              <a:gd name="connsiteY6" fmla="*/ 4289694 h 4289694"/>
              <a:gd name="connsiteX7" fmla="*/ 0 w 5813627"/>
              <a:gd name="connsiteY7" fmla="*/ 4289694 h 4289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13627" h="4289694">
                <a:moveTo>
                  <a:pt x="0" y="0"/>
                </a:moveTo>
                <a:lnTo>
                  <a:pt x="309490" y="0"/>
                </a:lnTo>
                <a:lnTo>
                  <a:pt x="5503353" y="0"/>
                </a:lnTo>
                <a:cubicBezTo>
                  <a:pt x="5674713" y="0"/>
                  <a:pt x="5813627" y="138914"/>
                  <a:pt x="5813627" y="310274"/>
                </a:cubicBezTo>
                <a:lnTo>
                  <a:pt x="5813627" y="3979420"/>
                </a:lnTo>
                <a:cubicBezTo>
                  <a:pt x="5813627" y="4150780"/>
                  <a:pt x="5674713" y="4289694"/>
                  <a:pt x="5503353" y="4289694"/>
                </a:cubicBezTo>
                <a:lnTo>
                  <a:pt x="309490" y="4289694"/>
                </a:lnTo>
                <a:lnTo>
                  <a:pt x="0" y="4289694"/>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noAutofit/>
          </a:bodyPr>
          <a:lstStyle/>
          <a:p>
            <a:pPr algn="ctr">
              <a:lnSpc>
                <a:spcPct val="100000"/>
              </a:lnSpc>
              <a:spcBef>
                <a:spcPts val="600"/>
              </a:spcBef>
            </a:pPr>
            <a:endParaRPr lang="de-DE" sz="1600" dirty="0">
              <a:solidFill>
                <a:schemeClr val="tx2">
                  <a:lumMod val="25000"/>
                </a:schemeClr>
              </a:solidFill>
            </a:endParaRPr>
          </a:p>
        </p:txBody>
      </p:sp>
      <p:sp>
        <p:nvSpPr>
          <p:cNvPr id="21" name="Textfeld 20">
            <a:extLst>
              <a:ext uri="{FF2B5EF4-FFF2-40B4-BE49-F238E27FC236}">
                <a16:creationId xmlns:a16="http://schemas.microsoft.com/office/drawing/2014/main" id="{05F093C4-B9A1-0D79-9934-BA35890B9F61}"/>
              </a:ext>
            </a:extLst>
          </p:cNvPr>
          <p:cNvSpPr txBox="1">
            <a:spLocks/>
          </p:cNvSpPr>
          <p:nvPr/>
        </p:nvSpPr>
        <p:spPr bwMode="gray">
          <a:xfrm>
            <a:off x="1089660" y="1740124"/>
            <a:ext cx="4320000" cy="612000"/>
          </a:xfrm>
          <a:prstGeom prst="roundRect">
            <a:avLst>
              <a:gd name="adj" fmla="val 9271"/>
            </a:avLst>
          </a:prstGeom>
          <a:solidFill>
            <a:srgbClr val="6D1B34"/>
          </a:solidFill>
          <a:effectLst>
            <a:softEdge rad="0"/>
          </a:effectLst>
        </p:spPr>
        <p:txBody>
          <a:bodyPr lIns="252000" tIns="0" rIns="0" bIns="0" rtlCol="0" anchor="ctr"/>
          <a:lstStyle>
            <a:defPPr>
              <a:defRPr lang="de-DE"/>
            </a:defPPr>
            <a:lvl1pPr algn="ctr">
              <a:spcBef>
                <a:spcPts val="600"/>
              </a:spcBef>
              <a:defRPr sz="1600">
                <a:solidFill>
                  <a:schemeClr val="bg1"/>
                </a:solidFill>
              </a:defRPr>
            </a:lvl1pPr>
          </a:lstStyle>
          <a:p>
            <a:pPr algn="l">
              <a:lnSpc>
                <a:spcPct val="90000"/>
              </a:lnSpc>
              <a:spcBef>
                <a:spcPts val="0"/>
              </a:spcBef>
            </a:pPr>
            <a:r>
              <a:rPr lang="de-DE" sz="2000" b="1" dirty="0"/>
              <a:t>100% Schutz ambulant</a:t>
            </a:r>
          </a:p>
        </p:txBody>
      </p:sp>
      <p:sp>
        <p:nvSpPr>
          <p:cNvPr id="22" name="Textfeld 21">
            <a:extLst>
              <a:ext uri="{FF2B5EF4-FFF2-40B4-BE49-F238E27FC236}">
                <a16:creationId xmlns:a16="http://schemas.microsoft.com/office/drawing/2014/main" id="{02D892E4-0BCA-7E59-4627-6C177B416E4B}"/>
              </a:ext>
            </a:extLst>
          </p:cNvPr>
          <p:cNvSpPr txBox="1">
            <a:spLocks/>
          </p:cNvSpPr>
          <p:nvPr/>
        </p:nvSpPr>
        <p:spPr bwMode="gray">
          <a:xfrm>
            <a:off x="1089660" y="2659191"/>
            <a:ext cx="4320000" cy="612000"/>
          </a:xfrm>
          <a:prstGeom prst="roundRect">
            <a:avLst>
              <a:gd name="adj" fmla="val 9271"/>
            </a:avLst>
          </a:prstGeom>
          <a:solidFill>
            <a:srgbClr val="D88210"/>
          </a:solidFill>
          <a:effectLst>
            <a:softEdge rad="0"/>
          </a:effectLst>
        </p:spPr>
        <p:txBody>
          <a:bodyPr lIns="252000" tIns="0" rIns="0" bIns="0" rtlCol="0" anchor="ctr"/>
          <a:lstStyle>
            <a:defPPr>
              <a:defRPr lang="de-DE"/>
            </a:defPPr>
            <a:lvl1pPr algn="ctr">
              <a:spcBef>
                <a:spcPts val="600"/>
              </a:spcBef>
              <a:defRPr sz="1600">
                <a:solidFill>
                  <a:schemeClr val="bg1"/>
                </a:solidFill>
              </a:defRPr>
            </a:lvl1pPr>
          </a:lstStyle>
          <a:p>
            <a:pPr algn="l">
              <a:lnSpc>
                <a:spcPct val="90000"/>
              </a:lnSpc>
              <a:spcBef>
                <a:spcPts val="0"/>
              </a:spcBef>
            </a:pPr>
            <a:r>
              <a:rPr lang="de-DE" sz="2000" b="1" dirty="0"/>
              <a:t>100% Schutz stationär</a:t>
            </a:r>
          </a:p>
        </p:txBody>
      </p:sp>
      <p:sp>
        <p:nvSpPr>
          <p:cNvPr id="23" name="Textfeld 22">
            <a:extLst>
              <a:ext uri="{FF2B5EF4-FFF2-40B4-BE49-F238E27FC236}">
                <a16:creationId xmlns:a16="http://schemas.microsoft.com/office/drawing/2014/main" id="{91017072-A8C8-78F9-4BC9-61CB3E4FDD0D}"/>
              </a:ext>
            </a:extLst>
          </p:cNvPr>
          <p:cNvSpPr txBox="1">
            <a:spLocks/>
          </p:cNvSpPr>
          <p:nvPr/>
        </p:nvSpPr>
        <p:spPr bwMode="gray">
          <a:xfrm>
            <a:off x="1089660" y="3578258"/>
            <a:ext cx="4320000" cy="612000"/>
          </a:xfrm>
          <a:prstGeom prst="roundRect">
            <a:avLst>
              <a:gd name="adj" fmla="val 9271"/>
            </a:avLst>
          </a:prstGeom>
          <a:solidFill>
            <a:srgbClr val="EB5B25"/>
          </a:solidFill>
          <a:effectLst>
            <a:softEdge rad="0"/>
          </a:effectLst>
        </p:spPr>
        <p:txBody>
          <a:bodyPr lIns="252000" tIns="0" rIns="0" bIns="0" rtlCol="0" anchor="ctr"/>
          <a:lstStyle>
            <a:defPPr>
              <a:defRPr lang="de-DE"/>
            </a:defPPr>
            <a:lvl1pPr algn="ctr">
              <a:spcBef>
                <a:spcPts val="600"/>
              </a:spcBef>
              <a:defRPr sz="1600">
                <a:solidFill>
                  <a:schemeClr val="bg1"/>
                </a:solidFill>
              </a:defRPr>
            </a:lvl1pPr>
          </a:lstStyle>
          <a:p>
            <a:pPr algn="l">
              <a:lnSpc>
                <a:spcPct val="90000"/>
              </a:lnSpc>
              <a:spcBef>
                <a:spcPts val="0"/>
              </a:spcBef>
            </a:pPr>
            <a:r>
              <a:rPr lang="de-DE" sz="2000" b="1" dirty="0"/>
              <a:t>100% Schutz Zahnbehandlung</a:t>
            </a:r>
          </a:p>
        </p:txBody>
      </p:sp>
      <p:sp>
        <p:nvSpPr>
          <p:cNvPr id="24" name="Textfeld 23">
            <a:extLst>
              <a:ext uri="{FF2B5EF4-FFF2-40B4-BE49-F238E27FC236}">
                <a16:creationId xmlns:a16="http://schemas.microsoft.com/office/drawing/2014/main" id="{450A462F-EB0D-BF88-6D6D-C5A088DFCD2B}"/>
              </a:ext>
            </a:extLst>
          </p:cNvPr>
          <p:cNvSpPr txBox="1">
            <a:spLocks/>
          </p:cNvSpPr>
          <p:nvPr/>
        </p:nvSpPr>
        <p:spPr bwMode="gray">
          <a:xfrm>
            <a:off x="1089660" y="4497324"/>
            <a:ext cx="4320000" cy="612000"/>
          </a:xfrm>
          <a:prstGeom prst="roundRect">
            <a:avLst>
              <a:gd name="adj" fmla="val 9271"/>
            </a:avLst>
          </a:prstGeom>
          <a:solidFill>
            <a:srgbClr val="8D827D"/>
          </a:solidFill>
          <a:effectLst>
            <a:softEdge rad="0"/>
          </a:effectLst>
        </p:spPr>
        <p:txBody>
          <a:bodyPr lIns="252000" tIns="0" rIns="0" bIns="0" rtlCol="0" anchor="ctr"/>
          <a:lstStyle>
            <a:defPPr>
              <a:defRPr lang="de-DE"/>
            </a:defPPr>
            <a:lvl1pPr algn="ctr">
              <a:spcBef>
                <a:spcPts val="600"/>
              </a:spcBef>
              <a:defRPr sz="1600">
                <a:solidFill>
                  <a:schemeClr val="bg1"/>
                </a:solidFill>
              </a:defRPr>
            </a:lvl1pPr>
          </a:lstStyle>
          <a:p>
            <a:pPr algn="l">
              <a:lnSpc>
                <a:spcPct val="90000"/>
              </a:lnSpc>
              <a:spcBef>
                <a:spcPts val="0"/>
              </a:spcBef>
            </a:pPr>
            <a:r>
              <a:rPr lang="de-DE" sz="2000" b="1" dirty="0"/>
              <a:t>80% Schutz Zahnersatz</a:t>
            </a:r>
          </a:p>
        </p:txBody>
      </p:sp>
      <p:sp>
        <p:nvSpPr>
          <p:cNvPr id="17" name="Textfeld 16">
            <a:extLst>
              <a:ext uri="{FF2B5EF4-FFF2-40B4-BE49-F238E27FC236}">
                <a16:creationId xmlns:a16="http://schemas.microsoft.com/office/drawing/2014/main" id="{7ABCB4E8-8D43-22CD-421A-59EA23384E92}"/>
              </a:ext>
            </a:extLst>
          </p:cNvPr>
          <p:cNvSpPr txBox="1"/>
          <p:nvPr/>
        </p:nvSpPr>
        <p:spPr>
          <a:xfrm>
            <a:off x="484992" y="2695191"/>
            <a:ext cx="374468" cy="540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nchor="ctr" anchorCtr="0">
            <a:noAutofit/>
          </a:bodyPr>
          <a:lstStyle/>
          <a:p>
            <a:pPr algn="l">
              <a:spcBef>
                <a:spcPts val="600"/>
              </a:spcBef>
            </a:pPr>
            <a:r>
              <a:rPr lang="de-DE" sz="6000" dirty="0">
                <a:solidFill>
                  <a:schemeClr val="bg1"/>
                </a:solidFill>
              </a:rPr>
              <a:t>+</a:t>
            </a:r>
          </a:p>
        </p:txBody>
      </p:sp>
      <p:sp>
        <p:nvSpPr>
          <p:cNvPr id="27" name="Textfeld 26">
            <a:extLst>
              <a:ext uri="{FF2B5EF4-FFF2-40B4-BE49-F238E27FC236}">
                <a16:creationId xmlns:a16="http://schemas.microsoft.com/office/drawing/2014/main" id="{C7C76D78-7ABF-E734-70D2-04585E09C62C}"/>
              </a:ext>
            </a:extLst>
          </p:cNvPr>
          <p:cNvSpPr txBox="1"/>
          <p:nvPr/>
        </p:nvSpPr>
        <p:spPr>
          <a:xfrm>
            <a:off x="484992" y="3614258"/>
            <a:ext cx="374468" cy="540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nchor="ctr" anchorCtr="0">
            <a:noAutofit/>
          </a:bodyPr>
          <a:lstStyle/>
          <a:p>
            <a:pPr algn="l">
              <a:spcBef>
                <a:spcPts val="600"/>
              </a:spcBef>
            </a:pPr>
            <a:r>
              <a:rPr lang="de-DE" sz="6000" dirty="0">
                <a:solidFill>
                  <a:schemeClr val="bg1"/>
                </a:solidFill>
              </a:rPr>
              <a:t>+</a:t>
            </a:r>
          </a:p>
        </p:txBody>
      </p:sp>
      <p:sp>
        <p:nvSpPr>
          <p:cNvPr id="28" name="Textfeld 27">
            <a:extLst>
              <a:ext uri="{FF2B5EF4-FFF2-40B4-BE49-F238E27FC236}">
                <a16:creationId xmlns:a16="http://schemas.microsoft.com/office/drawing/2014/main" id="{D08AC8C4-859B-D23F-489E-AEF4540C6A1A}"/>
              </a:ext>
            </a:extLst>
          </p:cNvPr>
          <p:cNvSpPr txBox="1"/>
          <p:nvPr/>
        </p:nvSpPr>
        <p:spPr>
          <a:xfrm>
            <a:off x="484992" y="4533324"/>
            <a:ext cx="374468" cy="540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0" tIns="0" rIns="0" bIns="0" rtlCol="0" anchor="ctr" anchorCtr="0">
            <a:noAutofit/>
          </a:bodyPr>
          <a:lstStyle/>
          <a:p>
            <a:pPr algn="l">
              <a:spcBef>
                <a:spcPts val="600"/>
              </a:spcBef>
            </a:pPr>
            <a:r>
              <a:rPr lang="de-DE" sz="6000" dirty="0">
                <a:solidFill>
                  <a:schemeClr val="bg1"/>
                </a:solidFill>
              </a:rPr>
              <a:t>+</a:t>
            </a:r>
          </a:p>
        </p:txBody>
      </p:sp>
    </p:spTree>
    <p:extLst>
      <p:ext uri="{BB962C8B-B14F-4D97-AF65-F5344CB8AC3E}">
        <p14:creationId xmlns:p14="http://schemas.microsoft.com/office/powerpoint/2010/main" val="2073809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4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anim calcmode="lin" valueType="num">
                                      <p:cBhvr>
                                        <p:cTn id="12" dur="500" fill="hold"/>
                                        <p:tgtEl>
                                          <p:spTgt spid="21"/>
                                        </p:tgtEl>
                                        <p:attrNameLst>
                                          <p:attrName>ppt_x</p:attrName>
                                        </p:attrNameLst>
                                      </p:cBhvr>
                                      <p:tavLst>
                                        <p:tav tm="0">
                                          <p:val>
                                            <p:strVal val="#ppt_x"/>
                                          </p:val>
                                        </p:tav>
                                        <p:tav tm="100000">
                                          <p:val>
                                            <p:strVal val="#ppt_x"/>
                                          </p:val>
                                        </p:tav>
                                      </p:tavLst>
                                    </p:anim>
                                    <p:anim calcmode="lin" valueType="num">
                                      <p:cBhvr>
                                        <p:cTn id="13" dur="500" fill="hold"/>
                                        <p:tgtEl>
                                          <p:spTgt spid="21"/>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75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anim calcmode="lin" valueType="num">
                                      <p:cBhvr>
                                        <p:cTn id="17" dur="500" fill="hold"/>
                                        <p:tgtEl>
                                          <p:spTgt spid="22"/>
                                        </p:tgtEl>
                                        <p:attrNameLst>
                                          <p:attrName>ppt_x</p:attrName>
                                        </p:attrNameLst>
                                      </p:cBhvr>
                                      <p:tavLst>
                                        <p:tav tm="0">
                                          <p:val>
                                            <p:strVal val="#ppt_x"/>
                                          </p:val>
                                        </p:tav>
                                        <p:tav tm="100000">
                                          <p:val>
                                            <p:strVal val="#ppt_x"/>
                                          </p:val>
                                        </p:tav>
                                      </p:tavLst>
                                    </p:anim>
                                    <p:anim calcmode="lin" valueType="num">
                                      <p:cBhvr>
                                        <p:cTn id="18" dur="500" fill="hold"/>
                                        <p:tgtEl>
                                          <p:spTgt spid="22"/>
                                        </p:tgtEl>
                                        <p:attrNameLst>
                                          <p:attrName>ppt_y</p:attrName>
                                        </p:attrNameLst>
                                      </p:cBhvr>
                                      <p:tavLst>
                                        <p:tav tm="0">
                                          <p:val>
                                            <p:strVal val="#ppt_y+.1"/>
                                          </p:val>
                                        </p:tav>
                                        <p:tav tm="100000">
                                          <p:val>
                                            <p:strVal val="#ppt_y"/>
                                          </p:val>
                                        </p:tav>
                                      </p:tavLst>
                                    </p:anim>
                                  </p:childTnLst>
                                </p:cTn>
                              </p:par>
                              <p:par>
                                <p:cTn id="19" presetID="53" presetClass="entr" presetSubtype="16" fill="hold" grpId="0" nodeType="withEffect">
                                  <p:stCondLst>
                                    <p:cond delay="75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42" presetClass="entr" presetSubtype="0" fill="hold" grpId="0" nodeType="withEffect">
                                  <p:stCondLst>
                                    <p:cond delay="100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anim calcmode="lin" valueType="num">
                                      <p:cBhvr>
                                        <p:cTn id="27" dur="500" fill="hold"/>
                                        <p:tgtEl>
                                          <p:spTgt spid="23"/>
                                        </p:tgtEl>
                                        <p:attrNameLst>
                                          <p:attrName>ppt_x</p:attrName>
                                        </p:attrNameLst>
                                      </p:cBhvr>
                                      <p:tavLst>
                                        <p:tav tm="0">
                                          <p:val>
                                            <p:strVal val="#ppt_x"/>
                                          </p:val>
                                        </p:tav>
                                        <p:tav tm="100000">
                                          <p:val>
                                            <p:strVal val="#ppt_x"/>
                                          </p:val>
                                        </p:tav>
                                      </p:tavLst>
                                    </p:anim>
                                    <p:anim calcmode="lin" valueType="num">
                                      <p:cBhvr>
                                        <p:cTn id="28" dur="500" fill="hold"/>
                                        <p:tgtEl>
                                          <p:spTgt spid="23"/>
                                        </p:tgtEl>
                                        <p:attrNameLst>
                                          <p:attrName>ppt_y</p:attrName>
                                        </p:attrNameLst>
                                      </p:cBhvr>
                                      <p:tavLst>
                                        <p:tav tm="0">
                                          <p:val>
                                            <p:strVal val="#ppt_y+.1"/>
                                          </p:val>
                                        </p:tav>
                                        <p:tav tm="100000">
                                          <p:val>
                                            <p:strVal val="#ppt_y"/>
                                          </p:val>
                                        </p:tav>
                                      </p:tavLst>
                                    </p:anim>
                                  </p:childTnLst>
                                </p:cTn>
                              </p:par>
                              <p:par>
                                <p:cTn id="29" presetID="53" presetClass="entr" presetSubtype="16" fill="hold" grpId="0" nodeType="withEffect">
                                  <p:stCondLst>
                                    <p:cond delay="100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fltVal val="0"/>
                                          </p:val>
                                        </p:tav>
                                        <p:tav tm="100000">
                                          <p:val>
                                            <p:strVal val="#ppt_h"/>
                                          </p:val>
                                        </p:tav>
                                      </p:tavLst>
                                    </p:anim>
                                    <p:animEffect transition="in" filter="fade">
                                      <p:cBhvr>
                                        <p:cTn id="33" dur="500"/>
                                        <p:tgtEl>
                                          <p:spTgt spid="27"/>
                                        </p:tgtEl>
                                      </p:cBhvr>
                                    </p:animEffect>
                                  </p:childTnLst>
                                </p:cTn>
                              </p:par>
                              <p:par>
                                <p:cTn id="34" presetID="42" presetClass="entr" presetSubtype="0" fill="hold" grpId="0" nodeType="withEffect">
                                  <p:stCondLst>
                                    <p:cond delay="125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anim calcmode="lin" valueType="num">
                                      <p:cBhvr>
                                        <p:cTn id="37" dur="500" fill="hold"/>
                                        <p:tgtEl>
                                          <p:spTgt spid="24"/>
                                        </p:tgtEl>
                                        <p:attrNameLst>
                                          <p:attrName>ppt_x</p:attrName>
                                        </p:attrNameLst>
                                      </p:cBhvr>
                                      <p:tavLst>
                                        <p:tav tm="0">
                                          <p:val>
                                            <p:strVal val="#ppt_x"/>
                                          </p:val>
                                        </p:tav>
                                        <p:tav tm="100000">
                                          <p:val>
                                            <p:strVal val="#ppt_x"/>
                                          </p:val>
                                        </p:tav>
                                      </p:tavLst>
                                    </p:anim>
                                    <p:anim calcmode="lin" valueType="num">
                                      <p:cBhvr>
                                        <p:cTn id="38" dur="500" fill="hold"/>
                                        <p:tgtEl>
                                          <p:spTgt spid="24"/>
                                        </p:tgtEl>
                                        <p:attrNameLst>
                                          <p:attrName>ppt_y</p:attrName>
                                        </p:attrNameLst>
                                      </p:cBhvr>
                                      <p:tavLst>
                                        <p:tav tm="0">
                                          <p:val>
                                            <p:strVal val="#ppt_y+.1"/>
                                          </p:val>
                                        </p:tav>
                                        <p:tav tm="100000">
                                          <p:val>
                                            <p:strVal val="#ppt_y"/>
                                          </p:val>
                                        </p:tav>
                                      </p:tavLst>
                                    </p:anim>
                                  </p:childTnLst>
                                </p:cTn>
                              </p:par>
                              <p:par>
                                <p:cTn id="39" presetID="53" presetClass="entr" presetSubtype="16" fill="hold" grpId="0" nodeType="withEffect">
                                  <p:stCondLst>
                                    <p:cond delay="1250"/>
                                  </p:stCondLst>
                                  <p:childTnLst>
                                    <p:set>
                                      <p:cBhvr>
                                        <p:cTn id="40" dur="1" fill="hold">
                                          <p:stCondLst>
                                            <p:cond delay="0"/>
                                          </p:stCondLst>
                                        </p:cTn>
                                        <p:tgtEl>
                                          <p:spTgt spid="28"/>
                                        </p:tgtEl>
                                        <p:attrNameLst>
                                          <p:attrName>style.visibility</p:attrName>
                                        </p:attrNameLst>
                                      </p:cBhvr>
                                      <p:to>
                                        <p:strVal val="visible"/>
                                      </p:to>
                                    </p:set>
                                    <p:anim calcmode="lin" valueType="num">
                                      <p:cBhvr>
                                        <p:cTn id="41" dur="500" fill="hold"/>
                                        <p:tgtEl>
                                          <p:spTgt spid="28"/>
                                        </p:tgtEl>
                                        <p:attrNameLst>
                                          <p:attrName>ppt_w</p:attrName>
                                        </p:attrNameLst>
                                      </p:cBhvr>
                                      <p:tavLst>
                                        <p:tav tm="0">
                                          <p:val>
                                            <p:fltVal val="0"/>
                                          </p:val>
                                        </p:tav>
                                        <p:tav tm="100000">
                                          <p:val>
                                            <p:strVal val="#ppt_w"/>
                                          </p:val>
                                        </p:tav>
                                      </p:tavLst>
                                    </p:anim>
                                    <p:anim calcmode="lin" valueType="num">
                                      <p:cBhvr>
                                        <p:cTn id="42" dur="500" fill="hold"/>
                                        <p:tgtEl>
                                          <p:spTgt spid="28"/>
                                        </p:tgtEl>
                                        <p:attrNameLst>
                                          <p:attrName>ppt_h</p:attrName>
                                        </p:attrNameLst>
                                      </p:cBhvr>
                                      <p:tavLst>
                                        <p:tav tm="0">
                                          <p:val>
                                            <p:fltVal val="0"/>
                                          </p:val>
                                        </p:tav>
                                        <p:tav tm="100000">
                                          <p:val>
                                            <p:strVal val="#ppt_h"/>
                                          </p:val>
                                        </p:tav>
                                      </p:tavLst>
                                    </p:anim>
                                    <p:animEffect transition="in" filter="fade">
                                      <p:cBhvr>
                                        <p:cTn id="4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animBg="1"/>
      <p:bldP spid="22" grpId="0" animBg="1"/>
      <p:bldP spid="23" grpId="0" animBg="1"/>
      <p:bldP spid="24" grpId="0" animBg="1"/>
      <p:bldP spid="17"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Grafik 28">
            <a:extLst>
              <a:ext uri="{FF2B5EF4-FFF2-40B4-BE49-F238E27FC236}">
                <a16:creationId xmlns:a16="http://schemas.microsoft.com/office/drawing/2014/main" id="{2F5687CD-4D80-B9B5-A33E-D9A8D2DAEA3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457202"/>
            <a:ext cx="12191999" cy="6400798"/>
          </a:xfrm>
          <a:prstGeom prst="rect">
            <a:avLst/>
          </a:prstGeom>
        </p:spPr>
      </p:pic>
      <p:pic>
        <p:nvPicPr>
          <p:cNvPr id="31" name="Grafik 30">
            <a:extLst>
              <a:ext uri="{FF2B5EF4-FFF2-40B4-BE49-F238E27FC236}">
                <a16:creationId xmlns:a16="http://schemas.microsoft.com/office/drawing/2014/main" id="{FD902B7C-AA67-0FA4-EB99-B7C178BD89C8}"/>
              </a:ext>
            </a:extLst>
          </p:cNvPr>
          <p:cNvPicPr>
            <a:picLocks noChangeAspect="1"/>
          </p:cNvPicPr>
          <p:nvPr/>
        </p:nvPicPr>
        <p:blipFill>
          <a:blip r:embed="rId4"/>
          <a:stretch>
            <a:fillRect/>
          </a:stretch>
        </p:blipFill>
        <p:spPr bwMode="gray">
          <a:xfrm>
            <a:off x="5661013" y="6238579"/>
            <a:ext cx="869975" cy="414000"/>
          </a:xfrm>
          <a:prstGeom prst="rect">
            <a:avLst/>
          </a:prstGeom>
        </p:spPr>
      </p:pic>
      <p:sp>
        <p:nvSpPr>
          <p:cNvPr id="9" name="Freihandform: Form 8">
            <a:extLst>
              <a:ext uri="{FF2B5EF4-FFF2-40B4-BE49-F238E27FC236}">
                <a16:creationId xmlns:a16="http://schemas.microsoft.com/office/drawing/2014/main" id="{717D863A-3827-6BA4-B77E-722BF0208223}"/>
              </a:ext>
            </a:extLst>
          </p:cNvPr>
          <p:cNvSpPr/>
          <p:nvPr/>
        </p:nvSpPr>
        <p:spPr>
          <a:xfrm>
            <a:off x="2599478" y="1313675"/>
            <a:ext cx="2850776" cy="5544325"/>
          </a:xfrm>
          <a:custGeom>
            <a:avLst/>
            <a:gdLst>
              <a:gd name="connsiteX0" fmla="*/ 206197 w 2850776"/>
              <a:gd name="connsiteY0" fmla="*/ 0 h 5544325"/>
              <a:gd name="connsiteX1" fmla="*/ 2644579 w 2850776"/>
              <a:gd name="connsiteY1" fmla="*/ 0 h 5544325"/>
              <a:gd name="connsiteX2" fmla="*/ 2850776 w 2850776"/>
              <a:gd name="connsiteY2" fmla="*/ 206197 h 5544325"/>
              <a:gd name="connsiteX3" fmla="*/ 2850776 w 2850776"/>
              <a:gd name="connsiteY3" fmla="*/ 5544325 h 5544325"/>
              <a:gd name="connsiteX4" fmla="*/ 0 w 2850776"/>
              <a:gd name="connsiteY4" fmla="*/ 5544325 h 5544325"/>
              <a:gd name="connsiteX5" fmla="*/ 0 w 2850776"/>
              <a:gd name="connsiteY5" fmla="*/ 206197 h 5544325"/>
              <a:gd name="connsiteX6" fmla="*/ 206197 w 2850776"/>
              <a:gd name="connsiteY6" fmla="*/ 0 h 554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0776" h="5544325">
                <a:moveTo>
                  <a:pt x="206197" y="0"/>
                </a:moveTo>
                <a:lnTo>
                  <a:pt x="2644579" y="0"/>
                </a:lnTo>
                <a:cubicBezTo>
                  <a:pt x="2758458" y="0"/>
                  <a:pt x="2850776" y="92318"/>
                  <a:pt x="2850776" y="206197"/>
                </a:cubicBezTo>
                <a:lnTo>
                  <a:pt x="2850776" y="5544325"/>
                </a:lnTo>
                <a:lnTo>
                  <a:pt x="0" y="5544325"/>
                </a:lnTo>
                <a:lnTo>
                  <a:pt x="0" y="206197"/>
                </a:lnTo>
                <a:cubicBezTo>
                  <a:pt x="0" y="92318"/>
                  <a:pt x="92318" y="0"/>
                  <a:pt x="206197" y="0"/>
                </a:cubicBez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noAutofit/>
          </a:bodyPr>
          <a:lstStyle/>
          <a:p>
            <a:pPr algn="ctr">
              <a:lnSpc>
                <a:spcPct val="100000"/>
              </a:lnSpc>
              <a:spcBef>
                <a:spcPts val="600"/>
              </a:spcBef>
            </a:pPr>
            <a:endParaRPr lang="de-DE" sz="1600" dirty="0">
              <a:solidFill>
                <a:schemeClr val="tx2">
                  <a:lumMod val="25000"/>
                </a:schemeClr>
              </a:solidFill>
            </a:endParaRPr>
          </a:p>
        </p:txBody>
      </p:sp>
      <p:sp>
        <p:nvSpPr>
          <p:cNvPr id="2" name="Titel 1">
            <a:extLst>
              <a:ext uri="{FF2B5EF4-FFF2-40B4-BE49-F238E27FC236}">
                <a16:creationId xmlns:a16="http://schemas.microsoft.com/office/drawing/2014/main" id="{59A15214-E816-F872-1E26-D8AEABB182E7}"/>
              </a:ext>
            </a:extLst>
          </p:cNvPr>
          <p:cNvSpPr>
            <a:spLocks noGrp="1"/>
          </p:cNvSpPr>
          <p:nvPr>
            <p:ph type="title"/>
          </p:nvPr>
        </p:nvSpPr>
        <p:spPr>
          <a:xfrm>
            <a:off x="407987" y="476250"/>
            <a:ext cx="11376025" cy="712787"/>
          </a:xfrm>
        </p:spPr>
        <p:txBody>
          <a:bodyPr/>
          <a:lstStyle/>
          <a:p>
            <a:r>
              <a:rPr lang="de-DE" sz="2400" dirty="0"/>
              <a:t>Die Highlights des Advanced Fit &amp; Advanced Fit S</a:t>
            </a:r>
            <a:br>
              <a:rPr lang="de-DE" sz="2400" dirty="0"/>
            </a:br>
            <a:endParaRPr lang="de-DE" sz="2400" dirty="0"/>
          </a:p>
        </p:txBody>
      </p:sp>
      <p:sp>
        <p:nvSpPr>
          <p:cNvPr id="11" name="Textplatzhalter 10">
            <a:extLst>
              <a:ext uri="{FF2B5EF4-FFF2-40B4-BE49-F238E27FC236}">
                <a16:creationId xmlns:a16="http://schemas.microsoft.com/office/drawing/2014/main" id="{C7707EC7-F102-0F78-A776-C3A5EF9C72CC}"/>
              </a:ext>
            </a:extLst>
          </p:cNvPr>
          <p:cNvSpPr>
            <a:spLocks noGrp="1"/>
          </p:cNvSpPr>
          <p:nvPr>
            <p:ph type="body" sz="quarter" idx="13"/>
          </p:nvPr>
        </p:nvSpPr>
        <p:spPr>
          <a:xfrm>
            <a:off x="407987" y="196057"/>
            <a:ext cx="7488238" cy="144000"/>
          </a:xfrm>
        </p:spPr>
        <p:txBody>
          <a:bodyPr/>
          <a:lstStyle/>
          <a:p>
            <a:r>
              <a:rPr lang="de-DE" dirty="0"/>
              <a:t>Die Highlights des Advanced Fit &amp; Advanced Fit S</a:t>
            </a:r>
          </a:p>
        </p:txBody>
      </p:sp>
      <p:sp>
        <p:nvSpPr>
          <p:cNvPr id="4" name="Fußzeilenplatzhalter 3">
            <a:extLst>
              <a:ext uri="{FF2B5EF4-FFF2-40B4-BE49-F238E27FC236}">
                <a16:creationId xmlns:a16="http://schemas.microsoft.com/office/drawing/2014/main" id="{DAB92F29-2F0F-4352-3DAD-0A2B1981D3AE}"/>
              </a:ext>
            </a:extLst>
          </p:cNvPr>
          <p:cNvSpPr>
            <a:spLocks noGrp="1"/>
          </p:cNvSpPr>
          <p:nvPr>
            <p:ph type="ftr" sz="quarter" idx="16"/>
          </p:nvPr>
        </p:nvSpPr>
        <p:spPr/>
        <p:txBody>
          <a:bodyPr/>
          <a:lstStyle/>
          <a:p>
            <a:r>
              <a:rPr lang="de-DE" dirty="0"/>
              <a:t>Produkt Advanced Fit &amp; Advanced Fit S</a:t>
            </a:r>
          </a:p>
        </p:txBody>
      </p:sp>
      <p:sp>
        <p:nvSpPr>
          <p:cNvPr id="6" name="Textfeld 5">
            <a:extLst>
              <a:ext uri="{FF2B5EF4-FFF2-40B4-BE49-F238E27FC236}">
                <a16:creationId xmlns:a16="http://schemas.microsoft.com/office/drawing/2014/main" id="{7A09558F-49FE-4028-EFF8-C969DD57B3AD}"/>
              </a:ext>
            </a:extLst>
          </p:cNvPr>
          <p:cNvSpPr txBox="1"/>
          <p:nvPr/>
        </p:nvSpPr>
        <p:spPr>
          <a:xfrm>
            <a:off x="611283" y="3915546"/>
            <a:ext cx="2025836" cy="274611"/>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noAutofit/>
          </a:bodyPr>
          <a:lstStyle/>
          <a:p>
            <a:pPr algn="l"/>
            <a:r>
              <a:rPr lang="de-DE" sz="1400" b="1" u="sng" dirty="0">
                <a:solidFill>
                  <a:schemeClr val="bg1"/>
                </a:solidFill>
              </a:rPr>
              <a:t>Die Highlights:</a:t>
            </a:r>
          </a:p>
        </p:txBody>
      </p:sp>
      <p:sp>
        <p:nvSpPr>
          <p:cNvPr id="14" name="Textfeld 13">
            <a:extLst>
              <a:ext uri="{FF2B5EF4-FFF2-40B4-BE49-F238E27FC236}">
                <a16:creationId xmlns:a16="http://schemas.microsoft.com/office/drawing/2014/main" id="{E5D81908-649D-D744-CF51-DBE21B4931F1}"/>
              </a:ext>
            </a:extLst>
          </p:cNvPr>
          <p:cNvSpPr txBox="1">
            <a:spLocks/>
          </p:cNvSpPr>
          <p:nvPr/>
        </p:nvSpPr>
        <p:spPr bwMode="gray">
          <a:xfrm>
            <a:off x="699075" y="1488242"/>
            <a:ext cx="1656000" cy="3211867"/>
          </a:xfrm>
          <a:prstGeom prst="roundRect">
            <a:avLst>
              <a:gd name="adj" fmla="val 9271"/>
            </a:avLst>
          </a:prstGeom>
          <a:solidFill>
            <a:schemeClr val="bg1">
              <a:alpha val="43000"/>
            </a:schemeClr>
          </a:solidFill>
          <a:ln>
            <a:solidFill>
              <a:srgbClr val="D88210"/>
            </a:solidFill>
          </a:ln>
          <a:effectLst>
            <a:softEdge rad="0"/>
          </a:effectLst>
        </p:spPr>
        <p:txBody>
          <a:bodyPr lIns="0" tIns="0" rIns="0" bIns="0" rtlCol="0" anchor="ctr"/>
          <a:lstStyle>
            <a:defPPr>
              <a:defRPr lang="de-DE"/>
            </a:defPPr>
            <a:lvl1pPr algn="ctr">
              <a:spcBef>
                <a:spcPts val="600"/>
              </a:spcBef>
              <a:defRPr sz="1600">
                <a:solidFill>
                  <a:schemeClr val="bg1"/>
                </a:solidFill>
              </a:defRPr>
            </a:lvl1pPr>
          </a:lstStyle>
          <a:p>
            <a:r>
              <a:rPr lang="de-DE" b="1" dirty="0">
                <a:solidFill>
                  <a:srgbClr val="D88210"/>
                </a:solidFill>
              </a:rPr>
              <a:t>0 EUR</a:t>
            </a:r>
            <a:br>
              <a:rPr lang="de-DE" b="1" dirty="0">
                <a:solidFill>
                  <a:srgbClr val="D88210"/>
                </a:solidFill>
              </a:rPr>
            </a:br>
            <a:r>
              <a:rPr lang="de-DE" b="1" dirty="0">
                <a:solidFill>
                  <a:srgbClr val="D88210"/>
                </a:solidFill>
              </a:rPr>
              <a:t>Selbst-</a:t>
            </a:r>
            <a:br>
              <a:rPr lang="de-DE" b="1" dirty="0">
                <a:solidFill>
                  <a:srgbClr val="D88210"/>
                </a:solidFill>
              </a:rPr>
            </a:br>
            <a:r>
              <a:rPr lang="de-DE" b="1" dirty="0">
                <a:solidFill>
                  <a:srgbClr val="D88210"/>
                </a:solidFill>
              </a:rPr>
              <a:t>beteiligung</a:t>
            </a:r>
          </a:p>
        </p:txBody>
      </p:sp>
      <p:sp>
        <p:nvSpPr>
          <p:cNvPr id="15" name="!!fit s">
            <a:extLst>
              <a:ext uri="{FF2B5EF4-FFF2-40B4-BE49-F238E27FC236}">
                <a16:creationId xmlns:a16="http://schemas.microsoft.com/office/drawing/2014/main" id="{392B09C1-E96E-52E3-D4C2-14D0AF75DD59}"/>
              </a:ext>
            </a:extLst>
          </p:cNvPr>
          <p:cNvSpPr txBox="1">
            <a:spLocks/>
          </p:cNvSpPr>
          <p:nvPr/>
        </p:nvSpPr>
        <p:spPr bwMode="gray">
          <a:xfrm>
            <a:off x="2762357" y="3216591"/>
            <a:ext cx="2525018" cy="1483519"/>
          </a:xfrm>
          <a:prstGeom prst="roundRect">
            <a:avLst>
              <a:gd name="adj" fmla="val 9271"/>
            </a:avLst>
          </a:prstGeom>
          <a:solidFill>
            <a:schemeClr val="accent2"/>
          </a:solidFill>
          <a:effectLst>
            <a:softEdge rad="0"/>
          </a:effectLst>
        </p:spPr>
        <p:txBody>
          <a:bodyPr lIns="0" tIns="144000" rIns="0" bIns="0" rtlCol="0" anchor="t" anchorCtr="0"/>
          <a:lstStyle>
            <a:defPPr>
              <a:defRPr lang="de-DE"/>
            </a:defPPr>
            <a:lvl1pPr algn="ctr">
              <a:spcBef>
                <a:spcPts val="600"/>
              </a:spcBef>
              <a:defRPr sz="1600">
                <a:solidFill>
                  <a:schemeClr val="bg1"/>
                </a:solidFill>
              </a:defRPr>
            </a:lvl1pPr>
          </a:lstStyle>
          <a:p>
            <a:r>
              <a:rPr lang="de-DE" sz="2000" b="1" dirty="0"/>
              <a:t>Advanced Fit S</a:t>
            </a:r>
          </a:p>
        </p:txBody>
      </p:sp>
      <p:sp>
        <p:nvSpPr>
          <p:cNvPr id="16" name="!!fit">
            <a:extLst>
              <a:ext uri="{FF2B5EF4-FFF2-40B4-BE49-F238E27FC236}">
                <a16:creationId xmlns:a16="http://schemas.microsoft.com/office/drawing/2014/main" id="{FFACE515-9369-AE91-1D99-9C2737422A0D}"/>
              </a:ext>
            </a:extLst>
          </p:cNvPr>
          <p:cNvSpPr txBox="1">
            <a:spLocks/>
          </p:cNvSpPr>
          <p:nvPr/>
        </p:nvSpPr>
        <p:spPr bwMode="gray">
          <a:xfrm>
            <a:off x="2762357" y="1488242"/>
            <a:ext cx="2525018" cy="1483519"/>
          </a:xfrm>
          <a:prstGeom prst="roundRect">
            <a:avLst>
              <a:gd name="adj" fmla="val 9887"/>
            </a:avLst>
          </a:prstGeom>
          <a:solidFill>
            <a:schemeClr val="accent1"/>
          </a:solidFill>
          <a:effectLst>
            <a:softEdge rad="0"/>
          </a:effectLst>
        </p:spPr>
        <p:txBody>
          <a:bodyPr lIns="0" tIns="144000" rIns="0" bIns="0" rtlCol="0" anchor="t" anchorCtr="0"/>
          <a:lstStyle>
            <a:defPPr>
              <a:defRPr lang="de-DE"/>
            </a:defPPr>
            <a:lvl1pPr algn="ctr">
              <a:spcBef>
                <a:spcPts val="600"/>
              </a:spcBef>
              <a:defRPr sz="1600">
                <a:solidFill>
                  <a:schemeClr val="bg1"/>
                </a:solidFill>
              </a:defRPr>
            </a:lvl1pPr>
          </a:lstStyle>
          <a:p>
            <a:r>
              <a:rPr lang="de-DE" sz="2000" b="1" dirty="0"/>
              <a:t>Advanced Fit</a:t>
            </a:r>
          </a:p>
        </p:txBody>
      </p:sp>
      <p:sp>
        <p:nvSpPr>
          <p:cNvPr id="17" name="Textfeld 16">
            <a:extLst>
              <a:ext uri="{FF2B5EF4-FFF2-40B4-BE49-F238E27FC236}">
                <a16:creationId xmlns:a16="http://schemas.microsoft.com/office/drawing/2014/main" id="{2869677D-FAEF-D242-4247-B752A6F81BEE}"/>
              </a:ext>
            </a:extLst>
          </p:cNvPr>
          <p:cNvSpPr txBox="1">
            <a:spLocks/>
          </p:cNvSpPr>
          <p:nvPr/>
        </p:nvSpPr>
        <p:spPr bwMode="gray">
          <a:xfrm>
            <a:off x="7595061" y="1488243"/>
            <a:ext cx="1656000" cy="3211868"/>
          </a:xfrm>
          <a:prstGeom prst="roundRect">
            <a:avLst>
              <a:gd name="adj" fmla="val 9887"/>
            </a:avLst>
          </a:prstGeom>
          <a:solidFill>
            <a:schemeClr val="bg1">
              <a:alpha val="43000"/>
            </a:schemeClr>
          </a:solidFill>
          <a:ln>
            <a:solidFill>
              <a:srgbClr val="D88210"/>
            </a:solidFill>
          </a:ln>
          <a:effectLst>
            <a:softEdge rad="0"/>
          </a:effectLst>
        </p:spPr>
        <p:txBody>
          <a:bodyPr lIns="0" tIns="0" rIns="0" bIns="0" rtlCol="0" anchor="ctr"/>
          <a:lstStyle>
            <a:defPPr>
              <a:defRPr lang="de-DE"/>
            </a:defPPr>
            <a:lvl1pPr algn="ctr">
              <a:spcBef>
                <a:spcPts val="600"/>
              </a:spcBef>
              <a:defRPr sz="1600">
                <a:solidFill>
                  <a:schemeClr val="bg1"/>
                </a:solidFill>
              </a:defRPr>
            </a:lvl1pPr>
          </a:lstStyle>
          <a:p>
            <a:r>
              <a:rPr lang="de-DE" b="1" dirty="0">
                <a:solidFill>
                  <a:srgbClr val="D88210"/>
                </a:solidFill>
              </a:rPr>
              <a:t>Gesundheits-</a:t>
            </a:r>
            <a:br>
              <a:rPr lang="de-DE" b="1" dirty="0">
                <a:solidFill>
                  <a:srgbClr val="D88210"/>
                </a:solidFill>
              </a:rPr>
            </a:br>
            <a:r>
              <a:rPr lang="de-DE" b="1" dirty="0">
                <a:solidFill>
                  <a:srgbClr val="D88210"/>
                </a:solidFill>
              </a:rPr>
              <a:t>rabatt 10%</a:t>
            </a:r>
          </a:p>
        </p:txBody>
      </p:sp>
      <p:sp>
        <p:nvSpPr>
          <p:cNvPr id="5" name="Textfeld 4">
            <a:extLst>
              <a:ext uri="{FF2B5EF4-FFF2-40B4-BE49-F238E27FC236}">
                <a16:creationId xmlns:a16="http://schemas.microsoft.com/office/drawing/2014/main" id="{005DAB9E-EB7F-AF03-AB82-D720622A831F}"/>
              </a:ext>
            </a:extLst>
          </p:cNvPr>
          <p:cNvSpPr txBox="1">
            <a:spLocks/>
          </p:cNvSpPr>
          <p:nvPr/>
        </p:nvSpPr>
        <p:spPr bwMode="gray">
          <a:xfrm>
            <a:off x="5694657" y="1488242"/>
            <a:ext cx="1656000" cy="3211868"/>
          </a:xfrm>
          <a:prstGeom prst="roundRect">
            <a:avLst>
              <a:gd name="adj" fmla="val 9887"/>
            </a:avLst>
          </a:prstGeom>
          <a:solidFill>
            <a:schemeClr val="bg1">
              <a:alpha val="43000"/>
            </a:schemeClr>
          </a:solidFill>
          <a:ln>
            <a:solidFill>
              <a:srgbClr val="D88210"/>
            </a:solidFill>
          </a:ln>
          <a:effectLst>
            <a:softEdge rad="0"/>
          </a:effectLst>
        </p:spPr>
        <p:txBody>
          <a:bodyPr lIns="0" tIns="0" rIns="0" bIns="0" rtlCol="0" anchor="ctr"/>
          <a:lstStyle>
            <a:defPPr>
              <a:defRPr lang="de-DE"/>
            </a:defPPr>
            <a:lvl1pPr algn="ctr">
              <a:spcBef>
                <a:spcPts val="600"/>
              </a:spcBef>
              <a:defRPr sz="1600">
                <a:solidFill>
                  <a:schemeClr val="bg1"/>
                </a:solidFill>
              </a:defRPr>
            </a:lvl1pPr>
          </a:lstStyle>
          <a:p>
            <a:r>
              <a:rPr lang="de-DE" b="1" dirty="0">
                <a:solidFill>
                  <a:srgbClr val="D88210"/>
                </a:solidFill>
              </a:rPr>
              <a:t>Erfolgs-</a:t>
            </a:r>
            <a:br>
              <a:rPr lang="de-DE" b="1" dirty="0">
                <a:solidFill>
                  <a:srgbClr val="D88210"/>
                </a:solidFill>
              </a:rPr>
            </a:br>
            <a:r>
              <a:rPr lang="de-DE" b="1" dirty="0">
                <a:solidFill>
                  <a:srgbClr val="D88210"/>
                </a:solidFill>
              </a:rPr>
              <a:t>abhängige Beitrags-</a:t>
            </a:r>
            <a:br>
              <a:rPr lang="de-DE" b="1" dirty="0">
                <a:solidFill>
                  <a:srgbClr val="D88210"/>
                </a:solidFill>
              </a:rPr>
            </a:br>
            <a:r>
              <a:rPr lang="de-DE" b="1" dirty="0">
                <a:solidFill>
                  <a:srgbClr val="D88210"/>
                </a:solidFill>
              </a:rPr>
              <a:t>rückerstattung</a:t>
            </a:r>
          </a:p>
        </p:txBody>
      </p:sp>
      <p:sp>
        <p:nvSpPr>
          <p:cNvPr id="3" name="Foliennummernplatzhalter 2">
            <a:extLst>
              <a:ext uri="{FF2B5EF4-FFF2-40B4-BE49-F238E27FC236}">
                <a16:creationId xmlns:a16="http://schemas.microsoft.com/office/drawing/2014/main" id="{A10BE9D5-C198-0D9F-3A48-558116BD9BC6}"/>
              </a:ext>
            </a:extLst>
          </p:cNvPr>
          <p:cNvSpPr>
            <a:spLocks noGrp="1"/>
          </p:cNvSpPr>
          <p:nvPr>
            <p:ph type="sldNum" sz="quarter" idx="17"/>
          </p:nvPr>
        </p:nvSpPr>
        <p:spPr/>
        <p:txBody>
          <a:bodyPr/>
          <a:lstStyle/>
          <a:p>
            <a:fld id="{77D899ED-E07B-4111-BFEA-7E6553FCF2CE}" type="slidenum">
              <a:rPr lang="de-DE" smtClean="0"/>
              <a:pPr/>
              <a:t>8</a:t>
            </a:fld>
            <a:endParaRPr lang="de-DE" dirty="0"/>
          </a:p>
        </p:txBody>
      </p:sp>
      <p:sp>
        <p:nvSpPr>
          <p:cNvPr id="7" name="!!fit s">
            <a:extLst>
              <a:ext uri="{FF2B5EF4-FFF2-40B4-BE49-F238E27FC236}">
                <a16:creationId xmlns:a16="http://schemas.microsoft.com/office/drawing/2014/main" id="{2F5D3C28-4C69-6205-B98A-D795B389611D}"/>
              </a:ext>
            </a:extLst>
          </p:cNvPr>
          <p:cNvSpPr txBox="1">
            <a:spLocks/>
          </p:cNvSpPr>
          <p:nvPr/>
        </p:nvSpPr>
        <p:spPr bwMode="gray">
          <a:xfrm>
            <a:off x="2762357" y="3836110"/>
            <a:ext cx="2525018" cy="864000"/>
          </a:xfrm>
          <a:prstGeom prst="rect">
            <a:avLst/>
          </a:prstGeom>
          <a:noFill/>
          <a:effectLst>
            <a:softEdge rad="0"/>
          </a:effectLst>
        </p:spPr>
        <p:txBody>
          <a:bodyPr lIns="0" tIns="0" rIns="0" bIns="144000" rtlCol="0" anchor="b" anchorCtr="0"/>
          <a:lstStyle>
            <a:defPPr>
              <a:defRPr lang="de-DE"/>
            </a:defPPr>
            <a:lvl1pPr algn="ctr">
              <a:spcBef>
                <a:spcPts val="600"/>
              </a:spcBef>
              <a:defRPr sz="1600">
                <a:solidFill>
                  <a:schemeClr val="bg1"/>
                </a:solidFill>
              </a:defRPr>
            </a:lvl1pPr>
          </a:lstStyle>
          <a:p>
            <a:r>
              <a:rPr lang="de-DE" dirty="0"/>
              <a:t>Beitragsstundung </a:t>
            </a:r>
            <a:br>
              <a:rPr lang="de-DE" dirty="0"/>
            </a:br>
            <a:r>
              <a:rPr lang="de-DE" dirty="0"/>
              <a:t>ab dem ersten Tag</a:t>
            </a:r>
            <a:br>
              <a:rPr lang="de-DE" dirty="0"/>
            </a:br>
            <a:r>
              <a:rPr lang="de-DE" dirty="0"/>
              <a:t>83,33 EUR monatlich</a:t>
            </a:r>
          </a:p>
        </p:txBody>
      </p:sp>
      <p:sp>
        <p:nvSpPr>
          <p:cNvPr id="8" name="!!fit">
            <a:extLst>
              <a:ext uri="{FF2B5EF4-FFF2-40B4-BE49-F238E27FC236}">
                <a16:creationId xmlns:a16="http://schemas.microsoft.com/office/drawing/2014/main" id="{A4EE33FD-B6AD-55D9-CC3E-7F43BFC6F3D9}"/>
              </a:ext>
            </a:extLst>
          </p:cNvPr>
          <p:cNvSpPr txBox="1">
            <a:spLocks/>
          </p:cNvSpPr>
          <p:nvPr/>
        </p:nvSpPr>
        <p:spPr bwMode="gray">
          <a:xfrm>
            <a:off x="2762357" y="2107761"/>
            <a:ext cx="2525018" cy="864000"/>
          </a:xfrm>
          <a:prstGeom prst="rect">
            <a:avLst/>
          </a:prstGeom>
          <a:noFill/>
          <a:effectLst>
            <a:softEdge rad="0"/>
          </a:effectLst>
        </p:spPr>
        <p:txBody>
          <a:bodyPr lIns="0" tIns="0" rIns="0" bIns="144000" rtlCol="0" anchor="b" anchorCtr="0"/>
          <a:lstStyle>
            <a:defPPr>
              <a:defRPr lang="de-DE"/>
            </a:defPPr>
            <a:lvl1pPr algn="ctr">
              <a:spcBef>
                <a:spcPts val="600"/>
              </a:spcBef>
              <a:defRPr sz="1600">
                <a:solidFill>
                  <a:schemeClr val="bg1"/>
                </a:solidFill>
              </a:defRPr>
            </a:lvl1pPr>
          </a:lstStyle>
          <a:p>
            <a:r>
              <a:rPr lang="de-DE" dirty="0"/>
              <a:t>Garantierte Beitragsrückerstattung 1.000 EUR jährlich</a:t>
            </a:r>
          </a:p>
        </p:txBody>
      </p:sp>
    </p:spTree>
    <p:extLst>
      <p:ext uri="{BB962C8B-B14F-4D97-AF65-F5344CB8AC3E}">
        <p14:creationId xmlns:p14="http://schemas.microsoft.com/office/powerpoint/2010/main" val="2518546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4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anim calcmode="lin" valueType="num">
                                      <p:cBhvr>
                                        <p:cTn id="12" dur="500" fill="hold"/>
                                        <p:tgtEl>
                                          <p:spTgt spid="16"/>
                                        </p:tgtEl>
                                        <p:attrNameLst>
                                          <p:attrName>ppt_x</p:attrName>
                                        </p:attrNameLst>
                                      </p:cBhvr>
                                      <p:tavLst>
                                        <p:tav tm="0">
                                          <p:val>
                                            <p:strVal val="#ppt_x"/>
                                          </p:val>
                                        </p:tav>
                                        <p:tav tm="100000">
                                          <p:val>
                                            <p:strVal val="#ppt_x"/>
                                          </p:val>
                                        </p:tav>
                                      </p:tavLst>
                                    </p:anim>
                                    <p:anim calcmode="lin" valueType="num">
                                      <p:cBhvr>
                                        <p:cTn id="13" dur="500" fill="hold"/>
                                        <p:tgtEl>
                                          <p:spTgt spid="1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7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anim calcmode="lin" valueType="num">
                                      <p:cBhvr>
                                        <p:cTn id="17" dur="500" fill="hold"/>
                                        <p:tgtEl>
                                          <p:spTgt spid="8"/>
                                        </p:tgtEl>
                                        <p:attrNameLst>
                                          <p:attrName>ppt_x</p:attrName>
                                        </p:attrNameLst>
                                      </p:cBhvr>
                                      <p:tavLst>
                                        <p:tav tm="0">
                                          <p:val>
                                            <p:strVal val="#ppt_x"/>
                                          </p:val>
                                        </p:tav>
                                        <p:tav tm="100000">
                                          <p:val>
                                            <p:strVal val="#ppt_x"/>
                                          </p:val>
                                        </p:tav>
                                      </p:tavLst>
                                    </p:anim>
                                    <p:anim calcmode="lin" valueType="num">
                                      <p:cBhvr>
                                        <p:cTn id="18" dur="500" fill="hold"/>
                                        <p:tgtEl>
                                          <p:spTgt spid="8"/>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125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anim calcmode="lin" valueType="num">
                                      <p:cBhvr>
                                        <p:cTn id="22" dur="500" fill="hold"/>
                                        <p:tgtEl>
                                          <p:spTgt spid="15"/>
                                        </p:tgtEl>
                                        <p:attrNameLst>
                                          <p:attrName>ppt_x</p:attrName>
                                        </p:attrNameLst>
                                      </p:cBhvr>
                                      <p:tavLst>
                                        <p:tav tm="0">
                                          <p:val>
                                            <p:strVal val="#ppt_x"/>
                                          </p:val>
                                        </p:tav>
                                        <p:tav tm="100000">
                                          <p:val>
                                            <p:strVal val="#ppt_x"/>
                                          </p:val>
                                        </p:tav>
                                      </p:tavLst>
                                    </p:anim>
                                    <p:anim calcmode="lin" valueType="num">
                                      <p:cBhvr>
                                        <p:cTn id="23" dur="500" fill="hold"/>
                                        <p:tgtEl>
                                          <p:spTgt spid="1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125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anim calcmode="lin" valueType="num">
                                      <p:cBhvr>
                                        <p:cTn id="27" dur="500" fill="hold"/>
                                        <p:tgtEl>
                                          <p:spTgt spid="7"/>
                                        </p:tgtEl>
                                        <p:attrNameLst>
                                          <p:attrName>ppt_x</p:attrName>
                                        </p:attrNameLst>
                                      </p:cBhvr>
                                      <p:tavLst>
                                        <p:tav tm="0">
                                          <p:val>
                                            <p:strVal val="#ppt_x"/>
                                          </p:val>
                                        </p:tav>
                                        <p:tav tm="100000">
                                          <p:val>
                                            <p:strVal val="#ppt_x"/>
                                          </p:val>
                                        </p:tav>
                                      </p:tavLst>
                                    </p:anim>
                                    <p:anim calcmode="lin" valueType="num">
                                      <p:cBhvr>
                                        <p:cTn id="28" dur="500" fill="hold"/>
                                        <p:tgtEl>
                                          <p:spTgt spid="7"/>
                                        </p:tgtEl>
                                        <p:attrNameLst>
                                          <p:attrName>ppt_y</p:attrName>
                                        </p:attrNameLst>
                                      </p:cBhvr>
                                      <p:tavLst>
                                        <p:tav tm="0">
                                          <p:val>
                                            <p:strVal val="#ppt_y+.1"/>
                                          </p:val>
                                        </p:tav>
                                        <p:tav tm="100000">
                                          <p:val>
                                            <p:strVal val="#ppt_y"/>
                                          </p:val>
                                        </p:tav>
                                      </p:tavLst>
                                    </p:anim>
                                  </p:childTnLst>
                                </p:cTn>
                              </p:par>
                              <p:par>
                                <p:cTn id="29" presetID="16" presetClass="entr" presetSubtype="42" fill="hold" grpId="0" nodeType="withEffect">
                                  <p:stCondLst>
                                    <p:cond delay="1750"/>
                                  </p:stCondLst>
                                  <p:childTnLst>
                                    <p:set>
                                      <p:cBhvr>
                                        <p:cTn id="30" dur="1" fill="hold">
                                          <p:stCondLst>
                                            <p:cond delay="0"/>
                                          </p:stCondLst>
                                        </p:cTn>
                                        <p:tgtEl>
                                          <p:spTgt spid="14"/>
                                        </p:tgtEl>
                                        <p:attrNameLst>
                                          <p:attrName>style.visibility</p:attrName>
                                        </p:attrNameLst>
                                      </p:cBhvr>
                                      <p:to>
                                        <p:strVal val="visible"/>
                                      </p:to>
                                    </p:set>
                                    <p:animEffect transition="in" filter="barn(outHorizontal)">
                                      <p:cBhvr>
                                        <p:cTn id="31" dur="750"/>
                                        <p:tgtEl>
                                          <p:spTgt spid="14"/>
                                        </p:tgtEl>
                                      </p:cBhvr>
                                    </p:animEffect>
                                  </p:childTnLst>
                                </p:cTn>
                              </p:par>
                              <p:par>
                                <p:cTn id="32" presetID="16" presetClass="entr" presetSubtype="42" fill="hold" grpId="0" nodeType="withEffect">
                                  <p:stCondLst>
                                    <p:cond delay="1750"/>
                                  </p:stCondLst>
                                  <p:childTnLst>
                                    <p:set>
                                      <p:cBhvr>
                                        <p:cTn id="33" dur="1" fill="hold">
                                          <p:stCondLst>
                                            <p:cond delay="0"/>
                                          </p:stCondLst>
                                        </p:cTn>
                                        <p:tgtEl>
                                          <p:spTgt spid="5"/>
                                        </p:tgtEl>
                                        <p:attrNameLst>
                                          <p:attrName>style.visibility</p:attrName>
                                        </p:attrNameLst>
                                      </p:cBhvr>
                                      <p:to>
                                        <p:strVal val="visible"/>
                                      </p:to>
                                    </p:set>
                                    <p:animEffect transition="in" filter="barn(outHorizontal)">
                                      <p:cBhvr>
                                        <p:cTn id="34" dur="750"/>
                                        <p:tgtEl>
                                          <p:spTgt spid="5"/>
                                        </p:tgtEl>
                                      </p:cBhvr>
                                    </p:animEffect>
                                  </p:childTnLst>
                                </p:cTn>
                              </p:par>
                              <p:par>
                                <p:cTn id="35" presetID="16" presetClass="entr" presetSubtype="42" fill="hold" grpId="0" nodeType="withEffect">
                                  <p:stCondLst>
                                    <p:cond delay="1750"/>
                                  </p:stCondLst>
                                  <p:childTnLst>
                                    <p:set>
                                      <p:cBhvr>
                                        <p:cTn id="36" dur="1" fill="hold">
                                          <p:stCondLst>
                                            <p:cond delay="0"/>
                                          </p:stCondLst>
                                        </p:cTn>
                                        <p:tgtEl>
                                          <p:spTgt spid="17"/>
                                        </p:tgtEl>
                                        <p:attrNameLst>
                                          <p:attrName>style.visibility</p:attrName>
                                        </p:attrNameLst>
                                      </p:cBhvr>
                                      <p:to>
                                        <p:strVal val="visible"/>
                                      </p:to>
                                    </p:set>
                                    <p:animEffect transition="in" filter="barn(outHorizontal)">
                                      <p:cBhvr>
                                        <p:cTn id="37"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5" grpId="0" animBg="1"/>
      <p:bldP spid="16" grpId="0" animBg="1"/>
      <p:bldP spid="17" grpId="0" animBg="1"/>
      <p:bldP spid="5" grpId="0" animBg="1"/>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Bildplatzhalter 8">
            <a:extLst>
              <a:ext uri="{FF2B5EF4-FFF2-40B4-BE49-F238E27FC236}">
                <a16:creationId xmlns:a16="http://schemas.microsoft.com/office/drawing/2014/main" id="{54BCB668-F43B-F04F-89DF-808330EFE83B}"/>
              </a:ext>
            </a:extLst>
          </p:cNvPr>
          <p:cNvPicPr>
            <a:picLocks noChangeAspect="1"/>
          </p:cNvPicPr>
          <p:nvPr/>
        </p:nvPicPr>
        <p:blipFill rotWithShape="1">
          <a:blip r:embed="rId3"/>
          <a:srcRect l="664" r="6747" b="5338"/>
          <a:stretch/>
        </p:blipFill>
        <p:spPr>
          <a:xfrm>
            <a:off x="180000" y="179999"/>
            <a:ext cx="11832000" cy="6489089"/>
          </a:xfrm>
          <a:prstGeom prst="rect">
            <a:avLst/>
          </a:prstGeom>
        </p:spPr>
      </p:pic>
      <p:sp>
        <p:nvSpPr>
          <p:cNvPr id="15" name="!!kasten">
            <a:extLst>
              <a:ext uri="{FF2B5EF4-FFF2-40B4-BE49-F238E27FC236}">
                <a16:creationId xmlns:a16="http://schemas.microsoft.com/office/drawing/2014/main" id="{D2AC6211-4C4A-E2FE-32D2-2D686C21DC7F}"/>
              </a:ext>
            </a:extLst>
          </p:cNvPr>
          <p:cNvSpPr/>
          <p:nvPr/>
        </p:nvSpPr>
        <p:spPr>
          <a:xfrm>
            <a:off x="407988" y="1313675"/>
            <a:ext cx="6312395" cy="5544325"/>
          </a:xfrm>
          <a:custGeom>
            <a:avLst/>
            <a:gdLst>
              <a:gd name="connsiteX0" fmla="*/ 206197 w 6312395"/>
              <a:gd name="connsiteY0" fmla="*/ 0 h 5544325"/>
              <a:gd name="connsiteX1" fmla="*/ 2644579 w 6312395"/>
              <a:gd name="connsiteY1" fmla="*/ 0 h 5544325"/>
              <a:gd name="connsiteX2" fmla="*/ 2644581 w 6312395"/>
              <a:gd name="connsiteY2" fmla="*/ 0 h 5544325"/>
              <a:gd name="connsiteX3" fmla="*/ 3667816 w 6312395"/>
              <a:gd name="connsiteY3" fmla="*/ 0 h 5544325"/>
              <a:gd name="connsiteX4" fmla="*/ 4651445 w 6312395"/>
              <a:gd name="connsiteY4" fmla="*/ 0 h 5544325"/>
              <a:gd name="connsiteX5" fmla="*/ 6106198 w 6312395"/>
              <a:gd name="connsiteY5" fmla="*/ 0 h 5544325"/>
              <a:gd name="connsiteX6" fmla="*/ 6312395 w 6312395"/>
              <a:gd name="connsiteY6" fmla="*/ 206197 h 5544325"/>
              <a:gd name="connsiteX7" fmla="*/ 6312395 w 6312395"/>
              <a:gd name="connsiteY7" fmla="*/ 5544325 h 5544325"/>
              <a:gd name="connsiteX8" fmla="*/ 4857642 w 6312395"/>
              <a:gd name="connsiteY8" fmla="*/ 5544325 h 5544325"/>
              <a:gd name="connsiteX9" fmla="*/ 3461619 w 6312395"/>
              <a:gd name="connsiteY9" fmla="*/ 5544325 h 5544325"/>
              <a:gd name="connsiteX10" fmla="*/ 2850776 w 6312395"/>
              <a:gd name="connsiteY10" fmla="*/ 5544325 h 5544325"/>
              <a:gd name="connsiteX11" fmla="*/ 2006866 w 6312395"/>
              <a:gd name="connsiteY11" fmla="*/ 5544325 h 5544325"/>
              <a:gd name="connsiteX12" fmla="*/ 0 w 6312395"/>
              <a:gd name="connsiteY12" fmla="*/ 5544325 h 5544325"/>
              <a:gd name="connsiteX13" fmla="*/ 0 w 6312395"/>
              <a:gd name="connsiteY13" fmla="*/ 206197 h 5544325"/>
              <a:gd name="connsiteX14" fmla="*/ 206197 w 6312395"/>
              <a:gd name="connsiteY14" fmla="*/ 0 h 554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312395" h="5544325">
                <a:moveTo>
                  <a:pt x="206197" y="0"/>
                </a:moveTo>
                <a:lnTo>
                  <a:pt x="2644579" y="0"/>
                </a:lnTo>
                <a:lnTo>
                  <a:pt x="2644581" y="0"/>
                </a:lnTo>
                <a:lnTo>
                  <a:pt x="3667816" y="0"/>
                </a:lnTo>
                <a:lnTo>
                  <a:pt x="4651445" y="0"/>
                </a:lnTo>
                <a:lnTo>
                  <a:pt x="6106198" y="0"/>
                </a:lnTo>
                <a:cubicBezTo>
                  <a:pt x="6220077" y="0"/>
                  <a:pt x="6312395" y="92318"/>
                  <a:pt x="6312395" y="206197"/>
                </a:cubicBezTo>
                <a:lnTo>
                  <a:pt x="6312395" y="5544325"/>
                </a:lnTo>
                <a:lnTo>
                  <a:pt x="4857642" y="5544325"/>
                </a:lnTo>
                <a:lnTo>
                  <a:pt x="3461619" y="5544325"/>
                </a:lnTo>
                <a:lnTo>
                  <a:pt x="2850776" y="5544325"/>
                </a:lnTo>
                <a:lnTo>
                  <a:pt x="2006866" y="5544325"/>
                </a:lnTo>
                <a:lnTo>
                  <a:pt x="0" y="5544325"/>
                </a:lnTo>
                <a:lnTo>
                  <a:pt x="0" y="206197"/>
                </a:lnTo>
                <a:cubicBezTo>
                  <a:pt x="0" y="92318"/>
                  <a:pt x="92318" y="0"/>
                  <a:pt x="206197" y="0"/>
                </a:cubicBezTo>
                <a:close/>
              </a:path>
            </a:pathLst>
          </a:cu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b" anchorCtr="0">
            <a:noAutofit/>
          </a:bodyPr>
          <a:lstStyle/>
          <a:p>
            <a:pPr algn="ctr">
              <a:spcBef>
                <a:spcPts val="600"/>
              </a:spcBef>
            </a:pPr>
            <a:endParaRPr lang="de-DE" sz="1600" dirty="0">
              <a:solidFill>
                <a:schemeClr val="tx2">
                  <a:lumMod val="25000"/>
                </a:schemeClr>
              </a:solidFill>
            </a:endParaRPr>
          </a:p>
        </p:txBody>
      </p:sp>
      <p:graphicFrame>
        <p:nvGraphicFramePr>
          <p:cNvPr id="9" name="Objekt 8" hidden="1">
            <a:extLst>
              <a:ext uri="{FF2B5EF4-FFF2-40B4-BE49-F238E27FC236}">
                <a16:creationId xmlns:a16="http://schemas.microsoft.com/office/drawing/2014/main" id="{D5E7D85C-D026-A4F1-B5F0-09FB4D0AE4C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9" name="Objekt 8" hidden="1">
                        <a:extLst>
                          <a:ext uri="{FF2B5EF4-FFF2-40B4-BE49-F238E27FC236}">
                            <a16:creationId xmlns:a16="http://schemas.microsoft.com/office/drawing/2014/main" id="{D5E7D85C-D026-A4F1-B5F0-09FB4D0AE4C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9FBB2B9-49AF-493F-A835-A47E08FA0CC9}"/>
              </a:ext>
            </a:extLst>
          </p:cNvPr>
          <p:cNvSpPr>
            <a:spLocks noGrp="1"/>
          </p:cNvSpPr>
          <p:nvPr>
            <p:ph type="title"/>
          </p:nvPr>
        </p:nvSpPr>
        <p:spPr bwMode="gray"/>
        <p:txBody>
          <a:bodyPr vert="horz"/>
          <a:lstStyle/>
          <a:p>
            <a:r>
              <a:rPr lang="de-DE" dirty="0"/>
              <a:t>Advanced Fit &amp; Advanced Fit S </a:t>
            </a:r>
            <a:br>
              <a:rPr lang="de-DE" dirty="0"/>
            </a:br>
            <a:r>
              <a:rPr lang="de-DE" dirty="0"/>
              <a:t>belohnen kostenbewusstes Verhalten</a:t>
            </a:r>
          </a:p>
        </p:txBody>
      </p:sp>
      <p:sp>
        <p:nvSpPr>
          <p:cNvPr id="5" name="Textplatzhalter 4">
            <a:extLst>
              <a:ext uri="{FF2B5EF4-FFF2-40B4-BE49-F238E27FC236}">
                <a16:creationId xmlns:a16="http://schemas.microsoft.com/office/drawing/2014/main" id="{9AA86B1F-7076-4277-ADC8-DC5CA76648BF}"/>
              </a:ext>
            </a:extLst>
          </p:cNvPr>
          <p:cNvSpPr>
            <a:spLocks noGrp="1"/>
          </p:cNvSpPr>
          <p:nvPr>
            <p:ph type="body" sz="quarter" idx="17"/>
          </p:nvPr>
        </p:nvSpPr>
        <p:spPr bwMode="gray"/>
        <p:txBody>
          <a:bodyPr/>
          <a:lstStyle/>
          <a:p>
            <a:r>
              <a:rPr lang="de-DE" dirty="0"/>
              <a:t>Die garantierte Pauschalerstattung bei Leistungsfreiheit</a:t>
            </a:r>
          </a:p>
        </p:txBody>
      </p:sp>
      <p:sp>
        <p:nvSpPr>
          <p:cNvPr id="7" name="Ellipse 6">
            <a:extLst>
              <a:ext uri="{FF2B5EF4-FFF2-40B4-BE49-F238E27FC236}">
                <a16:creationId xmlns:a16="http://schemas.microsoft.com/office/drawing/2014/main" id="{5793EF3A-8F7A-5AC5-0FEC-E5D77367C86E}"/>
              </a:ext>
            </a:extLst>
          </p:cNvPr>
          <p:cNvSpPr>
            <a:spLocks noChangeAspect="1"/>
          </p:cNvSpPr>
          <p:nvPr/>
        </p:nvSpPr>
        <p:spPr bwMode="gray">
          <a:xfrm>
            <a:off x="6011555" y="4670049"/>
            <a:ext cx="1410300" cy="1410300"/>
          </a:xfrm>
          <a:prstGeom prst="ellipse">
            <a:avLst/>
          </a:prstGeom>
          <a:solidFill>
            <a:srgbClr val="D8821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pPr>
            <a:r>
              <a:rPr lang="de-DE" sz="1600" b="1" dirty="0">
                <a:solidFill>
                  <a:schemeClr val="bg1"/>
                </a:solidFill>
              </a:rPr>
              <a:t>Garantierte</a:t>
            </a:r>
            <a:br>
              <a:rPr lang="de-DE" sz="1600" b="1" dirty="0">
                <a:solidFill>
                  <a:schemeClr val="bg1"/>
                </a:solidFill>
              </a:rPr>
            </a:br>
            <a:r>
              <a:rPr lang="de-DE" sz="1600" b="1" dirty="0">
                <a:solidFill>
                  <a:schemeClr val="bg1"/>
                </a:solidFill>
              </a:rPr>
              <a:t>Pauschal-</a:t>
            </a:r>
            <a:br>
              <a:rPr lang="de-DE" sz="1600" b="1" dirty="0">
                <a:solidFill>
                  <a:schemeClr val="bg1"/>
                </a:solidFill>
              </a:rPr>
            </a:br>
            <a:r>
              <a:rPr lang="de-DE" sz="1600" b="1" dirty="0">
                <a:solidFill>
                  <a:schemeClr val="bg1"/>
                </a:solidFill>
              </a:rPr>
              <a:t>erstattung</a:t>
            </a:r>
            <a:endParaRPr lang="de-DE" sz="1600" b="1" i="1" dirty="0">
              <a:solidFill>
                <a:schemeClr val="bg1"/>
              </a:solidFill>
            </a:endParaRPr>
          </a:p>
        </p:txBody>
      </p:sp>
      <p:sp>
        <p:nvSpPr>
          <p:cNvPr id="6" name="Textplatzhalter 5">
            <a:extLst>
              <a:ext uri="{FF2B5EF4-FFF2-40B4-BE49-F238E27FC236}">
                <a16:creationId xmlns:a16="http://schemas.microsoft.com/office/drawing/2014/main" id="{15934820-DB20-45DB-8FCB-0A0EBF32AC1E}"/>
              </a:ext>
            </a:extLst>
          </p:cNvPr>
          <p:cNvSpPr>
            <a:spLocks noGrp="1"/>
          </p:cNvSpPr>
          <p:nvPr>
            <p:ph type="body" sz="quarter" idx="18"/>
          </p:nvPr>
        </p:nvSpPr>
        <p:spPr bwMode="gray">
          <a:xfrm>
            <a:off x="731716" y="2405541"/>
            <a:ext cx="2525018" cy="2843847"/>
          </a:xfrm>
        </p:spPr>
        <p:txBody>
          <a:bodyPr/>
          <a:lstStyle/>
          <a:p>
            <a:pPr lvl="1"/>
            <a:r>
              <a:rPr lang="de-DE" b="1" dirty="0"/>
              <a:t>Garantierte Beitragsrückerstattung</a:t>
            </a:r>
            <a:br>
              <a:rPr lang="de-DE" b="1" dirty="0"/>
            </a:br>
            <a:r>
              <a:rPr lang="de-DE" b="1" dirty="0"/>
              <a:t>1.000 EUR jährlich*</a:t>
            </a:r>
          </a:p>
          <a:p>
            <a:pPr lvl="1"/>
            <a:r>
              <a:rPr lang="de-DE" sz="1400" dirty="0"/>
              <a:t>Die Auszahlung erfolgt bei Leistungsfreiheit im Folgejahr. Werden Leistungen in </a:t>
            </a:r>
            <a:br>
              <a:rPr lang="de-DE" sz="1400" dirty="0"/>
            </a:br>
            <a:r>
              <a:rPr lang="de-DE" sz="1400" dirty="0"/>
              <a:t>Anspruch genommen, entfällt der Anspruch. Ein erneuter Anspruch besteht nach einem weiteren leistungsfreien Jahr.</a:t>
            </a:r>
          </a:p>
        </p:txBody>
      </p:sp>
      <p:sp>
        <p:nvSpPr>
          <p:cNvPr id="8" name="Textplatzhalter 5">
            <a:extLst>
              <a:ext uri="{FF2B5EF4-FFF2-40B4-BE49-F238E27FC236}">
                <a16:creationId xmlns:a16="http://schemas.microsoft.com/office/drawing/2014/main" id="{EEEEF115-D575-4661-97A6-24CC68690E84}"/>
              </a:ext>
            </a:extLst>
          </p:cNvPr>
          <p:cNvSpPr txBox="1">
            <a:spLocks/>
          </p:cNvSpPr>
          <p:nvPr/>
        </p:nvSpPr>
        <p:spPr bwMode="gray">
          <a:xfrm>
            <a:off x="3958206" y="2405541"/>
            <a:ext cx="2525018" cy="2843847"/>
          </a:xfrm>
          <a:prstGeom prst="rect">
            <a:avLst/>
          </a:prstGeom>
        </p:spPr>
        <p:txBody>
          <a:bodyPr vert="horz" lIns="0" tIns="0" rIns="0" bIns="0" rtlCol="0">
            <a:noAutofit/>
          </a:bodyPr>
          <a:lstStyle>
            <a:lvl1pPr marL="0" indent="0" algn="l" defTabSz="914400" rtl="0" eaLnBrk="1" latinLnBrk="0" hangingPunct="1">
              <a:lnSpc>
                <a:spcPct val="100000"/>
              </a:lnSpc>
              <a:spcBef>
                <a:spcPts val="1200"/>
              </a:spcBef>
              <a:buFontTx/>
              <a:buNone/>
              <a:defRPr sz="1600" kern="1200">
                <a:solidFill>
                  <a:schemeClr val="tx2"/>
                </a:solidFill>
                <a:latin typeface="+mn-lt"/>
                <a:ea typeface="+mn-ea"/>
                <a:cs typeface="+mn-cs"/>
              </a:defRPr>
            </a:lvl1pPr>
            <a:lvl2pPr marL="0" indent="0" algn="l" defTabSz="914400" rtl="0" eaLnBrk="1" latinLnBrk="0" hangingPunct="1">
              <a:lnSpc>
                <a:spcPct val="100000"/>
              </a:lnSpc>
              <a:spcBef>
                <a:spcPts val="800"/>
              </a:spcBef>
              <a:buClr>
                <a:schemeClr val="tx1"/>
              </a:buClr>
              <a:buFont typeface="Arial" panose="020B0604020202020204" pitchFamily="34" charset="0"/>
              <a:buNone/>
              <a:defRPr sz="1600" kern="1200">
                <a:solidFill>
                  <a:schemeClr val="tx1"/>
                </a:solidFill>
                <a:latin typeface="+mn-lt"/>
                <a:ea typeface="+mn-ea"/>
                <a:cs typeface="+mn-cs"/>
              </a:defRPr>
            </a:lvl2pPr>
            <a:lvl3pPr marL="180000" indent="-180000"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36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4pPr>
            <a:lvl5pPr marL="540000" indent="-180000" algn="l" defTabSz="914400" rtl="0" eaLnBrk="1" latinLnBrk="0" hangingPunct="1">
              <a:lnSpc>
                <a:spcPct val="100000"/>
              </a:lnSpc>
              <a:spcBef>
                <a:spcPts val="3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2" indent="0">
              <a:buNone/>
            </a:pPr>
            <a:r>
              <a:rPr lang="de-DE" b="1" dirty="0"/>
              <a:t>Beitragsstundung </a:t>
            </a:r>
            <a:br>
              <a:rPr lang="de-DE" b="1" dirty="0"/>
            </a:br>
            <a:r>
              <a:rPr lang="de-DE" b="1" dirty="0"/>
              <a:t>ab dem ersten Tag</a:t>
            </a:r>
            <a:br>
              <a:rPr lang="de-DE" b="1" dirty="0"/>
            </a:br>
            <a:r>
              <a:rPr lang="de-DE" b="1" dirty="0"/>
              <a:t>83,33 EUR monatlich*</a:t>
            </a:r>
          </a:p>
          <a:p>
            <a:pPr marL="0" lvl="2" indent="0">
              <a:buNone/>
            </a:pPr>
            <a:r>
              <a:rPr lang="de-DE" sz="1400" dirty="0"/>
              <a:t>Die Auszahlung erfolgt ab dem ersten Tag. Werden Leistungen in Anspruch genommen, entfällt der Anspruch. Ein erneuter Anspruch besteht nach einem weiteren leistungsfreien Jahr.</a:t>
            </a:r>
          </a:p>
          <a:p>
            <a:pPr lvl="1"/>
            <a:endParaRPr lang="de-DE" dirty="0"/>
          </a:p>
        </p:txBody>
      </p:sp>
      <p:sp>
        <p:nvSpPr>
          <p:cNvPr id="16" name="!!fit s">
            <a:extLst>
              <a:ext uri="{FF2B5EF4-FFF2-40B4-BE49-F238E27FC236}">
                <a16:creationId xmlns:a16="http://schemas.microsoft.com/office/drawing/2014/main" id="{A01E197A-E190-2A1A-6047-575D05F024DD}"/>
              </a:ext>
            </a:extLst>
          </p:cNvPr>
          <p:cNvSpPr txBox="1">
            <a:spLocks/>
          </p:cNvSpPr>
          <p:nvPr/>
        </p:nvSpPr>
        <p:spPr bwMode="gray">
          <a:xfrm>
            <a:off x="3958206" y="1582663"/>
            <a:ext cx="2525018" cy="648000"/>
          </a:xfrm>
          <a:prstGeom prst="roundRect">
            <a:avLst>
              <a:gd name="adj" fmla="val 9271"/>
            </a:avLst>
          </a:prstGeom>
          <a:solidFill>
            <a:schemeClr val="accent2"/>
          </a:solidFill>
          <a:effectLst>
            <a:softEdge rad="0"/>
          </a:effectLst>
        </p:spPr>
        <p:txBody>
          <a:bodyPr lIns="108000" tIns="72000" rIns="108000" bIns="72000" rtlCol="0" anchor="ctr"/>
          <a:lstStyle>
            <a:defPPr>
              <a:defRPr lang="de-DE"/>
            </a:defPPr>
            <a:lvl1pPr algn="ctr">
              <a:spcBef>
                <a:spcPts val="600"/>
              </a:spcBef>
              <a:defRPr sz="1600">
                <a:solidFill>
                  <a:schemeClr val="bg1"/>
                </a:solidFill>
              </a:defRPr>
            </a:lvl1pPr>
          </a:lstStyle>
          <a:p>
            <a:r>
              <a:rPr lang="de-DE" sz="2000" b="1" dirty="0"/>
              <a:t>Advanced Fit S</a:t>
            </a:r>
            <a:endParaRPr lang="de-DE" dirty="0"/>
          </a:p>
        </p:txBody>
      </p:sp>
      <p:sp>
        <p:nvSpPr>
          <p:cNvPr id="17" name="!!fit">
            <a:extLst>
              <a:ext uri="{FF2B5EF4-FFF2-40B4-BE49-F238E27FC236}">
                <a16:creationId xmlns:a16="http://schemas.microsoft.com/office/drawing/2014/main" id="{D05113AF-07F6-843A-E1AD-140FC538A4CF}"/>
              </a:ext>
            </a:extLst>
          </p:cNvPr>
          <p:cNvSpPr txBox="1">
            <a:spLocks/>
          </p:cNvSpPr>
          <p:nvPr/>
        </p:nvSpPr>
        <p:spPr bwMode="gray">
          <a:xfrm>
            <a:off x="731716" y="1580431"/>
            <a:ext cx="2525018" cy="648000"/>
          </a:xfrm>
          <a:prstGeom prst="roundRect">
            <a:avLst>
              <a:gd name="adj" fmla="val 9887"/>
            </a:avLst>
          </a:prstGeom>
          <a:solidFill>
            <a:schemeClr val="accent1"/>
          </a:solidFill>
          <a:effectLst>
            <a:softEdge rad="0"/>
          </a:effectLst>
        </p:spPr>
        <p:txBody>
          <a:bodyPr lIns="108000" tIns="72000" rIns="108000" bIns="72000" rtlCol="0" anchor="ctr"/>
          <a:lstStyle>
            <a:defPPr>
              <a:defRPr lang="de-DE"/>
            </a:defPPr>
            <a:lvl1pPr algn="ctr">
              <a:spcBef>
                <a:spcPts val="600"/>
              </a:spcBef>
              <a:defRPr sz="1600">
                <a:solidFill>
                  <a:schemeClr val="bg1"/>
                </a:solidFill>
              </a:defRPr>
            </a:lvl1pPr>
          </a:lstStyle>
          <a:p>
            <a:r>
              <a:rPr lang="de-DE" sz="2000" b="1" dirty="0"/>
              <a:t>Advanced Fit</a:t>
            </a:r>
            <a:endParaRPr lang="de-DE" dirty="0"/>
          </a:p>
        </p:txBody>
      </p:sp>
      <p:sp>
        <p:nvSpPr>
          <p:cNvPr id="11" name="Textfeld 10">
            <a:extLst>
              <a:ext uri="{FF2B5EF4-FFF2-40B4-BE49-F238E27FC236}">
                <a16:creationId xmlns:a16="http://schemas.microsoft.com/office/drawing/2014/main" id="{09BC8DA4-4354-14AC-D2B4-859927324969}"/>
              </a:ext>
            </a:extLst>
          </p:cNvPr>
          <p:cNvSpPr txBox="1"/>
          <p:nvPr/>
        </p:nvSpPr>
        <p:spPr>
          <a:xfrm>
            <a:off x="731716" y="6212473"/>
            <a:ext cx="1511632" cy="169277"/>
          </a:xfrm>
          <a:prstGeom prst="rect">
            <a:avLst/>
          </a:prstGeom>
          <a:noFill/>
          <a:extLst>
            <a:ext uri="{909E8E84-426E-40DD-AFC4-6F175D3DCCD1}">
              <a14:hiddenFill xmlns:a14="http://schemas.microsoft.com/office/drawing/2010/main">
                <a:solidFill>
                  <a:srgbClr val="FFFFFF"/>
                </a:solidFill>
              </a14:hiddenFill>
            </a:ext>
          </a:extLst>
        </p:spPr>
        <p:txBody>
          <a:bodyPr vert="horz" wrap="none" lIns="0" tIns="0" rIns="0" bIns="0" rtlCol="0">
            <a:spAutoFit/>
          </a:bodyPr>
          <a:lstStyle/>
          <a:p>
            <a:pPr algn="l">
              <a:spcBef>
                <a:spcPts val="600"/>
              </a:spcBef>
            </a:pPr>
            <a:r>
              <a:rPr lang="de-DE" sz="1100" dirty="0"/>
              <a:t>*Ab dem 20. Lebensjahr</a:t>
            </a:r>
          </a:p>
        </p:txBody>
      </p:sp>
    </p:spTree>
    <p:extLst>
      <p:ext uri="{BB962C8B-B14F-4D97-AF65-F5344CB8AC3E}">
        <p14:creationId xmlns:p14="http://schemas.microsoft.com/office/powerpoint/2010/main" val="12463990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4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ppt_x"/>
                                          </p:val>
                                        </p:tav>
                                        <p:tav tm="100000">
                                          <p:val>
                                            <p:strVal val="#ppt_x"/>
                                          </p:val>
                                        </p:tav>
                                      </p:tavLst>
                                    </p:anim>
                                    <p:anim calcmode="lin" valueType="num">
                                      <p:cBhvr additive="base">
                                        <p:cTn id="8" dur="1000" fill="hold"/>
                                        <p:tgtEl>
                                          <p:spTgt spid="15"/>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750"/>
                                        <p:tgtEl>
                                          <p:spTgt spid="6">
                                            <p:txEl>
                                              <p:pRg st="0" end="0"/>
                                            </p:txEl>
                                          </p:spTgt>
                                        </p:tgtEl>
                                      </p:cBhvr>
                                    </p:animEffect>
                                    <p:anim calcmode="lin" valueType="num">
                                      <p:cBhvr>
                                        <p:cTn id="12"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750" fill="hold"/>
                                        <p:tgtEl>
                                          <p:spTgt spid="6">
                                            <p:txEl>
                                              <p:pRg st="0" end="0"/>
                                            </p:txEl>
                                          </p:spTgt>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750"/>
                                  </p:stCondLst>
                                  <p:childTnLst>
                                    <p:set>
                                      <p:cBhvr>
                                        <p:cTn id="15" dur="1" fill="hold">
                                          <p:stCondLst>
                                            <p:cond delay="0"/>
                                          </p:stCondLst>
                                        </p:cTn>
                                        <p:tgtEl>
                                          <p:spTgt spid="6">
                                            <p:txEl>
                                              <p:pRg st="1" end="1"/>
                                            </p:txEl>
                                          </p:spTgt>
                                        </p:tgtEl>
                                        <p:attrNameLst>
                                          <p:attrName>style.visibility</p:attrName>
                                        </p:attrNameLst>
                                      </p:cBhvr>
                                      <p:to>
                                        <p:strVal val="visible"/>
                                      </p:to>
                                    </p:set>
                                    <p:animEffect transition="in" filter="fade">
                                      <p:cBhvr>
                                        <p:cTn id="16" dur="750"/>
                                        <p:tgtEl>
                                          <p:spTgt spid="6">
                                            <p:txEl>
                                              <p:pRg st="1" end="1"/>
                                            </p:txEl>
                                          </p:spTgt>
                                        </p:tgtEl>
                                      </p:cBhvr>
                                    </p:animEffect>
                                    <p:anim calcmode="lin" valueType="num">
                                      <p:cBhvr>
                                        <p:cTn id="17" dur="75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8" dur="750" fill="hold"/>
                                        <p:tgtEl>
                                          <p:spTgt spid="6">
                                            <p:txEl>
                                              <p:pRg st="1" end="1"/>
                                            </p:txEl>
                                          </p:spTgt>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75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750"/>
                                        <p:tgtEl>
                                          <p:spTgt spid="8"/>
                                        </p:tgtEl>
                                      </p:cBhvr>
                                    </p:animEffect>
                                    <p:anim calcmode="lin" valueType="num">
                                      <p:cBhvr>
                                        <p:cTn id="22" dur="750" fill="hold"/>
                                        <p:tgtEl>
                                          <p:spTgt spid="8"/>
                                        </p:tgtEl>
                                        <p:attrNameLst>
                                          <p:attrName>ppt_x</p:attrName>
                                        </p:attrNameLst>
                                      </p:cBhvr>
                                      <p:tavLst>
                                        <p:tav tm="0">
                                          <p:val>
                                            <p:strVal val="#ppt_x"/>
                                          </p:val>
                                        </p:tav>
                                        <p:tav tm="100000">
                                          <p:val>
                                            <p:strVal val="#ppt_x"/>
                                          </p:val>
                                        </p:tav>
                                      </p:tavLst>
                                    </p:anim>
                                    <p:anim calcmode="lin" valueType="num">
                                      <p:cBhvr>
                                        <p:cTn id="23" dur="750" fill="hold"/>
                                        <p:tgtEl>
                                          <p:spTgt spid="8"/>
                                        </p:tgtEl>
                                        <p:attrNameLst>
                                          <p:attrName>ppt_y</p:attrName>
                                        </p:attrNameLst>
                                      </p:cBhvr>
                                      <p:tavLst>
                                        <p:tav tm="0">
                                          <p:val>
                                            <p:strVal val="#ppt_y+.1"/>
                                          </p:val>
                                        </p:tav>
                                        <p:tav tm="100000">
                                          <p:val>
                                            <p:strVal val="#ppt_y"/>
                                          </p:val>
                                        </p:tav>
                                      </p:tavLst>
                                    </p:anim>
                                  </p:childTnLst>
                                </p:cTn>
                              </p:par>
                              <p:par>
                                <p:cTn id="24" presetID="10" presetClass="entr" presetSubtype="0" fill="hold" grpId="0" nodeType="withEffect">
                                  <p:stCondLst>
                                    <p:cond delay="75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childTnLst>
                                </p:cTn>
                              </p:par>
                            </p:childTnLst>
                          </p:cTn>
                        </p:par>
                        <p:par>
                          <p:cTn id="27" fill="hold">
                            <p:stCondLst>
                              <p:cond delay="1750"/>
                            </p:stCondLst>
                            <p:childTnLst>
                              <p:par>
                                <p:cTn id="28" presetID="53" presetClass="entr" presetSubtype="16"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750" fill="hold"/>
                                        <p:tgtEl>
                                          <p:spTgt spid="7"/>
                                        </p:tgtEl>
                                        <p:attrNameLst>
                                          <p:attrName>ppt_w</p:attrName>
                                        </p:attrNameLst>
                                      </p:cBhvr>
                                      <p:tavLst>
                                        <p:tav tm="0">
                                          <p:val>
                                            <p:fltVal val="0"/>
                                          </p:val>
                                        </p:tav>
                                        <p:tav tm="100000">
                                          <p:val>
                                            <p:strVal val="#ppt_w"/>
                                          </p:val>
                                        </p:tav>
                                      </p:tavLst>
                                    </p:anim>
                                    <p:anim calcmode="lin" valueType="num">
                                      <p:cBhvr>
                                        <p:cTn id="31" dur="750" fill="hold"/>
                                        <p:tgtEl>
                                          <p:spTgt spid="7"/>
                                        </p:tgtEl>
                                        <p:attrNameLst>
                                          <p:attrName>ppt_h</p:attrName>
                                        </p:attrNameLst>
                                      </p:cBhvr>
                                      <p:tavLst>
                                        <p:tav tm="0">
                                          <p:val>
                                            <p:fltVal val="0"/>
                                          </p:val>
                                        </p:tav>
                                        <p:tav tm="100000">
                                          <p:val>
                                            <p:strVal val="#ppt_h"/>
                                          </p:val>
                                        </p:tav>
                                      </p:tavLst>
                                    </p:anim>
                                    <p:animEffect transition="in" filter="fade">
                                      <p:cBhvr>
                                        <p:cTn id="32"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 grpId="0" animBg="1"/>
      <p:bldP spid="6" grpId="0" build="p"/>
      <p:bldP spid="8" grpId="0"/>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PowerPoint-Master_16zu9">
  <a:themeElements>
    <a:clrScheme name="HanseMerkur_final">
      <a:dk1>
        <a:sysClr val="windowText" lastClr="000000"/>
      </a:dk1>
      <a:lt1>
        <a:sysClr val="window" lastClr="FFFFFF"/>
      </a:lt1>
      <a:dk2>
        <a:srgbClr val="ECECED"/>
      </a:dk2>
      <a:lt2>
        <a:srgbClr val="EDF6F2"/>
      </a:lt2>
      <a:accent1>
        <a:srgbClr val="00A075"/>
      </a:accent1>
      <a:accent2>
        <a:srgbClr val="7DBF68"/>
      </a:accent2>
      <a:accent3>
        <a:srgbClr val="005E52"/>
      </a:accent3>
      <a:accent4>
        <a:srgbClr val="A49B97"/>
      </a:accent4>
      <a:accent5>
        <a:srgbClr val="D1CDCB"/>
      </a:accent5>
      <a:accent6>
        <a:srgbClr val="8D827D"/>
      </a:accent6>
      <a:hlink>
        <a:srgbClr val="00A075"/>
      </a:hlink>
      <a:folHlink>
        <a:srgbClr val="005E52"/>
      </a:folHlink>
    </a:clrScheme>
    <a:fontScheme name="HanseMerku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lIns="108000" tIns="108000" rIns="108000" bIns="108000" rtlCol="0" anchor="t" anchorCtr="0"/>
      <a:lstStyle>
        <a:defPPr marL="180000" indent="-180000" algn="l">
          <a:lnSpc>
            <a:spcPct val="100000"/>
          </a:lnSpc>
          <a:spcBef>
            <a:spcPts val="600"/>
          </a:spcBef>
          <a:buFont typeface="Arial" panose="020B0604020202020204" pitchFamily="34" charset="0"/>
          <a:buChar char="•"/>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extLst>
          <a:ext uri="{909E8E84-426E-40DD-AFC4-6F175D3DCCD1}">
            <a14:hiddenFill xmlns:a14="http://schemas.microsoft.com/office/drawing/2010/main">
              <a:solidFill>
                <a:srgbClr val="FFFFFF"/>
              </a:solidFill>
            </a14:hiddenFill>
          </a:ext>
        </a:extLst>
      </a:spPr>
      <a:bodyPr vert="horz" wrap="none" lIns="0" tIns="0" rIns="0" bIns="0" rtlCol="0">
        <a:spAutoFit/>
      </a:bodyPr>
      <a:lstStyle>
        <a:defPPr marL="180000" indent="-180000" algn="l">
          <a:spcBef>
            <a:spcPts val="600"/>
          </a:spcBef>
          <a:buFont typeface="Arial" panose="020B0604020202020204" pitchFamily="34" charset="0"/>
          <a:buChar char="•"/>
          <a:defRPr sz="1600" dirty="0" err="1" smtClean="0"/>
        </a:defPPr>
      </a:lstStyle>
    </a:txDef>
  </a:objectDefaults>
  <a:extraClrSchemeLst/>
  <a:custClrLst>
    <a:custClr>
      <a:srgbClr val="E9D0B7"/>
    </a:custClr>
    <a:custClr>
      <a:srgbClr val="6D1B34"/>
    </a:custClr>
    <a:custClr>
      <a:srgbClr val="D88210"/>
    </a:custClr>
    <a:custClr>
      <a:srgbClr val="FDC300"/>
    </a:custClr>
    <a:custClr>
      <a:srgbClr val="87CEDC"/>
    </a:custClr>
    <a:custClr>
      <a:srgbClr val="8D827D"/>
    </a:custClr>
    <a:custClr>
      <a:srgbClr val="194383"/>
    </a:custClr>
    <a:custClr>
      <a:srgbClr val="EB5B25"/>
    </a:custClr>
    <a:custClr>
      <a:srgbClr val="7F5CAA"/>
    </a:custClr>
    <a:custClr>
      <a:srgbClr val="FFFFFF"/>
    </a:custClr>
    <a:custClr>
      <a:srgbClr val="EDD9C5"/>
    </a:custClr>
    <a:custClr>
      <a:srgbClr val="8A495D"/>
    </a:custClr>
    <a:custClr>
      <a:srgbClr val="E09B40"/>
    </a:custClr>
    <a:custClr>
      <a:srgbClr val="FDCF33"/>
    </a:custClr>
    <a:custClr>
      <a:srgbClr val="9FD8E3"/>
    </a:custClr>
    <a:custClr>
      <a:srgbClr val="A49B97"/>
    </a:custClr>
    <a:custClr>
      <a:srgbClr val="47699C"/>
    </a:custClr>
    <a:custClr>
      <a:srgbClr val="EF7C51"/>
    </a:custClr>
    <a:custClr>
      <a:srgbClr val="997DBB"/>
    </a:custClr>
    <a:custClr>
      <a:srgbClr val="FFFFFF"/>
    </a:custClr>
    <a:custClr>
      <a:srgbClr val="F2E3D4"/>
    </a:custClr>
    <a:custClr>
      <a:srgbClr val="A77685"/>
    </a:custClr>
    <a:custClr>
      <a:srgbClr val="E8B470"/>
    </a:custClr>
    <a:custClr>
      <a:srgbClr val="FEDB66"/>
    </a:custClr>
    <a:custClr>
      <a:srgbClr val="B7E2EA"/>
    </a:custClr>
    <a:custClr>
      <a:srgbClr val="BBB4B1"/>
    </a:custClr>
    <a:custClr>
      <a:srgbClr val="758EB5"/>
    </a:custClr>
    <a:custClr>
      <a:srgbClr val="F39D7C"/>
    </a:custClr>
    <a:custClr>
      <a:srgbClr val="B29DCC"/>
    </a:custClr>
    <a:custClr>
      <a:srgbClr val="FFFFFF"/>
    </a:custClr>
    <a:custClr>
      <a:srgbClr val="F6ECE2"/>
    </a:custClr>
    <a:custClr>
      <a:srgbClr val="C5A4AE"/>
    </a:custClr>
    <a:custClr>
      <a:srgbClr val="EFCD9F"/>
    </a:custClr>
    <a:custClr>
      <a:srgbClr val="FEE799"/>
    </a:custClr>
    <a:custClr>
      <a:srgbClr val="CFEBF1"/>
    </a:custClr>
    <a:custClr>
      <a:srgbClr val="D1CDCB"/>
    </a:custClr>
    <a:custClr>
      <a:srgbClr val="A3B4CD"/>
    </a:custClr>
    <a:custClr>
      <a:srgbClr val="F7BDA8"/>
    </a:custClr>
    <a:custClr>
      <a:srgbClr val="CCBEDD"/>
    </a:custClr>
    <a:custClr>
      <a:srgbClr val="FFFFFF"/>
    </a:custClr>
    <a:custClr>
      <a:srgbClr val="00A075"/>
    </a:custClr>
    <a:custClr>
      <a:srgbClr val="FDC300"/>
    </a:custClr>
    <a:custClr>
      <a:srgbClr val="FF0000"/>
    </a:custClr>
  </a:custClrLst>
  <a:extLst>
    <a:ext uri="{05A4C25C-085E-4340-85A3-A5531E510DB2}">
      <thm15:themeFamily xmlns:thm15="http://schemas.microsoft.com/office/thememl/2012/main" name="Präsentation1" id="{83569A57-AF4F-45FA-98E7-CFDEDC7E04DE}" vid="{AB28EF28-978C-4528-B192-9C3D87A67CA3}"/>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2132</Words>
  <Application>Microsoft Office PowerPoint</Application>
  <PresentationFormat>Breitbild</PresentationFormat>
  <Paragraphs>315</Paragraphs>
  <Slides>26</Slides>
  <Notes>4</Notes>
  <HiddenSlides>0</HiddenSlides>
  <MMClips>0</MMClips>
  <ScaleCrop>false</ScaleCrop>
  <HeadingPairs>
    <vt:vector size="8" baseType="variant">
      <vt:variant>
        <vt:lpstr>Verwendete Schriftarten</vt:lpstr>
      </vt:variant>
      <vt:variant>
        <vt:i4>4</vt:i4>
      </vt:variant>
      <vt:variant>
        <vt:lpstr>Design</vt:lpstr>
      </vt:variant>
      <vt:variant>
        <vt:i4>1</vt:i4>
      </vt:variant>
      <vt:variant>
        <vt:lpstr>Eingebettete OLE-Server</vt:lpstr>
      </vt:variant>
      <vt:variant>
        <vt:i4>1</vt:i4>
      </vt:variant>
      <vt:variant>
        <vt:lpstr>Folientitel</vt:lpstr>
      </vt:variant>
      <vt:variant>
        <vt:i4>26</vt:i4>
      </vt:variant>
    </vt:vector>
  </HeadingPairs>
  <TitlesOfParts>
    <vt:vector size="32" baseType="lpstr">
      <vt:lpstr>Arial</vt:lpstr>
      <vt:lpstr>Arial Narrow</vt:lpstr>
      <vt:lpstr>Calibri</vt:lpstr>
      <vt:lpstr>Open Sans Light</vt:lpstr>
      <vt:lpstr>PowerPoint-Master_16zu9</vt:lpstr>
      <vt:lpstr>think-cell Folie</vt:lpstr>
      <vt:lpstr>Advanced Fit &amp; Advanced Fit S</vt:lpstr>
      <vt:lpstr>PowerPoint-Präsentation</vt:lpstr>
      <vt:lpstr>Für jede Ziel­gruppe haben wir den passenden Tarif</vt:lpstr>
      <vt:lpstr>Für jede Ziel­gruppe haben wir den passenden Tarif</vt:lpstr>
      <vt:lpstr>Für welche Zielgruppen ist der Tarif besonders interessant? </vt:lpstr>
      <vt:lpstr>PowerPoint-Präsentation</vt:lpstr>
      <vt:lpstr>PowerPoint-Präsentation</vt:lpstr>
      <vt:lpstr>Die Highlights des Advanced Fit &amp; Advanced Fit S </vt:lpstr>
      <vt:lpstr>Advanced Fit &amp; Advanced Fit S  belohnen kostenbewusstes Verhalten</vt:lpstr>
      <vt:lpstr>Was passiert, wenn eine Rechnung in Advanced Fit S eingereicht wird?</vt:lpstr>
      <vt:lpstr>Advanced Fit &amp; Advanced Fit S  belohnen kostenbewusstes Verhalten</vt:lpstr>
      <vt:lpstr>Top-Vorsorge auch bei Inanspruchnahme der Beitragsrückerstattung / Beitragsstundung </vt:lpstr>
      <vt:lpstr>Advanced Fit &amp; Advanced Fit S belohnen gesund­heits­be­wusstes Verhalten</vt:lpstr>
      <vt:lpstr>PowerPoint-Präsentation</vt:lpstr>
      <vt:lpstr>Unsere ambulanten Leistungen im Überblick </vt:lpstr>
      <vt:lpstr>Unsere ambulanten Leistungen im Überblick </vt:lpstr>
      <vt:lpstr>Unsere stationären Leistungen im Überblick  </vt:lpstr>
      <vt:lpstr>Unsere zahnärztlichen Leistungen  im Überblick  </vt:lpstr>
      <vt:lpstr>Der Aufbau von Advanced Fit &amp; Advanced Fit S</vt:lpstr>
      <vt:lpstr>Bezahl­bare Kran­ken­ver­si­che­rungs­bei­träge auch im Alter</vt:lpstr>
      <vt:lpstr>Anpassungsfähig und flexibel – Unsere Optionsrechte für Ihre Kunden</vt:lpstr>
      <vt:lpstr>PowerPoint-Präsentation</vt:lpstr>
      <vt:lpstr>Beitragsberechnung Advanced Fit  – Eintrittsalter 35 Jahre</vt:lpstr>
      <vt:lpstr>Beitragsberechnung Advanced Fit S – Eintrittsalter 35 Jahre</vt:lpstr>
      <vt:lpstr>PowerPoint-Präsentation</vt:lpstr>
      <vt:lpstr>PowerPoint-Präsentation</vt:lpstr>
    </vt:vector>
  </TitlesOfParts>
  <Company>HanseMerkur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Fit &amp; Advanced Fit S</dc:title>
  <dc:creator>Blazek, Marvin</dc:creator>
  <cp:lastModifiedBy>Blazek, Marvin</cp:lastModifiedBy>
  <cp:revision>269</cp:revision>
  <dcterms:created xsi:type="dcterms:W3CDTF">2023-10-10T09:08:03Z</dcterms:created>
  <dcterms:modified xsi:type="dcterms:W3CDTF">2024-09-10T09:37:27Z</dcterms:modified>
</cp:coreProperties>
</file>