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26"/>
  </p:notesMasterIdLst>
  <p:handoutMasterIdLst>
    <p:handoutMasterId r:id="rId27"/>
  </p:handoutMasterIdLst>
  <p:sldIdLst>
    <p:sldId id="1250" r:id="rId2"/>
    <p:sldId id="2147481159" r:id="rId3"/>
    <p:sldId id="2147481154" r:id="rId4"/>
    <p:sldId id="2147481155" r:id="rId5"/>
    <p:sldId id="2147481151" r:id="rId6"/>
    <p:sldId id="2147481117" r:id="rId7"/>
    <p:sldId id="2147481132" r:id="rId8"/>
    <p:sldId id="2147481170" r:id="rId9"/>
    <p:sldId id="2147481134" r:id="rId10"/>
    <p:sldId id="2147481149" r:id="rId11"/>
    <p:sldId id="2147481161" r:id="rId12"/>
    <p:sldId id="2147481162" r:id="rId13"/>
    <p:sldId id="2147481163" r:id="rId14"/>
    <p:sldId id="2147481164" r:id="rId15"/>
    <p:sldId id="1226" r:id="rId16"/>
    <p:sldId id="460" r:id="rId17"/>
    <p:sldId id="2147481165" r:id="rId18"/>
    <p:sldId id="2147481136" r:id="rId19"/>
    <p:sldId id="2147481148" r:id="rId20"/>
    <p:sldId id="2147481118" r:id="rId21"/>
    <p:sldId id="2147481166" r:id="rId22"/>
    <p:sldId id="2147481169" r:id="rId23"/>
    <p:sldId id="2147481167" r:id="rId24"/>
    <p:sldId id="706" r:id="rId2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16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6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WERTE</c:v>
                </c:pt>
              </c:strCache>
            </c:strRef>
          </c:tx>
          <c:spPr>
            <a:solidFill>
              <a:schemeClr val="accent1"/>
            </a:solidFill>
            <a:ln w="31750"/>
          </c:spPr>
          <c:dPt>
            <c:idx val="0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17F-4D2C-AF31-DB7DD09EFA3E}"/>
              </c:ext>
            </c:extLst>
          </c:dPt>
          <c:dPt>
            <c:idx val="1"/>
            <c:bubble3D val="0"/>
            <c:spPr>
              <a:solidFill>
                <a:srgbClr val="EB5B25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17F-4D2C-AF31-DB7DD09EFA3E}"/>
              </c:ext>
            </c:extLst>
          </c:dPt>
          <c:dPt>
            <c:idx val="2"/>
            <c:bubble3D val="0"/>
            <c:spPr>
              <a:solidFill>
                <a:srgbClr val="D88210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17F-4D2C-AF31-DB7DD09EFA3E}"/>
              </c:ext>
            </c:extLst>
          </c:dPt>
          <c:dPt>
            <c:idx val="3"/>
            <c:bubble3D val="0"/>
            <c:spPr>
              <a:solidFill>
                <a:srgbClr val="A77685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17F-4D2C-AF31-DB7DD09EFA3E}"/>
              </c:ext>
            </c:extLst>
          </c:dPt>
          <c:dPt>
            <c:idx val="4"/>
            <c:bubble3D val="0"/>
            <c:spPr>
              <a:solidFill>
                <a:srgbClr val="758EB5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17F-4D2C-AF31-DB7DD09EFA3E}"/>
              </c:ext>
            </c:extLst>
          </c:dPt>
          <c:cat>
            <c:numRef>
              <c:f>Tabelle1!$A$2:$A$6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717F-4D2C-AF31-DB7DD09EFA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47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2386557350434291E-2"/>
          <c:y val="4.0120100668650349E-2"/>
          <c:w val="0.95761344264956572"/>
          <c:h val="0.78017367366354273"/>
        </c:manualLayout>
      </c:layout>
      <c:lineChart>
        <c:grouping val="standard"/>
        <c:varyColors val="0"/>
        <c:ser>
          <c:idx val="1"/>
          <c:order val="0"/>
          <c:tx>
            <c:strRef>
              <c:f>Tabelle1!$B$1</c:f>
              <c:strCache>
                <c:ptCount val="1"/>
                <c:pt idx="0">
                  <c:v>AZP, PS3, PSV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Tabelle1!$A$2:$A$14</c:f>
              <c:numCache>
                <c:formatCode>General</c:formatCode>
                <c:ptCount val="1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  <c:pt idx="11">
                  <c:v>2024</c:v>
                </c:pt>
                <c:pt idx="12">
                  <c:v>2025</c:v>
                </c:pt>
              </c:numCache>
            </c:numRef>
          </c:cat>
          <c:val>
            <c:numRef>
              <c:f>Tabelle1!$B$2:$B$14</c:f>
              <c:numCache>
                <c:formatCode>General</c:formatCode>
                <c:ptCount val="13"/>
                <c:pt idx="0">
                  <c:v>491.29</c:v>
                </c:pt>
                <c:pt idx="1">
                  <c:v>491.29</c:v>
                </c:pt>
                <c:pt idx="2">
                  <c:v>491.29</c:v>
                </c:pt>
                <c:pt idx="3">
                  <c:v>540.05999999999995</c:v>
                </c:pt>
                <c:pt idx="4">
                  <c:v>540.05999999999995</c:v>
                </c:pt>
                <c:pt idx="5">
                  <c:v>540.05999999999995</c:v>
                </c:pt>
                <c:pt idx="6">
                  <c:v>540.05999999999995</c:v>
                </c:pt>
                <c:pt idx="7">
                  <c:v>540.05999999999995</c:v>
                </c:pt>
                <c:pt idx="8">
                  <c:v>540.05999999999995</c:v>
                </c:pt>
                <c:pt idx="9">
                  <c:v>540.05999999999995</c:v>
                </c:pt>
                <c:pt idx="10">
                  <c:v>539.27</c:v>
                </c:pt>
                <c:pt idx="11">
                  <c:v>539.27</c:v>
                </c:pt>
                <c:pt idx="12">
                  <c:v>539.27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8CA-475B-8CEA-D9E24CBEC9CD}"/>
            </c:ext>
          </c:extLst>
        </c:ser>
        <c:ser>
          <c:idx val="2"/>
          <c:order val="1"/>
          <c:tx>
            <c:strRef>
              <c:f>Tabelle1!$C$1</c:f>
              <c:strCache>
                <c:ptCount val="1"/>
                <c:pt idx="0">
                  <c:v>GKV</c:v>
                </c:pt>
              </c:strCache>
            </c:strRef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Tabelle1!$A$2:$A$14</c:f>
              <c:numCache>
                <c:formatCode>General</c:formatCode>
                <c:ptCount val="1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  <c:pt idx="11">
                  <c:v>2024</c:v>
                </c:pt>
                <c:pt idx="12">
                  <c:v>2025</c:v>
                </c:pt>
              </c:numCache>
            </c:numRef>
          </c:cat>
          <c:val>
            <c:numRef>
              <c:f>Tabelle1!$C$2:$C$14</c:f>
              <c:numCache>
                <c:formatCode>General</c:formatCode>
                <c:ptCount val="13"/>
                <c:pt idx="0">
                  <c:v>610.30999999999995</c:v>
                </c:pt>
                <c:pt idx="1">
                  <c:v>627.75</c:v>
                </c:pt>
                <c:pt idx="2">
                  <c:v>639.38</c:v>
                </c:pt>
                <c:pt idx="3">
                  <c:v>665.29</c:v>
                </c:pt>
                <c:pt idx="4">
                  <c:v>682.95</c:v>
                </c:pt>
                <c:pt idx="5">
                  <c:v>690.3</c:v>
                </c:pt>
                <c:pt idx="6">
                  <c:v>703.31</c:v>
                </c:pt>
                <c:pt idx="7">
                  <c:v>735.94</c:v>
                </c:pt>
                <c:pt idx="8">
                  <c:v>769.16</c:v>
                </c:pt>
                <c:pt idx="9">
                  <c:v>769.16</c:v>
                </c:pt>
                <c:pt idx="10">
                  <c:v>807.98</c:v>
                </c:pt>
                <c:pt idx="11">
                  <c:v>843.53</c:v>
                </c:pt>
                <c:pt idx="12">
                  <c:v>843.53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8CA-475B-8CEA-D9E24CBEC9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6207"/>
        <c:axId val="112463"/>
      </c:lineChart>
      <c:catAx>
        <c:axId val="1162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2463"/>
        <c:crosses val="autoZero"/>
        <c:auto val="1"/>
        <c:lblAlgn val="ctr"/>
        <c:lblOffset val="100"/>
        <c:noMultiLvlLbl val="0"/>
      </c:catAx>
      <c:valAx>
        <c:axId val="112463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accent5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62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EB2DFBFB-A55E-D69F-5B44-1F95FCA4809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3D22EB7-CE65-2B9A-332A-9ECBCB033D1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E33FFF-5798-40DF-95EA-7B1262EA22FE}" type="datetimeFigureOut">
              <a:rPr lang="de-DE" smtClean="0"/>
              <a:t>27.02.2025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73C6508-389B-04A8-E6AA-6BDFF34AB6A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F7A8D75-507E-04D9-087E-C3B5060489E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2AD026-4117-4786-AA9C-438CA446BA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36437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A8E8AF-8664-4194-A81D-8EB0CA916C25}" type="datetimeFigureOut">
              <a:rPr lang="de-DE" smtClean="0"/>
              <a:t>27.02.2025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739BB-EF12-4140-871E-C44E3CDA6F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15433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8663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8739BB-EF12-4140-871E-C44E3CDA6F41}" type="slidenum">
              <a:rPr lang="de-DE" smtClean="0"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15499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36 Jahre, VB 2025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pPr/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3956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Keyvisual und grüner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395B0D8C-11E7-4D75-8286-5C4DB53A2F3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7"/>
          <a:stretch/>
        </p:blipFill>
        <p:spPr bwMode="gray">
          <a:xfrm>
            <a:off x="180000" y="180000"/>
            <a:ext cx="11832000" cy="6489088"/>
          </a:xfrm>
          <a:prstGeom prst="rect">
            <a:avLst/>
          </a:prstGeom>
        </p:spPr>
      </p:pic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A48B1841-01CE-4279-9287-D71C77AF46D6}"/>
              </a:ext>
            </a:extLst>
          </p:cNvPr>
          <p:cNvSpPr/>
          <p:nvPr userDrawn="1"/>
        </p:nvSpPr>
        <p:spPr bwMode="gray">
          <a:xfrm>
            <a:off x="5036776" y="2223000"/>
            <a:ext cx="6583774" cy="2412000"/>
          </a:xfrm>
          <a:prstGeom prst="roundRect">
            <a:avLst>
              <a:gd name="adj" fmla="val 2327"/>
            </a:avLst>
          </a:prstGeom>
          <a:gradFill flip="none" rotWithShape="1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lvl="0" indent="0" algn="ctr">
              <a:lnSpc>
                <a:spcPct val="110000"/>
              </a:lnSpc>
              <a:spcBef>
                <a:spcPts val="600"/>
              </a:spcBef>
              <a:buFontTx/>
              <a:buNone/>
            </a:pPr>
            <a:endParaRPr lang="de-DE" sz="100">
              <a:solidFill>
                <a:schemeClr val="accent3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D85246-262F-43D5-B7CF-2ADBC032F690}"/>
              </a:ext>
            </a:extLst>
          </p:cNvPr>
          <p:cNvSpPr>
            <a:spLocks noGrp="1"/>
          </p:cNvSpPr>
          <p:nvPr userDrawn="1">
            <p:ph type="ctrTitle"/>
          </p:nvPr>
        </p:nvSpPr>
        <p:spPr bwMode="gray">
          <a:xfrm>
            <a:off x="7841170" y="2411896"/>
            <a:ext cx="3577388" cy="1224000"/>
          </a:xfrm>
        </p:spPr>
        <p:txBody>
          <a:bodyPr anchor="b"/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C174046-DE2F-40C3-9134-E5CB7E2B17CA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 bwMode="gray">
          <a:xfrm>
            <a:off x="7841170" y="3708000"/>
            <a:ext cx="3577388" cy="504000"/>
          </a:xfrm>
        </p:spPr>
        <p:txBody>
          <a:bodyPr vert="horz" lIns="0" tIns="0" rIns="0" bIns="0" rtlCol="0" anchor="t">
            <a:noAutofit/>
          </a:bodyPr>
          <a:lstStyle>
            <a:lvl1pPr>
              <a:spcBef>
                <a:spcPts val="0"/>
              </a:spcBef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26" name="Textplatzhalter 11">
            <a:extLst>
              <a:ext uri="{FF2B5EF4-FFF2-40B4-BE49-F238E27FC236}">
                <a16:creationId xmlns:a16="http://schemas.microsoft.com/office/drawing/2014/main" id="{8A420F65-EF73-4FA3-A317-809F62D2E2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7841170" y="4294474"/>
            <a:ext cx="3577388" cy="144000"/>
          </a:xfrm>
        </p:spPr>
        <p:txBody>
          <a:bodyPr/>
          <a:lstStyle>
            <a:lvl1pPr algn="l"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F4E73C7-3280-48CC-8E18-F2E0B38C105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5407585" y="3125107"/>
            <a:ext cx="1376830" cy="65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5532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fld id="{6F7E3BEC-2039-4C6D-BA36-B6CF6D395D8C}" type="datetime1">
              <a:rPr lang="de-DE" smtClean="0"/>
              <a:t>27.02.2025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C9FF80EC-0581-4231-B689-89FC1FBE741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A73718C8-D943-4221-9230-1B369FCCC3C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4295775" y="1484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9" name="Textplatzhalter 3">
            <a:extLst>
              <a:ext uri="{FF2B5EF4-FFF2-40B4-BE49-F238E27FC236}">
                <a16:creationId xmlns:a16="http://schemas.microsoft.com/office/drawing/2014/main" id="{D6BB31C7-1592-43E6-93F7-865DC7B7BE9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8183562" y="1484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0" name="Textplatzhalter 3">
            <a:extLst>
              <a:ext uri="{FF2B5EF4-FFF2-40B4-BE49-F238E27FC236}">
                <a16:creationId xmlns:a16="http://schemas.microsoft.com/office/drawing/2014/main" id="{1DA68C81-6370-4929-9E40-4B62058E508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 bwMode="gray">
          <a:xfrm>
            <a:off x="407988" y="3897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50191F92-08DB-4DEE-96E6-3FE06F36E1F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 bwMode="gray">
          <a:xfrm>
            <a:off x="4295775" y="3897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2" name="Textplatzhalter 3">
            <a:extLst>
              <a:ext uri="{FF2B5EF4-FFF2-40B4-BE49-F238E27FC236}">
                <a16:creationId xmlns:a16="http://schemas.microsoft.com/office/drawing/2014/main" id="{8EB6FA55-510D-4CD5-8871-DF9908F3A59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 bwMode="gray">
          <a:xfrm>
            <a:off x="8183562" y="3897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1786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2706">
          <p15:clr>
            <a:srgbClr val="FBAE40"/>
          </p15:clr>
        </p15:guide>
        <p15:guide id="3" pos="2525">
          <p15:clr>
            <a:srgbClr val="FBAE40"/>
          </p15:clr>
        </p15:guide>
        <p15:guide id="4" pos="4974">
          <p15:clr>
            <a:srgbClr val="FBAE40"/>
          </p15:clr>
        </p15:guide>
        <p15:guide id="5" pos="5155">
          <p15:clr>
            <a:srgbClr val="FBAE40"/>
          </p15:clr>
        </p15:guide>
        <p15:guide id="6" orient="horz" pos="2273">
          <p15:clr>
            <a:srgbClr val="FBAE40"/>
          </p15:clr>
        </p15:guide>
        <p15:guide id="7" orient="horz" pos="245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Diagramm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fld id="{EA254E5D-1993-496D-A816-ED2BFBBAF1F0}" type="datetime1">
              <a:rPr lang="de-DE" smtClean="0"/>
              <a:t>27.02.2025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328BD8-6080-47D2-94F2-E0EF3F21EE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6240462" y="1484313"/>
            <a:ext cx="5543550" cy="24622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9D704462-1E8B-4A5C-8D73-E22CD88311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6240462" y="1783434"/>
            <a:ext cx="5543550" cy="215444"/>
          </a:xfrm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098367E-CDCF-4D76-AD3A-3DE658F0D6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6240462" y="5882889"/>
            <a:ext cx="5543550" cy="138499"/>
          </a:xfrm>
        </p:spPr>
        <p:txBody>
          <a:bodyPr anchor="b" anchorCtr="0">
            <a:spAutoFit/>
          </a:bodyPr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6AB78E9C-6B5B-4EEB-A9AC-E301E93B920A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6240463" y="2082800"/>
            <a:ext cx="5543550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27100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Diagramm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fld id="{FFF03921-36A1-4EC4-B595-D1A54BA4F90C}" type="datetime1">
              <a:rPr lang="de-DE" smtClean="0"/>
              <a:t>27.02.2025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328BD8-6080-47D2-94F2-E0EF3F21EE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36004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294800" y="1484313"/>
            <a:ext cx="7489212" cy="246221"/>
          </a:xfrm>
        </p:spPr>
        <p:txBody>
          <a:bodyPr wrap="square"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9D704462-1E8B-4A5C-8D73-E22CD88311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294800" y="1783434"/>
            <a:ext cx="7489212" cy="215444"/>
          </a:xfrm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098367E-CDCF-4D76-AD3A-3DE658F0D6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294800" y="5882889"/>
            <a:ext cx="7489212" cy="138499"/>
          </a:xfrm>
        </p:spPr>
        <p:txBody>
          <a:bodyPr wrap="square" anchor="b" anchorCtr="0">
            <a:spAutoFit/>
          </a:bodyPr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6AB78E9C-6B5B-4EEB-A9AC-E301E93B920A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4294800" y="2082800"/>
            <a:ext cx="7489212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99775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Diagramm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fld id="{BF6E5187-09D5-4C48-BBB1-6699F4258D4B}" type="datetime1">
              <a:rPr lang="de-DE" smtClean="0"/>
              <a:t>27.02.2025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328BD8-6080-47D2-94F2-E0EF3F21EE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6240462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07987" y="1484313"/>
            <a:ext cx="5543550" cy="24622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9D704462-1E8B-4A5C-8D73-E22CD88311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07987" y="1783434"/>
            <a:ext cx="5543550" cy="215444"/>
          </a:xfrm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098367E-CDCF-4D76-AD3A-3DE658F0D6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07987" y="5882889"/>
            <a:ext cx="5543550" cy="138499"/>
          </a:xfrm>
        </p:spPr>
        <p:txBody>
          <a:bodyPr anchor="b" anchorCtr="0">
            <a:spAutoFit/>
          </a:bodyPr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6AB78E9C-6B5B-4EEB-A9AC-E301E93B920A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407987" y="2082800"/>
            <a:ext cx="5543550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44180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fld id="{10099F70-9F6C-4CD3-82AD-E2373174CCE1}" type="datetime1">
              <a:rPr lang="de-DE" smtClean="0"/>
              <a:t>27.02.2025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07987" y="1484313"/>
            <a:ext cx="5543550" cy="24622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9D704462-1E8B-4A5C-8D73-E22CD88311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07987" y="1783434"/>
            <a:ext cx="5543550" cy="215444"/>
          </a:xfrm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098367E-CDCF-4D76-AD3A-3DE658F0D6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07988" y="5882889"/>
            <a:ext cx="5543550" cy="138499"/>
          </a:xfrm>
        </p:spPr>
        <p:txBody>
          <a:bodyPr anchor="b" anchorCtr="0">
            <a:spAutoFit/>
          </a:bodyPr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6AB78E9C-6B5B-4EEB-A9AC-E301E93B920A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407987" y="2082800"/>
            <a:ext cx="5543550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468F67D7-664E-4CA1-8395-1E99AE6C0D7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6240462" y="1484313"/>
            <a:ext cx="5543550" cy="24622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22394B7C-326B-4E62-BBFB-20BDD2D3BD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240462" y="1783434"/>
            <a:ext cx="5543550" cy="215444"/>
          </a:xfrm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3CA97315-1508-4F8E-AF03-72D38603D76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6240462" y="5882889"/>
            <a:ext cx="5543550" cy="138499"/>
          </a:xfrm>
        </p:spPr>
        <p:txBody>
          <a:bodyPr anchor="b" anchorCtr="0">
            <a:spAutoFit/>
          </a:bodyPr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18" name="Diagrammplatzhalter 2">
            <a:extLst>
              <a:ext uri="{FF2B5EF4-FFF2-40B4-BE49-F238E27FC236}">
                <a16:creationId xmlns:a16="http://schemas.microsoft.com/office/drawing/2014/main" id="{C921FA15-D6B9-45D1-B2C6-D0A7FBD510A1}"/>
              </a:ext>
            </a:extLst>
          </p:cNvPr>
          <p:cNvSpPr>
            <a:spLocks noGrp="1"/>
          </p:cNvSpPr>
          <p:nvPr>
            <p:ph type="chart" sz="quarter" idx="26"/>
          </p:nvPr>
        </p:nvSpPr>
        <p:spPr>
          <a:xfrm>
            <a:off x="6240462" y="2082800"/>
            <a:ext cx="5543550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31218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fld id="{77EEAB38-7651-4274-B3E5-7233A7004BF5}" type="datetime1">
              <a:rPr lang="de-DE" smtClean="0"/>
              <a:t>27.02.2025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07987" y="1484313"/>
            <a:ext cx="11376026" cy="246221"/>
          </a:xfrm>
        </p:spPr>
        <p:txBody>
          <a:bodyPr wrap="square"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9D704462-1E8B-4A5C-8D73-E22CD88311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07987" y="1783434"/>
            <a:ext cx="11376026" cy="215444"/>
          </a:xfrm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098367E-CDCF-4D76-AD3A-3DE658F0D6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07988" y="5882889"/>
            <a:ext cx="11376026" cy="138499"/>
          </a:xfrm>
        </p:spPr>
        <p:txBody>
          <a:bodyPr wrap="square" anchor="b" anchorCtr="0">
            <a:spAutoFit/>
          </a:bodyPr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6AB78E9C-6B5B-4EEB-A9AC-E301E93B920A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407987" y="2082800"/>
            <a:ext cx="11376026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76430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DE0D70-570A-46FB-B7B9-1F84EBF4756D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F28CD76-E68F-4C49-935E-16FFD2F0D55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AB3B5364-CBEE-4172-BD54-2FDAE0158685}" type="datetime1">
              <a:rPr lang="de-DE" smtClean="0"/>
              <a:t>27.02.2025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647FABA-2EF0-410C-99FF-EBBA80118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7965CE5-8329-4109-9433-1622915FC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1067C31-1A30-4887-A2C8-A35DFA05F36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</p:spTree>
    <p:extLst>
      <p:ext uri="{BB962C8B-B14F-4D97-AF65-F5344CB8AC3E}">
        <p14:creationId xmlns:p14="http://schemas.microsoft.com/office/powerpoint/2010/main" val="35957388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males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BC072-E656-49C7-9863-F88AA3A7C850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8" y="476250"/>
            <a:ext cx="7640007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7E1FDB-7749-4631-91C3-279B7497F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35845E7C-BEFE-4B8B-B1E5-C212E8E02E3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 bwMode="gray">
          <a:xfrm>
            <a:off x="8183563" y="180000"/>
            <a:ext cx="3828436" cy="648908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2F56FFC7-A665-45F4-B514-CC6172B4183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97E650-784B-4989-85C0-6ECC1EF228F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76390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0717378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nzseitiges Wechs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28B42CCA-295C-41B8-8800-A4C80E0BD3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gray">
          <a:xfrm>
            <a:off x="180000" y="179999"/>
            <a:ext cx="11832000" cy="648908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72429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BEA37DC4-4685-46C1-9660-8D7BE7405B23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58413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035F89-C815-452D-86D6-11B6380FC7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de-DE" dirty="0"/>
              <a:t>Ihr Ansprechpartner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2BC6DEE-E78F-4013-A76C-072F2E7149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2279650" y="1495600"/>
            <a:ext cx="3096000" cy="381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4A9CF6F3-25FB-4A1D-BE03-A727BC336A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627688" y="1497494"/>
            <a:ext cx="6156324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F9A3CB98-9CC2-486C-B9F4-96687E5A45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627688" y="2311087"/>
            <a:ext cx="6156324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942AB6C4-F54F-4A9D-9851-0E338AA921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5627688" y="1778290"/>
            <a:ext cx="6156324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Funktion</a:t>
            </a:r>
          </a:p>
          <a:p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780BFD8-8BC6-4E11-88F1-696D56CAC5D6}"/>
              </a:ext>
            </a:extLst>
          </p:cNvPr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fld id="{19B242E6-9ECD-445E-AAB0-A1B10D97A793}" type="datetime1">
              <a:rPr lang="de-DE" smtClean="0"/>
              <a:t>27.02.2025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E00360-8595-4DA4-BB5E-5685D5F7F0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A912ED-2275-407D-8775-BA6E1486A15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794817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ganzseitigem Wechselmo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532C0B7B-CBE7-4E60-BE6D-6C54613583E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179999" y="179999"/>
            <a:ext cx="11832000" cy="6489088"/>
          </a:xfrm>
        </p:spPr>
        <p:txBody>
          <a:bodyPr/>
          <a:lstStyle>
            <a:lvl1pPr>
              <a:spcBef>
                <a:spcPts val="0"/>
              </a:spcBef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So fügen Sie ein Hintergrundbild ein: </a:t>
            </a:r>
            <a:br>
              <a:rPr lang="de-DE" dirty="0"/>
            </a:br>
            <a:r>
              <a:rPr lang="de-DE" dirty="0"/>
              <a:t>Bitte wählen Sie ein Bild aus, indem Sie auf den Reiter „Einfügen“ klicken und den Befehl „Bilder“ wählen.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A4116CC9-D85E-4755-9690-EAEFC5338C7D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 bwMode="gray">
          <a:xfrm>
            <a:off x="5036775" y="2223000"/>
            <a:ext cx="6583774" cy="2412000"/>
          </a:xfrm>
          <a:custGeom>
            <a:avLst/>
            <a:gdLst>
              <a:gd name="connsiteX0" fmla="*/ 56127 w 6583774"/>
              <a:gd name="connsiteY0" fmla="*/ 0 h 2412000"/>
              <a:gd name="connsiteX1" fmla="*/ 6527647 w 6583774"/>
              <a:gd name="connsiteY1" fmla="*/ 0 h 2412000"/>
              <a:gd name="connsiteX2" fmla="*/ 6583774 w 6583774"/>
              <a:gd name="connsiteY2" fmla="*/ 56127 h 2412000"/>
              <a:gd name="connsiteX3" fmla="*/ 6583774 w 6583774"/>
              <a:gd name="connsiteY3" fmla="*/ 2355873 h 2412000"/>
              <a:gd name="connsiteX4" fmla="*/ 6527647 w 6583774"/>
              <a:gd name="connsiteY4" fmla="*/ 2412000 h 2412000"/>
              <a:gd name="connsiteX5" fmla="*/ 56127 w 6583774"/>
              <a:gd name="connsiteY5" fmla="*/ 2412000 h 2412000"/>
              <a:gd name="connsiteX6" fmla="*/ 0 w 6583774"/>
              <a:gd name="connsiteY6" fmla="*/ 2355873 h 2412000"/>
              <a:gd name="connsiteX7" fmla="*/ 0 w 6583774"/>
              <a:gd name="connsiteY7" fmla="*/ 56127 h 2412000"/>
              <a:gd name="connsiteX8" fmla="*/ 56127 w 6583774"/>
              <a:gd name="connsiteY8" fmla="*/ 0 h 241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83774" h="2412000">
                <a:moveTo>
                  <a:pt x="56127" y="0"/>
                </a:moveTo>
                <a:lnTo>
                  <a:pt x="6527647" y="0"/>
                </a:lnTo>
                <a:cubicBezTo>
                  <a:pt x="6558645" y="0"/>
                  <a:pt x="6583774" y="25129"/>
                  <a:pt x="6583774" y="56127"/>
                </a:cubicBezTo>
                <a:lnTo>
                  <a:pt x="6583774" y="2355873"/>
                </a:lnTo>
                <a:cubicBezTo>
                  <a:pt x="6583774" y="2386871"/>
                  <a:pt x="6558645" y="2412000"/>
                  <a:pt x="6527647" y="2412000"/>
                </a:cubicBezTo>
                <a:lnTo>
                  <a:pt x="56127" y="2412000"/>
                </a:lnTo>
                <a:cubicBezTo>
                  <a:pt x="25129" y="2412000"/>
                  <a:pt x="0" y="2386871"/>
                  <a:pt x="0" y="2355873"/>
                </a:cubicBezTo>
                <a:lnTo>
                  <a:pt x="0" y="56127"/>
                </a:lnTo>
                <a:cubicBezTo>
                  <a:pt x="0" y="25129"/>
                  <a:pt x="25129" y="0"/>
                  <a:pt x="56127" y="0"/>
                </a:cubicBezTo>
                <a:close/>
              </a:path>
            </a:pathLst>
          </a:custGeom>
          <a:gradFill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</a:gradFill>
        </p:spPr>
        <p:txBody>
          <a:bodyPr vert="horz" lIns="0" tIns="0" rIns="0" bIns="0" rtlCol="0" anchor="b">
            <a:noAutofit/>
          </a:bodyPr>
          <a:lstStyle>
            <a:lvl1pPr>
              <a:defRPr lang="de-DE" sz="100" dirty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3E7ACC9E-4A0A-44D3-B347-6BE8505BB8AD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7841170" y="2412000"/>
            <a:ext cx="3577388" cy="1224000"/>
          </a:xfrm>
        </p:spPr>
        <p:txBody>
          <a:bodyPr anchor="b"/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6" name="Untertitel 2">
            <a:extLst>
              <a:ext uri="{FF2B5EF4-FFF2-40B4-BE49-F238E27FC236}">
                <a16:creationId xmlns:a16="http://schemas.microsoft.com/office/drawing/2014/main" id="{F6CFB820-E971-41C8-A458-280EAF2776D9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7841170" y="3708000"/>
            <a:ext cx="3577388" cy="504000"/>
          </a:xfrm>
        </p:spPr>
        <p:txBody>
          <a:bodyPr vert="horz" lIns="0" tIns="0" rIns="0" bIns="0" rtlCol="0" anchor="t">
            <a:noAutofit/>
          </a:bodyPr>
          <a:lstStyle>
            <a:lvl1pPr>
              <a:spcBef>
                <a:spcPts val="0"/>
              </a:spcBef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7" name="Textplatzhalter 11">
            <a:extLst>
              <a:ext uri="{FF2B5EF4-FFF2-40B4-BE49-F238E27FC236}">
                <a16:creationId xmlns:a16="http://schemas.microsoft.com/office/drawing/2014/main" id="{5625B69D-1C6C-4A59-AFC6-2CE4610E11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7841170" y="4284000"/>
            <a:ext cx="3577388" cy="144000"/>
          </a:xfrm>
        </p:spPr>
        <p:txBody>
          <a:bodyPr/>
          <a:lstStyle>
            <a:lvl1pPr algn="l"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9B4355D-48E8-401B-A9E2-0A9A556CD8C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 bwMode="gray">
          <a:xfrm>
            <a:off x="5407200" y="3124800"/>
            <a:ext cx="1378800" cy="65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">
                <a:noFill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8532099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folie 2 Ansprech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BEA37DC4-4685-46C1-9660-8D7BE7405B23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58413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035F89-C815-452D-86D6-11B6380FC7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de-DE" dirty="0"/>
              <a:t>Ihre Ansprechpartner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2BC6DEE-E78F-4013-A76C-072F2E7149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407988" y="2246611"/>
            <a:ext cx="2094100" cy="2581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4A9CF6F3-25FB-4A1D-BE03-A727BC336A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07988" y="1497494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F9A3CB98-9CC2-486C-B9F4-96687E5A45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2730076" y="2246611"/>
            <a:ext cx="3221462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942AB6C4-F54F-4A9D-9851-0E338AA921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07988" y="1778290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Funktion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780BFD8-8BC6-4E11-88F1-696D56CAC5D6}"/>
              </a:ext>
            </a:extLst>
          </p:cNvPr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fld id="{3659043E-A8B1-42F3-874D-C036721B37EE}" type="datetime1">
              <a:rPr lang="de-DE" smtClean="0"/>
              <a:t>27.02.2025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E00360-8595-4DA4-BB5E-5685D5F7F0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A912ED-2275-407D-8775-BA6E1486A15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DCE4AD0C-74C2-4546-9448-E579E680121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 bwMode="gray">
          <a:xfrm>
            <a:off x="6253164" y="2246611"/>
            <a:ext cx="2094100" cy="2581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Textplatzhalter 9">
            <a:extLst>
              <a:ext uri="{FF2B5EF4-FFF2-40B4-BE49-F238E27FC236}">
                <a16:creationId xmlns:a16="http://schemas.microsoft.com/office/drawing/2014/main" id="{B0F89D90-603D-4BEC-A92B-0CC9572A89B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6253164" y="1497494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6" name="Textplatzhalter 9">
            <a:extLst>
              <a:ext uri="{FF2B5EF4-FFF2-40B4-BE49-F238E27FC236}">
                <a16:creationId xmlns:a16="http://schemas.microsoft.com/office/drawing/2014/main" id="{FE0C26BD-D4EF-42D7-B503-B1347E1FE1B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8575252" y="2246611"/>
            <a:ext cx="3221462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12976E3E-DD26-4111-A757-1EC243A2B21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253164" y="1778290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Funktion</a:t>
            </a:r>
          </a:p>
        </p:txBody>
      </p:sp>
    </p:spTree>
    <p:extLst>
      <p:ext uri="{BB962C8B-B14F-4D97-AF65-F5344CB8AC3E}">
        <p14:creationId xmlns:p14="http://schemas.microsoft.com/office/powerpoint/2010/main" val="3574366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49">
          <p15:clr>
            <a:srgbClr val="FBAE40"/>
          </p15:clr>
        </p15:guide>
        <p15:guide id="2" pos="393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74A85017-E04B-49DE-ADD0-EFE9D206BA9C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D1E16E3-7F0F-4915-AAF8-A4EB36BCEA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4933537" y="2909798"/>
            <a:ext cx="2324927" cy="139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2236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08997412-C897-4AD9-A9CC-09F1BF58B312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664AAFC-9332-41C7-9D5D-0D8E0A34086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2856000" y="4561200"/>
            <a:ext cx="6480000" cy="943200"/>
          </a:xfrm>
        </p:spPr>
        <p:txBody>
          <a:bodyPr anchor="b"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BC20B08-2920-49E0-A084-64E8BF172F6E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2856000" y="5576400"/>
            <a:ext cx="6480000" cy="432000"/>
          </a:xfrm>
        </p:spPr>
        <p:txBody>
          <a:bodyPr anchor="t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5206586-87DA-4924-BB0E-31A6CA744A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5407585" y="3125107"/>
            <a:ext cx="1376830" cy="65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9627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74C978D-C154-4552-B457-B263FA6573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fld id="{BE616EA0-9876-468B-8097-06D480EAE9FA}" type="datetime1">
              <a:rPr lang="de-DE" smtClean="0"/>
              <a:t>27.02.2025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E8929F5-4366-4409-9C95-8BFBACB65B8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2711450" y="1484313"/>
            <a:ext cx="6769100" cy="4537075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994944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grüner Verlau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5461CAF6-E57B-49ED-8AE4-9A59F2D906E1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D85246-262F-43D5-B7CF-2ADBC032F690}"/>
              </a:ext>
            </a:extLst>
          </p:cNvPr>
          <p:cNvSpPr>
            <a:spLocks noGrp="1"/>
          </p:cNvSpPr>
          <p:nvPr userDrawn="1">
            <p:ph type="ctrTitle"/>
          </p:nvPr>
        </p:nvSpPr>
        <p:spPr bwMode="gray">
          <a:xfrm>
            <a:off x="2856000" y="4320209"/>
            <a:ext cx="6480000" cy="1187791"/>
          </a:xfrm>
        </p:spPr>
        <p:txBody>
          <a:bodyPr anchor="b"/>
          <a:lstStyle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C174046-DE2F-40C3-9134-E5CB7E2B17CA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 bwMode="gray">
          <a:xfrm>
            <a:off x="2856000" y="5589807"/>
            <a:ext cx="6480000" cy="504000"/>
          </a:xfrm>
        </p:spPr>
        <p:txBody>
          <a:bodyPr vert="horz" lIns="0" tIns="0" rIns="0" bIns="0" rtlCol="0" anchor="t">
            <a:noAutofit/>
          </a:bodyPr>
          <a:lstStyle>
            <a:lvl1pPr algn="ctr">
              <a:spcBef>
                <a:spcPts val="0"/>
              </a:spcBef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1" name="Textplatzhalter 11">
            <a:extLst>
              <a:ext uri="{FF2B5EF4-FFF2-40B4-BE49-F238E27FC236}">
                <a16:creationId xmlns:a16="http://schemas.microsoft.com/office/drawing/2014/main" id="{6B642990-DDA4-4D18-9EBD-00481549E0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2856000" y="6175660"/>
            <a:ext cx="6480000" cy="144000"/>
          </a:xfrm>
        </p:spPr>
        <p:txBody>
          <a:bodyPr/>
          <a:lstStyle>
            <a:lvl1pPr algn="ctr"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DB19AC6-C115-42DD-B8C8-B68979FFFE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5407585" y="3125107"/>
            <a:ext cx="1376830" cy="65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6859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74C978D-C154-4552-B457-B263FA6573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fld id="{0CA4B88D-7D04-4969-B835-93E4C66E2B25}" type="datetime1">
              <a:rPr lang="de-DE" smtClean="0"/>
              <a:t>27.02.2025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AF33780-3FA7-4C26-8299-BF6362DBD31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11376025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05496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74C978D-C154-4552-B457-B263FA6573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fld id="{1EB2BF1E-2AF9-4E88-B72B-945A220C8ADB}" type="datetime1">
              <a:rPr lang="de-DE" smtClean="0"/>
              <a:t>27.02.2025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E8929F5-4366-4409-9C95-8BFBACB65B8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2711450" y="1484313"/>
            <a:ext cx="6769100" cy="45370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7446434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74C978D-C154-4552-B457-B263FA6573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fld id="{B3524680-D265-4A1F-A183-46187342B63E}" type="datetime1">
              <a:rPr lang="de-DE" smtClean="0"/>
              <a:t>27.02.2025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E8929F5-4366-4409-9C95-8BFBACB65B8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407987" y="1484313"/>
            <a:ext cx="11376025" cy="45370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6475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fld id="{11E49CE8-E34E-4BDF-9F14-3C7BA09EFE6C}" type="datetime1">
              <a:rPr lang="de-DE" smtClean="0"/>
              <a:t>27.02.2025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328BD8-6080-47D2-94F2-E0EF3F21EE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6240462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6971582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fld id="{3B890449-0E82-4897-8F82-24149A340684}" type="datetime1">
              <a:rPr lang="de-DE" smtClean="0"/>
              <a:t>27.02.2025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328BD8-6080-47D2-94F2-E0EF3F21EE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36004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4295775" y="1484313"/>
            <a:ext cx="36004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C0FAE760-4F4A-4ACE-BC08-FA04ABFE8BF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8183562" y="1484313"/>
            <a:ext cx="36004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3167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fld id="{CE058C6C-A70C-4B17-942D-C43B7F93463E}" type="datetime1">
              <a:rPr lang="de-DE" smtClean="0"/>
              <a:t>27.02.2025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039EC8C1-C6D4-4281-8E57-CC2F4359F25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55435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22420A9F-2E56-4919-834B-320EEDD304A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6240462" y="1484313"/>
            <a:ext cx="55435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48CCEFC0-4D9A-4B96-BFE8-65BB705ED7D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407988" y="3897313"/>
            <a:ext cx="55435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4E967D63-261C-4D71-8925-BF8301A93F2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 bwMode="gray">
          <a:xfrm>
            <a:off x="6240462" y="3897313"/>
            <a:ext cx="55435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62768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  <p15:guide id="4" orient="horz" pos="2273">
          <p15:clr>
            <a:srgbClr val="FBAE40"/>
          </p15:clr>
        </p15:guide>
        <p15:guide id="5" orient="horz" pos="245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AA96CBD8-F7F2-2ECE-5EB9-0A2EDE54ED4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5"/>
            </p:custDataLst>
            <p:extLst>
              <p:ext uri="{D42A27DB-BD31-4B8C-83A1-F6EECF244321}">
                <p14:modId xmlns:p14="http://schemas.microsoft.com/office/powerpoint/2010/main" val="36883012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26" imgW="344" imgH="345" progId="TCLayout.ActiveDocument.1">
                  <p:embed/>
                </p:oleObj>
              </mc:Choice>
              <mc:Fallback>
                <p:oleObj name="think-cell Folie" r:id="rId26" imgW="344" imgH="345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AA96CBD8-F7F2-2ECE-5EB9-0A2EDE54ED4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C5A361-D4D9-4D3E-BE7C-84894C5C704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  <a:br>
              <a:rPr lang="de-DE" dirty="0"/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BC37112-57D2-4C6C-9A55-769412D176D7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407987" y="1484313"/>
            <a:ext cx="11376025" cy="4536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7271DB-EEEA-41F6-B3D6-2A2B16BAB0E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0229956" y="6546778"/>
            <a:ext cx="1011237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lnSpc>
                <a:spcPct val="100000"/>
              </a:lnSpc>
              <a:defRPr sz="900">
                <a:solidFill>
                  <a:schemeClr val="accent4"/>
                </a:solidFill>
              </a:defRPr>
            </a:lvl1pPr>
          </a:lstStyle>
          <a:p>
            <a:fld id="{7D286672-DD4D-410C-9722-A23FA2267764}" type="datetime1">
              <a:rPr lang="de-DE" smtClean="0"/>
              <a:t>27.02.2025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DBD589-3779-425D-BE2C-B82FE5D11C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407987" y="6546778"/>
            <a:ext cx="4680000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lnSpc>
                <a:spcPct val="100000"/>
              </a:lnSpc>
              <a:defRPr sz="90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BC71AE6-9865-4EB2-B33B-FB6FD69C22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11313319" y="6546778"/>
            <a:ext cx="470693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lnSpc>
                <a:spcPct val="100000"/>
              </a:lnSpc>
              <a:defRPr sz="900">
                <a:solidFill>
                  <a:schemeClr val="accent4"/>
                </a:solidFill>
              </a:defRPr>
            </a:lvl1pPr>
          </a:lstStyle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ED4E6F2-AEF3-429C-9FE1-94FF3DD65350}"/>
              </a:ext>
            </a:extLst>
          </p:cNvPr>
          <p:cNvPicPr>
            <a:picLocks noChangeAspect="1"/>
          </p:cNvPicPr>
          <p:nvPr userDrawn="1"/>
        </p:nvPicPr>
        <p:blipFill>
          <a:blip r:embed="rId28"/>
          <a:stretch>
            <a:fillRect/>
          </a:stretch>
        </p:blipFill>
        <p:spPr bwMode="gray">
          <a:xfrm>
            <a:off x="5661013" y="6238579"/>
            <a:ext cx="869975" cy="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356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FontTx/>
        <a:buNone/>
        <a:defRPr sz="16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800"/>
        </a:spcBef>
        <a:buClr>
          <a:schemeClr val="tx1"/>
        </a:buClr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80000" indent="-180000" algn="l" defTabSz="914400" rtl="0" eaLnBrk="1" latinLnBrk="0" hangingPunct="1">
        <a:lnSpc>
          <a:spcPct val="100000"/>
        </a:lnSpc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3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3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indent="0" algn="l" defTabSz="914400" rtl="0" eaLnBrk="1" latinLnBrk="0" hangingPunct="1">
        <a:lnSpc>
          <a:spcPct val="110000"/>
        </a:lnSpc>
        <a:spcBef>
          <a:spcPts val="80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93">
          <p15:clr>
            <a:srgbClr val="F26B43"/>
          </p15:clr>
        </p15:guide>
        <p15:guide id="3" pos="257">
          <p15:clr>
            <a:srgbClr val="F26B43"/>
          </p15:clr>
        </p15:guide>
        <p15:guide id="4" pos="7423">
          <p15:clr>
            <a:srgbClr val="F26B43"/>
          </p15:clr>
        </p15:guide>
        <p15:guide id="5" orient="horz" pos="935">
          <p15:clr>
            <a:srgbClr val="F26B43"/>
          </p15:clr>
        </p15:guide>
        <p15:guide id="6" orient="horz" pos="300">
          <p15:clr>
            <a:srgbClr val="F26B43"/>
          </p15:clr>
        </p15:guide>
        <p15:guide id="7" orient="horz" pos="4201">
          <p15:clr>
            <a:srgbClr val="F26B43"/>
          </p15:clr>
        </p15:guide>
        <p15:guide id="8" orient="horz" pos="2273">
          <p15:clr>
            <a:srgbClr val="F26B43"/>
          </p15:clr>
        </p15:guide>
        <p15:guide id="9" orient="horz" pos="2455">
          <p15:clr>
            <a:srgbClr val="F26B43"/>
          </p15:clr>
        </p15:guide>
        <p15:guide id="10" pos="2525">
          <p15:clr>
            <a:srgbClr val="F26B43"/>
          </p15:clr>
        </p15:guide>
        <p15:guide id="11" pos="2706">
          <p15:clr>
            <a:srgbClr val="F26B43"/>
          </p15:clr>
        </p15:guide>
        <p15:guide id="12" pos="3749">
          <p15:clr>
            <a:srgbClr val="F26B43"/>
          </p15:clr>
        </p15:guide>
        <p15:guide id="13" pos="3931">
          <p15:clr>
            <a:srgbClr val="F26B43"/>
          </p15:clr>
        </p15:guide>
        <p15:guide id="14" pos="4974">
          <p15:clr>
            <a:srgbClr val="F26B43"/>
          </p15:clr>
        </p15:guide>
        <p15:guide id="15" pos="515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oleObject" Target="../embeddings/oleObject3.bin"/><Relationship Id="rId7" Type="http://schemas.openxmlformats.org/officeDocument/2006/relationships/image" Target="../media/image21.svg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3.xml"/><Relationship Id="rId6" Type="http://schemas.openxmlformats.org/officeDocument/2006/relationships/image" Target="../media/image20.png"/><Relationship Id="rId5" Type="http://schemas.openxmlformats.org/officeDocument/2006/relationships/chart" Target="../charts/chart1.xml"/><Relationship Id="rId4" Type="http://schemas.openxmlformats.org/officeDocument/2006/relationships/image" Target="../media/image1.emf"/><Relationship Id="rId9" Type="http://schemas.openxmlformats.org/officeDocument/2006/relationships/image" Target="../media/image23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3" Type="http://schemas.openxmlformats.org/officeDocument/2006/relationships/oleObject" Target="../embeddings/oleObject3.bin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4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5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6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7.xml"/><Relationship Id="rId5" Type="http://schemas.openxmlformats.org/officeDocument/2006/relationships/image" Target="../media/image5.emf"/><Relationship Id="rId4" Type="http://schemas.openxmlformats.org/officeDocument/2006/relationships/image" Target="../media/image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8.xml"/><Relationship Id="rId4" Type="http://schemas.openxmlformats.org/officeDocument/2006/relationships/image" Target="../media/image1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g"/><Relationship Id="rId3" Type="http://schemas.openxmlformats.org/officeDocument/2006/relationships/image" Target="../media/image34.jpg"/><Relationship Id="rId7" Type="http://schemas.openxmlformats.org/officeDocument/2006/relationships/image" Target="../media/image38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7.jpg"/><Relationship Id="rId11" Type="http://schemas.openxmlformats.org/officeDocument/2006/relationships/image" Target="../media/image42.jpg"/><Relationship Id="rId5" Type="http://schemas.openxmlformats.org/officeDocument/2006/relationships/image" Target="../media/image36.jpg"/><Relationship Id="rId10" Type="http://schemas.openxmlformats.org/officeDocument/2006/relationships/image" Target="../media/image41.jpg"/><Relationship Id="rId4" Type="http://schemas.openxmlformats.org/officeDocument/2006/relationships/image" Target="../media/image35.jpg"/><Relationship Id="rId9" Type="http://schemas.openxmlformats.org/officeDocument/2006/relationships/image" Target="../media/image40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1FE9C8F1-20E0-9F56-5753-9C80B83387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01" t="385" r="26305" b="532"/>
          <a:stretch/>
        </p:blipFill>
        <p:spPr>
          <a:xfrm>
            <a:off x="10337483" y="184456"/>
            <a:ext cx="1717379" cy="6489088"/>
          </a:xfrm>
          <a:prstGeom prst="rect">
            <a:avLst/>
          </a:prstGeom>
        </p:spPr>
      </p:pic>
      <p:pic>
        <p:nvPicPr>
          <p:cNvPr id="34" name="Bildplatzhalter 33">
            <a:extLst>
              <a:ext uri="{FF2B5EF4-FFF2-40B4-BE49-F238E27FC236}">
                <a16:creationId xmlns:a16="http://schemas.microsoft.com/office/drawing/2014/main" id="{0C0CC2F1-9122-A0BA-9264-90853FFB558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2" t="-6" r="-13972" b="22924"/>
          <a:stretch/>
        </p:blipFill>
        <p:spPr>
          <a:xfrm>
            <a:off x="180000" y="184456"/>
            <a:ext cx="11832000" cy="6489088"/>
          </a:xfrm>
        </p:spPr>
      </p:pic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91C40E60-349A-DCC8-EED6-6C97F6B7EC8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, P</a:t>
            </a:r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35A3F2A4-A631-5C87-BC73-3CCF3852A7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Best Fit &amp; Best Fit S</a:t>
            </a:r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EA2ADB9D-366A-759F-4CF7-B5D4805BAB7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Tarife AZP, EGO2, PS3, PSV, PVN</a:t>
            </a:r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1B3917AA-E617-0083-9AC7-6DB315CC62A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6252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platzhalter 3">
            <a:extLst>
              <a:ext uri="{FF2B5EF4-FFF2-40B4-BE49-F238E27FC236}">
                <a16:creationId xmlns:a16="http://schemas.microsoft.com/office/drawing/2014/main" id="{7E1D8F5A-0A75-B4F6-B684-26DEE3A3DE4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388" y="179388"/>
            <a:ext cx="11833225" cy="6489700"/>
          </a:xfrm>
          <a:prstGeom prst="rect">
            <a:avLst/>
          </a:prstGeom>
        </p:spPr>
      </p:pic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BFD30BFE-97D5-F3A9-DE64-CC79DFBA0C17}"/>
              </a:ext>
            </a:extLst>
          </p:cNvPr>
          <p:cNvSpPr/>
          <p:nvPr/>
        </p:nvSpPr>
        <p:spPr bwMode="gray">
          <a:xfrm>
            <a:off x="7251749" y="1016000"/>
            <a:ext cx="4368800" cy="2831255"/>
          </a:xfrm>
          <a:prstGeom prst="roundRect">
            <a:avLst>
              <a:gd name="adj" fmla="val 2714"/>
            </a:avLst>
          </a:prstGeom>
          <a:solidFill>
            <a:schemeClr val="accent1"/>
          </a:solidFill>
        </p:spPr>
        <p:txBody>
          <a:bodyPr vert="horz" wrap="square" lIns="180000" tIns="180000" rIns="180000" bIns="180000" rtlCol="0" anchor="ctr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200" dirty="0">
                <a:solidFill>
                  <a:schemeClr val="bg1"/>
                </a:solidFill>
              </a:rPr>
              <a:t>In </a:t>
            </a:r>
            <a:r>
              <a:rPr lang="de-DE" sz="3200" b="1" dirty="0">
                <a:solidFill>
                  <a:schemeClr val="bg1"/>
                </a:solidFill>
              </a:rPr>
              <a:t>Best Fit (S)</a:t>
            </a:r>
            <a:r>
              <a:rPr lang="de-DE" sz="3200" dirty="0">
                <a:solidFill>
                  <a:schemeClr val="bg1"/>
                </a:solidFill>
              </a:rPr>
              <a:t> bleiben keine Wünsche offen.</a:t>
            </a:r>
            <a:br>
              <a:rPr lang="de-DE" sz="3200" dirty="0">
                <a:solidFill>
                  <a:schemeClr val="bg1"/>
                </a:solidFill>
              </a:rPr>
            </a:br>
            <a:r>
              <a:rPr lang="de-DE" sz="3200" dirty="0">
                <a:solidFill>
                  <a:schemeClr val="bg1"/>
                </a:solidFill>
              </a:rPr>
              <a:t>Unsere Leistungen </a:t>
            </a:r>
            <a:br>
              <a:rPr lang="de-DE" sz="3200" dirty="0">
                <a:solidFill>
                  <a:schemeClr val="bg1"/>
                </a:solidFill>
              </a:rPr>
            </a:br>
            <a:r>
              <a:rPr lang="de-DE" sz="3200" dirty="0">
                <a:solidFill>
                  <a:schemeClr val="bg1"/>
                </a:solidFill>
              </a:rPr>
              <a:t>im Überblick.</a:t>
            </a:r>
          </a:p>
        </p:txBody>
      </p:sp>
    </p:spTree>
    <p:extLst>
      <p:ext uri="{BB962C8B-B14F-4D97-AF65-F5344CB8AC3E}">
        <p14:creationId xmlns:p14="http://schemas.microsoft.com/office/powerpoint/2010/main" val="413987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988BD7B0-A14A-D02F-F45F-0B4F08FD8BE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988BD7B0-A14A-D02F-F45F-0B4F08FD8BE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/>
          <a:p>
            <a:r>
              <a:rPr lang="de-DE" dirty="0"/>
              <a:t>Unsere ambulanten Leistungen im Überblick</a:t>
            </a:r>
            <a:br>
              <a:rPr lang="de-DE" dirty="0"/>
            </a:br>
            <a:endParaRPr lang="de-DE" dirty="0"/>
          </a:p>
        </p:txBody>
      </p:sp>
      <p:sp>
        <p:nvSpPr>
          <p:cNvPr id="14" name="Abgerundetes Rechteck 13"/>
          <p:cNvSpPr/>
          <p:nvPr/>
        </p:nvSpPr>
        <p:spPr bwMode="gray">
          <a:xfrm>
            <a:off x="4255624" y="4844038"/>
            <a:ext cx="4680001" cy="720000"/>
          </a:xfrm>
          <a:prstGeom prst="roundRect">
            <a:avLst>
              <a:gd name="adj" fmla="val 281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u="none" strike="noStrike" kern="1200" cap="none" spc="0" normalizeH="0" baseline="0" noProof="0" dirty="0">
                <a:ln>
                  <a:noFill/>
                </a:ln>
                <a:solidFill>
                  <a:srgbClr val="D88210"/>
                </a:solidFill>
                <a:effectLst/>
                <a:uLnTx/>
                <a:uFillTx/>
                <a:ea typeface="+mn-ea"/>
                <a:cs typeface="Arial Narrow"/>
              </a:rPr>
              <a:t>Naturheilkundliche Heilbehandlungen 100%</a:t>
            </a:r>
            <a:br>
              <a:rPr lang="de-DE" sz="1400" dirty="0">
                <a:solidFill>
                  <a:prstClr val="black"/>
                </a:solidFill>
                <a:cs typeface="Arial Narrow"/>
              </a:rPr>
            </a:br>
            <a:r>
              <a:rPr lang="de-DE" sz="1400" dirty="0">
                <a:solidFill>
                  <a:prstClr val="black"/>
                </a:solidFill>
                <a:cs typeface="Arial Narrow"/>
              </a:rPr>
              <a:t>(nach </a:t>
            </a:r>
            <a:r>
              <a:rPr kumimoji="0" lang="de-DE" sz="14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Arial Narrow"/>
              </a:rPr>
              <a:t>Hufeland und GeBüH)</a:t>
            </a:r>
          </a:p>
        </p:txBody>
      </p:sp>
      <p:sp>
        <p:nvSpPr>
          <p:cNvPr id="12" name="Abgerundetes Rechteck 11"/>
          <p:cNvSpPr/>
          <p:nvPr/>
        </p:nvSpPr>
        <p:spPr bwMode="gray">
          <a:xfrm>
            <a:off x="7487179" y="1759341"/>
            <a:ext cx="4028089" cy="720000"/>
          </a:xfrm>
          <a:prstGeom prst="roundRect">
            <a:avLst>
              <a:gd name="adj" fmla="val 281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ea typeface="+mn-ea"/>
                <a:cs typeface="Arial Narrow"/>
              </a:rPr>
              <a:t>Arztbehandlungen 100%</a:t>
            </a:r>
          </a:p>
        </p:txBody>
      </p:sp>
      <p:sp>
        <p:nvSpPr>
          <p:cNvPr id="15" name="Abgerundetes Rechteck 14"/>
          <p:cNvSpPr/>
          <p:nvPr/>
        </p:nvSpPr>
        <p:spPr bwMode="gray">
          <a:xfrm>
            <a:off x="676732" y="1759341"/>
            <a:ext cx="4028089" cy="720000"/>
          </a:xfrm>
          <a:prstGeom prst="roundRect">
            <a:avLst>
              <a:gd name="adj" fmla="val 281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u="none" strike="noStrike" kern="1200" cap="none" spc="0" normalizeH="0" baseline="0" noProof="0" dirty="0">
                <a:ln>
                  <a:noFill/>
                </a:ln>
                <a:solidFill>
                  <a:srgbClr val="758EB5"/>
                </a:solidFill>
                <a:effectLst/>
                <a:uLnTx/>
                <a:uFillTx/>
                <a:ea typeface="+mn-ea"/>
                <a:cs typeface="Arial Narrow"/>
              </a:rPr>
              <a:t>Heil- und Hilfsmittel</a:t>
            </a:r>
            <a:r>
              <a:rPr kumimoji="0" lang="de-DE" sz="1600" b="1" u="none" strike="noStrike" kern="1200" cap="none" spc="0" normalizeH="0" noProof="0" dirty="0">
                <a:ln>
                  <a:noFill/>
                </a:ln>
                <a:solidFill>
                  <a:srgbClr val="758EB5"/>
                </a:solidFill>
                <a:effectLst/>
                <a:uLnTx/>
                <a:uFillTx/>
                <a:ea typeface="+mn-ea"/>
                <a:cs typeface="Arial Narrow"/>
              </a:rPr>
              <a:t> 100%</a:t>
            </a:r>
            <a:endParaRPr kumimoji="0" lang="de-DE" sz="1600" b="1" u="none" strike="noStrike" kern="1200" cap="none" spc="0" normalizeH="0" baseline="0" noProof="0" dirty="0">
              <a:ln>
                <a:noFill/>
              </a:ln>
              <a:solidFill>
                <a:srgbClr val="758EB5"/>
              </a:solidFill>
              <a:effectLst/>
              <a:uLnTx/>
              <a:uFillTx/>
              <a:ea typeface="+mn-ea"/>
              <a:cs typeface="Arial Narrow"/>
            </a:endParaRPr>
          </a:p>
        </p:txBody>
      </p:sp>
      <p:sp>
        <p:nvSpPr>
          <p:cNvPr id="13" name="Abgerundetes Rechteck 12"/>
          <p:cNvSpPr/>
          <p:nvPr/>
        </p:nvSpPr>
        <p:spPr bwMode="gray">
          <a:xfrm>
            <a:off x="7755924" y="3120385"/>
            <a:ext cx="4028089" cy="720000"/>
          </a:xfrm>
          <a:prstGeom prst="roundRect">
            <a:avLst>
              <a:gd name="adj" fmla="val 281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defTabSz="457200">
              <a:spcAft>
                <a:spcPts val="600"/>
              </a:spcAft>
              <a:defRPr/>
            </a:pPr>
            <a:r>
              <a:rPr kumimoji="0" lang="de-DE" sz="1600" b="1" u="none" strike="noStrike" kern="1200" cap="none" spc="0" normalizeH="0" baseline="0" noProof="0" dirty="0">
                <a:ln>
                  <a:noFill/>
                </a:ln>
                <a:solidFill>
                  <a:srgbClr val="EB5B25"/>
                </a:solidFill>
                <a:effectLst/>
                <a:uLnTx/>
                <a:uFillTx/>
                <a:ea typeface="+mn-ea"/>
                <a:cs typeface="Arial Narrow"/>
              </a:rPr>
              <a:t>Arznei- und Verbandmittel 100%</a:t>
            </a:r>
            <a:endParaRPr lang="de-DE" sz="1600" dirty="0">
              <a:solidFill>
                <a:schemeClr val="tx1"/>
              </a:solidFill>
              <a:cs typeface="Arial Narrow"/>
            </a:endParaRPr>
          </a:p>
        </p:txBody>
      </p:sp>
      <p:sp>
        <p:nvSpPr>
          <p:cNvPr id="16" name="Abgerundetes Rechteck 15"/>
          <p:cNvSpPr/>
          <p:nvPr/>
        </p:nvSpPr>
        <p:spPr bwMode="gray">
          <a:xfrm>
            <a:off x="407987" y="3052078"/>
            <a:ext cx="4028089" cy="856615"/>
          </a:xfrm>
          <a:prstGeom prst="roundRect">
            <a:avLst>
              <a:gd name="adj" fmla="val 281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r" defTabSz="457200">
              <a:spcAft>
                <a:spcPts val="600"/>
              </a:spcAft>
              <a:defRPr/>
            </a:pPr>
            <a:r>
              <a:rPr lang="de-DE" sz="1600" b="1" dirty="0">
                <a:solidFill>
                  <a:srgbClr val="A77685"/>
                </a:solidFill>
                <a:cs typeface="Arial Narrow"/>
              </a:rPr>
              <a:t>Leistungen oberhalb der </a:t>
            </a:r>
          </a:p>
          <a:p>
            <a:pPr lvl="0" algn="r" defTabSz="457200">
              <a:spcAft>
                <a:spcPts val="600"/>
              </a:spcAft>
              <a:defRPr/>
            </a:pPr>
            <a:r>
              <a:rPr lang="de-DE" sz="1600" b="1" dirty="0">
                <a:solidFill>
                  <a:srgbClr val="A77685"/>
                </a:solidFill>
                <a:cs typeface="Arial Narrow"/>
              </a:rPr>
              <a:t>Höchstsätze der GOÄ</a:t>
            </a:r>
            <a:endParaRPr kumimoji="0" lang="de-DE" sz="1400" b="1" u="none" strike="noStrike" kern="1200" cap="none" spc="0" normalizeH="0" baseline="0" noProof="0" dirty="0">
              <a:ln>
                <a:noFill/>
              </a:ln>
              <a:solidFill>
                <a:srgbClr val="A77685"/>
              </a:solidFill>
              <a:effectLst/>
              <a:uLnTx/>
              <a:uFillTx/>
              <a:ea typeface="+mn-ea"/>
              <a:cs typeface="Arial Narrow"/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DDA4A09B-7624-D057-74A7-402D1DC23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5" name="Textplatzhalter 10">
            <a:extLst>
              <a:ext uri="{FF2B5EF4-FFF2-40B4-BE49-F238E27FC236}">
                <a16:creationId xmlns:a16="http://schemas.microsoft.com/office/drawing/2014/main" id="{787F29A8-EE68-1719-D5B1-840F4A84D2C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196057"/>
            <a:ext cx="7488238" cy="144000"/>
          </a:xfrm>
        </p:spPr>
        <p:txBody>
          <a:bodyPr/>
          <a:lstStyle/>
          <a:p>
            <a:r>
              <a:rPr lang="de-DE" dirty="0"/>
              <a:t>Leistungen – ambulant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B7CDC99-4346-9130-1D36-BA43E7F94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11</a:t>
            </a:fld>
            <a:endParaRPr lang="de-DE" dirty="0"/>
          </a:p>
        </p:txBody>
      </p:sp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F7BD669F-F0C1-5F0C-D619-E83457CB4A5B}"/>
              </a:ext>
            </a:extLst>
          </p:cNvPr>
          <p:cNvGraphicFramePr/>
          <p:nvPr/>
        </p:nvGraphicFramePr>
        <p:xfrm>
          <a:off x="4342698" y="1761243"/>
          <a:ext cx="3506605" cy="29488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A95F423E-70A7-08B8-2D91-96464FE8B32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456169" y="2275080"/>
            <a:ext cx="360000" cy="374128"/>
            <a:chOff x="7651299" y="892097"/>
            <a:chExt cx="522979" cy="543504"/>
          </a:xfrm>
          <a:solidFill>
            <a:schemeClr val="bg1"/>
          </a:solidFill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569A1A3E-61AA-7F0A-7725-607C923F37F7}"/>
                </a:ext>
              </a:extLst>
            </p:cNvPr>
            <p:cNvSpPr>
              <a:spLocks/>
            </p:cNvSpPr>
            <p:nvPr/>
          </p:nvSpPr>
          <p:spPr bwMode="gray">
            <a:xfrm>
              <a:off x="7651299" y="947309"/>
              <a:ext cx="522979" cy="488292"/>
            </a:xfrm>
            <a:custGeom>
              <a:avLst/>
              <a:gdLst>
                <a:gd name="connsiteX0" fmla="*/ 135489 w 522979"/>
                <a:gd name="connsiteY0" fmla="*/ 0 h 488292"/>
                <a:gd name="connsiteX1" fmla="*/ 135489 w 522979"/>
                <a:gd name="connsiteY1" fmla="*/ 108898 h 488292"/>
                <a:gd name="connsiteX2" fmla="*/ 100547 w 522979"/>
                <a:gd name="connsiteY2" fmla="*/ 162035 h 488292"/>
                <a:gd name="connsiteX3" fmla="*/ 138460 w 522979"/>
                <a:gd name="connsiteY3" fmla="*/ 350051 h 488292"/>
                <a:gd name="connsiteX4" fmla="*/ 384520 w 522979"/>
                <a:gd name="connsiteY4" fmla="*/ 350051 h 488292"/>
                <a:gd name="connsiteX5" fmla="*/ 422434 w 522979"/>
                <a:gd name="connsiteY5" fmla="*/ 162035 h 488292"/>
                <a:gd name="connsiteX6" fmla="*/ 387489 w 522979"/>
                <a:gd name="connsiteY6" fmla="*/ 108895 h 488292"/>
                <a:gd name="connsiteX7" fmla="*/ 387489 w 522979"/>
                <a:gd name="connsiteY7" fmla="*/ 1159 h 488292"/>
                <a:gd name="connsiteX8" fmla="*/ 446238 w 522979"/>
                <a:gd name="connsiteY8" fmla="*/ 42759 h 488292"/>
                <a:gd name="connsiteX9" fmla="*/ 446238 w 522979"/>
                <a:gd name="connsiteY9" fmla="*/ 411672 h 488292"/>
                <a:gd name="connsiteX10" fmla="*/ 76742 w 522979"/>
                <a:gd name="connsiteY10" fmla="*/ 411672 h 488292"/>
                <a:gd name="connsiteX11" fmla="*/ 76742 w 522979"/>
                <a:gd name="connsiteY11" fmla="*/ 42759 h 488292"/>
                <a:gd name="connsiteX12" fmla="*/ 125670 w 522979"/>
                <a:gd name="connsiteY12" fmla="*/ 4449 h 48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2979" h="488292">
                  <a:moveTo>
                    <a:pt x="135489" y="0"/>
                  </a:moveTo>
                  <a:lnTo>
                    <a:pt x="135489" y="108898"/>
                  </a:lnTo>
                  <a:lnTo>
                    <a:pt x="100547" y="162035"/>
                  </a:lnTo>
                  <a:cubicBezTo>
                    <a:pt x="75271" y="224935"/>
                    <a:pt x="87909" y="299579"/>
                    <a:pt x="138460" y="350051"/>
                  </a:cubicBezTo>
                  <a:cubicBezTo>
                    <a:pt x="206675" y="417347"/>
                    <a:pt x="317118" y="417347"/>
                    <a:pt x="384520" y="350051"/>
                  </a:cubicBezTo>
                  <a:cubicBezTo>
                    <a:pt x="435073" y="299579"/>
                    <a:pt x="447711" y="224935"/>
                    <a:pt x="422434" y="162035"/>
                  </a:cubicBezTo>
                  <a:lnTo>
                    <a:pt x="387489" y="108895"/>
                  </a:lnTo>
                  <a:lnTo>
                    <a:pt x="387489" y="1159"/>
                  </a:lnTo>
                  <a:lnTo>
                    <a:pt x="446238" y="42759"/>
                  </a:lnTo>
                  <a:cubicBezTo>
                    <a:pt x="548560" y="144920"/>
                    <a:pt x="548560" y="310322"/>
                    <a:pt x="446238" y="411672"/>
                  </a:cubicBezTo>
                  <a:cubicBezTo>
                    <a:pt x="344728" y="513832"/>
                    <a:pt x="179064" y="513832"/>
                    <a:pt x="76742" y="411672"/>
                  </a:cubicBezTo>
                  <a:cubicBezTo>
                    <a:pt x="-25580" y="310322"/>
                    <a:pt x="-25580" y="144920"/>
                    <a:pt x="76742" y="42759"/>
                  </a:cubicBezTo>
                  <a:cubicBezTo>
                    <a:pt x="91766" y="27760"/>
                    <a:pt x="108210" y="14990"/>
                    <a:pt x="125670" y="44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de-DE" sz="1100" dirty="0"/>
            </a:p>
          </p:txBody>
        </p:sp>
        <p:sp>
          <p:nvSpPr>
            <p:cNvPr id="11" name="Freeform 46">
              <a:extLst>
                <a:ext uri="{FF2B5EF4-FFF2-40B4-BE49-F238E27FC236}">
                  <a16:creationId xmlns:a16="http://schemas.microsoft.com/office/drawing/2014/main" id="{F3D7E676-3381-C193-F429-A3CAEACA0DB7}"/>
                </a:ext>
              </a:extLst>
            </p:cNvPr>
            <p:cNvSpPr>
              <a:spLocks/>
            </p:cNvSpPr>
            <p:nvPr/>
          </p:nvSpPr>
          <p:spPr bwMode="gray">
            <a:xfrm>
              <a:off x="7765374" y="1133659"/>
              <a:ext cx="41424" cy="85952"/>
            </a:xfrm>
            <a:custGeom>
              <a:avLst/>
              <a:gdLst>
                <a:gd name="T0" fmla="*/ 307 w 307"/>
                <a:gd name="T1" fmla="*/ 637 h 637"/>
                <a:gd name="T2" fmla="*/ 150 w 307"/>
                <a:gd name="T3" fmla="*/ 637 h 637"/>
                <a:gd name="T4" fmla="*/ 150 w 307"/>
                <a:gd name="T5" fmla="*/ 180 h 637"/>
                <a:gd name="T6" fmla="*/ 0 w 307"/>
                <a:gd name="T7" fmla="*/ 252 h 637"/>
                <a:gd name="T8" fmla="*/ 0 w 307"/>
                <a:gd name="T9" fmla="*/ 90 h 637"/>
                <a:gd name="T10" fmla="*/ 198 w 307"/>
                <a:gd name="T11" fmla="*/ 0 h 637"/>
                <a:gd name="T12" fmla="*/ 307 w 307"/>
                <a:gd name="T13" fmla="*/ 0 h 637"/>
                <a:gd name="T14" fmla="*/ 307 w 307"/>
                <a:gd name="T15" fmla="*/ 637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7" h="637">
                  <a:moveTo>
                    <a:pt x="307" y="637"/>
                  </a:moveTo>
                  <a:lnTo>
                    <a:pt x="150" y="637"/>
                  </a:lnTo>
                  <a:lnTo>
                    <a:pt x="150" y="180"/>
                  </a:lnTo>
                  <a:lnTo>
                    <a:pt x="0" y="252"/>
                  </a:lnTo>
                  <a:lnTo>
                    <a:pt x="0" y="90"/>
                  </a:lnTo>
                  <a:lnTo>
                    <a:pt x="198" y="0"/>
                  </a:lnTo>
                  <a:lnTo>
                    <a:pt x="307" y="0"/>
                  </a:lnTo>
                  <a:lnTo>
                    <a:pt x="307" y="6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32" name="Freeform 47">
              <a:extLst>
                <a:ext uri="{FF2B5EF4-FFF2-40B4-BE49-F238E27FC236}">
                  <a16:creationId xmlns:a16="http://schemas.microsoft.com/office/drawing/2014/main" id="{D241AC21-77F8-61ED-7A5E-672C9C5CD0CF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818132" y="1132040"/>
              <a:ext cx="71515" cy="88381"/>
            </a:xfrm>
            <a:custGeom>
              <a:avLst/>
              <a:gdLst>
                <a:gd name="T0" fmla="*/ 0 w 88"/>
                <a:gd name="T1" fmla="*/ 55 h 109"/>
                <a:gd name="T2" fmla="*/ 44 w 88"/>
                <a:gd name="T3" fmla="*/ 0 h 109"/>
                <a:gd name="T4" fmla="*/ 88 w 88"/>
                <a:gd name="T5" fmla="*/ 55 h 109"/>
                <a:gd name="T6" fmla="*/ 44 w 88"/>
                <a:gd name="T7" fmla="*/ 109 h 109"/>
                <a:gd name="T8" fmla="*/ 0 w 88"/>
                <a:gd name="T9" fmla="*/ 55 h 109"/>
                <a:gd name="T10" fmla="*/ 27 w 88"/>
                <a:gd name="T11" fmla="*/ 55 h 109"/>
                <a:gd name="T12" fmla="*/ 44 w 88"/>
                <a:gd name="T13" fmla="*/ 85 h 109"/>
                <a:gd name="T14" fmla="*/ 61 w 88"/>
                <a:gd name="T15" fmla="*/ 55 h 109"/>
                <a:gd name="T16" fmla="*/ 44 w 88"/>
                <a:gd name="T17" fmla="*/ 24 h 109"/>
                <a:gd name="T18" fmla="*/ 27 w 88"/>
                <a:gd name="T19" fmla="*/ 5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09">
                  <a:moveTo>
                    <a:pt x="0" y="55"/>
                  </a:moveTo>
                  <a:cubicBezTo>
                    <a:pt x="0" y="22"/>
                    <a:pt x="18" y="0"/>
                    <a:pt x="44" y="0"/>
                  </a:cubicBezTo>
                  <a:cubicBezTo>
                    <a:pt x="70" y="0"/>
                    <a:pt x="88" y="22"/>
                    <a:pt x="88" y="55"/>
                  </a:cubicBezTo>
                  <a:cubicBezTo>
                    <a:pt x="88" y="87"/>
                    <a:pt x="70" y="109"/>
                    <a:pt x="44" y="109"/>
                  </a:cubicBezTo>
                  <a:cubicBezTo>
                    <a:pt x="18" y="109"/>
                    <a:pt x="0" y="87"/>
                    <a:pt x="0" y="55"/>
                  </a:cubicBezTo>
                  <a:close/>
                  <a:moveTo>
                    <a:pt x="27" y="55"/>
                  </a:moveTo>
                  <a:cubicBezTo>
                    <a:pt x="27" y="71"/>
                    <a:pt x="32" y="85"/>
                    <a:pt x="44" y="85"/>
                  </a:cubicBezTo>
                  <a:cubicBezTo>
                    <a:pt x="56" y="85"/>
                    <a:pt x="61" y="71"/>
                    <a:pt x="61" y="55"/>
                  </a:cubicBezTo>
                  <a:cubicBezTo>
                    <a:pt x="61" y="38"/>
                    <a:pt x="56" y="24"/>
                    <a:pt x="44" y="24"/>
                  </a:cubicBezTo>
                  <a:cubicBezTo>
                    <a:pt x="32" y="24"/>
                    <a:pt x="27" y="38"/>
                    <a:pt x="2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33" name="Freeform 48">
              <a:extLst>
                <a:ext uri="{FF2B5EF4-FFF2-40B4-BE49-F238E27FC236}">
                  <a16:creationId xmlns:a16="http://schemas.microsoft.com/office/drawing/2014/main" id="{F020605A-C20C-2288-3682-3F14FE880ADC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896933" y="1132040"/>
              <a:ext cx="70570" cy="88381"/>
            </a:xfrm>
            <a:custGeom>
              <a:avLst/>
              <a:gdLst>
                <a:gd name="T0" fmla="*/ 0 w 87"/>
                <a:gd name="T1" fmla="*/ 55 h 109"/>
                <a:gd name="T2" fmla="*/ 43 w 87"/>
                <a:gd name="T3" fmla="*/ 0 h 109"/>
                <a:gd name="T4" fmla="*/ 87 w 87"/>
                <a:gd name="T5" fmla="*/ 55 h 109"/>
                <a:gd name="T6" fmla="*/ 43 w 87"/>
                <a:gd name="T7" fmla="*/ 109 h 109"/>
                <a:gd name="T8" fmla="*/ 0 w 87"/>
                <a:gd name="T9" fmla="*/ 55 h 109"/>
                <a:gd name="T10" fmla="*/ 26 w 87"/>
                <a:gd name="T11" fmla="*/ 55 h 109"/>
                <a:gd name="T12" fmla="*/ 43 w 87"/>
                <a:gd name="T13" fmla="*/ 85 h 109"/>
                <a:gd name="T14" fmla="*/ 60 w 87"/>
                <a:gd name="T15" fmla="*/ 55 h 109"/>
                <a:gd name="T16" fmla="*/ 43 w 87"/>
                <a:gd name="T17" fmla="*/ 24 h 109"/>
                <a:gd name="T18" fmla="*/ 26 w 87"/>
                <a:gd name="T19" fmla="*/ 5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109">
                  <a:moveTo>
                    <a:pt x="0" y="55"/>
                  </a:moveTo>
                  <a:cubicBezTo>
                    <a:pt x="0" y="22"/>
                    <a:pt x="17" y="0"/>
                    <a:pt x="43" y="0"/>
                  </a:cubicBezTo>
                  <a:cubicBezTo>
                    <a:pt x="69" y="0"/>
                    <a:pt x="87" y="22"/>
                    <a:pt x="87" y="55"/>
                  </a:cubicBezTo>
                  <a:cubicBezTo>
                    <a:pt x="87" y="87"/>
                    <a:pt x="69" y="109"/>
                    <a:pt x="43" y="109"/>
                  </a:cubicBezTo>
                  <a:cubicBezTo>
                    <a:pt x="17" y="109"/>
                    <a:pt x="0" y="87"/>
                    <a:pt x="0" y="55"/>
                  </a:cubicBezTo>
                  <a:close/>
                  <a:moveTo>
                    <a:pt x="26" y="55"/>
                  </a:moveTo>
                  <a:cubicBezTo>
                    <a:pt x="26" y="71"/>
                    <a:pt x="31" y="85"/>
                    <a:pt x="43" y="85"/>
                  </a:cubicBezTo>
                  <a:cubicBezTo>
                    <a:pt x="56" y="85"/>
                    <a:pt x="60" y="71"/>
                    <a:pt x="60" y="55"/>
                  </a:cubicBezTo>
                  <a:cubicBezTo>
                    <a:pt x="60" y="38"/>
                    <a:pt x="56" y="24"/>
                    <a:pt x="43" y="24"/>
                  </a:cubicBezTo>
                  <a:cubicBezTo>
                    <a:pt x="31" y="24"/>
                    <a:pt x="26" y="38"/>
                    <a:pt x="26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34" name="Freeform 49">
              <a:extLst>
                <a:ext uri="{FF2B5EF4-FFF2-40B4-BE49-F238E27FC236}">
                  <a16:creationId xmlns:a16="http://schemas.microsoft.com/office/drawing/2014/main" id="{F5A7009E-479A-6339-3266-6FF1889C945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974790" y="1132040"/>
              <a:ext cx="88651" cy="88381"/>
            </a:xfrm>
            <a:custGeom>
              <a:avLst/>
              <a:gdLst>
                <a:gd name="T0" fmla="*/ 25 w 109"/>
                <a:gd name="T1" fmla="*/ 50 h 109"/>
                <a:gd name="T2" fmla="*/ 0 w 109"/>
                <a:gd name="T3" fmla="*/ 25 h 109"/>
                <a:gd name="T4" fmla="*/ 25 w 109"/>
                <a:gd name="T5" fmla="*/ 0 h 109"/>
                <a:gd name="T6" fmla="*/ 50 w 109"/>
                <a:gd name="T7" fmla="*/ 25 h 109"/>
                <a:gd name="T8" fmla="*/ 25 w 109"/>
                <a:gd name="T9" fmla="*/ 50 h 109"/>
                <a:gd name="T10" fmla="*/ 80 w 109"/>
                <a:gd name="T11" fmla="*/ 2 h 109"/>
                <a:gd name="T12" fmla="*/ 96 w 109"/>
                <a:gd name="T13" fmla="*/ 2 h 109"/>
                <a:gd name="T14" fmla="*/ 28 w 109"/>
                <a:gd name="T15" fmla="*/ 108 h 109"/>
                <a:gd name="T16" fmla="*/ 12 w 109"/>
                <a:gd name="T17" fmla="*/ 108 h 109"/>
                <a:gd name="T18" fmla="*/ 80 w 109"/>
                <a:gd name="T19" fmla="*/ 2 h 109"/>
                <a:gd name="T20" fmla="*/ 25 w 109"/>
                <a:gd name="T21" fmla="*/ 34 h 109"/>
                <a:gd name="T22" fmla="*/ 34 w 109"/>
                <a:gd name="T23" fmla="*/ 25 h 109"/>
                <a:gd name="T24" fmla="*/ 25 w 109"/>
                <a:gd name="T25" fmla="*/ 16 h 109"/>
                <a:gd name="T26" fmla="*/ 16 w 109"/>
                <a:gd name="T27" fmla="*/ 25 h 109"/>
                <a:gd name="T28" fmla="*/ 25 w 109"/>
                <a:gd name="T29" fmla="*/ 34 h 109"/>
                <a:gd name="T30" fmla="*/ 84 w 109"/>
                <a:gd name="T31" fmla="*/ 109 h 109"/>
                <a:gd name="T32" fmla="*/ 58 w 109"/>
                <a:gd name="T33" fmla="*/ 84 h 109"/>
                <a:gd name="T34" fmla="*/ 84 w 109"/>
                <a:gd name="T35" fmla="*/ 59 h 109"/>
                <a:gd name="T36" fmla="*/ 109 w 109"/>
                <a:gd name="T37" fmla="*/ 84 h 109"/>
                <a:gd name="T38" fmla="*/ 84 w 109"/>
                <a:gd name="T39" fmla="*/ 109 h 109"/>
                <a:gd name="T40" fmla="*/ 84 w 109"/>
                <a:gd name="T41" fmla="*/ 75 h 109"/>
                <a:gd name="T42" fmla="*/ 74 w 109"/>
                <a:gd name="T43" fmla="*/ 84 h 109"/>
                <a:gd name="T44" fmla="*/ 84 w 109"/>
                <a:gd name="T45" fmla="*/ 93 h 109"/>
                <a:gd name="T46" fmla="*/ 93 w 109"/>
                <a:gd name="T47" fmla="*/ 84 h 109"/>
                <a:gd name="T48" fmla="*/ 84 w 109"/>
                <a:gd name="T49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09">
                  <a:moveTo>
                    <a:pt x="25" y="50"/>
                  </a:move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80" y="2"/>
                  </a:moveTo>
                  <a:cubicBezTo>
                    <a:pt x="96" y="2"/>
                    <a:pt x="96" y="2"/>
                    <a:pt x="96" y="2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12" y="108"/>
                    <a:pt x="12" y="108"/>
                    <a:pt x="12" y="108"/>
                  </a:cubicBezTo>
                  <a:lnTo>
                    <a:pt x="80" y="2"/>
                  </a:lnTo>
                  <a:close/>
                  <a:moveTo>
                    <a:pt x="25" y="34"/>
                  </a:moveTo>
                  <a:cubicBezTo>
                    <a:pt x="30" y="34"/>
                    <a:pt x="34" y="30"/>
                    <a:pt x="34" y="25"/>
                  </a:cubicBezTo>
                  <a:cubicBezTo>
                    <a:pt x="34" y="20"/>
                    <a:pt x="30" y="16"/>
                    <a:pt x="25" y="16"/>
                  </a:cubicBezTo>
                  <a:cubicBezTo>
                    <a:pt x="20" y="16"/>
                    <a:pt x="16" y="20"/>
                    <a:pt x="16" y="25"/>
                  </a:cubicBezTo>
                  <a:cubicBezTo>
                    <a:pt x="16" y="30"/>
                    <a:pt x="20" y="34"/>
                    <a:pt x="25" y="34"/>
                  </a:cubicBezTo>
                  <a:close/>
                  <a:moveTo>
                    <a:pt x="84" y="109"/>
                  </a:moveTo>
                  <a:cubicBezTo>
                    <a:pt x="69" y="109"/>
                    <a:pt x="58" y="98"/>
                    <a:pt x="58" y="84"/>
                  </a:cubicBezTo>
                  <a:cubicBezTo>
                    <a:pt x="58" y="70"/>
                    <a:pt x="69" y="59"/>
                    <a:pt x="84" y="59"/>
                  </a:cubicBezTo>
                  <a:cubicBezTo>
                    <a:pt x="98" y="59"/>
                    <a:pt x="109" y="70"/>
                    <a:pt x="109" y="84"/>
                  </a:cubicBezTo>
                  <a:cubicBezTo>
                    <a:pt x="109" y="98"/>
                    <a:pt x="98" y="109"/>
                    <a:pt x="84" y="109"/>
                  </a:cubicBezTo>
                  <a:close/>
                  <a:moveTo>
                    <a:pt x="84" y="75"/>
                  </a:moveTo>
                  <a:cubicBezTo>
                    <a:pt x="78" y="75"/>
                    <a:pt x="74" y="79"/>
                    <a:pt x="74" y="84"/>
                  </a:cubicBezTo>
                  <a:cubicBezTo>
                    <a:pt x="74" y="89"/>
                    <a:pt x="78" y="93"/>
                    <a:pt x="84" y="93"/>
                  </a:cubicBezTo>
                  <a:cubicBezTo>
                    <a:pt x="89" y="93"/>
                    <a:pt x="93" y="89"/>
                    <a:pt x="93" y="84"/>
                  </a:cubicBezTo>
                  <a:cubicBezTo>
                    <a:pt x="93" y="79"/>
                    <a:pt x="89" y="75"/>
                    <a:pt x="84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35" name="Freihandform: Form 34">
              <a:extLst>
                <a:ext uri="{FF2B5EF4-FFF2-40B4-BE49-F238E27FC236}">
                  <a16:creationId xmlns:a16="http://schemas.microsoft.com/office/drawing/2014/main" id="{B701DA44-65D8-59C0-E743-8931029A8173}"/>
                </a:ext>
              </a:extLst>
            </p:cNvPr>
            <p:cNvSpPr/>
            <p:nvPr/>
          </p:nvSpPr>
          <p:spPr bwMode="gray">
            <a:xfrm>
              <a:off x="7820125" y="892097"/>
              <a:ext cx="185327" cy="185327"/>
            </a:xfrm>
            <a:custGeom>
              <a:avLst/>
              <a:gdLst>
                <a:gd name="connsiteX0" fmla="*/ 2027206 w 3114675"/>
                <a:gd name="connsiteY0" fmla="*/ 1091565 h 3114675"/>
                <a:gd name="connsiteX1" fmla="*/ 2027206 w 3114675"/>
                <a:gd name="connsiteY1" fmla="*/ 0 h 3114675"/>
                <a:gd name="connsiteX2" fmla="*/ 1091565 w 3114675"/>
                <a:gd name="connsiteY2" fmla="*/ 0 h 3114675"/>
                <a:gd name="connsiteX3" fmla="*/ 1091565 w 3114675"/>
                <a:gd name="connsiteY3" fmla="*/ 1091565 h 3114675"/>
                <a:gd name="connsiteX4" fmla="*/ 0 w 3114675"/>
                <a:gd name="connsiteY4" fmla="*/ 1091565 h 3114675"/>
                <a:gd name="connsiteX5" fmla="*/ 0 w 3114675"/>
                <a:gd name="connsiteY5" fmla="*/ 2027206 h 3114675"/>
                <a:gd name="connsiteX6" fmla="*/ 1078897 w 3114675"/>
                <a:gd name="connsiteY6" fmla="*/ 2027206 h 3114675"/>
                <a:gd name="connsiteX7" fmla="*/ 1078897 w 3114675"/>
                <a:gd name="connsiteY7" fmla="*/ 3118771 h 3114675"/>
                <a:gd name="connsiteX8" fmla="*/ 2027206 w 3114675"/>
                <a:gd name="connsiteY8" fmla="*/ 3118771 h 3114675"/>
                <a:gd name="connsiteX9" fmla="*/ 2027206 w 3114675"/>
                <a:gd name="connsiteY9" fmla="*/ 2027206 h 3114675"/>
                <a:gd name="connsiteX10" fmla="*/ 3118771 w 3114675"/>
                <a:gd name="connsiteY10" fmla="*/ 2027206 h 3114675"/>
                <a:gd name="connsiteX11" fmla="*/ 3118771 w 3114675"/>
                <a:gd name="connsiteY11" fmla="*/ 1091565 h 311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4675" h="3114675">
                  <a:moveTo>
                    <a:pt x="2027206" y="1091565"/>
                  </a:moveTo>
                  <a:lnTo>
                    <a:pt x="2027206" y="0"/>
                  </a:lnTo>
                  <a:lnTo>
                    <a:pt x="1091565" y="0"/>
                  </a:lnTo>
                  <a:lnTo>
                    <a:pt x="1091565" y="1091565"/>
                  </a:lnTo>
                  <a:lnTo>
                    <a:pt x="0" y="1091565"/>
                  </a:lnTo>
                  <a:lnTo>
                    <a:pt x="0" y="2027206"/>
                  </a:lnTo>
                  <a:lnTo>
                    <a:pt x="1078897" y="2027206"/>
                  </a:lnTo>
                  <a:lnTo>
                    <a:pt x="1078897" y="3118771"/>
                  </a:lnTo>
                  <a:lnTo>
                    <a:pt x="2027206" y="3118771"/>
                  </a:lnTo>
                  <a:lnTo>
                    <a:pt x="2027206" y="2027206"/>
                  </a:lnTo>
                  <a:lnTo>
                    <a:pt x="3118771" y="2027206"/>
                  </a:lnTo>
                  <a:lnTo>
                    <a:pt x="3118771" y="10915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100" dirty="0"/>
            </a:p>
          </p:txBody>
        </p:sp>
      </p:grpSp>
      <p:grpSp>
        <p:nvGrpSpPr>
          <p:cNvPr id="36" name="Group 4">
            <a:extLst>
              <a:ext uri="{FF2B5EF4-FFF2-40B4-BE49-F238E27FC236}">
                <a16:creationId xmlns:a16="http://schemas.microsoft.com/office/drawing/2014/main" id="{830C7250-C045-C9B5-DD63-4EF8421AF593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927780" y="3974876"/>
            <a:ext cx="429817" cy="414850"/>
            <a:chOff x="1613" y="-2"/>
            <a:chExt cx="4480" cy="4324"/>
          </a:xfrm>
          <a:solidFill>
            <a:schemeClr val="bg1"/>
          </a:solidFill>
        </p:grpSpPr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C68AF276-AEA2-1F2C-57FF-492F4A7D50D5}"/>
                </a:ext>
              </a:extLst>
            </p:cNvPr>
            <p:cNvSpPr>
              <a:spLocks/>
            </p:cNvSpPr>
            <p:nvPr/>
          </p:nvSpPr>
          <p:spPr bwMode="gray">
            <a:xfrm>
              <a:off x="2000" y="1024"/>
              <a:ext cx="1583" cy="1262"/>
            </a:xfrm>
            <a:custGeom>
              <a:avLst/>
              <a:gdLst>
                <a:gd name="T0" fmla="*/ 805 w 805"/>
                <a:gd name="T1" fmla="*/ 490 h 643"/>
                <a:gd name="T2" fmla="*/ 498 w 805"/>
                <a:gd name="T3" fmla="*/ 93 h 643"/>
                <a:gd name="T4" fmla="*/ 0 w 805"/>
                <a:gd name="T5" fmla="*/ 152 h 643"/>
                <a:gd name="T6" fmla="*/ 307 w 805"/>
                <a:gd name="T7" fmla="*/ 549 h 643"/>
                <a:gd name="T8" fmla="*/ 805 w 805"/>
                <a:gd name="T9" fmla="*/ 49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643">
                  <a:moveTo>
                    <a:pt x="805" y="490"/>
                  </a:moveTo>
                  <a:cubicBezTo>
                    <a:pt x="805" y="490"/>
                    <a:pt x="721" y="186"/>
                    <a:pt x="498" y="93"/>
                  </a:cubicBezTo>
                  <a:cubicBezTo>
                    <a:pt x="276" y="0"/>
                    <a:pt x="0" y="152"/>
                    <a:pt x="0" y="152"/>
                  </a:cubicBezTo>
                  <a:cubicBezTo>
                    <a:pt x="0" y="152"/>
                    <a:pt x="84" y="456"/>
                    <a:pt x="307" y="549"/>
                  </a:cubicBezTo>
                  <a:cubicBezTo>
                    <a:pt x="529" y="643"/>
                    <a:pt x="805" y="490"/>
                    <a:pt x="805" y="4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38" name="Oval 6">
              <a:extLst>
                <a:ext uri="{FF2B5EF4-FFF2-40B4-BE49-F238E27FC236}">
                  <a16:creationId xmlns:a16="http://schemas.microsoft.com/office/drawing/2014/main" id="{DA05C15E-47C8-2465-7AB6-B0EB2F05E57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401" y="-2"/>
              <a:ext cx="881" cy="15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39" name="Freeform 7">
              <a:extLst>
                <a:ext uri="{FF2B5EF4-FFF2-40B4-BE49-F238E27FC236}">
                  <a16:creationId xmlns:a16="http://schemas.microsoft.com/office/drawing/2014/main" id="{456C7A38-5758-3C35-1B75-4163D376F515}"/>
                </a:ext>
              </a:extLst>
            </p:cNvPr>
            <p:cNvSpPr>
              <a:spLocks/>
            </p:cNvSpPr>
            <p:nvPr/>
          </p:nvSpPr>
          <p:spPr bwMode="gray">
            <a:xfrm>
              <a:off x="4099" y="1024"/>
              <a:ext cx="1585" cy="1262"/>
            </a:xfrm>
            <a:custGeom>
              <a:avLst/>
              <a:gdLst>
                <a:gd name="T0" fmla="*/ 499 w 806"/>
                <a:gd name="T1" fmla="*/ 549 h 643"/>
                <a:gd name="T2" fmla="*/ 806 w 806"/>
                <a:gd name="T3" fmla="*/ 152 h 643"/>
                <a:gd name="T4" fmla="*/ 307 w 806"/>
                <a:gd name="T5" fmla="*/ 93 h 643"/>
                <a:gd name="T6" fmla="*/ 0 w 806"/>
                <a:gd name="T7" fmla="*/ 490 h 643"/>
                <a:gd name="T8" fmla="*/ 499 w 806"/>
                <a:gd name="T9" fmla="*/ 549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6" h="643">
                  <a:moveTo>
                    <a:pt x="499" y="549"/>
                  </a:moveTo>
                  <a:cubicBezTo>
                    <a:pt x="721" y="456"/>
                    <a:pt x="806" y="152"/>
                    <a:pt x="806" y="152"/>
                  </a:cubicBezTo>
                  <a:cubicBezTo>
                    <a:pt x="806" y="152"/>
                    <a:pt x="530" y="0"/>
                    <a:pt x="307" y="93"/>
                  </a:cubicBezTo>
                  <a:cubicBezTo>
                    <a:pt x="85" y="186"/>
                    <a:pt x="0" y="490"/>
                    <a:pt x="0" y="490"/>
                  </a:cubicBezTo>
                  <a:cubicBezTo>
                    <a:pt x="0" y="490"/>
                    <a:pt x="276" y="643"/>
                    <a:pt x="499" y="5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40" name="Rectangle 8">
              <a:extLst>
                <a:ext uri="{FF2B5EF4-FFF2-40B4-BE49-F238E27FC236}">
                  <a16:creationId xmlns:a16="http://schemas.microsoft.com/office/drawing/2014/main" id="{04349118-D715-EBA1-F42A-3DA9691544D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613" y="2843"/>
              <a:ext cx="743" cy="123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41" name="Freeform 9">
              <a:extLst>
                <a:ext uri="{FF2B5EF4-FFF2-40B4-BE49-F238E27FC236}">
                  <a16:creationId xmlns:a16="http://schemas.microsoft.com/office/drawing/2014/main" id="{8E675EB3-98DB-EFA9-3A0E-D4CA6E4E197C}"/>
                </a:ext>
              </a:extLst>
            </p:cNvPr>
            <p:cNvSpPr>
              <a:spLocks/>
            </p:cNvSpPr>
            <p:nvPr/>
          </p:nvSpPr>
          <p:spPr bwMode="gray">
            <a:xfrm>
              <a:off x="2606" y="2619"/>
              <a:ext cx="2045" cy="1105"/>
            </a:xfrm>
            <a:custGeom>
              <a:avLst/>
              <a:gdLst>
                <a:gd name="T0" fmla="*/ 783 w 1040"/>
                <a:gd name="T1" fmla="*/ 372 h 563"/>
                <a:gd name="T2" fmla="*/ 559 w 1040"/>
                <a:gd name="T3" fmla="*/ 224 h 563"/>
                <a:gd name="T4" fmla="*/ 491 w 1040"/>
                <a:gd name="T5" fmla="*/ 327 h 563"/>
                <a:gd name="T6" fmla="*/ 719 w 1040"/>
                <a:gd name="T7" fmla="*/ 479 h 563"/>
                <a:gd name="T8" fmla="*/ 963 w 1040"/>
                <a:gd name="T9" fmla="*/ 465 h 563"/>
                <a:gd name="T10" fmla="*/ 895 w 1040"/>
                <a:gd name="T11" fmla="*/ 210 h 563"/>
                <a:gd name="T12" fmla="*/ 678 w 1040"/>
                <a:gd name="T13" fmla="*/ 56 h 563"/>
                <a:gd name="T14" fmla="*/ 489 w 1040"/>
                <a:gd name="T15" fmla="*/ 10 h 563"/>
                <a:gd name="T16" fmla="*/ 0 w 1040"/>
                <a:gd name="T17" fmla="*/ 113 h 563"/>
                <a:gd name="T18" fmla="*/ 0 w 1040"/>
                <a:gd name="T19" fmla="*/ 244 h 563"/>
                <a:gd name="T20" fmla="*/ 508 w 1040"/>
                <a:gd name="T21" fmla="*/ 134 h 563"/>
                <a:gd name="T22" fmla="*/ 607 w 1040"/>
                <a:gd name="T23" fmla="*/ 160 h 563"/>
                <a:gd name="T24" fmla="*/ 839 w 1040"/>
                <a:gd name="T25" fmla="*/ 327 h 563"/>
                <a:gd name="T26" fmla="*/ 861 w 1040"/>
                <a:gd name="T27" fmla="*/ 392 h 563"/>
                <a:gd name="T28" fmla="*/ 783 w 1040"/>
                <a:gd name="T29" fmla="*/ 372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40" h="563">
                  <a:moveTo>
                    <a:pt x="783" y="372"/>
                  </a:moveTo>
                  <a:cubicBezTo>
                    <a:pt x="559" y="224"/>
                    <a:pt x="559" y="224"/>
                    <a:pt x="559" y="224"/>
                  </a:cubicBezTo>
                  <a:cubicBezTo>
                    <a:pt x="491" y="327"/>
                    <a:pt x="491" y="327"/>
                    <a:pt x="491" y="327"/>
                  </a:cubicBezTo>
                  <a:cubicBezTo>
                    <a:pt x="491" y="327"/>
                    <a:pt x="660" y="443"/>
                    <a:pt x="719" y="479"/>
                  </a:cubicBezTo>
                  <a:cubicBezTo>
                    <a:pt x="856" y="563"/>
                    <a:pt x="925" y="509"/>
                    <a:pt x="963" y="465"/>
                  </a:cubicBezTo>
                  <a:cubicBezTo>
                    <a:pt x="996" y="425"/>
                    <a:pt x="1040" y="312"/>
                    <a:pt x="895" y="210"/>
                  </a:cubicBezTo>
                  <a:cubicBezTo>
                    <a:pt x="838" y="170"/>
                    <a:pt x="678" y="56"/>
                    <a:pt x="678" y="56"/>
                  </a:cubicBezTo>
                  <a:cubicBezTo>
                    <a:pt x="623" y="17"/>
                    <a:pt x="556" y="0"/>
                    <a:pt x="489" y="1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508" y="134"/>
                    <a:pt x="508" y="134"/>
                    <a:pt x="508" y="134"/>
                  </a:cubicBezTo>
                  <a:cubicBezTo>
                    <a:pt x="545" y="129"/>
                    <a:pt x="576" y="138"/>
                    <a:pt x="607" y="160"/>
                  </a:cubicBezTo>
                  <a:cubicBezTo>
                    <a:pt x="839" y="327"/>
                    <a:pt x="839" y="327"/>
                    <a:pt x="839" y="327"/>
                  </a:cubicBezTo>
                  <a:cubicBezTo>
                    <a:pt x="860" y="342"/>
                    <a:pt x="885" y="368"/>
                    <a:pt x="861" y="392"/>
                  </a:cubicBezTo>
                  <a:cubicBezTo>
                    <a:pt x="840" y="413"/>
                    <a:pt x="805" y="388"/>
                    <a:pt x="783" y="3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42" name="Freeform 10">
              <a:extLst>
                <a:ext uri="{FF2B5EF4-FFF2-40B4-BE49-F238E27FC236}">
                  <a16:creationId xmlns:a16="http://schemas.microsoft.com/office/drawing/2014/main" id="{0B9002AC-09ED-A1EB-A301-92DDD1AEDAAC}"/>
                </a:ext>
              </a:extLst>
            </p:cNvPr>
            <p:cNvSpPr>
              <a:spLocks/>
            </p:cNvSpPr>
            <p:nvPr/>
          </p:nvSpPr>
          <p:spPr bwMode="gray">
            <a:xfrm>
              <a:off x="2604" y="2686"/>
              <a:ext cx="3489" cy="1636"/>
            </a:xfrm>
            <a:custGeom>
              <a:avLst/>
              <a:gdLst>
                <a:gd name="T0" fmla="*/ 1745 w 1774"/>
                <a:gd name="T1" fmla="*/ 102 h 834"/>
                <a:gd name="T2" fmla="*/ 1576 w 1774"/>
                <a:gd name="T3" fmla="*/ 21 h 834"/>
                <a:gd name="T4" fmla="*/ 1071 w 1774"/>
                <a:gd name="T5" fmla="*/ 170 h 834"/>
                <a:gd name="T6" fmla="*/ 1115 w 1774"/>
                <a:gd name="T7" fmla="*/ 289 h 834"/>
                <a:gd name="T8" fmla="*/ 1557 w 1774"/>
                <a:gd name="T9" fmla="*/ 157 h 834"/>
                <a:gd name="T10" fmla="*/ 1636 w 1774"/>
                <a:gd name="T11" fmla="*/ 158 h 834"/>
                <a:gd name="T12" fmla="*/ 1585 w 1774"/>
                <a:gd name="T13" fmla="*/ 228 h 834"/>
                <a:gd name="T14" fmla="*/ 772 w 1774"/>
                <a:gd name="T15" fmla="*/ 707 h 834"/>
                <a:gd name="T16" fmla="*/ 0 w 1774"/>
                <a:gd name="T17" fmla="*/ 579 h 834"/>
                <a:gd name="T18" fmla="*/ 0 w 1774"/>
                <a:gd name="T19" fmla="*/ 709 h 834"/>
                <a:gd name="T20" fmla="*/ 787 w 1774"/>
                <a:gd name="T21" fmla="*/ 834 h 834"/>
                <a:gd name="T22" fmla="*/ 1714 w 1774"/>
                <a:gd name="T23" fmla="*/ 294 h 834"/>
                <a:gd name="T24" fmla="*/ 1745 w 1774"/>
                <a:gd name="T25" fmla="*/ 102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74" h="834">
                  <a:moveTo>
                    <a:pt x="1745" y="102"/>
                  </a:moveTo>
                  <a:cubicBezTo>
                    <a:pt x="1716" y="46"/>
                    <a:pt x="1656" y="0"/>
                    <a:pt x="1576" y="21"/>
                  </a:cubicBezTo>
                  <a:cubicBezTo>
                    <a:pt x="1071" y="170"/>
                    <a:pt x="1071" y="170"/>
                    <a:pt x="1071" y="170"/>
                  </a:cubicBezTo>
                  <a:cubicBezTo>
                    <a:pt x="1115" y="289"/>
                    <a:pt x="1115" y="289"/>
                    <a:pt x="1115" y="289"/>
                  </a:cubicBezTo>
                  <a:cubicBezTo>
                    <a:pt x="1115" y="289"/>
                    <a:pt x="1446" y="189"/>
                    <a:pt x="1557" y="157"/>
                  </a:cubicBezTo>
                  <a:cubicBezTo>
                    <a:pt x="1596" y="146"/>
                    <a:pt x="1626" y="132"/>
                    <a:pt x="1636" y="158"/>
                  </a:cubicBezTo>
                  <a:cubicBezTo>
                    <a:pt x="1649" y="193"/>
                    <a:pt x="1623" y="205"/>
                    <a:pt x="1585" y="228"/>
                  </a:cubicBezTo>
                  <a:cubicBezTo>
                    <a:pt x="1492" y="285"/>
                    <a:pt x="835" y="707"/>
                    <a:pt x="772" y="707"/>
                  </a:cubicBezTo>
                  <a:cubicBezTo>
                    <a:pt x="678" y="707"/>
                    <a:pt x="0" y="579"/>
                    <a:pt x="0" y="579"/>
                  </a:cubicBezTo>
                  <a:cubicBezTo>
                    <a:pt x="0" y="709"/>
                    <a:pt x="0" y="709"/>
                    <a:pt x="0" y="709"/>
                  </a:cubicBezTo>
                  <a:cubicBezTo>
                    <a:pt x="0" y="709"/>
                    <a:pt x="698" y="834"/>
                    <a:pt x="787" y="834"/>
                  </a:cubicBezTo>
                  <a:cubicBezTo>
                    <a:pt x="884" y="834"/>
                    <a:pt x="1714" y="294"/>
                    <a:pt x="1714" y="294"/>
                  </a:cubicBezTo>
                  <a:cubicBezTo>
                    <a:pt x="1767" y="257"/>
                    <a:pt x="1774" y="160"/>
                    <a:pt x="1745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</p:grpSp>
      <p:pic>
        <p:nvPicPr>
          <p:cNvPr id="43" name="Grafik 42">
            <a:extLst>
              <a:ext uri="{FF2B5EF4-FFF2-40B4-BE49-F238E27FC236}">
                <a16:creationId xmlns:a16="http://schemas.microsoft.com/office/drawing/2014/main" id="{1B8C57F8-D351-BE2E-E75D-7886D85752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 bwMode="gray">
          <a:xfrm>
            <a:off x="6859814" y="3315464"/>
            <a:ext cx="329843" cy="329843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087C77E7-DFB8-76DC-5CBA-4921331AE9C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375832" y="2234673"/>
            <a:ext cx="360000" cy="360000"/>
          </a:xfrm>
          <a:prstGeom prst="rect">
            <a:avLst/>
          </a:prstGeom>
        </p:spPr>
      </p:pic>
      <p:grpSp>
        <p:nvGrpSpPr>
          <p:cNvPr id="17" name="Grafik 5">
            <a:extLst>
              <a:ext uri="{FF2B5EF4-FFF2-40B4-BE49-F238E27FC236}">
                <a16:creationId xmlns:a16="http://schemas.microsoft.com/office/drawing/2014/main" id="{808D2C40-B108-77B7-9472-4F181C1BC9E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935276" y="3326342"/>
            <a:ext cx="420527" cy="397308"/>
            <a:chOff x="3767137" y="1228725"/>
            <a:chExt cx="4657725" cy="4400550"/>
          </a:xfrm>
          <a:solidFill>
            <a:schemeClr val="bg1"/>
          </a:solidFill>
        </p:grpSpPr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7C17B868-7BF3-6E1A-93AB-232E9C36A910}"/>
                </a:ext>
              </a:extLst>
            </p:cNvPr>
            <p:cNvSpPr/>
            <p:nvPr/>
          </p:nvSpPr>
          <p:spPr bwMode="gray">
            <a:xfrm>
              <a:off x="5830062" y="2136934"/>
              <a:ext cx="2590800" cy="2590800"/>
            </a:xfrm>
            <a:custGeom>
              <a:avLst/>
              <a:gdLst>
                <a:gd name="connsiteX0" fmla="*/ 897636 w 2590800"/>
                <a:gd name="connsiteY0" fmla="*/ 1686592 h 2590800"/>
                <a:gd name="connsiteX1" fmla="*/ 0 w 2590800"/>
                <a:gd name="connsiteY1" fmla="*/ 1686592 h 2590800"/>
                <a:gd name="connsiteX2" fmla="*/ 0 w 2590800"/>
                <a:gd name="connsiteY2" fmla="*/ 908209 h 2590800"/>
                <a:gd name="connsiteX3" fmla="*/ 908114 w 2590800"/>
                <a:gd name="connsiteY3" fmla="*/ 908209 h 2590800"/>
                <a:gd name="connsiteX4" fmla="*/ 908114 w 2590800"/>
                <a:gd name="connsiteY4" fmla="*/ 0 h 2590800"/>
                <a:gd name="connsiteX5" fmla="*/ 1686592 w 2590800"/>
                <a:gd name="connsiteY5" fmla="*/ 0 h 2590800"/>
                <a:gd name="connsiteX6" fmla="*/ 1686592 w 2590800"/>
                <a:gd name="connsiteY6" fmla="*/ 908209 h 2590800"/>
                <a:gd name="connsiteX7" fmla="*/ 2594801 w 2590800"/>
                <a:gd name="connsiteY7" fmla="*/ 908209 h 2590800"/>
                <a:gd name="connsiteX8" fmla="*/ 2594801 w 2590800"/>
                <a:gd name="connsiteY8" fmla="*/ 1686592 h 2590800"/>
                <a:gd name="connsiteX9" fmla="*/ 1686592 w 2590800"/>
                <a:gd name="connsiteY9" fmla="*/ 1686592 h 2590800"/>
                <a:gd name="connsiteX10" fmla="*/ 1686592 w 2590800"/>
                <a:gd name="connsiteY10" fmla="*/ 2594801 h 2590800"/>
                <a:gd name="connsiteX11" fmla="*/ 897636 w 2590800"/>
                <a:gd name="connsiteY11" fmla="*/ 2594801 h 259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90800" h="2590800">
                  <a:moveTo>
                    <a:pt x="897636" y="1686592"/>
                  </a:moveTo>
                  <a:lnTo>
                    <a:pt x="0" y="1686592"/>
                  </a:lnTo>
                  <a:lnTo>
                    <a:pt x="0" y="908209"/>
                  </a:lnTo>
                  <a:lnTo>
                    <a:pt x="908114" y="908209"/>
                  </a:lnTo>
                  <a:lnTo>
                    <a:pt x="908114" y="0"/>
                  </a:lnTo>
                  <a:lnTo>
                    <a:pt x="1686592" y="0"/>
                  </a:lnTo>
                  <a:lnTo>
                    <a:pt x="1686592" y="908209"/>
                  </a:lnTo>
                  <a:lnTo>
                    <a:pt x="2594801" y="908209"/>
                  </a:lnTo>
                  <a:lnTo>
                    <a:pt x="2594801" y="1686592"/>
                  </a:lnTo>
                  <a:lnTo>
                    <a:pt x="1686592" y="1686592"/>
                  </a:lnTo>
                  <a:lnTo>
                    <a:pt x="1686592" y="2594801"/>
                  </a:lnTo>
                  <a:lnTo>
                    <a:pt x="897636" y="2594801"/>
                  </a:ln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FC0EECD2-F4A8-08B5-E05E-3C72920432CF}"/>
                </a:ext>
              </a:extLst>
            </p:cNvPr>
            <p:cNvSpPr/>
            <p:nvPr/>
          </p:nvSpPr>
          <p:spPr bwMode="gray">
            <a:xfrm>
              <a:off x="3767137" y="1228725"/>
              <a:ext cx="4648200" cy="4400550"/>
            </a:xfrm>
            <a:custGeom>
              <a:avLst/>
              <a:gdLst>
                <a:gd name="connsiteX0" fmla="*/ 2583180 w 4648200"/>
                <a:gd name="connsiteY0" fmla="*/ 3762470 h 4400550"/>
                <a:gd name="connsiteX1" fmla="*/ 2326767 w 4648200"/>
                <a:gd name="connsiteY1" fmla="*/ 4029266 h 4400550"/>
                <a:gd name="connsiteX2" fmla="*/ 601313 w 4648200"/>
                <a:gd name="connsiteY2" fmla="*/ 2242757 h 4400550"/>
                <a:gd name="connsiteX3" fmla="*/ 259461 w 4648200"/>
                <a:gd name="connsiteY3" fmla="*/ 1420463 h 4400550"/>
                <a:gd name="connsiteX4" fmla="*/ 1424273 w 4648200"/>
                <a:gd name="connsiteY4" fmla="*/ 259556 h 4400550"/>
                <a:gd name="connsiteX5" fmla="*/ 2239994 w 4648200"/>
                <a:gd name="connsiteY5" fmla="*/ 594932 h 4400550"/>
                <a:gd name="connsiteX6" fmla="*/ 2331339 w 4648200"/>
                <a:gd name="connsiteY6" fmla="*/ 685324 h 4400550"/>
                <a:gd name="connsiteX7" fmla="*/ 2422684 w 4648200"/>
                <a:gd name="connsiteY7" fmla="*/ 595027 h 4400550"/>
                <a:gd name="connsiteX8" fmla="*/ 3238405 w 4648200"/>
                <a:gd name="connsiteY8" fmla="*/ 259556 h 4400550"/>
                <a:gd name="connsiteX9" fmla="*/ 4394264 w 4648200"/>
                <a:gd name="connsiteY9" fmla="*/ 1420463 h 4400550"/>
                <a:gd name="connsiteX10" fmla="*/ 4385310 w 4648200"/>
                <a:gd name="connsiteY10" fmla="*/ 1556957 h 4400550"/>
                <a:gd name="connsiteX11" fmla="*/ 4647153 w 4648200"/>
                <a:gd name="connsiteY11" fmla="*/ 1556957 h 4400550"/>
                <a:gd name="connsiteX12" fmla="*/ 4653915 w 4648200"/>
                <a:gd name="connsiteY12" fmla="*/ 1420463 h 4400550"/>
                <a:gd name="connsiteX13" fmla="*/ 3238310 w 4648200"/>
                <a:gd name="connsiteY13" fmla="*/ 0 h 4400550"/>
                <a:gd name="connsiteX14" fmla="*/ 2331244 w 4648200"/>
                <a:gd name="connsiteY14" fmla="*/ 327470 h 4400550"/>
                <a:gd name="connsiteX15" fmla="*/ 1424273 w 4648200"/>
                <a:gd name="connsiteY15" fmla="*/ 0 h 4400550"/>
                <a:gd name="connsiteX16" fmla="*/ 0 w 4648200"/>
                <a:gd name="connsiteY16" fmla="*/ 1420368 h 4400550"/>
                <a:gd name="connsiteX17" fmla="*/ 416624 w 4648200"/>
                <a:gd name="connsiteY17" fmla="*/ 2424875 h 4400550"/>
                <a:gd name="connsiteX18" fmla="*/ 2233232 w 4648200"/>
                <a:gd name="connsiteY18" fmla="*/ 4306348 h 4400550"/>
                <a:gd name="connsiteX19" fmla="*/ 2326862 w 4648200"/>
                <a:gd name="connsiteY19" fmla="*/ 4403884 h 4400550"/>
                <a:gd name="connsiteX20" fmla="*/ 2420493 w 4648200"/>
                <a:gd name="connsiteY20" fmla="*/ 4306348 h 4400550"/>
                <a:gd name="connsiteX21" fmla="*/ 2943225 w 4648200"/>
                <a:gd name="connsiteY21" fmla="*/ 3762470 h 4400550"/>
                <a:gd name="connsiteX22" fmla="*/ 2583180 w 4648200"/>
                <a:gd name="connsiteY22" fmla="*/ 3762470 h 440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648200" h="4400550">
                  <a:moveTo>
                    <a:pt x="2583180" y="3762470"/>
                  </a:moveTo>
                  <a:cubicBezTo>
                    <a:pt x="2477548" y="3872389"/>
                    <a:pt x="2388394" y="3965162"/>
                    <a:pt x="2326767" y="4029266"/>
                  </a:cubicBezTo>
                  <a:cubicBezTo>
                    <a:pt x="2011204" y="3700463"/>
                    <a:pt x="985647" y="2633091"/>
                    <a:pt x="601313" y="2242757"/>
                  </a:cubicBezTo>
                  <a:cubicBezTo>
                    <a:pt x="380905" y="2018824"/>
                    <a:pt x="259461" y="1726787"/>
                    <a:pt x="259461" y="1420463"/>
                  </a:cubicBezTo>
                  <a:cubicBezTo>
                    <a:pt x="259461" y="780288"/>
                    <a:pt x="781907" y="259556"/>
                    <a:pt x="1424273" y="259556"/>
                  </a:cubicBezTo>
                  <a:cubicBezTo>
                    <a:pt x="1731931" y="259556"/>
                    <a:pt x="2021586" y="378619"/>
                    <a:pt x="2239994" y="594932"/>
                  </a:cubicBezTo>
                  <a:lnTo>
                    <a:pt x="2331339" y="685324"/>
                  </a:lnTo>
                  <a:lnTo>
                    <a:pt x="2422684" y="595027"/>
                  </a:lnTo>
                  <a:cubicBezTo>
                    <a:pt x="2641187" y="378619"/>
                    <a:pt x="2930747" y="259556"/>
                    <a:pt x="3238405" y="259556"/>
                  </a:cubicBezTo>
                  <a:cubicBezTo>
                    <a:pt x="3875723" y="259556"/>
                    <a:pt x="4394264" y="780383"/>
                    <a:pt x="4394264" y="1420463"/>
                  </a:cubicBezTo>
                  <a:cubicBezTo>
                    <a:pt x="4394264" y="1466374"/>
                    <a:pt x="4390644" y="1511903"/>
                    <a:pt x="4385310" y="1556957"/>
                  </a:cubicBezTo>
                  <a:lnTo>
                    <a:pt x="4647153" y="1556957"/>
                  </a:lnTo>
                  <a:cubicBezTo>
                    <a:pt x="4651534" y="1511808"/>
                    <a:pt x="4653915" y="1466279"/>
                    <a:pt x="4653915" y="1420463"/>
                  </a:cubicBezTo>
                  <a:cubicBezTo>
                    <a:pt x="4653534" y="637127"/>
                    <a:pt x="4018788" y="0"/>
                    <a:pt x="3238310" y="0"/>
                  </a:cubicBezTo>
                  <a:cubicBezTo>
                    <a:pt x="2903315" y="0"/>
                    <a:pt x="2585752" y="115443"/>
                    <a:pt x="2331244" y="327470"/>
                  </a:cubicBezTo>
                  <a:cubicBezTo>
                    <a:pt x="2076926" y="115443"/>
                    <a:pt x="1759268" y="0"/>
                    <a:pt x="1424273" y="0"/>
                  </a:cubicBezTo>
                  <a:cubicBezTo>
                    <a:pt x="638842" y="0"/>
                    <a:pt x="0" y="637127"/>
                    <a:pt x="0" y="1420368"/>
                  </a:cubicBezTo>
                  <a:cubicBezTo>
                    <a:pt x="0" y="1795177"/>
                    <a:pt x="147923" y="2151983"/>
                    <a:pt x="416624" y="2424875"/>
                  </a:cubicBezTo>
                  <a:cubicBezTo>
                    <a:pt x="869823" y="2885218"/>
                    <a:pt x="2219611" y="4292251"/>
                    <a:pt x="2233232" y="4306348"/>
                  </a:cubicBezTo>
                  <a:lnTo>
                    <a:pt x="2326862" y="4403884"/>
                  </a:lnTo>
                  <a:lnTo>
                    <a:pt x="2420493" y="4306348"/>
                  </a:lnTo>
                  <a:cubicBezTo>
                    <a:pt x="2425922" y="4300633"/>
                    <a:pt x="2649188" y="4068032"/>
                    <a:pt x="2943225" y="3762470"/>
                  </a:cubicBezTo>
                  <a:lnTo>
                    <a:pt x="2583180" y="3762470"/>
                  </a:ln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50861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/>
      <p:bldP spid="15" grpId="0"/>
      <p:bldP spid="13" grpId="0"/>
      <p:bldP spid="16" grpId="0"/>
      <p:bldGraphic spid="4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uppieren 76">
            <a:extLst>
              <a:ext uri="{FF2B5EF4-FFF2-40B4-BE49-F238E27FC236}">
                <a16:creationId xmlns:a16="http://schemas.microsoft.com/office/drawing/2014/main" id="{F327188F-FFA0-5807-D800-BC89F9CD2A21}"/>
              </a:ext>
            </a:extLst>
          </p:cNvPr>
          <p:cNvGrpSpPr>
            <a:grpSpLocks noChangeAspect="1"/>
          </p:cNvGrpSpPr>
          <p:nvPr/>
        </p:nvGrpSpPr>
        <p:grpSpPr>
          <a:xfrm>
            <a:off x="407987" y="1655345"/>
            <a:ext cx="2512156" cy="3636000"/>
            <a:chOff x="407987" y="1655345"/>
            <a:chExt cx="2512156" cy="3636000"/>
          </a:xfrm>
        </p:grpSpPr>
        <p:sp>
          <p:nvSpPr>
            <p:cNvPr id="33" name="Rechteck: abgerundete Ecken 32">
              <a:extLst>
                <a:ext uri="{FF2B5EF4-FFF2-40B4-BE49-F238E27FC236}">
                  <a16:creationId xmlns:a16="http://schemas.microsoft.com/office/drawing/2014/main" id="{28197824-C5D5-D414-FB46-9915F4979055}"/>
                </a:ext>
              </a:extLst>
            </p:cNvPr>
            <p:cNvSpPr/>
            <p:nvPr/>
          </p:nvSpPr>
          <p:spPr>
            <a:xfrm>
              <a:off x="407987" y="1655345"/>
              <a:ext cx="2501398" cy="3636000"/>
            </a:xfrm>
            <a:prstGeom prst="roundRect">
              <a:avLst>
                <a:gd name="adj" fmla="val 3811"/>
              </a:avLst>
            </a:prstGeom>
            <a:noFill/>
            <a:ln>
              <a:solidFill>
                <a:srgbClr val="D8821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t" anchorCtr="0"/>
            <a:lstStyle/>
            <a:p>
              <a:pPr marL="180000" indent="-180000" algn="l">
                <a:lnSpc>
                  <a:spcPct val="10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12" name="Abgerundetes Rechteck 11"/>
            <p:cNvSpPr/>
            <p:nvPr/>
          </p:nvSpPr>
          <p:spPr bwMode="gray">
            <a:xfrm>
              <a:off x="508143" y="2941273"/>
              <a:ext cx="2412000" cy="2160000"/>
            </a:xfrm>
            <a:prstGeom prst="roundRect">
              <a:avLst>
                <a:gd name="adj" fmla="val 2811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marR="0" lvl="0" indent="0" defTabSz="457200" fontAlgn="auto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500" b="1" dirty="0">
                  <a:solidFill>
                    <a:srgbClr val="D88210"/>
                  </a:solidFill>
                </a:rPr>
                <a:t>Mitversicherung des PanTum Detect</a:t>
              </a:r>
              <a:r>
                <a:rPr lang="de-DE" sz="1500" b="1" baseline="30000" dirty="0">
                  <a:solidFill>
                    <a:srgbClr val="D88210"/>
                  </a:solidFill>
                </a:rPr>
                <a:t>®</a:t>
              </a:r>
              <a:r>
                <a:rPr lang="de-DE" sz="1500" b="1" dirty="0">
                  <a:solidFill>
                    <a:srgbClr val="D88210"/>
                  </a:solidFill>
                </a:rPr>
                <a:t> Bluttests aus Krebs-Scan*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3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ea typeface="+mn-ea"/>
                  <a:cs typeface="Arial Narrow"/>
                </a:rPr>
                <a:t>Inklusive bildgebender Verfahren (MRT und PET / CT), unabhängig der Beitragsrück-</a:t>
              </a:r>
              <a:br>
                <a:rPr kumimoji="0" lang="de-DE" sz="13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ea typeface="+mn-ea"/>
                  <a:cs typeface="Arial Narrow"/>
                </a:rPr>
              </a:br>
              <a:r>
                <a:rPr kumimoji="0" lang="de-DE" sz="13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ea typeface="+mn-ea"/>
                  <a:cs typeface="Arial Narrow"/>
                </a:rPr>
                <a:t>erstattung / Beitragsstundung</a:t>
              </a:r>
            </a:p>
          </p:txBody>
        </p:sp>
      </p:grpSp>
      <p:grpSp>
        <p:nvGrpSpPr>
          <p:cNvPr id="78" name="Gruppieren 77">
            <a:extLst>
              <a:ext uri="{FF2B5EF4-FFF2-40B4-BE49-F238E27FC236}">
                <a16:creationId xmlns:a16="http://schemas.microsoft.com/office/drawing/2014/main" id="{6336FC9E-8E98-A0D0-359C-9FF2BAAB3FDB}"/>
              </a:ext>
            </a:extLst>
          </p:cNvPr>
          <p:cNvGrpSpPr>
            <a:grpSpLocks noChangeAspect="1"/>
          </p:cNvGrpSpPr>
          <p:nvPr/>
        </p:nvGrpSpPr>
        <p:grpSpPr>
          <a:xfrm>
            <a:off x="3366196" y="1655345"/>
            <a:ext cx="2512156" cy="3636000"/>
            <a:chOff x="3366196" y="1655345"/>
            <a:chExt cx="2512156" cy="3636000"/>
          </a:xfrm>
        </p:grpSpPr>
        <p:sp>
          <p:nvSpPr>
            <p:cNvPr id="13" name="Abgerundetes Rechteck 12"/>
            <p:cNvSpPr/>
            <p:nvPr/>
          </p:nvSpPr>
          <p:spPr bwMode="gray">
            <a:xfrm>
              <a:off x="3466352" y="2941273"/>
              <a:ext cx="2412000" cy="2160000"/>
            </a:xfrm>
            <a:prstGeom prst="roundRect">
              <a:avLst>
                <a:gd name="adj" fmla="val 2811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defTabSz="457200">
                <a:spcBef>
                  <a:spcPts val="600"/>
                </a:spcBef>
                <a:defRPr/>
              </a:pPr>
              <a:r>
                <a:rPr lang="de-DE" sz="1500" b="1" dirty="0">
                  <a:solidFill>
                    <a:srgbClr val="7F5CAA"/>
                  </a:solidFill>
                </a:rPr>
                <a:t>Sehhilfen </a:t>
              </a:r>
              <a:br>
                <a:rPr lang="de-DE" sz="1500" b="1" dirty="0">
                  <a:solidFill>
                    <a:srgbClr val="7F5CAA"/>
                  </a:solidFill>
                </a:rPr>
              </a:br>
              <a:r>
                <a:rPr lang="de-DE" sz="1500" b="1" dirty="0">
                  <a:solidFill>
                    <a:srgbClr val="7F5CAA"/>
                  </a:solidFill>
                </a:rPr>
                <a:t>bis 600 EUR</a:t>
              </a:r>
              <a:br>
                <a:rPr lang="de-DE" sz="1500" b="1" dirty="0">
                  <a:solidFill>
                    <a:srgbClr val="7F5CAA"/>
                  </a:solidFill>
                </a:rPr>
              </a:br>
              <a:endParaRPr lang="de-DE" sz="1500" b="1" dirty="0">
                <a:solidFill>
                  <a:srgbClr val="7F5CAA"/>
                </a:solidFill>
              </a:endParaRPr>
            </a:p>
            <a:p>
              <a:pPr defTabSz="457200">
                <a:spcBef>
                  <a:spcPts val="600"/>
                </a:spcBef>
                <a:defRPr/>
              </a:pPr>
              <a:r>
                <a:rPr lang="de-DE" sz="1300" dirty="0">
                  <a:solidFill>
                    <a:schemeClr val="tx1"/>
                  </a:solidFill>
                </a:rPr>
                <a:t>Innerhalb von 24 Monaten</a:t>
              </a:r>
            </a:p>
          </p:txBody>
        </p:sp>
        <p:sp>
          <p:nvSpPr>
            <p:cNvPr id="36" name="Rechteck: abgerundete Ecken 35">
              <a:extLst>
                <a:ext uri="{FF2B5EF4-FFF2-40B4-BE49-F238E27FC236}">
                  <a16:creationId xmlns:a16="http://schemas.microsoft.com/office/drawing/2014/main" id="{1581F8A8-4744-F257-ECB8-94ED960472B4}"/>
                </a:ext>
              </a:extLst>
            </p:cNvPr>
            <p:cNvSpPr/>
            <p:nvPr/>
          </p:nvSpPr>
          <p:spPr>
            <a:xfrm>
              <a:off x="3366196" y="1655345"/>
              <a:ext cx="2501398" cy="3636000"/>
            </a:xfrm>
            <a:prstGeom prst="roundRect">
              <a:avLst>
                <a:gd name="adj" fmla="val 3811"/>
              </a:avLst>
            </a:prstGeom>
            <a:noFill/>
            <a:ln>
              <a:solidFill>
                <a:srgbClr val="7F5C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t" anchorCtr="0"/>
            <a:lstStyle/>
            <a:p>
              <a:pPr marL="180000" indent="-180000" algn="l">
                <a:lnSpc>
                  <a:spcPct val="10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9" name="Gruppieren 78">
            <a:extLst>
              <a:ext uri="{FF2B5EF4-FFF2-40B4-BE49-F238E27FC236}">
                <a16:creationId xmlns:a16="http://schemas.microsoft.com/office/drawing/2014/main" id="{4A6206E9-D9B6-3B0E-8EAE-3558DF995042}"/>
              </a:ext>
            </a:extLst>
          </p:cNvPr>
          <p:cNvGrpSpPr>
            <a:grpSpLocks noChangeAspect="1"/>
          </p:cNvGrpSpPr>
          <p:nvPr/>
        </p:nvGrpSpPr>
        <p:grpSpPr>
          <a:xfrm>
            <a:off x="9192283" y="1655345"/>
            <a:ext cx="2512156" cy="3636000"/>
            <a:chOff x="6324405" y="1655345"/>
            <a:chExt cx="2512156" cy="3636000"/>
          </a:xfrm>
        </p:grpSpPr>
        <p:sp>
          <p:nvSpPr>
            <p:cNvPr id="2" name="Abgerundetes Rechteck 15">
              <a:extLst>
                <a:ext uri="{FF2B5EF4-FFF2-40B4-BE49-F238E27FC236}">
                  <a16:creationId xmlns:a16="http://schemas.microsoft.com/office/drawing/2014/main" id="{9FAEE4A3-A6DB-B6A4-A6B1-A39691BA6EE2}"/>
                </a:ext>
              </a:extLst>
            </p:cNvPr>
            <p:cNvSpPr/>
            <p:nvPr/>
          </p:nvSpPr>
          <p:spPr bwMode="gray">
            <a:xfrm>
              <a:off x="6424561" y="2941273"/>
              <a:ext cx="2412000" cy="2160000"/>
            </a:xfrm>
            <a:prstGeom prst="roundRect">
              <a:avLst>
                <a:gd name="adj" fmla="val 2811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500" b="1" u="none" strike="noStrike" kern="1200" cap="none" spc="0" normalizeH="0" baseline="0" noProof="0" dirty="0">
                  <a:ln>
                    <a:noFill/>
                  </a:ln>
                  <a:solidFill>
                    <a:srgbClr val="EB5B25"/>
                  </a:solidFill>
                  <a:effectLst/>
                  <a:uLnTx/>
                  <a:uFillTx/>
                  <a:ea typeface="+mn-ea"/>
                  <a:cs typeface="Arial Narrow"/>
                </a:rPr>
                <a:t>Psychotherapeutische Sitzungen 90%</a:t>
              </a:r>
              <a:br>
                <a:rPr kumimoji="0" lang="de-DE" sz="1500" b="1" u="none" strike="noStrike" kern="1200" cap="none" spc="0" normalizeH="0" baseline="0" noProof="0" dirty="0">
                  <a:ln>
                    <a:noFill/>
                  </a:ln>
                  <a:solidFill>
                    <a:srgbClr val="EB5B25"/>
                  </a:solidFill>
                  <a:effectLst/>
                  <a:uLnTx/>
                  <a:uFillTx/>
                  <a:ea typeface="+mn-ea"/>
                  <a:cs typeface="Arial Narrow"/>
                </a:rPr>
              </a:br>
              <a:endParaRPr kumimoji="0" lang="de-DE" sz="1500" b="1" u="none" strike="noStrike" kern="1200" cap="none" spc="0" normalizeH="0" baseline="0" noProof="0" dirty="0">
                <a:ln>
                  <a:noFill/>
                </a:ln>
                <a:solidFill>
                  <a:srgbClr val="EB5B25"/>
                </a:solidFill>
                <a:effectLst/>
                <a:uLnTx/>
                <a:uFillTx/>
                <a:ea typeface="+mn-ea"/>
                <a:cs typeface="Arial Narrow"/>
              </a:endParaRPr>
            </a:p>
            <a:p>
              <a:pPr marR="0" lvl="0" indent="0" defTabSz="457200" fontAlgn="auto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300" dirty="0">
                  <a:solidFill>
                    <a:schemeClr val="tx1"/>
                  </a:solidFill>
                </a:rPr>
                <a:t>Bis zu 50 Sitzungen jährlich</a:t>
              </a:r>
            </a:p>
          </p:txBody>
        </p:sp>
        <p:sp>
          <p:nvSpPr>
            <p:cNvPr id="35" name="Rechteck: abgerundete Ecken 34">
              <a:extLst>
                <a:ext uri="{FF2B5EF4-FFF2-40B4-BE49-F238E27FC236}">
                  <a16:creationId xmlns:a16="http://schemas.microsoft.com/office/drawing/2014/main" id="{84E92EEB-2879-F835-CFA7-3C51AAE80166}"/>
                </a:ext>
              </a:extLst>
            </p:cNvPr>
            <p:cNvSpPr/>
            <p:nvPr/>
          </p:nvSpPr>
          <p:spPr>
            <a:xfrm>
              <a:off x="6324405" y="1655345"/>
              <a:ext cx="2501398" cy="3636000"/>
            </a:xfrm>
            <a:prstGeom prst="roundRect">
              <a:avLst>
                <a:gd name="adj" fmla="val 3811"/>
              </a:avLst>
            </a:prstGeom>
            <a:noFill/>
            <a:ln>
              <a:solidFill>
                <a:srgbClr val="EB5B2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t" anchorCtr="0"/>
            <a:lstStyle/>
            <a:p>
              <a:pPr marL="180000" indent="-180000" algn="l">
                <a:lnSpc>
                  <a:spcPct val="10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Gruppieren 79">
            <a:extLst>
              <a:ext uri="{FF2B5EF4-FFF2-40B4-BE49-F238E27FC236}">
                <a16:creationId xmlns:a16="http://schemas.microsoft.com/office/drawing/2014/main" id="{A505337E-A487-459D-AED6-FA051F93D5CA}"/>
              </a:ext>
            </a:extLst>
          </p:cNvPr>
          <p:cNvGrpSpPr>
            <a:grpSpLocks noChangeAspect="1"/>
          </p:cNvGrpSpPr>
          <p:nvPr/>
        </p:nvGrpSpPr>
        <p:grpSpPr>
          <a:xfrm>
            <a:off x="6279239" y="1655345"/>
            <a:ext cx="2512156" cy="3636000"/>
            <a:chOff x="9282614" y="1655345"/>
            <a:chExt cx="2512156" cy="3636000"/>
          </a:xfrm>
        </p:grpSpPr>
        <p:sp>
          <p:nvSpPr>
            <p:cNvPr id="15" name="Abgerundetes Rechteck 14"/>
            <p:cNvSpPr/>
            <p:nvPr/>
          </p:nvSpPr>
          <p:spPr bwMode="gray">
            <a:xfrm>
              <a:off x="9382770" y="2941273"/>
              <a:ext cx="2412000" cy="2160000"/>
            </a:xfrm>
            <a:prstGeom prst="roundRect">
              <a:avLst>
                <a:gd name="adj" fmla="val 2811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lvl="0" defTabSz="457200">
                <a:spcBef>
                  <a:spcPts val="600"/>
                </a:spcBef>
                <a:defRPr/>
              </a:pPr>
              <a:r>
                <a:rPr kumimoji="0" lang="de-DE" sz="1500" b="1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ea typeface="+mn-ea"/>
                  <a:cs typeface="Arial Narrow"/>
                </a:rPr>
                <a:t>Sehschärfenkorrekturen</a:t>
              </a:r>
              <a:br>
                <a:rPr kumimoji="0" lang="de-DE" sz="1500" b="1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ea typeface="+mn-ea"/>
                  <a:cs typeface="Arial Narrow"/>
                </a:rPr>
              </a:br>
              <a:r>
                <a:rPr kumimoji="0" lang="de-DE" sz="1500" b="1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ea typeface="+mn-ea"/>
                  <a:cs typeface="Arial Narrow"/>
                </a:rPr>
                <a:t>bis 4.000 EUR</a:t>
              </a:r>
              <a:br>
                <a:rPr lang="de-DE" sz="1500" b="1" dirty="0">
                  <a:solidFill>
                    <a:schemeClr val="accent2"/>
                  </a:solidFill>
                  <a:cs typeface="Arial Narrow"/>
                </a:rPr>
              </a:br>
              <a:endParaRPr lang="de-DE" sz="1500" b="1" dirty="0">
                <a:solidFill>
                  <a:schemeClr val="accent2"/>
                </a:solidFill>
                <a:cs typeface="Arial Narrow"/>
              </a:endParaRPr>
            </a:p>
            <a:p>
              <a:pPr lvl="0" defTabSz="457200">
                <a:spcBef>
                  <a:spcPts val="600"/>
                </a:spcBef>
                <a:defRPr/>
              </a:pPr>
              <a:r>
                <a:rPr lang="de-DE" sz="1300" dirty="0">
                  <a:solidFill>
                    <a:schemeClr val="tx1"/>
                  </a:solidFill>
                </a:rPr>
                <a:t>Innerhalb von 60 Monaten</a:t>
              </a:r>
            </a:p>
          </p:txBody>
        </p:sp>
        <p:sp>
          <p:nvSpPr>
            <p:cNvPr id="34" name="Rechteck: abgerundete Ecken 33">
              <a:extLst>
                <a:ext uri="{FF2B5EF4-FFF2-40B4-BE49-F238E27FC236}">
                  <a16:creationId xmlns:a16="http://schemas.microsoft.com/office/drawing/2014/main" id="{6751B033-44CB-FB9F-9C01-F421C55EDAE6}"/>
                </a:ext>
              </a:extLst>
            </p:cNvPr>
            <p:cNvSpPr/>
            <p:nvPr/>
          </p:nvSpPr>
          <p:spPr>
            <a:xfrm>
              <a:off x="9282614" y="1655345"/>
              <a:ext cx="2501398" cy="3636000"/>
            </a:xfrm>
            <a:prstGeom prst="roundRect">
              <a:avLst>
                <a:gd name="adj" fmla="val 3811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t" anchorCtr="0"/>
            <a:lstStyle/>
            <a:p>
              <a:pPr marL="180000" indent="-180000" algn="l">
                <a:lnSpc>
                  <a:spcPct val="10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988BD7B0-A14A-D02F-F45F-0B4F08FD8BE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988BD7B0-A14A-D02F-F45F-0B4F08FD8BE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/>
          <a:p>
            <a:r>
              <a:rPr lang="de-DE" dirty="0"/>
              <a:t>Unsere ambulanten Leistungen im Überblick</a:t>
            </a:r>
            <a:br>
              <a:rPr lang="de-DE" dirty="0"/>
            </a:br>
            <a:endParaRPr lang="de-DE" dirty="0"/>
          </a:p>
        </p:txBody>
      </p:sp>
      <p:sp>
        <p:nvSpPr>
          <p:cNvPr id="7" name="Grafik 44">
            <a:extLst>
              <a:ext uri="{FF2B5EF4-FFF2-40B4-BE49-F238E27FC236}">
                <a16:creationId xmlns:a16="http://schemas.microsoft.com/office/drawing/2014/main" id="{A21CDCA4-A788-94E2-6B05-83D709A61DB4}"/>
              </a:ext>
            </a:extLst>
          </p:cNvPr>
          <p:cNvSpPr>
            <a:spLocks noChangeAspect="1"/>
          </p:cNvSpPr>
          <p:nvPr/>
        </p:nvSpPr>
        <p:spPr bwMode="gray">
          <a:xfrm>
            <a:off x="10786021" y="322239"/>
            <a:ext cx="444692" cy="858346"/>
          </a:xfrm>
          <a:custGeom>
            <a:avLst/>
            <a:gdLst>
              <a:gd name="connsiteX0" fmla="*/ 137130 w 444692"/>
              <a:gd name="connsiteY0" fmla="*/ 215733 h 858346"/>
              <a:gd name="connsiteX1" fmla="*/ 224709 w 444692"/>
              <a:gd name="connsiteY1" fmla="*/ 229138 h 858346"/>
              <a:gd name="connsiteX2" fmla="*/ 301563 w 444692"/>
              <a:gd name="connsiteY2" fmla="*/ 212382 h 858346"/>
              <a:gd name="connsiteX3" fmla="*/ 343342 w 444692"/>
              <a:gd name="connsiteY3" fmla="*/ 276725 h 858346"/>
              <a:gd name="connsiteX4" fmla="*/ 379535 w 444692"/>
              <a:gd name="connsiteY4" fmla="*/ 268682 h 858346"/>
              <a:gd name="connsiteX5" fmla="*/ 444549 w 444692"/>
              <a:gd name="connsiteY5" fmla="*/ 333247 h 858346"/>
              <a:gd name="connsiteX6" fmla="*/ 444549 w 444692"/>
              <a:gd name="connsiteY6" fmla="*/ 333920 h 858346"/>
              <a:gd name="connsiteX7" fmla="*/ 444549 w 444692"/>
              <a:gd name="connsiteY7" fmla="*/ 626818 h 858346"/>
              <a:gd name="connsiteX8" fmla="*/ 377525 w 444692"/>
              <a:gd name="connsiteY8" fmla="*/ 794156 h 858346"/>
              <a:gd name="connsiteX9" fmla="*/ 250178 w 444692"/>
              <a:gd name="connsiteY9" fmla="*/ 856489 h 858346"/>
              <a:gd name="connsiteX10" fmla="*/ 6208 w 444692"/>
              <a:gd name="connsiteY10" fmla="*/ 684906 h 858346"/>
              <a:gd name="connsiteX11" fmla="*/ -47 w 444692"/>
              <a:gd name="connsiteY11" fmla="*/ 629275 h 858346"/>
              <a:gd name="connsiteX12" fmla="*/ -47 w 444692"/>
              <a:gd name="connsiteY12" fmla="*/ 524493 h 858346"/>
              <a:gd name="connsiteX13" fmla="*/ 1293 w 444692"/>
              <a:gd name="connsiteY13" fmla="*/ 275832 h 858346"/>
              <a:gd name="connsiteX14" fmla="*/ 1293 w 444692"/>
              <a:gd name="connsiteY14" fmla="*/ 62470 h 858346"/>
              <a:gd name="connsiteX15" fmla="*/ 62509 w 444692"/>
              <a:gd name="connsiteY15" fmla="*/ 360 h 858346"/>
              <a:gd name="connsiteX16" fmla="*/ 117693 w 444692"/>
              <a:gd name="connsiteY16" fmla="*/ 19574 h 858346"/>
              <a:gd name="connsiteX17" fmla="*/ 136013 w 444692"/>
              <a:gd name="connsiteY17" fmla="*/ 64257 h 858346"/>
              <a:gd name="connsiteX18" fmla="*/ 136013 w 444692"/>
              <a:gd name="connsiteY18" fmla="*/ 215733 h 858346"/>
              <a:gd name="connsiteX19" fmla="*/ 310277 w 444692"/>
              <a:gd name="connsiteY19" fmla="*/ 501035 h 858346"/>
              <a:gd name="connsiteX20" fmla="*/ 308489 w 444692"/>
              <a:gd name="connsiteY20" fmla="*/ 501035 h 858346"/>
              <a:gd name="connsiteX21" fmla="*/ 303127 w 444692"/>
              <a:gd name="connsiteY21" fmla="*/ 506844 h 858346"/>
              <a:gd name="connsiteX22" fmla="*/ 254870 w 444692"/>
              <a:gd name="connsiteY22" fmla="*/ 536111 h 858346"/>
              <a:gd name="connsiteX23" fmla="*/ 224262 w 444692"/>
              <a:gd name="connsiteY23" fmla="*/ 538122 h 858346"/>
              <a:gd name="connsiteX24" fmla="*/ 183153 w 444692"/>
              <a:gd name="connsiteY24" fmla="*/ 536111 h 858346"/>
              <a:gd name="connsiteX25" fmla="*/ 146290 w 444692"/>
              <a:gd name="connsiteY25" fmla="*/ 564038 h 858346"/>
              <a:gd name="connsiteX26" fmla="*/ 144949 w 444692"/>
              <a:gd name="connsiteY26" fmla="*/ 569177 h 858346"/>
              <a:gd name="connsiteX27" fmla="*/ 140034 w 444692"/>
              <a:gd name="connsiteY27" fmla="*/ 589284 h 858346"/>
              <a:gd name="connsiteX28" fmla="*/ 112777 w 444692"/>
              <a:gd name="connsiteY28" fmla="*/ 581018 h 858346"/>
              <a:gd name="connsiteX29" fmla="*/ 110096 w 444692"/>
              <a:gd name="connsiteY29" fmla="*/ 576102 h 858346"/>
              <a:gd name="connsiteX30" fmla="*/ 116352 w 444692"/>
              <a:gd name="connsiteY30" fmla="*/ 550186 h 858346"/>
              <a:gd name="connsiteX31" fmla="*/ 159918 w 444692"/>
              <a:gd name="connsiteY31" fmla="*/ 506173 h 858346"/>
              <a:gd name="connsiteX32" fmla="*/ 216889 w 444692"/>
              <a:gd name="connsiteY32" fmla="*/ 506173 h 858346"/>
              <a:gd name="connsiteX33" fmla="*/ 269615 w 444692"/>
              <a:gd name="connsiteY33" fmla="*/ 494332 h 858346"/>
              <a:gd name="connsiteX34" fmla="*/ 289946 w 444692"/>
              <a:gd name="connsiteY34" fmla="*/ 471991 h 858346"/>
              <a:gd name="connsiteX35" fmla="*/ 301563 w 444692"/>
              <a:gd name="connsiteY35" fmla="*/ 445181 h 858346"/>
              <a:gd name="connsiteX36" fmla="*/ 116129 w 444692"/>
              <a:gd name="connsiteY36" fmla="*/ 445181 h 858346"/>
              <a:gd name="connsiteX37" fmla="*/ 33465 w 444692"/>
              <a:gd name="connsiteY37" fmla="*/ 528515 h 858346"/>
              <a:gd name="connsiteX38" fmla="*/ 33465 w 444692"/>
              <a:gd name="connsiteY38" fmla="*/ 627488 h 858346"/>
              <a:gd name="connsiteX39" fmla="*/ 39274 w 444692"/>
              <a:gd name="connsiteY39" fmla="*/ 684906 h 858346"/>
              <a:gd name="connsiteX40" fmla="*/ 252412 w 444692"/>
              <a:gd name="connsiteY40" fmla="*/ 824094 h 858346"/>
              <a:gd name="connsiteX41" fmla="*/ 410590 w 444692"/>
              <a:gd name="connsiteY41" fmla="*/ 638659 h 858346"/>
              <a:gd name="connsiteX42" fmla="*/ 410590 w 444692"/>
              <a:gd name="connsiteY42" fmla="*/ 578113 h 858346"/>
              <a:gd name="connsiteX43" fmla="*/ 410590 w 444692"/>
              <a:gd name="connsiteY43" fmla="*/ 572975 h 858346"/>
              <a:gd name="connsiteX44" fmla="*/ 337980 w 444692"/>
              <a:gd name="connsiteY44" fmla="*/ 568953 h 858346"/>
              <a:gd name="connsiteX45" fmla="*/ 310277 w 444692"/>
              <a:gd name="connsiteY45" fmla="*/ 501035 h 858346"/>
              <a:gd name="connsiteX46" fmla="*/ 33465 w 444692"/>
              <a:gd name="connsiteY46" fmla="*/ 446968 h 858346"/>
              <a:gd name="connsiteX47" fmla="*/ 39274 w 444692"/>
              <a:gd name="connsiteY47" fmla="*/ 441830 h 858346"/>
              <a:gd name="connsiteX48" fmla="*/ 96021 w 444692"/>
              <a:gd name="connsiteY48" fmla="*/ 414349 h 858346"/>
              <a:gd name="connsiteX49" fmla="*/ 104734 w 444692"/>
              <a:gd name="connsiteY49" fmla="*/ 404072 h 858346"/>
              <a:gd name="connsiteX50" fmla="*/ 104734 w 444692"/>
              <a:gd name="connsiteY50" fmla="*/ 65151 h 858346"/>
              <a:gd name="connsiteX51" fmla="*/ 79712 w 444692"/>
              <a:gd name="connsiteY51" fmla="*/ 33425 h 858346"/>
              <a:gd name="connsiteX52" fmla="*/ 66530 w 444692"/>
              <a:gd name="connsiteY52" fmla="*/ 32308 h 858346"/>
              <a:gd name="connsiteX53" fmla="*/ 34582 w 444692"/>
              <a:gd name="connsiteY53" fmla="*/ 64257 h 858346"/>
              <a:gd name="connsiteX54" fmla="*/ 34582 w 444692"/>
              <a:gd name="connsiteY54" fmla="*/ 64480 h 858346"/>
              <a:gd name="connsiteX55" fmla="*/ 34582 w 444692"/>
              <a:gd name="connsiteY55" fmla="*/ 292364 h 858346"/>
              <a:gd name="connsiteX56" fmla="*/ 34582 w 444692"/>
              <a:gd name="connsiteY56" fmla="*/ 400944 h 858346"/>
              <a:gd name="connsiteX57" fmla="*/ 410814 w 444692"/>
              <a:gd name="connsiteY57" fmla="*/ 424627 h 858346"/>
              <a:gd name="connsiteX58" fmla="*/ 410814 w 444692"/>
              <a:gd name="connsiteY58" fmla="*/ 335260 h 858346"/>
              <a:gd name="connsiteX59" fmla="*/ 410814 w 444692"/>
              <a:gd name="connsiteY59" fmla="*/ 326547 h 858346"/>
              <a:gd name="connsiteX60" fmla="*/ 372163 w 444692"/>
              <a:gd name="connsiteY60" fmla="*/ 302642 h 858346"/>
              <a:gd name="connsiteX61" fmla="*/ 343566 w 444692"/>
              <a:gd name="connsiteY61" fmla="*/ 334813 h 858346"/>
              <a:gd name="connsiteX62" fmla="*/ 343566 w 444692"/>
              <a:gd name="connsiteY62" fmla="*/ 515557 h 858346"/>
              <a:gd name="connsiteX63" fmla="*/ 343566 w 444692"/>
              <a:gd name="connsiteY63" fmla="*/ 524717 h 858346"/>
              <a:gd name="connsiteX64" fmla="*/ 383334 w 444692"/>
              <a:gd name="connsiteY64" fmla="*/ 547058 h 858346"/>
              <a:gd name="connsiteX65" fmla="*/ 410367 w 444692"/>
              <a:gd name="connsiteY65" fmla="*/ 515110 h 858346"/>
              <a:gd name="connsiteX66" fmla="*/ 410814 w 444692"/>
              <a:gd name="connsiteY66" fmla="*/ 424180 h 858346"/>
              <a:gd name="connsiteX67" fmla="*/ 138023 w 444692"/>
              <a:gd name="connsiteY67" fmla="*/ 338835 h 858346"/>
              <a:gd name="connsiteX68" fmla="*/ 138023 w 444692"/>
              <a:gd name="connsiteY68" fmla="*/ 405860 h 858346"/>
              <a:gd name="connsiteX69" fmla="*/ 144279 w 444692"/>
              <a:gd name="connsiteY69" fmla="*/ 411892 h 858346"/>
              <a:gd name="connsiteX70" fmla="*/ 198792 w 444692"/>
              <a:gd name="connsiteY70" fmla="*/ 411892 h 858346"/>
              <a:gd name="connsiteX71" fmla="*/ 206612 w 444692"/>
              <a:gd name="connsiteY71" fmla="*/ 404296 h 858346"/>
              <a:gd name="connsiteX72" fmla="*/ 206612 w 444692"/>
              <a:gd name="connsiteY72" fmla="*/ 274491 h 858346"/>
              <a:gd name="connsiteX73" fmla="*/ 205048 w 444692"/>
              <a:gd name="connsiteY73" fmla="*/ 262650 h 858346"/>
              <a:gd name="connsiteX74" fmla="*/ 166174 w 444692"/>
              <a:gd name="connsiteY74" fmla="*/ 240309 h 858346"/>
              <a:gd name="connsiteX75" fmla="*/ 138023 w 444692"/>
              <a:gd name="connsiteY75" fmla="*/ 272257 h 858346"/>
              <a:gd name="connsiteX76" fmla="*/ 309606 w 444692"/>
              <a:gd name="connsiteY76" fmla="*/ 338835 h 858346"/>
              <a:gd name="connsiteX77" fmla="*/ 309606 w 444692"/>
              <a:gd name="connsiteY77" fmla="*/ 273151 h 858346"/>
              <a:gd name="connsiteX78" fmla="*/ 309606 w 444692"/>
              <a:gd name="connsiteY78" fmla="*/ 264661 h 858346"/>
              <a:gd name="connsiteX79" fmla="*/ 268721 w 444692"/>
              <a:gd name="connsiteY79" fmla="*/ 240979 h 858346"/>
              <a:gd name="connsiteX80" fmla="*/ 242358 w 444692"/>
              <a:gd name="connsiteY80" fmla="*/ 272927 h 858346"/>
              <a:gd name="connsiteX81" fmla="*/ 242358 w 444692"/>
              <a:gd name="connsiteY81" fmla="*/ 406977 h 858346"/>
              <a:gd name="connsiteX82" fmla="*/ 248391 w 444692"/>
              <a:gd name="connsiteY82" fmla="*/ 413456 h 858346"/>
              <a:gd name="connsiteX83" fmla="*/ 304691 w 444692"/>
              <a:gd name="connsiteY83" fmla="*/ 413456 h 858346"/>
              <a:gd name="connsiteX84" fmla="*/ 310500 w 444692"/>
              <a:gd name="connsiteY84" fmla="*/ 407424 h 858346"/>
              <a:gd name="connsiteX85" fmla="*/ 309606 w 444692"/>
              <a:gd name="connsiteY85" fmla="*/ 338835 h 858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444692" h="858346">
                <a:moveTo>
                  <a:pt x="137130" y="215733"/>
                </a:moveTo>
                <a:cubicBezTo>
                  <a:pt x="181813" y="203445"/>
                  <a:pt x="185164" y="204115"/>
                  <a:pt x="224709" y="229138"/>
                </a:cubicBezTo>
                <a:cubicBezTo>
                  <a:pt x="244012" y="207527"/>
                  <a:pt x="275017" y="200766"/>
                  <a:pt x="301563" y="212382"/>
                </a:cubicBezTo>
                <a:cubicBezTo>
                  <a:pt x="328760" y="221501"/>
                  <a:pt x="346077" y="248171"/>
                  <a:pt x="343342" y="276725"/>
                </a:cubicBezTo>
                <a:cubicBezTo>
                  <a:pt x="354651" y="271368"/>
                  <a:pt x="367022" y="268620"/>
                  <a:pt x="379535" y="268682"/>
                </a:cubicBezTo>
                <a:cubicBezTo>
                  <a:pt x="415318" y="268557"/>
                  <a:pt x="444427" y="297465"/>
                  <a:pt x="444549" y="333247"/>
                </a:cubicBezTo>
                <a:cubicBezTo>
                  <a:pt x="444552" y="333471"/>
                  <a:pt x="444552" y="333696"/>
                  <a:pt x="444549" y="333920"/>
                </a:cubicBezTo>
                <a:cubicBezTo>
                  <a:pt x="444549" y="431552"/>
                  <a:pt x="444549" y="529185"/>
                  <a:pt x="444549" y="626818"/>
                </a:cubicBezTo>
                <a:cubicBezTo>
                  <a:pt x="446370" y="689477"/>
                  <a:pt x="422098" y="750081"/>
                  <a:pt x="377525" y="794156"/>
                </a:cubicBezTo>
                <a:cubicBezTo>
                  <a:pt x="343552" y="829023"/>
                  <a:pt x="298554" y="851049"/>
                  <a:pt x="250178" y="856489"/>
                </a:cubicBezTo>
                <a:cubicBezTo>
                  <a:pt x="136669" y="871199"/>
                  <a:pt x="30746" y="796703"/>
                  <a:pt x="6208" y="684906"/>
                </a:cubicBezTo>
                <a:cubicBezTo>
                  <a:pt x="2336" y="666608"/>
                  <a:pt x="241" y="647978"/>
                  <a:pt x="-47" y="629275"/>
                </a:cubicBezTo>
                <a:cubicBezTo>
                  <a:pt x="-47" y="594423"/>
                  <a:pt x="-47" y="559570"/>
                  <a:pt x="-47" y="524493"/>
                </a:cubicBezTo>
                <a:lnTo>
                  <a:pt x="1293" y="275832"/>
                </a:lnTo>
                <a:cubicBezTo>
                  <a:pt x="1293" y="204785"/>
                  <a:pt x="1293" y="133739"/>
                  <a:pt x="1293" y="62470"/>
                </a:cubicBezTo>
                <a:cubicBezTo>
                  <a:pt x="2095" y="28849"/>
                  <a:pt x="28903" y="1648"/>
                  <a:pt x="62509" y="360"/>
                </a:cubicBezTo>
                <a:cubicBezTo>
                  <a:pt x="82844" y="-1751"/>
                  <a:pt x="103065" y="5289"/>
                  <a:pt x="117693" y="19574"/>
                </a:cubicBezTo>
                <a:cubicBezTo>
                  <a:pt x="129824" y="31220"/>
                  <a:pt x="136477" y="47447"/>
                  <a:pt x="136013" y="64257"/>
                </a:cubicBezTo>
                <a:lnTo>
                  <a:pt x="136013" y="215733"/>
                </a:lnTo>
                <a:close/>
                <a:moveTo>
                  <a:pt x="310277" y="501035"/>
                </a:moveTo>
                <a:lnTo>
                  <a:pt x="308489" y="501035"/>
                </a:lnTo>
                <a:lnTo>
                  <a:pt x="303127" y="506844"/>
                </a:lnTo>
                <a:cubicBezTo>
                  <a:pt x="290735" y="521683"/>
                  <a:pt x="273757" y="531980"/>
                  <a:pt x="254870" y="536111"/>
                </a:cubicBezTo>
                <a:cubicBezTo>
                  <a:pt x="244747" y="537684"/>
                  <a:pt x="234503" y="538356"/>
                  <a:pt x="224262" y="538122"/>
                </a:cubicBezTo>
                <a:cubicBezTo>
                  <a:pt x="210633" y="538122"/>
                  <a:pt x="196782" y="535441"/>
                  <a:pt x="183153" y="536111"/>
                </a:cubicBezTo>
                <a:cubicBezTo>
                  <a:pt x="160812" y="536111"/>
                  <a:pt x="150758" y="543931"/>
                  <a:pt x="146290" y="564038"/>
                </a:cubicBezTo>
                <a:lnTo>
                  <a:pt x="144949" y="569177"/>
                </a:lnTo>
                <a:cubicBezTo>
                  <a:pt x="143385" y="575656"/>
                  <a:pt x="141598" y="582358"/>
                  <a:pt x="140034" y="589284"/>
                </a:cubicBezTo>
                <a:cubicBezTo>
                  <a:pt x="130427" y="586603"/>
                  <a:pt x="121491" y="583922"/>
                  <a:pt x="112777" y="581018"/>
                </a:cubicBezTo>
                <a:cubicBezTo>
                  <a:pt x="111068" y="579979"/>
                  <a:pt x="110045" y="578102"/>
                  <a:pt x="110096" y="576102"/>
                </a:cubicBezTo>
                <a:cubicBezTo>
                  <a:pt x="111884" y="567389"/>
                  <a:pt x="114118" y="558899"/>
                  <a:pt x="116352" y="550186"/>
                </a:cubicBezTo>
                <a:cubicBezTo>
                  <a:pt x="121289" y="528405"/>
                  <a:pt x="138189" y="511332"/>
                  <a:pt x="159918" y="506173"/>
                </a:cubicBezTo>
                <a:cubicBezTo>
                  <a:pt x="178730" y="502487"/>
                  <a:pt x="198077" y="502487"/>
                  <a:pt x="216889" y="506173"/>
                </a:cubicBezTo>
                <a:cubicBezTo>
                  <a:pt x="235350" y="510251"/>
                  <a:pt x="254669" y="505912"/>
                  <a:pt x="269615" y="494332"/>
                </a:cubicBezTo>
                <a:cubicBezTo>
                  <a:pt x="277037" y="487498"/>
                  <a:pt x="283840" y="480022"/>
                  <a:pt x="289946" y="471991"/>
                </a:cubicBezTo>
                <a:cubicBezTo>
                  <a:pt x="296005" y="464169"/>
                  <a:pt x="300002" y="454951"/>
                  <a:pt x="301563" y="445181"/>
                </a:cubicBezTo>
                <a:lnTo>
                  <a:pt x="116129" y="445181"/>
                </a:lnTo>
                <a:cubicBezTo>
                  <a:pt x="70668" y="446255"/>
                  <a:pt x="34173" y="483045"/>
                  <a:pt x="33465" y="528515"/>
                </a:cubicBezTo>
                <a:cubicBezTo>
                  <a:pt x="33465" y="561580"/>
                  <a:pt x="33465" y="595540"/>
                  <a:pt x="33465" y="627488"/>
                </a:cubicBezTo>
                <a:cubicBezTo>
                  <a:pt x="32739" y="646805"/>
                  <a:pt x="34694" y="666128"/>
                  <a:pt x="39274" y="684906"/>
                </a:cubicBezTo>
                <a:cubicBezTo>
                  <a:pt x="63925" y="779230"/>
                  <a:pt x="156136" y="839449"/>
                  <a:pt x="252412" y="824094"/>
                </a:cubicBezTo>
                <a:cubicBezTo>
                  <a:pt x="342614" y="807914"/>
                  <a:pt x="408834" y="730284"/>
                  <a:pt x="410590" y="638659"/>
                </a:cubicBezTo>
                <a:cubicBezTo>
                  <a:pt x="410590" y="618551"/>
                  <a:pt x="410590" y="598221"/>
                  <a:pt x="410590" y="578113"/>
                </a:cubicBezTo>
                <a:cubicBezTo>
                  <a:pt x="410590" y="576549"/>
                  <a:pt x="410590" y="574985"/>
                  <a:pt x="410590" y="572975"/>
                </a:cubicBezTo>
                <a:cubicBezTo>
                  <a:pt x="387335" y="584360"/>
                  <a:pt x="359835" y="582836"/>
                  <a:pt x="337980" y="568953"/>
                </a:cubicBezTo>
                <a:cubicBezTo>
                  <a:pt x="316077" y="553823"/>
                  <a:pt x="305205" y="527168"/>
                  <a:pt x="310277" y="501035"/>
                </a:cubicBezTo>
                <a:close/>
                <a:moveTo>
                  <a:pt x="33465" y="446968"/>
                </a:moveTo>
                <a:lnTo>
                  <a:pt x="39274" y="441830"/>
                </a:lnTo>
                <a:cubicBezTo>
                  <a:pt x="55221" y="427504"/>
                  <a:pt x="74893" y="417978"/>
                  <a:pt x="96021" y="414349"/>
                </a:cubicBezTo>
                <a:cubicBezTo>
                  <a:pt x="104734" y="412562"/>
                  <a:pt x="104734" y="412786"/>
                  <a:pt x="104734" y="404072"/>
                </a:cubicBezTo>
                <a:lnTo>
                  <a:pt x="104734" y="65151"/>
                </a:lnTo>
                <a:cubicBezTo>
                  <a:pt x="105452" y="49822"/>
                  <a:pt x="94786" y="36300"/>
                  <a:pt x="79712" y="33425"/>
                </a:cubicBezTo>
                <a:cubicBezTo>
                  <a:pt x="75384" y="32492"/>
                  <a:pt x="70954" y="32116"/>
                  <a:pt x="66530" y="32308"/>
                </a:cubicBezTo>
                <a:cubicBezTo>
                  <a:pt x="48885" y="32308"/>
                  <a:pt x="34582" y="46611"/>
                  <a:pt x="34582" y="64257"/>
                </a:cubicBezTo>
                <a:cubicBezTo>
                  <a:pt x="34582" y="64331"/>
                  <a:pt x="34582" y="64407"/>
                  <a:pt x="34582" y="64480"/>
                </a:cubicBezTo>
                <a:lnTo>
                  <a:pt x="34582" y="292364"/>
                </a:lnTo>
                <a:cubicBezTo>
                  <a:pt x="34582" y="328558"/>
                  <a:pt x="34582" y="364751"/>
                  <a:pt x="34582" y="400944"/>
                </a:cubicBezTo>
                <a:close/>
                <a:moveTo>
                  <a:pt x="410814" y="424627"/>
                </a:moveTo>
                <a:cubicBezTo>
                  <a:pt x="410814" y="394465"/>
                  <a:pt x="410814" y="364528"/>
                  <a:pt x="410814" y="335260"/>
                </a:cubicBezTo>
                <a:cubicBezTo>
                  <a:pt x="411153" y="332365"/>
                  <a:pt x="411153" y="329442"/>
                  <a:pt x="410814" y="326547"/>
                </a:cubicBezTo>
                <a:cubicBezTo>
                  <a:pt x="406314" y="309585"/>
                  <a:pt x="389348" y="299091"/>
                  <a:pt x="372163" y="302642"/>
                </a:cubicBezTo>
                <a:cubicBezTo>
                  <a:pt x="355538" y="303949"/>
                  <a:pt x="342915" y="318151"/>
                  <a:pt x="343566" y="334813"/>
                </a:cubicBezTo>
                <a:lnTo>
                  <a:pt x="343566" y="515557"/>
                </a:lnTo>
                <a:cubicBezTo>
                  <a:pt x="343117" y="518593"/>
                  <a:pt x="343117" y="521681"/>
                  <a:pt x="343566" y="524717"/>
                </a:cubicBezTo>
                <a:cubicBezTo>
                  <a:pt x="348928" y="541428"/>
                  <a:pt x="366274" y="551174"/>
                  <a:pt x="383334" y="547058"/>
                </a:cubicBezTo>
                <a:cubicBezTo>
                  <a:pt x="399191" y="544894"/>
                  <a:pt x="410856" y="531107"/>
                  <a:pt x="410367" y="515110"/>
                </a:cubicBezTo>
                <a:cubicBezTo>
                  <a:pt x="410814" y="483832"/>
                  <a:pt x="410814" y="454341"/>
                  <a:pt x="410814" y="424180"/>
                </a:cubicBezTo>
                <a:close/>
                <a:moveTo>
                  <a:pt x="138023" y="338835"/>
                </a:moveTo>
                <a:cubicBezTo>
                  <a:pt x="138023" y="361176"/>
                  <a:pt x="138023" y="383518"/>
                  <a:pt x="138023" y="405860"/>
                </a:cubicBezTo>
                <a:cubicBezTo>
                  <a:pt x="138023" y="410775"/>
                  <a:pt x="139587" y="412115"/>
                  <a:pt x="144279" y="411892"/>
                </a:cubicBezTo>
                <a:cubicBezTo>
                  <a:pt x="162376" y="411892"/>
                  <a:pt x="180696" y="411892"/>
                  <a:pt x="198792" y="411892"/>
                </a:cubicBezTo>
                <a:cubicBezTo>
                  <a:pt x="206612" y="411892"/>
                  <a:pt x="206612" y="411892"/>
                  <a:pt x="206612" y="404296"/>
                </a:cubicBezTo>
                <a:lnTo>
                  <a:pt x="206612" y="274491"/>
                </a:lnTo>
                <a:cubicBezTo>
                  <a:pt x="206657" y="270490"/>
                  <a:pt x="206132" y="266502"/>
                  <a:pt x="205048" y="262650"/>
                </a:cubicBezTo>
                <a:cubicBezTo>
                  <a:pt x="199630" y="246423"/>
                  <a:pt x="182923" y="236821"/>
                  <a:pt x="166174" y="240309"/>
                </a:cubicBezTo>
                <a:cubicBezTo>
                  <a:pt x="150077" y="242337"/>
                  <a:pt x="138008" y="256033"/>
                  <a:pt x="138023" y="272257"/>
                </a:cubicBezTo>
                <a:close/>
                <a:moveTo>
                  <a:pt x="309606" y="338835"/>
                </a:moveTo>
                <a:lnTo>
                  <a:pt x="309606" y="273151"/>
                </a:lnTo>
                <a:cubicBezTo>
                  <a:pt x="309837" y="270324"/>
                  <a:pt x="309837" y="267487"/>
                  <a:pt x="309606" y="264661"/>
                </a:cubicBezTo>
                <a:cubicBezTo>
                  <a:pt x="304807" y="246868"/>
                  <a:pt x="286543" y="236289"/>
                  <a:pt x="268721" y="240979"/>
                </a:cubicBezTo>
                <a:cubicBezTo>
                  <a:pt x="253078" y="243356"/>
                  <a:pt x="241724" y="257116"/>
                  <a:pt x="242358" y="272927"/>
                </a:cubicBezTo>
                <a:lnTo>
                  <a:pt x="242358" y="406977"/>
                </a:lnTo>
                <a:cubicBezTo>
                  <a:pt x="242358" y="411445"/>
                  <a:pt x="242358" y="413456"/>
                  <a:pt x="248391" y="413456"/>
                </a:cubicBezTo>
                <a:cubicBezTo>
                  <a:pt x="267157" y="413456"/>
                  <a:pt x="285924" y="413456"/>
                  <a:pt x="304691" y="413456"/>
                </a:cubicBezTo>
                <a:cubicBezTo>
                  <a:pt x="309383" y="413456"/>
                  <a:pt x="310500" y="411892"/>
                  <a:pt x="310500" y="407424"/>
                </a:cubicBezTo>
                <a:cubicBezTo>
                  <a:pt x="309383" y="384188"/>
                  <a:pt x="309606" y="361623"/>
                  <a:pt x="309606" y="338835"/>
                </a:cubicBezTo>
                <a:close/>
              </a:path>
            </a:pathLst>
          </a:custGeom>
          <a:solidFill>
            <a:schemeClr val="bg1"/>
          </a:solidFill>
          <a:ln w="21907" cap="flat">
            <a:noFill/>
            <a:prstDash val="solid"/>
            <a:miter/>
          </a:ln>
        </p:spPr>
        <p:txBody>
          <a:bodyPr rtlCol="0" anchor="ctr"/>
          <a:lstStyle/>
          <a:p>
            <a:pPr>
              <a:spcBef>
                <a:spcPts val="600"/>
              </a:spcBef>
            </a:pPr>
            <a:endParaRPr lang="de-DE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B2F47A62-4255-D890-C724-C6B5DEAE8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16" name="Textplatzhalter 10">
            <a:extLst>
              <a:ext uri="{FF2B5EF4-FFF2-40B4-BE49-F238E27FC236}">
                <a16:creationId xmlns:a16="http://schemas.microsoft.com/office/drawing/2014/main" id="{C85A8712-866D-3C8A-6AAD-450E73C14D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196057"/>
            <a:ext cx="7488238" cy="144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Leistungen – ambulant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5884238-F002-F3C3-9954-A2E2F61D8A52}"/>
              </a:ext>
            </a:extLst>
          </p:cNvPr>
          <p:cNvSpPr txBox="1"/>
          <p:nvPr/>
        </p:nvSpPr>
        <p:spPr>
          <a:xfrm>
            <a:off x="407987" y="5907524"/>
            <a:ext cx="2412000" cy="27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noAutofit/>
          </a:bodyPr>
          <a:lstStyle/>
          <a:p>
            <a:r>
              <a:rPr lang="de-DE" sz="1100" b="0" u="none" strike="noStrike" baseline="0" dirty="0">
                <a:solidFill>
                  <a:srgbClr val="000000"/>
                </a:solidFill>
              </a:rPr>
              <a:t>*Ab dem 19. Lebensjahr</a:t>
            </a:r>
            <a:endParaRPr lang="de-DE" sz="1100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A77CA798-D837-B4FB-4770-7992E7CF5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319" y="6546778"/>
            <a:ext cx="470693" cy="118800"/>
          </a:xfrm>
        </p:spPr>
        <p:txBody>
          <a:bodyPr/>
          <a:lstStyle/>
          <a:p>
            <a:fld id="{77D899ED-E07B-4111-BFEA-7E6553FCF2CE}" type="slidenum">
              <a:rPr lang="de-DE" smtClean="0"/>
              <a:pPr/>
              <a:t>12</a:t>
            </a:fld>
            <a:endParaRPr lang="de-DE" dirty="0"/>
          </a:p>
        </p:txBody>
      </p: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7E0B5FFF-4B87-E0DC-7F52-AC12FEA9AEBC}"/>
              </a:ext>
            </a:extLst>
          </p:cNvPr>
          <p:cNvGrpSpPr>
            <a:grpSpLocks noChangeAspect="1"/>
          </p:cNvGrpSpPr>
          <p:nvPr/>
        </p:nvGrpSpPr>
        <p:grpSpPr>
          <a:xfrm>
            <a:off x="1068102" y="1516200"/>
            <a:ext cx="1181168" cy="1181168"/>
            <a:chOff x="1068102" y="1516200"/>
            <a:chExt cx="1181168" cy="1181168"/>
          </a:xfrm>
        </p:grpSpPr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0B299F22-DEB1-E3A3-CED2-A93BECA709C0}"/>
                </a:ext>
              </a:extLst>
            </p:cNvPr>
            <p:cNvSpPr/>
            <p:nvPr/>
          </p:nvSpPr>
          <p:spPr>
            <a:xfrm>
              <a:off x="1068102" y="1516200"/>
              <a:ext cx="1181168" cy="1181168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D8821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t" anchorCtr="0"/>
            <a:lstStyle/>
            <a:p>
              <a:pPr marL="180000" indent="-180000" algn="l">
                <a:lnSpc>
                  <a:spcPct val="10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37" name="Group 58">
              <a:extLst>
                <a:ext uri="{FF2B5EF4-FFF2-40B4-BE49-F238E27FC236}">
                  <a16:creationId xmlns:a16="http://schemas.microsoft.com/office/drawing/2014/main" id="{682B9C1F-7AC6-523F-C6FF-7A5888B0CF19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478910" y="1836784"/>
              <a:ext cx="359553" cy="540000"/>
              <a:chOff x="3154" y="1390"/>
              <a:chExt cx="536" cy="805"/>
            </a:xfrm>
            <a:solidFill>
              <a:srgbClr val="D88210"/>
            </a:solidFill>
          </p:grpSpPr>
          <p:sp>
            <p:nvSpPr>
              <p:cNvPr id="38" name="Rectangle 59">
                <a:extLst>
                  <a:ext uri="{FF2B5EF4-FFF2-40B4-BE49-F238E27FC236}">
                    <a16:creationId xmlns:a16="http://schemas.microsoft.com/office/drawing/2014/main" id="{ED175A73-9CDA-733E-5601-7D477C7F0C1F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154" y="1390"/>
                <a:ext cx="342" cy="14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39" name="Freeform 60">
                <a:extLst>
                  <a:ext uri="{FF2B5EF4-FFF2-40B4-BE49-F238E27FC236}">
                    <a16:creationId xmlns:a16="http://schemas.microsoft.com/office/drawing/2014/main" id="{D71A18FB-C00F-21B8-E601-75A429617EF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398" y="1586"/>
                <a:ext cx="48" cy="232"/>
              </a:xfrm>
              <a:custGeom>
                <a:avLst/>
                <a:gdLst>
                  <a:gd name="T0" fmla="*/ 48 w 48"/>
                  <a:gd name="T1" fmla="*/ 164 h 232"/>
                  <a:gd name="T2" fmla="*/ 48 w 48"/>
                  <a:gd name="T3" fmla="*/ 0 h 232"/>
                  <a:gd name="T4" fmla="*/ 0 w 48"/>
                  <a:gd name="T5" fmla="*/ 0 h 232"/>
                  <a:gd name="T6" fmla="*/ 0 w 48"/>
                  <a:gd name="T7" fmla="*/ 232 h 232"/>
                  <a:gd name="T8" fmla="*/ 48 w 48"/>
                  <a:gd name="T9" fmla="*/ 164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232">
                    <a:moveTo>
                      <a:pt x="48" y="164"/>
                    </a:moveTo>
                    <a:lnTo>
                      <a:pt x="48" y="0"/>
                    </a:lnTo>
                    <a:lnTo>
                      <a:pt x="0" y="0"/>
                    </a:lnTo>
                    <a:lnTo>
                      <a:pt x="0" y="232"/>
                    </a:lnTo>
                    <a:lnTo>
                      <a:pt x="48" y="1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40" name="Freeform 61">
                <a:extLst>
                  <a:ext uri="{FF2B5EF4-FFF2-40B4-BE49-F238E27FC236}">
                    <a16:creationId xmlns:a16="http://schemas.microsoft.com/office/drawing/2014/main" id="{659FD2AE-BEE0-1C01-7332-F3FF016AF8E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02" y="1586"/>
                <a:ext cx="237" cy="609"/>
              </a:xfrm>
              <a:custGeom>
                <a:avLst/>
                <a:gdLst>
                  <a:gd name="T0" fmla="*/ 161 w 196"/>
                  <a:gd name="T1" fmla="*/ 408 h 505"/>
                  <a:gd name="T2" fmla="*/ 101 w 196"/>
                  <a:gd name="T3" fmla="*/ 464 h 505"/>
                  <a:gd name="T4" fmla="*/ 41 w 196"/>
                  <a:gd name="T5" fmla="*/ 404 h 505"/>
                  <a:gd name="T6" fmla="*/ 41 w 196"/>
                  <a:gd name="T7" fmla="*/ 0 h 505"/>
                  <a:gd name="T8" fmla="*/ 0 w 196"/>
                  <a:gd name="T9" fmla="*/ 0 h 505"/>
                  <a:gd name="T10" fmla="*/ 0 w 196"/>
                  <a:gd name="T11" fmla="*/ 404 h 505"/>
                  <a:gd name="T12" fmla="*/ 101 w 196"/>
                  <a:gd name="T13" fmla="*/ 505 h 505"/>
                  <a:gd name="T14" fmla="*/ 196 w 196"/>
                  <a:gd name="T15" fmla="*/ 438 h 505"/>
                  <a:gd name="T16" fmla="*/ 161 w 196"/>
                  <a:gd name="T17" fmla="*/ 408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6" h="505">
                    <a:moveTo>
                      <a:pt x="161" y="408"/>
                    </a:moveTo>
                    <a:cubicBezTo>
                      <a:pt x="159" y="439"/>
                      <a:pt x="133" y="464"/>
                      <a:pt x="101" y="464"/>
                    </a:cubicBezTo>
                    <a:cubicBezTo>
                      <a:pt x="68" y="464"/>
                      <a:pt x="41" y="437"/>
                      <a:pt x="41" y="404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0" y="459"/>
                      <a:pt x="45" y="505"/>
                      <a:pt x="101" y="505"/>
                    </a:cubicBezTo>
                    <a:cubicBezTo>
                      <a:pt x="145" y="505"/>
                      <a:pt x="182" y="477"/>
                      <a:pt x="196" y="438"/>
                    </a:cubicBezTo>
                    <a:cubicBezTo>
                      <a:pt x="183" y="430"/>
                      <a:pt x="171" y="420"/>
                      <a:pt x="161" y="40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41" name="Freeform 62">
                <a:extLst>
                  <a:ext uri="{FF2B5EF4-FFF2-40B4-BE49-F238E27FC236}">
                    <a16:creationId xmlns:a16="http://schemas.microsoft.com/office/drawing/2014/main" id="{12F6C837-F089-7EF1-8B96-7EA03E6A3BCC}"/>
                  </a:ext>
                </a:extLst>
              </p:cNvPr>
              <p:cNvSpPr>
                <a:spLocks noEditPoints="1"/>
              </p:cNvSpPr>
              <p:nvPr/>
            </p:nvSpPr>
            <p:spPr bwMode="gray">
              <a:xfrm>
                <a:off x="3398" y="1698"/>
                <a:ext cx="292" cy="399"/>
              </a:xfrm>
              <a:custGeom>
                <a:avLst/>
                <a:gdLst>
                  <a:gd name="T0" fmla="*/ 218 w 242"/>
                  <a:gd name="T1" fmla="*/ 135 h 331"/>
                  <a:gd name="T2" fmla="*/ 121 w 242"/>
                  <a:gd name="T3" fmla="*/ 0 h 331"/>
                  <a:gd name="T4" fmla="*/ 24 w 242"/>
                  <a:gd name="T5" fmla="*/ 135 h 331"/>
                  <a:gd name="T6" fmla="*/ 0 w 242"/>
                  <a:gd name="T7" fmla="*/ 208 h 331"/>
                  <a:gd name="T8" fmla="*/ 121 w 242"/>
                  <a:gd name="T9" fmla="*/ 331 h 331"/>
                  <a:gd name="T10" fmla="*/ 242 w 242"/>
                  <a:gd name="T11" fmla="*/ 208 h 331"/>
                  <a:gd name="T12" fmla="*/ 218 w 242"/>
                  <a:gd name="T13" fmla="*/ 135 h 331"/>
                  <a:gd name="T14" fmla="*/ 182 w 242"/>
                  <a:gd name="T15" fmla="*/ 216 h 331"/>
                  <a:gd name="T16" fmla="*/ 141 w 242"/>
                  <a:gd name="T17" fmla="*/ 216 h 331"/>
                  <a:gd name="T18" fmla="*/ 141 w 242"/>
                  <a:gd name="T19" fmla="*/ 256 h 331"/>
                  <a:gd name="T20" fmla="*/ 101 w 242"/>
                  <a:gd name="T21" fmla="*/ 256 h 331"/>
                  <a:gd name="T22" fmla="*/ 101 w 242"/>
                  <a:gd name="T23" fmla="*/ 216 h 331"/>
                  <a:gd name="T24" fmla="*/ 60 w 242"/>
                  <a:gd name="T25" fmla="*/ 216 h 331"/>
                  <a:gd name="T26" fmla="*/ 60 w 242"/>
                  <a:gd name="T27" fmla="*/ 176 h 331"/>
                  <a:gd name="T28" fmla="*/ 101 w 242"/>
                  <a:gd name="T29" fmla="*/ 176 h 331"/>
                  <a:gd name="T30" fmla="*/ 101 w 242"/>
                  <a:gd name="T31" fmla="*/ 135 h 331"/>
                  <a:gd name="T32" fmla="*/ 141 w 242"/>
                  <a:gd name="T33" fmla="*/ 135 h 331"/>
                  <a:gd name="T34" fmla="*/ 141 w 242"/>
                  <a:gd name="T35" fmla="*/ 176 h 331"/>
                  <a:gd name="T36" fmla="*/ 182 w 242"/>
                  <a:gd name="T37" fmla="*/ 176 h 331"/>
                  <a:gd name="T38" fmla="*/ 182 w 242"/>
                  <a:gd name="T39" fmla="*/ 216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42" h="331">
                    <a:moveTo>
                      <a:pt x="218" y="135"/>
                    </a:moveTo>
                    <a:cubicBezTo>
                      <a:pt x="121" y="0"/>
                      <a:pt x="121" y="0"/>
                      <a:pt x="121" y="0"/>
                    </a:cubicBezTo>
                    <a:cubicBezTo>
                      <a:pt x="24" y="135"/>
                      <a:pt x="24" y="135"/>
                      <a:pt x="24" y="135"/>
                    </a:cubicBezTo>
                    <a:cubicBezTo>
                      <a:pt x="9" y="155"/>
                      <a:pt x="0" y="181"/>
                      <a:pt x="0" y="208"/>
                    </a:cubicBezTo>
                    <a:cubicBezTo>
                      <a:pt x="0" y="276"/>
                      <a:pt x="54" y="331"/>
                      <a:pt x="121" y="331"/>
                    </a:cubicBezTo>
                    <a:cubicBezTo>
                      <a:pt x="188" y="331"/>
                      <a:pt x="242" y="276"/>
                      <a:pt x="242" y="208"/>
                    </a:cubicBezTo>
                    <a:cubicBezTo>
                      <a:pt x="242" y="181"/>
                      <a:pt x="233" y="155"/>
                      <a:pt x="218" y="135"/>
                    </a:cubicBezTo>
                    <a:close/>
                    <a:moveTo>
                      <a:pt x="182" y="216"/>
                    </a:moveTo>
                    <a:cubicBezTo>
                      <a:pt x="141" y="216"/>
                      <a:pt x="141" y="216"/>
                      <a:pt x="141" y="21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01" y="256"/>
                      <a:pt x="101" y="256"/>
                      <a:pt x="101" y="256"/>
                    </a:cubicBezTo>
                    <a:cubicBezTo>
                      <a:pt x="101" y="216"/>
                      <a:pt x="101" y="216"/>
                      <a:pt x="101" y="216"/>
                    </a:cubicBezTo>
                    <a:cubicBezTo>
                      <a:pt x="60" y="216"/>
                      <a:pt x="60" y="216"/>
                      <a:pt x="60" y="216"/>
                    </a:cubicBezTo>
                    <a:cubicBezTo>
                      <a:pt x="60" y="176"/>
                      <a:pt x="60" y="176"/>
                      <a:pt x="60" y="176"/>
                    </a:cubicBezTo>
                    <a:cubicBezTo>
                      <a:pt x="101" y="176"/>
                      <a:pt x="101" y="176"/>
                      <a:pt x="101" y="176"/>
                    </a:cubicBezTo>
                    <a:cubicBezTo>
                      <a:pt x="101" y="135"/>
                      <a:pt x="101" y="135"/>
                      <a:pt x="101" y="135"/>
                    </a:cubicBezTo>
                    <a:cubicBezTo>
                      <a:pt x="141" y="135"/>
                      <a:pt x="141" y="135"/>
                      <a:pt x="141" y="135"/>
                    </a:cubicBezTo>
                    <a:cubicBezTo>
                      <a:pt x="141" y="176"/>
                      <a:pt x="141" y="176"/>
                      <a:pt x="141" y="176"/>
                    </a:cubicBezTo>
                    <a:cubicBezTo>
                      <a:pt x="182" y="176"/>
                      <a:pt x="182" y="176"/>
                      <a:pt x="182" y="176"/>
                    </a:cubicBezTo>
                    <a:lnTo>
                      <a:pt x="182" y="2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</p:grpSp>
      </p:grpSp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35D3FE12-3C47-C830-34C8-321D68235C42}"/>
              </a:ext>
            </a:extLst>
          </p:cNvPr>
          <p:cNvGrpSpPr>
            <a:grpSpLocks noChangeAspect="1"/>
          </p:cNvGrpSpPr>
          <p:nvPr/>
        </p:nvGrpSpPr>
        <p:grpSpPr>
          <a:xfrm>
            <a:off x="4026311" y="1516200"/>
            <a:ext cx="1181168" cy="1181168"/>
            <a:chOff x="4026311" y="1516200"/>
            <a:chExt cx="1181168" cy="1181168"/>
          </a:xfrm>
        </p:grpSpPr>
        <p:sp>
          <p:nvSpPr>
            <p:cNvPr id="45" name="Ellipse 44">
              <a:extLst>
                <a:ext uri="{FF2B5EF4-FFF2-40B4-BE49-F238E27FC236}">
                  <a16:creationId xmlns:a16="http://schemas.microsoft.com/office/drawing/2014/main" id="{D4D1C53C-0A8F-A8EF-F364-171AACE35053}"/>
                </a:ext>
              </a:extLst>
            </p:cNvPr>
            <p:cNvSpPr/>
            <p:nvPr/>
          </p:nvSpPr>
          <p:spPr>
            <a:xfrm>
              <a:off x="4026311" y="1516200"/>
              <a:ext cx="1181168" cy="1181168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F5C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t" anchorCtr="0"/>
            <a:lstStyle/>
            <a:p>
              <a:pPr marL="180000" indent="-180000" algn="l">
                <a:lnSpc>
                  <a:spcPct val="10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pic>
          <p:nvPicPr>
            <p:cNvPr id="63" name="Grafik 62">
              <a:extLst>
                <a:ext uri="{FF2B5EF4-FFF2-40B4-BE49-F238E27FC236}">
                  <a16:creationId xmlns:a16="http://schemas.microsoft.com/office/drawing/2014/main" id="{98600499-B4E1-2F2B-CC86-71C89D625F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 bwMode="gray">
            <a:xfrm>
              <a:off x="4292895" y="1782784"/>
              <a:ext cx="648000" cy="648000"/>
            </a:xfrm>
            <a:prstGeom prst="rect">
              <a:avLst/>
            </a:prstGeom>
          </p:spPr>
        </p:pic>
      </p:grp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9430FBDA-FDE7-EA60-3AD0-6B5BA811D4F0}"/>
              </a:ext>
            </a:extLst>
          </p:cNvPr>
          <p:cNvGrpSpPr>
            <a:grpSpLocks noChangeAspect="1"/>
          </p:cNvGrpSpPr>
          <p:nvPr/>
        </p:nvGrpSpPr>
        <p:grpSpPr>
          <a:xfrm>
            <a:off x="9852398" y="1516200"/>
            <a:ext cx="1181168" cy="1181168"/>
            <a:chOff x="6984520" y="1516200"/>
            <a:chExt cx="1181168" cy="1181168"/>
          </a:xfrm>
        </p:grpSpPr>
        <p:sp>
          <p:nvSpPr>
            <p:cNvPr id="46" name="Ellipse 45">
              <a:extLst>
                <a:ext uri="{FF2B5EF4-FFF2-40B4-BE49-F238E27FC236}">
                  <a16:creationId xmlns:a16="http://schemas.microsoft.com/office/drawing/2014/main" id="{45418784-11BD-61DD-BB9A-D632795BA332}"/>
                </a:ext>
              </a:extLst>
            </p:cNvPr>
            <p:cNvSpPr/>
            <p:nvPr/>
          </p:nvSpPr>
          <p:spPr>
            <a:xfrm>
              <a:off x="6984520" y="1516200"/>
              <a:ext cx="1181168" cy="1181168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EB5B2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t" anchorCtr="0"/>
            <a:lstStyle/>
            <a:p>
              <a:pPr marL="180000" indent="-180000" algn="l">
                <a:lnSpc>
                  <a:spcPct val="10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pic>
          <p:nvPicPr>
            <p:cNvPr id="65" name="Grafik 64">
              <a:extLst>
                <a:ext uri="{FF2B5EF4-FFF2-40B4-BE49-F238E27FC236}">
                  <a16:creationId xmlns:a16="http://schemas.microsoft.com/office/drawing/2014/main" id="{1E62397C-0918-B6D2-52C2-C4094A33575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248457" y="1780137"/>
              <a:ext cx="653295" cy="653295"/>
            </a:xfrm>
            <a:prstGeom prst="rect">
              <a:avLst/>
            </a:prstGeom>
          </p:spPr>
        </p:pic>
      </p:grpSp>
      <p:sp>
        <p:nvSpPr>
          <p:cNvPr id="47" name="Ellipse 46">
            <a:extLst>
              <a:ext uri="{FF2B5EF4-FFF2-40B4-BE49-F238E27FC236}">
                <a16:creationId xmlns:a16="http://schemas.microsoft.com/office/drawing/2014/main" id="{CE7C570A-BDAE-09C1-8868-682CF0678574}"/>
              </a:ext>
            </a:extLst>
          </p:cNvPr>
          <p:cNvSpPr/>
          <p:nvPr/>
        </p:nvSpPr>
        <p:spPr>
          <a:xfrm>
            <a:off x="6939354" y="1516200"/>
            <a:ext cx="1181168" cy="1181168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627E3BF4-2177-3515-E670-0D89F083B61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902201" y="1444558"/>
            <a:ext cx="432000" cy="432000"/>
            <a:chOff x="5789806" y="1897986"/>
            <a:chExt cx="447675" cy="447675"/>
          </a:xfrm>
        </p:grpSpPr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FCC1060B-4F36-3963-13E3-A156683F6915}"/>
                </a:ext>
              </a:extLst>
            </p:cNvPr>
            <p:cNvSpPr/>
            <p:nvPr/>
          </p:nvSpPr>
          <p:spPr bwMode="gray">
            <a:xfrm>
              <a:off x="5789806" y="1897986"/>
              <a:ext cx="447675" cy="447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30" name="Gruppieren 29">
              <a:extLst>
                <a:ext uri="{FF2B5EF4-FFF2-40B4-BE49-F238E27FC236}">
                  <a16:creationId xmlns:a16="http://schemas.microsoft.com/office/drawing/2014/main" id="{1F8BFE5A-5B17-FDAD-3EDE-29F15E859224}"/>
                </a:ext>
              </a:extLst>
            </p:cNvPr>
            <p:cNvGrpSpPr/>
            <p:nvPr/>
          </p:nvGrpSpPr>
          <p:grpSpPr bwMode="gray">
            <a:xfrm>
              <a:off x="5823236" y="1931416"/>
              <a:ext cx="380814" cy="380814"/>
              <a:chOff x="2018823" y="3902504"/>
              <a:chExt cx="720000" cy="720000"/>
            </a:xfrm>
          </p:grpSpPr>
          <p:sp>
            <p:nvSpPr>
              <p:cNvPr id="31" name="Freihandform: Form 45">
                <a:extLst>
                  <a:ext uri="{FF2B5EF4-FFF2-40B4-BE49-F238E27FC236}">
                    <a16:creationId xmlns:a16="http://schemas.microsoft.com/office/drawing/2014/main" id="{EECC18C5-6219-997A-1223-3474AC919A90}"/>
                  </a:ext>
                </a:extLst>
              </p:cNvPr>
              <p:cNvSpPr/>
              <p:nvPr/>
            </p:nvSpPr>
            <p:spPr bwMode="gray">
              <a:xfrm>
                <a:off x="2091948" y="4013286"/>
                <a:ext cx="579238" cy="486271"/>
              </a:xfrm>
              <a:custGeom>
                <a:avLst/>
                <a:gdLst>
                  <a:gd name="connsiteX0" fmla="*/ 545840 w 579238"/>
                  <a:gd name="connsiteY0" fmla="*/ 0 h 486272"/>
                  <a:gd name="connsiteX1" fmla="*/ 579238 w 579238"/>
                  <a:gd name="connsiteY1" fmla="*/ 40477 h 486272"/>
                  <a:gd name="connsiteX2" fmla="*/ 335027 w 579238"/>
                  <a:gd name="connsiteY2" fmla="*/ 461579 h 486272"/>
                  <a:gd name="connsiteX3" fmla="*/ 281026 w 579238"/>
                  <a:gd name="connsiteY3" fmla="*/ 475406 h 486272"/>
                  <a:gd name="connsiteX4" fmla="*/ 3636 w 579238"/>
                  <a:gd name="connsiteY4" fmla="*/ 198017 h 486272"/>
                  <a:gd name="connsiteX5" fmla="*/ 3637 w 579238"/>
                  <a:gd name="connsiteY5" fmla="*/ 180458 h 486272"/>
                  <a:gd name="connsiteX6" fmla="*/ 20864 w 579238"/>
                  <a:gd name="connsiteY6" fmla="*/ 163230 h 486272"/>
                  <a:gd name="connsiteX7" fmla="*/ 38423 w 579238"/>
                  <a:gd name="connsiteY7" fmla="*/ 163230 h 486272"/>
                  <a:gd name="connsiteX8" fmla="*/ 299652 w 579238"/>
                  <a:gd name="connsiteY8" fmla="*/ 424460 h 486272"/>
                  <a:gd name="connsiteX9" fmla="*/ 545840 w 579238"/>
                  <a:gd name="connsiteY9" fmla="*/ 0 h 486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9238" h="486272">
                    <a:moveTo>
                      <a:pt x="545840" y="0"/>
                    </a:moveTo>
                    <a:lnTo>
                      <a:pt x="579238" y="40477"/>
                    </a:lnTo>
                    <a:lnTo>
                      <a:pt x="335027" y="461579"/>
                    </a:lnTo>
                    <a:cubicBezTo>
                      <a:pt x="314546" y="495332"/>
                      <a:pt x="299026" y="488780"/>
                      <a:pt x="281026" y="475406"/>
                    </a:cubicBezTo>
                    <a:lnTo>
                      <a:pt x="3636" y="198017"/>
                    </a:lnTo>
                    <a:cubicBezTo>
                      <a:pt x="-1212" y="193168"/>
                      <a:pt x="-1212" y="185306"/>
                      <a:pt x="3637" y="180458"/>
                    </a:cubicBezTo>
                    <a:lnTo>
                      <a:pt x="20864" y="163230"/>
                    </a:lnTo>
                    <a:cubicBezTo>
                      <a:pt x="25712" y="158381"/>
                      <a:pt x="33574" y="158381"/>
                      <a:pt x="38423" y="163230"/>
                    </a:cubicBezTo>
                    <a:lnTo>
                      <a:pt x="299652" y="424460"/>
                    </a:lnTo>
                    <a:lnTo>
                      <a:pt x="54584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Freihandform: Form 46">
                <a:extLst>
                  <a:ext uri="{FF2B5EF4-FFF2-40B4-BE49-F238E27FC236}">
                    <a16:creationId xmlns:a16="http://schemas.microsoft.com/office/drawing/2014/main" id="{625F4B16-BF91-6803-0C86-FAA5DFA623F7}"/>
                  </a:ext>
                </a:extLst>
              </p:cNvPr>
              <p:cNvSpPr/>
              <p:nvPr/>
            </p:nvSpPr>
            <p:spPr bwMode="gray">
              <a:xfrm>
                <a:off x="2018823" y="3902504"/>
                <a:ext cx="720000" cy="720000"/>
              </a:xfrm>
              <a:custGeom>
                <a:avLst/>
                <a:gdLst>
                  <a:gd name="connsiteX0" fmla="*/ 360000 w 720000"/>
                  <a:gd name="connsiteY0" fmla="*/ 0 h 720000"/>
                  <a:gd name="connsiteX1" fmla="*/ 614559 w 720000"/>
                  <a:gd name="connsiteY1" fmla="*/ 105441 h 720000"/>
                  <a:gd name="connsiteX2" fmla="*/ 618965 w 720000"/>
                  <a:gd name="connsiteY2" fmla="*/ 110782 h 720000"/>
                  <a:gd name="connsiteX3" fmla="*/ 372777 w 720000"/>
                  <a:gd name="connsiteY3" fmla="*/ 535242 h 720000"/>
                  <a:gd name="connsiteX4" fmla="*/ 111548 w 720000"/>
                  <a:gd name="connsiteY4" fmla="*/ 274012 h 720000"/>
                  <a:gd name="connsiteX5" fmla="*/ 93989 w 720000"/>
                  <a:gd name="connsiteY5" fmla="*/ 274012 h 720000"/>
                  <a:gd name="connsiteX6" fmla="*/ 76762 w 720000"/>
                  <a:gd name="connsiteY6" fmla="*/ 291240 h 720000"/>
                  <a:gd name="connsiteX7" fmla="*/ 76761 w 720000"/>
                  <a:gd name="connsiteY7" fmla="*/ 308799 h 720000"/>
                  <a:gd name="connsiteX8" fmla="*/ 354151 w 720000"/>
                  <a:gd name="connsiteY8" fmla="*/ 586188 h 720000"/>
                  <a:gd name="connsiteX9" fmla="*/ 408152 w 720000"/>
                  <a:gd name="connsiteY9" fmla="*/ 572361 h 720000"/>
                  <a:gd name="connsiteX10" fmla="*/ 652363 w 720000"/>
                  <a:gd name="connsiteY10" fmla="*/ 151259 h 720000"/>
                  <a:gd name="connsiteX11" fmla="*/ 658518 w 720000"/>
                  <a:gd name="connsiteY11" fmla="*/ 158720 h 720000"/>
                  <a:gd name="connsiteX12" fmla="*/ 720000 w 720000"/>
                  <a:gd name="connsiteY12" fmla="*/ 360000 h 720000"/>
                  <a:gd name="connsiteX13" fmla="*/ 360000 w 720000"/>
                  <a:gd name="connsiteY13" fmla="*/ 720000 h 720000"/>
                  <a:gd name="connsiteX14" fmla="*/ 0 w 720000"/>
                  <a:gd name="connsiteY14" fmla="*/ 360000 h 720000"/>
                  <a:gd name="connsiteX15" fmla="*/ 360000 w 720000"/>
                  <a:gd name="connsiteY15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20000" h="720000">
                    <a:moveTo>
                      <a:pt x="360000" y="0"/>
                    </a:moveTo>
                    <a:cubicBezTo>
                      <a:pt x="459412" y="0"/>
                      <a:pt x="549412" y="40294"/>
                      <a:pt x="614559" y="105441"/>
                    </a:cubicBezTo>
                    <a:lnTo>
                      <a:pt x="618965" y="110782"/>
                    </a:lnTo>
                    <a:lnTo>
                      <a:pt x="372777" y="535242"/>
                    </a:lnTo>
                    <a:lnTo>
                      <a:pt x="111548" y="274012"/>
                    </a:lnTo>
                    <a:cubicBezTo>
                      <a:pt x="106699" y="269163"/>
                      <a:pt x="98837" y="269163"/>
                      <a:pt x="93989" y="274012"/>
                    </a:cubicBezTo>
                    <a:lnTo>
                      <a:pt x="76762" y="291240"/>
                    </a:lnTo>
                    <a:cubicBezTo>
                      <a:pt x="71913" y="296088"/>
                      <a:pt x="71913" y="303950"/>
                      <a:pt x="76761" y="308799"/>
                    </a:cubicBezTo>
                    <a:lnTo>
                      <a:pt x="354151" y="586188"/>
                    </a:lnTo>
                    <a:cubicBezTo>
                      <a:pt x="372151" y="599562"/>
                      <a:pt x="387671" y="606114"/>
                      <a:pt x="408152" y="572361"/>
                    </a:cubicBezTo>
                    <a:lnTo>
                      <a:pt x="652363" y="151259"/>
                    </a:lnTo>
                    <a:lnTo>
                      <a:pt x="658518" y="158720"/>
                    </a:lnTo>
                    <a:cubicBezTo>
                      <a:pt x="697335" y="216177"/>
                      <a:pt x="720000" y="285442"/>
                      <a:pt x="720000" y="360000"/>
                    </a:cubicBezTo>
                    <a:cubicBezTo>
                      <a:pt x="720000" y="558823"/>
                      <a:pt x="558823" y="720000"/>
                      <a:pt x="360000" y="720000"/>
                    </a:cubicBezTo>
                    <a:cubicBezTo>
                      <a:pt x="161177" y="720000"/>
                      <a:pt x="0" y="558823"/>
                      <a:pt x="0" y="360000"/>
                    </a:cubicBezTo>
                    <a:cubicBezTo>
                      <a:pt x="0" y="161177"/>
                      <a:pt x="161177" y="0"/>
                      <a:pt x="3600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8" name="Gruppieren 47">
            <a:extLst>
              <a:ext uri="{FF2B5EF4-FFF2-40B4-BE49-F238E27FC236}">
                <a16:creationId xmlns:a16="http://schemas.microsoft.com/office/drawing/2014/main" id="{BBD3EC0F-09AB-D71C-1109-1AE75414906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860410" y="1444558"/>
            <a:ext cx="432000" cy="432000"/>
            <a:chOff x="5789806" y="1897986"/>
            <a:chExt cx="447675" cy="447675"/>
          </a:xfrm>
        </p:grpSpPr>
        <p:sp>
          <p:nvSpPr>
            <p:cNvPr id="49" name="Ellipse 48">
              <a:extLst>
                <a:ext uri="{FF2B5EF4-FFF2-40B4-BE49-F238E27FC236}">
                  <a16:creationId xmlns:a16="http://schemas.microsoft.com/office/drawing/2014/main" id="{DDEC676B-700D-BECE-1A55-423B59AB37C4}"/>
                </a:ext>
              </a:extLst>
            </p:cNvPr>
            <p:cNvSpPr/>
            <p:nvPr/>
          </p:nvSpPr>
          <p:spPr bwMode="gray">
            <a:xfrm>
              <a:off x="5789806" y="1897986"/>
              <a:ext cx="447675" cy="447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50" name="Gruppieren 49">
              <a:extLst>
                <a:ext uri="{FF2B5EF4-FFF2-40B4-BE49-F238E27FC236}">
                  <a16:creationId xmlns:a16="http://schemas.microsoft.com/office/drawing/2014/main" id="{599C7069-076D-C026-15DF-A6F89C70CB4A}"/>
                </a:ext>
              </a:extLst>
            </p:cNvPr>
            <p:cNvGrpSpPr/>
            <p:nvPr/>
          </p:nvGrpSpPr>
          <p:grpSpPr bwMode="gray">
            <a:xfrm>
              <a:off x="5823236" y="1931416"/>
              <a:ext cx="380814" cy="380814"/>
              <a:chOff x="2018823" y="3902504"/>
              <a:chExt cx="720000" cy="720000"/>
            </a:xfrm>
          </p:grpSpPr>
          <p:sp>
            <p:nvSpPr>
              <p:cNvPr id="51" name="Freihandform: Form 45">
                <a:extLst>
                  <a:ext uri="{FF2B5EF4-FFF2-40B4-BE49-F238E27FC236}">
                    <a16:creationId xmlns:a16="http://schemas.microsoft.com/office/drawing/2014/main" id="{7D9559C2-DDFF-9067-3355-B1EF1792624E}"/>
                  </a:ext>
                </a:extLst>
              </p:cNvPr>
              <p:cNvSpPr/>
              <p:nvPr/>
            </p:nvSpPr>
            <p:spPr bwMode="gray">
              <a:xfrm>
                <a:off x="2091948" y="4013286"/>
                <a:ext cx="579238" cy="486271"/>
              </a:xfrm>
              <a:custGeom>
                <a:avLst/>
                <a:gdLst>
                  <a:gd name="connsiteX0" fmla="*/ 545840 w 579238"/>
                  <a:gd name="connsiteY0" fmla="*/ 0 h 486272"/>
                  <a:gd name="connsiteX1" fmla="*/ 579238 w 579238"/>
                  <a:gd name="connsiteY1" fmla="*/ 40477 h 486272"/>
                  <a:gd name="connsiteX2" fmla="*/ 335027 w 579238"/>
                  <a:gd name="connsiteY2" fmla="*/ 461579 h 486272"/>
                  <a:gd name="connsiteX3" fmla="*/ 281026 w 579238"/>
                  <a:gd name="connsiteY3" fmla="*/ 475406 h 486272"/>
                  <a:gd name="connsiteX4" fmla="*/ 3636 w 579238"/>
                  <a:gd name="connsiteY4" fmla="*/ 198017 h 486272"/>
                  <a:gd name="connsiteX5" fmla="*/ 3637 w 579238"/>
                  <a:gd name="connsiteY5" fmla="*/ 180458 h 486272"/>
                  <a:gd name="connsiteX6" fmla="*/ 20864 w 579238"/>
                  <a:gd name="connsiteY6" fmla="*/ 163230 h 486272"/>
                  <a:gd name="connsiteX7" fmla="*/ 38423 w 579238"/>
                  <a:gd name="connsiteY7" fmla="*/ 163230 h 486272"/>
                  <a:gd name="connsiteX8" fmla="*/ 299652 w 579238"/>
                  <a:gd name="connsiteY8" fmla="*/ 424460 h 486272"/>
                  <a:gd name="connsiteX9" fmla="*/ 545840 w 579238"/>
                  <a:gd name="connsiteY9" fmla="*/ 0 h 486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9238" h="486272">
                    <a:moveTo>
                      <a:pt x="545840" y="0"/>
                    </a:moveTo>
                    <a:lnTo>
                      <a:pt x="579238" y="40477"/>
                    </a:lnTo>
                    <a:lnTo>
                      <a:pt x="335027" y="461579"/>
                    </a:lnTo>
                    <a:cubicBezTo>
                      <a:pt x="314546" y="495332"/>
                      <a:pt x="299026" y="488780"/>
                      <a:pt x="281026" y="475406"/>
                    </a:cubicBezTo>
                    <a:lnTo>
                      <a:pt x="3636" y="198017"/>
                    </a:lnTo>
                    <a:cubicBezTo>
                      <a:pt x="-1212" y="193168"/>
                      <a:pt x="-1212" y="185306"/>
                      <a:pt x="3637" y="180458"/>
                    </a:cubicBezTo>
                    <a:lnTo>
                      <a:pt x="20864" y="163230"/>
                    </a:lnTo>
                    <a:cubicBezTo>
                      <a:pt x="25712" y="158381"/>
                      <a:pt x="33574" y="158381"/>
                      <a:pt x="38423" y="163230"/>
                    </a:cubicBezTo>
                    <a:lnTo>
                      <a:pt x="299652" y="424460"/>
                    </a:lnTo>
                    <a:lnTo>
                      <a:pt x="54584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Freihandform: Form 46">
                <a:extLst>
                  <a:ext uri="{FF2B5EF4-FFF2-40B4-BE49-F238E27FC236}">
                    <a16:creationId xmlns:a16="http://schemas.microsoft.com/office/drawing/2014/main" id="{ECC261AE-4DA8-14EA-E757-5F8C8E85AA36}"/>
                  </a:ext>
                </a:extLst>
              </p:cNvPr>
              <p:cNvSpPr/>
              <p:nvPr/>
            </p:nvSpPr>
            <p:spPr bwMode="gray">
              <a:xfrm>
                <a:off x="2018823" y="3902504"/>
                <a:ext cx="720000" cy="720000"/>
              </a:xfrm>
              <a:custGeom>
                <a:avLst/>
                <a:gdLst>
                  <a:gd name="connsiteX0" fmla="*/ 360000 w 720000"/>
                  <a:gd name="connsiteY0" fmla="*/ 0 h 720000"/>
                  <a:gd name="connsiteX1" fmla="*/ 614559 w 720000"/>
                  <a:gd name="connsiteY1" fmla="*/ 105441 h 720000"/>
                  <a:gd name="connsiteX2" fmla="*/ 618965 w 720000"/>
                  <a:gd name="connsiteY2" fmla="*/ 110782 h 720000"/>
                  <a:gd name="connsiteX3" fmla="*/ 372777 w 720000"/>
                  <a:gd name="connsiteY3" fmla="*/ 535242 h 720000"/>
                  <a:gd name="connsiteX4" fmla="*/ 111548 w 720000"/>
                  <a:gd name="connsiteY4" fmla="*/ 274012 h 720000"/>
                  <a:gd name="connsiteX5" fmla="*/ 93989 w 720000"/>
                  <a:gd name="connsiteY5" fmla="*/ 274012 h 720000"/>
                  <a:gd name="connsiteX6" fmla="*/ 76762 w 720000"/>
                  <a:gd name="connsiteY6" fmla="*/ 291240 h 720000"/>
                  <a:gd name="connsiteX7" fmla="*/ 76761 w 720000"/>
                  <a:gd name="connsiteY7" fmla="*/ 308799 h 720000"/>
                  <a:gd name="connsiteX8" fmla="*/ 354151 w 720000"/>
                  <a:gd name="connsiteY8" fmla="*/ 586188 h 720000"/>
                  <a:gd name="connsiteX9" fmla="*/ 408152 w 720000"/>
                  <a:gd name="connsiteY9" fmla="*/ 572361 h 720000"/>
                  <a:gd name="connsiteX10" fmla="*/ 652363 w 720000"/>
                  <a:gd name="connsiteY10" fmla="*/ 151259 h 720000"/>
                  <a:gd name="connsiteX11" fmla="*/ 658518 w 720000"/>
                  <a:gd name="connsiteY11" fmla="*/ 158720 h 720000"/>
                  <a:gd name="connsiteX12" fmla="*/ 720000 w 720000"/>
                  <a:gd name="connsiteY12" fmla="*/ 360000 h 720000"/>
                  <a:gd name="connsiteX13" fmla="*/ 360000 w 720000"/>
                  <a:gd name="connsiteY13" fmla="*/ 720000 h 720000"/>
                  <a:gd name="connsiteX14" fmla="*/ 0 w 720000"/>
                  <a:gd name="connsiteY14" fmla="*/ 360000 h 720000"/>
                  <a:gd name="connsiteX15" fmla="*/ 360000 w 720000"/>
                  <a:gd name="connsiteY15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20000" h="720000">
                    <a:moveTo>
                      <a:pt x="360000" y="0"/>
                    </a:moveTo>
                    <a:cubicBezTo>
                      <a:pt x="459412" y="0"/>
                      <a:pt x="549412" y="40294"/>
                      <a:pt x="614559" y="105441"/>
                    </a:cubicBezTo>
                    <a:lnTo>
                      <a:pt x="618965" y="110782"/>
                    </a:lnTo>
                    <a:lnTo>
                      <a:pt x="372777" y="535242"/>
                    </a:lnTo>
                    <a:lnTo>
                      <a:pt x="111548" y="274012"/>
                    </a:lnTo>
                    <a:cubicBezTo>
                      <a:pt x="106699" y="269163"/>
                      <a:pt x="98837" y="269163"/>
                      <a:pt x="93989" y="274012"/>
                    </a:cubicBezTo>
                    <a:lnTo>
                      <a:pt x="76762" y="291240"/>
                    </a:lnTo>
                    <a:cubicBezTo>
                      <a:pt x="71913" y="296088"/>
                      <a:pt x="71913" y="303950"/>
                      <a:pt x="76761" y="308799"/>
                    </a:cubicBezTo>
                    <a:lnTo>
                      <a:pt x="354151" y="586188"/>
                    </a:lnTo>
                    <a:cubicBezTo>
                      <a:pt x="372151" y="599562"/>
                      <a:pt x="387671" y="606114"/>
                      <a:pt x="408152" y="572361"/>
                    </a:cubicBezTo>
                    <a:lnTo>
                      <a:pt x="652363" y="151259"/>
                    </a:lnTo>
                    <a:lnTo>
                      <a:pt x="658518" y="158720"/>
                    </a:lnTo>
                    <a:cubicBezTo>
                      <a:pt x="697335" y="216177"/>
                      <a:pt x="720000" y="285442"/>
                      <a:pt x="720000" y="360000"/>
                    </a:cubicBezTo>
                    <a:cubicBezTo>
                      <a:pt x="720000" y="558823"/>
                      <a:pt x="558823" y="720000"/>
                      <a:pt x="360000" y="720000"/>
                    </a:cubicBezTo>
                    <a:cubicBezTo>
                      <a:pt x="161177" y="720000"/>
                      <a:pt x="0" y="558823"/>
                      <a:pt x="0" y="360000"/>
                    </a:cubicBezTo>
                    <a:cubicBezTo>
                      <a:pt x="0" y="161177"/>
                      <a:pt x="161177" y="0"/>
                      <a:pt x="3600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3352FA1D-2C43-FA82-CDCF-75337AD0C42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686497" y="1444558"/>
            <a:ext cx="432000" cy="432000"/>
            <a:chOff x="5789806" y="1897986"/>
            <a:chExt cx="447675" cy="447675"/>
          </a:xfrm>
        </p:grpSpPr>
        <p:sp>
          <p:nvSpPr>
            <p:cNvPr id="54" name="Ellipse 53">
              <a:extLst>
                <a:ext uri="{FF2B5EF4-FFF2-40B4-BE49-F238E27FC236}">
                  <a16:creationId xmlns:a16="http://schemas.microsoft.com/office/drawing/2014/main" id="{67BD263B-7092-A310-F889-4ADEB0BC1F30}"/>
                </a:ext>
              </a:extLst>
            </p:cNvPr>
            <p:cNvSpPr/>
            <p:nvPr/>
          </p:nvSpPr>
          <p:spPr bwMode="gray">
            <a:xfrm>
              <a:off x="5789806" y="1897986"/>
              <a:ext cx="447675" cy="447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55" name="Gruppieren 54">
              <a:extLst>
                <a:ext uri="{FF2B5EF4-FFF2-40B4-BE49-F238E27FC236}">
                  <a16:creationId xmlns:a16="http://schemas.microsoft.com/office/drawing/2014/main" id="{A9CF1E4C-9DEB-D3C9-D4BB-7148A6C2720A}"/>
                </a:ext>
              </a:extLst>
            </p:cNvPr>
            <p:cNvGrpSpPr/>
            <p:nvPr/>
          </p:nvGrpSpPr>
          <p:grpSpPr bwMode="gray">
            <a:xfrm>
              <a:off x="5823236" y="1931416"/>
              <a:ext cx="380814" cy="380814"/>
              <a:chOff x="2018823" y="3902504"/>
              <a:chExt cx="720000" cy="720000"/>
            </a:xfrm>
          </p:grpSpPr>
          <p:sp>
            <p:nvSpPr>
              <p:cNvPr id="56" name="Freihandform: Form 45">
                <a:extLst>
                  <a:ext uri="{FF2B5EF4-FFF2-40B4-BE49-F238E27FC236}">
                    <a16:creationId xmlns:a16="http://schemas.microsoft.com/office/drawing/2014/main" id="{A751A733-0A57-50C7-0784-76370E2BB4D3}"/>
                  </a:ext>
                </a:extLst>
              </p:cNvPr>
              <p:cNvSpPr/>
              <p:nvPr/>
            </p:nvSpPr>
            <p:spPr bwMode="gray">
              <a:xfrm>
                <a:off x="2091948" y="4013286"/>
                <a:ext cx="579238" cy="486271"/>
              </a:xfrm>
              <a:custGeom>
                <a:avLst/>
                <a:gdLst>
                  <a:gd name="connsiteX0" fmla="*/ 545840 w 579238"/>
                  <a:gd name="connsiteY0" fmla="*/ 0 h 486272"/>
                  <a:gd name="connsiteX1" fmla="*/ 579238 w 579238"/>
                  <a:gd name="connsiteY1" fmla="*/ 40477 h 486272"/>
                  <a:gd name="connsiteX2" fmla="*/ 335027 w 579238"/>
                  <a:gd name="connsiteY2" fmla="*/ 461579 h 486272"/>
                  <a:gd name="connsiteX3" fmla="*/ 281026 w 579238"/>
                  <a:gd name="connsiteY3" fmla="*/ 475406 h 486272"/>
                  <a:gd name="connsiteX4" fmla="*/ 3636 w 579238"/>
                  <a:gd name="connsiteY4" fmla="*/ 198017 h 486272"/>
                  <a:gd name="connsiteX5" fmla="*/ 3637 w 579238"/>
                  <a:gd name="connsiteY5" fmla="*/ 180458 h 486272"/>
                  <a:gd name="connsiteX6" fmla="*/ 20864 w 579238"/>
                  <a:gd name="connsiteY6" fmla="*/ 163230 h 486272"/>
                  <a:gd name="connsiteX7" fmla="*/ 38423 w 579238"/>
                  <a:gd name="connsiteY7" fmla="*/ 163230 h 486272"/>
                  <a:gd name="connsiteX8" fmla="*/ 299652 w 579238"/>
                  <a:gd name="connsiteY8" fmla="*/ 424460 h 486272"/>
                  <a:gd name="connsiteX9" fmla="*/ 545840 w 579238"/>
                  <a:gd name="connsiteY9" fmla="*/ 0 h 486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9238" h="486272">
                    <a:moveTo>
                      <a:pt x="545840" y="0"/>
                    </a:moveTo>
                    <a:lnTo>
                      <a:pt x="579238" y="40477"/>
                    </a:lnTo>
                    <a:lnTo>
                      <a:pt x="335027" y="461579"/>
                    </a:lnTo>
                    <a:cubicBezTo>
                      <a:pt x="314546" y="495332"/>
                      <a:pt x="299026" y="488780"/>
                      <a:pt x="281026" y="475406"/>
                    </a:cubicBezTo>
                    <a:lnTo>
                      <a:pt x="3636" y="198017"/>
                    </a:lnTo>
                    <a:cubicBezTo>
                      <a:pt x="-1212" y="193168"/>
                      <a:pt x="-1212" y="185306"/>
                      <a:pt x="3637" y="180458"/>
                    </a:cubicBezTo>
                    <a:lnTo>
                      <a:pt x="20864" y="163230"/>
                    </a:lnTo>
                    <a:cubicBezTo>
                      <a:pt x="25712" y="158381"/>
                      <a:pt x="33574" y="158381"/>
                      <a:pt x="38423" y="163230"/>
                    </a:cubicBezTo>
                    <a:lnTo>
                      <a:pt x="299652" y="424460"/>
                    </a:lnTo>
                    <a:lnTo>
                      <a:pt x="54584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Freihandform: Form 46">
                <a:extLst>
                  <a:ext uri="{FF2B5EF4-FFF2-40B4-BE49-F238E27FC236}">
                    <a16:creationId xmlns:a16="http://schemas.microsoft.com/office/drawing/2014/main" id="{B4753002-F8B4-D226-BD23-398E473C74CD}"/>
                  </a:ext>
                </a:extLst>
              </p:cNvPr>
              <p:cNvSpPr/>
              <p:nvPr/>
            </p:nvSpPr>
            <p:spPr bwMode="gray">
              <a:xfrm>
                <a:off x="2018823" y="3902504"/>
                <a:ext cx="720000" cy="720000"/>
              </a:xfrm>
              <a:custGeom>
                <a:avLst/>
                <a:gdLst>
                  <a:gd name="connsiteX0" fmla="*/ 360000 w 720000"/>
                  <a:gd name="connsiteY0" fmla="*/ 0 h 720000"/>
                  <a:gd name="connsiteX1" fmla="*/ 614559 w 720000"/>
                  <a:gd name="connsiteY1" fmla="*/ 105441 h 720000"/>
                  <a:gd name="connsiteX2" fmla="*/ 618965 w 720000"/>
                  <a:gd name="connsiteY2" fmla="*/ 110782 h 720000"/>
                  <a:gd name="connsiteX3" fmla="*/ 372777 w 720000"/>
                  <a:gd name="connsiteY3" fmla="*/ 535242 h 720000"/>
                  <a:gd name="connsiteX4" fmla="*/ 111548 w 720000"/>
                  <a:gd name="connsiteY4" fmla="*/ 274012 h 720000"/>
                  <a:gd name="connsiteX5" fmla="*/ 93989 w 720000"/>
                  <a:gd name="connsiteY5" fmla="*/ 274012 h 720000"/>
                  <a:gd name="connsiteX6" fmla="*/ 76762 w 720000"/>
                  <a:gd name="connsiteY6" fmla="*/ 291240 h 720000"/>
                  <a:gd name="connsiteX7" fmla="*/ 76761 w 720000"/>
                  <a:gd name="connsiteY7" fmla="*/ 308799 h 720000"/>
                  <a:gd name="connsiteX8" fmla="*/ 354151 w 720000"/>
                  <a:gd name="connsiteY8" fmla="*/ 586188 h 720000"/>
                  <a:gd name="connsiteX9" fmla="*/ 408152 w 720000"/>
                  <a:gd name="connsiteY9" fmla="*/ 572361 h 720000"/>
                  <a:gd name="connsiteX10" fmla="*/ 652363 w 720000"/>
                  <a:gd name="connsiteY10" fmla="*/ 151259 h 720000"/>
                  <a:gd name="connsiteX11" fmla="*/ 658518 w 720000"/>
                  <a:gd name="connsiteY11" fmla="*/ 158720 h 720000"/>
                  <a:gd name="connsiteX12" fmla="*/ 720000 w 720000"/>
                  <a:gd name="connsiteY12" fmla="*/ 360000 h 720000"/>
                  <a:gd name="connsiteX13" fmla="*/ 360000 w 720000"/>
                  <a:gd name="connsiteY13" fmla="*/ 720000 h 720000"/>
                  <a:gd name="connsiteX14" fmla="*/ 0 w 720000"/>
                  <a:gd name="connsiteY14" fmla="*/ 360000 h 720000"/>
                  <a:gd name="connsiteX15" fmla="*/ 360000 w 720000"/>
                  <a:gd name="connsiteY15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20000" h="720000">
                    <a:moveTo>
                      <a:pt x="360000" y="0"/>
                    </a:moveTo>
                    <a:cubicBezTo>
                      <a:pt x="459412" y="0"/>
                      <a:pt x="549412" y="40294"/>
                      <a:pt x="614559" y="105441"/>
                    </a:cubicBezTo>
                    <a:lnTo>
                      <a:pt x="618965" y="110782"/>
                    </a:lnTo>
                    <a:lnTo>
                      <a:pt x="372777" y="535242"/>
                    </a:lnTo>
                    <a:lnTo>
                      <a:pt x="111548" y="274012"/>
                    </a:lnTo>
                    <a:cubicBezTo>
                      <a:pt x="106699" y="269163"/>
                      <a:pt x="98837" y="269163"/>
                      <a:pt x="93989" y="274012"/>
                    </a:cubicBezTo>
                    <a:lnTo>
                      <a:pt x="76762" y="291240"/>
                    </a:lnTo>
                    <a:cubicBezTo>
                      <a:pt x="71913" y="296088"/>
                      <a:pt x="71913" y="303950"/>
                      <a:pt x="76761" y="308799"/>
                    </a:cubicBezTo>
                    <a:lnTo>
                      <a:pt x="354151" y="586188"/>
                    </a:lnTo>
                    <a:cubicBezTo>
                      <a:pt x="372151" y="599562"/>
                      <a:pt x="387671" y="606114"/>
                      <a:pt x="408152" y="572361"/>
                    </a:cubicBezTo>
                    <a:lnTo>
                      <a:pt x="652363" y="151259"/>
                    </a:lnTo>
                    <a:lnTo>
                      <a:pt x="658518" y="158720"/>
                    </a:lnTo>
                    <a:cubicBezTo>
                      <a:pt x="697335" y="216177"/>
                      <a:pt x="720000" y="285442"/>
                      <a:pt x="720000" y="360000"/>
                    </a:cubicBezTo>
                    <a:cubicBezTo>
                      <a:pt x="720000" y="558823"/>
                      <a:pt x="558823" y="720000"/>
                      <a:pt x="360000" y="720000"/>
                    </a:cubicBezTo>
                    <a:cubicBezTo>
                      <a:pt x="161177" y="720000"/>
                      <a:pt x="0" y="558823"/>
                      <a:pt x="0" y="360000"/>
                    </a:cubicBezTo>
                    <a:cubicBezTo>
                      <a:pt x="0" y="161177"/>
                      <a:pt x="161177" y="0"/>
                      <a:pt x="3600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8" name="Gruppieren 57">
            <a:extLst>
              <a:ext uri="{FF2B5EF4-FFF2-40B4-BE49-F238E27FC236}">
                <a16:creationId xmlns:a16="http://schemas.microsoft.com/office/drawing/2014/main" id="{7DF46E21-8D8F-10F6-A467-69DA6AEDE707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773453" y="1444558"/>
            <a:ext cx="432000" cy="432000"/>
            <a:chOff x="5789806" y="1897986"/>
            <a:chExt cx="447675" cy="447675"/>
          </a:xfrm>
        </p:grpSpPr>
        <p:sp>
          <p:nvSpPr>
            <p:cNvPr id="59" name="Ellipse 58">
              <a:extLst>
                <a:ext uri="{FF2B5EF4-FFF2-40B4-BE49-F238E27FC236}">
                  <a16:creationId xmlns:a16="http://schemas.microsoft.com/office/drawing/2014/main" id="{8C99B6FC-CA73-FF47-131E-4910B093F3B0}"/>
                </a:ext>
              </a:extLst>
            </p:cNvPr>
            <p:cNvSpPr/>
            <p:nvPr/>
          </p:nvSpPr>
          <p:spPr bwMode="gray">
            <a:xfrm>
              <a:off x="5789806" y="1897986"/>
              <a:ext cx="447675" cy="447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60" name="Gruppieren 59">
              <a:extLst>
                <a:ext uri="{FF2B5EF4-FFF2-40B4-BE49-F238E27FC236}">
                  <a16:creationId xmlns:a16="http://schemas.microsoft.com/office/drawing/2014/main" id="{135CF69F-6C8A-DD5D-8DF3-830C7D78F5FA}"/>
                </a:ext>
              </a:extLst>
            </p:cNvPr>
            <p:cNvGrpSpPr/>
            <p:nvPr/>
          </p:nvGrpSpPr>
          <p:grpSpPr bwMode="gray">
            <a:xfrm>
              <a:off x="5823236" y="1931416"/>
              <a:ext cx="380814" cy="380814"/>
              <a:chOff x="2018823" y="3902504"/>
              <a:chExt cx="720000" cy="720000"/>
            </a:xfrm>
          </p:grpSpPr>
          <p:sp>
            <p:nvSpPr>
              <p:cNvPr id="61" name="Freihandform: Form 45">
                <a:extLst>
                  <a:ext uri="{FF2B5EF4-FFF2-40B4-BE49-F238E27FC236}">
                    <a16:creationId xmlns:a16="http://schemas.microsoft.com/office/drawing/2014/main" id="{924C314C-000B-A63A-8B5B-E9A78E5BEE72}"/>
                  </a:ext>
                </a:extLst>
              </p:cNvPr>
              <p:cNvSpPr/>
              <p:nvPr/>
            </p:nvSpPr>
            <p:spPr bwMode="gray">
              <a:xfrm>
                <a:off x="2091948" y="4013286"/>
                <a:ext cx="579238" cy="486271"/>
              </a:xfrm>
              <a:custGeom>
                <a:avLst/>
                <a:gdLst>
                  <a:gd name="connsiteX0" fmla="*/ 545840 w 579238"/>
                  <a:gd name="connsiteY0" fmla="*/ 0 h 486272"/>
                  <a:gd name="connsiteX1" fmla="*/ 579238 w 579238"/>
                  <a:gd name="connsiteY1" fmla="*/ 40477 h 486272"/>
                  <a:gd name="connsiteX2" fmla="*/ 335027 w 579238"/>
                  <a:gd name="connsiteY2" fmla="*/ 461579 h 486272"/>
                  <a:gd name="connsiteX3" fmla="*/ 281026 w 579238"/>
                  <a:gd name="connsiteY3" fmla="*/ 475406 h 486272"/>
                  <a:gd name="connsiteX4" fmla="*/ 3636 w 579238"/>
                  <a:gd name="connsiteY4" fmla="*/ 198017 h 486272"/>
                  <a:gd name="connsiteX5" fmla="*/ 3637 w 579238"/>
                  <a:gd name="connsiteY5" fmla="*/ 180458 h 486272"/>
                  <a:gd name="connsiteX6" fmla="*/ 20864 w 579238"/>
                  <a:gd name="connsiteY6" fmla="*/ 163230 h 486272"/>
                  <a:gd name="connsiteX7" fmla="*/ 38423 w 579238"/>
                  <a:gd name="connsiteY7" fmla="*/ 163230 h 486272"/>
                  <a:gd name="connsiteX8" fmla="*/ 299652 w 579238"/>
                  <a:gd name="connsiteY8" fmla="*/ 424460 h 486272"/>
                  <a:gd name="connsiteX9" fmla="*/ 545840 w 579238"/>
                  <a:gd name="connsiteY9" fmla="*/ 0 h 486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9238" h="486272">
                    <a:moveTo>
                      <a:pt x="545840" y="0"/>
                    </a:moveTo>
                    <a:lnTo>
                      <a:pt x="579238" y="40477"/>
                    </a:lnTo>
                    <a:lnTo>
                      <a:pt x="335027" y="461579"/>
                    </a:lnTo>
                    <a:cubicBezTo>
                      <a:pt x="314546" y="495332"/>
                      <a:pt x="299026" y="488780"/>
                      <a:pt x="281026" y="475406"/>
                    </a:cubicBezTo>
                    <a:lnTo>
                      <a:pt x="3636" y="198017"/>
                    </a:lnTo>
                    <a:cubicBezTo>
                      <a:pt x="-1212" y="193168"/>
                      <a:pt x="-1212" y="185306"/>
                      <a:pt x="3637" y="180458"/>
                    </a:cubicBezTo>
                    <a:lnTo>
                      <a:pt x="20864" y="163230"/>
                    </a:lnTo>
                    <a:cubicBezTo>
                      <a:pt x="25712" y="158381"/>
                      <a:pt x="33574" y="158381"/>
                      <a:pt x="38423" y="163230"/>
                    </a:cubicBezTo>
                    <a:lnTo>
                      <a:pt x="299652" y="424460"/>
                    </a:lnTo>
                    <a:lnTo>
                      <a:pt x="54584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Freihandform: Form 46">
                <a:extLst>
                  <a:ext uri="{FF2B5EF4-FFF2-40B4-BE49-F238E27FC236}">
                    <a16:creationId xmlns:a16="http://schemas.microsoft.com/office/drawing/2014/main" id="{0A634416-2291-B63A-3030-7CD56417B768}"/>
                  </a:ext>
                </a:extLst>
              </p:cNvPr>
              <p:cNvSpPr/>
              <p:nvPr/>
            </p:nvSpPr>
            <p:spPr bwMode="gray">
              <a:xfrm>
                <a:off x="2018823" y="3902504"/>
                <a:ext cx="720000" cy="720000"/>
              </a:xfrm>
              <a:custGeom>
                <a:avLst/>
                <a:gdLst>
                  <a:gd name="connsiteX0" fmla="*/ 360000 w 720000"/>
                  <a:gd name="connsiteY0" fmla="*/ 0 h 720000"/>
                  <a:gd name="connsiteX1" fmla="*/ 614559 w 720000"/>
                  <a:gd name="connsiteY1" fmla="*/ 105441 h 720000"/>
                  <a:gd name="connsiteX2" fmla="*/ 618965 w 720000"/>
                  <a:gd name="connsiteY2" fmla="*/ 110782 h 720000"/>
                  <a:gd name="connsiteX3" fmla="*/ 372777 w 720000"/>
                  <a:gd name="connsiteY3" fmla="*/ 535242 h 720000"/>
                  <a:gd name="connsiteX4" fmla="*/ 111548 w 720000"/>
                  <a:gd name="connsiteY4" fmla="*/ 274012 h 720000"/>
                  <a:gd name="connsiteX5" fmla="*/ 93989 w 720000"/>
                  <a:gd name="connsiteY5" fmla="*/ 274012 h 720000"/>
                  <a:gd name="connsiteX6" fmla="*/ 76762 w 720000"/>
                  <a:gd name="connsiteY6" fmla="*/ 291240 h 720000"/>
                  <a:gd name="connsiteX7" fmla="*/ 76761 w 720000"/>
                  <a:gd name="connsiteY7" fmla="*/ 308799 h 720000"/>
                  <a:gd name="connsiteX8" fmla="*/ 354151 w 720000"/>
                  <a:gd name="connsiteY8" fmla="*/ 586188 h 720000"/>
                  <a:gd name="connsiteX9" fmla="*/ 408152 w 720000"/>
                  <a:gd name="connsiteY9" fmla="*/ 572361 h 720000"/>
                  <a:gd name="connsiteX10" fmla="*/ 652363 w 720000"/>
                  <a:gd name="connsiteY10" fmla="*/ 151259 h 720000"/>
                  <a:gd name="connsiteX11" fmla="*/ 658518 w 720000"/>
                  <a:gd name="connsiteY11" fmla="*/ 158720 h 720000"/>
                  <a:gd name="connsiteX12" fmla="*/ 720000 w 720000"/>
                  <a:gd name="connsiteY12" fmla="*/ 360000 h 720000"/>
                  <a:gd name="connsiteX13" fmla="*/ 360000 w 720000"/>
                  <a:gd name="connsiteY13" fmla="*/ 720000 h 720000"/>
                  <a:gd name="connsiteX14" fmla="*/ 0 w 720000"/>
                  <a:gd name="connsiteY14" fmla="*/ 360000 h 720000"/>
                  <a:gd name="connsiteX15" fmla="*/ 360000 w 720000"/>
                  <a:gd name="connsiteY15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20000" h="720000">
                    <a:moveTo>
                      <a:pt x="360000" y="0"/>
                    </a:moveTo>
                    <a:cubicBezTo>
                      <a:pt x="459412" y="0"/>
                      <a:pt x="549412" y="40294"/>
                      <a:pt x="614559" y="105441"/>
                    </a:cubicBezTo>
                    <a:lnTo>
                      <a:pt x="618965" y="110782"/>
                    </a:lnTo>
                    <a:lnTo>
                      <a:pt x="372777" y="535242"/>
                    </a:lnTo>
                    <a:lnTo>
                      <a:pt x="111548" y="274012"/>
                    </a:lnTo>
                    <a:cubicBezTo>
                      <a:pt x="106699" y="269163"/>
                      <a:pt x="98837" y="269163"/>
                      <a:pt x="93989" y="274012"/>
                    </a:cubicBezTo>
                    <a:lnTo>
                      <a:pt x="76762" y="291240"/>
                    </a:lnTo>
                    <a:cubicBezTo>
                      <a:pt x="71913" y="296088"/>
                      <a:pt x="71913" y="303950"/>
                      <a:pt x="76761" y="308799"/>
                    </a:cubicBezTo>
                    <a:lnTo>
                      <a:pt x="354151" y="586188"/>
                    </a:lnTo>
                    <a:cubicBezTo>
                      <a:pt x="372151" y="599562"/>
                      <a:pt x="387671" y="606114"/>
                      <a:pt x="408152" y="572361"/>
                    </a:cubicBezTo>
                    <a:lnTo>
                      <a:pt x="652363" y="151259"/>
                    </a:lnTo>
                    <a:lnTo>
                      <a:pt x="658518" y="158720"/>
                    </a:lnTo>
                    <a:cubicBezTo>
                      <a:pt x="697335" y="216177"/>
                      <a:pt x="720000" y="285442"/>
                      <a:pt x="720000" y="360000"/>
                    </a:cubicBezTo>
                    <a:cubicBezTo>
                      <a:pt x="720000" y="558823"/>
                      <a:pt x="558823" y="720000"/>
                      <a:pt x="360000" y="720000"/>
                    </a:cubicBezTo>
                    <a:cubicBezTo>
                      <a:pt x="161177" y="720000"/>
                      <a:pt x="0" y="558823"/>
                      <a:pt x="0" y="360000"/>
                    </a:cubicBezTo>
                    <a:cubicBezTo>
                      <a:pt x="0" y="161177"/>
                      <a:pt x="161177" y="0"/>
                      <a:pt x="3600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72000" rIns="108000" bIns="72000" rtlCol="0" anchor="ctr"/>
              <a:lstStyle/>
              <a:p>
                <a:pPr algn="ctr">
                  <a:lnSpc>
                    <a:spcPct val="110000"/>
                  </a:lnSpc>
                  <a:spcBef>
                    <a:spcPts val="600"/>
                  </a:spcBef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" name="Group 24">
            <a:extLst>
              <a:ext uri="{FF2B5EF4-FFF2-40B4-BE49-F238E27FC236}">
                <a16:creationId xmlns:a16="http://schemas.microsoft.com/office/drawing/2014/main" id="{B76E4F89-6208-E224-7D8E-08589AEDD14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213610" y="1828208"/>
            <a:ext cx="622165" cy="468000"/>
            <a:chOff x="3931" y="1436"/>
            <a:chExt cx="452" cy="340"/>
          </a:xfrm>
          <a:solidFill>
            <a:schemeClr val="accent2"/>
          </a:solidFill>
        </p:grpSpPr>
        <p:sp>
          <p:nvSpPr>
            <p:cNvPr id="5" name="Freeform 25">
              <a:extLst>
                <a:ext uri="{FF2B5EF4-FFF2-40B4-BE49-F238E27FC236}">
                  <a16:creationId xmlns:a16="http://schemas.microsoft.com/office/drawing/2014/main" id="{CFE0D640-282A-E056-62A9-BA7EA765890A}"/>
                </a:ext>
              </a:extLst>
            </p:cNvPr>
            <p:cNvSpPr>
              <a:spLocks/>
            </p:cNvSpPr>
            <p:nvPr/>
          </p:nvSpPr>
          <p:spPr bwMode="gray">
            <a:xfrm>
              <a:off x="4076" y="1570"/>
              <a:ext cx="156" cy="153"/>
            </a:xfrm>
            <a:custGeom>
              <a:avLst/>
              <a:gdLst>
                <a:gd name="T0" fmla="*/ 105 w 221"/>
                <a:gd name="T1" fmla="*/ 110 h 218"/>
                <a:gd name="T2" fmla="*/ 171 w 221"/>
                <a:gd name="T3" fmla="*/ 21 h 218"/>
                <a:gd name="T4" fmla="*/ 105 w 221"/>
                <a:gd name="T5" fmla="*/ 1 h 218"/>
                <a:gd name="T6" fmla="*/ 4 w 221"/>
                <a:gd name="T7" fmla="*/ 114 h 218"/>
                <a:gd name="T8" fmla="*/ 116 w 221"/>
                <a:gd name="T9" fmla="*/ 215 h 218"/>
                <a:gd name="T10" fmla="*/ 217 w 221"/>
                <a:gd name="T11" fmla="*/ 102 h 218"/>
                <a:gd name="T12" fmla="*/ 207 w 221"/>
                <a:gd name="T13" fmla="*/ 63 h 218"/>
                <a:gd name="T14" fmla="*/ 105 w 221"/>
                <a:gd name="T15" fmla="*/ 11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218">
                  <a:moveTo>
                    <a:pt x="105" y="110"/>
                  </a:moveTo>
                  <a:cubicBezTo>
                    <a:pt x="171" y="21"/>
                    <a:pt x="171" y="21"/>
                    <a:pt x="171" y="21"/>
                  </a:cubicBezTo>
                  <a:cubicBezTo>
                    <a:pt x="153" y="8"/>
                    <a:pt x="129" y="0"/>
                    <a:pt x="105" y="1"/>
                  </a:cubicBezTo>
                  <a:cubicBezTo>
                    <a:pt x="46" y="5"/>
                    <a:pt x="0" y="55"/>
                    <a:pt x="4" y="114"/>
                  </a:cubicBezTo>
                  <a:cubicBezTo>
                    <a:pt x="7" y="173"/>
                    <a:pt x="57" y="218"/>
                    <a:pt x="116" y="215"/>
                  </a:cubicBezTo>
                  <a:cubicBezTo>
                    <a:pt x="175" y="212"/>
                    <a:pt x="221" y="161"/>
                    <a:pt x="217" y="102"/>
                  </a:cubicBezTo>
                  <a:cubicBezTo>
                    <a:pt x="217" y="88"/>
                    <a:pt x="213" y="75"/>
                    <a:pt x="207" y="63"/>
                  </a:cubicBezTo>
                  <a:lnTo>
                    <a:pt x="105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" name="Freeform 26">
              <a:extLst>
                <a:ext uri="{FF2B5EF4-FFF2-40B4-BE49-F238E27FC236}">
                  <a16:creationId xmlns:a16="http://schemas.microsoft.com/office/drawing/2014/main" id="{010A8BF4-7096-7896-1B3D-E7BEBB06A833}"/>
                </a:ext>
              </a:extLst>
            </p:cNvPr>
            <p:cNvSpPr>
              <a:spLocks/>
            </p:cNvSpPr>
            <p:nvPr/>
          </p:nvSpPr>
          <p:spPr bwMode="gray">
            <a:xfrm>
              <a:off x="4193" y="1436"/>
              <a:ext cx="182" cy="175"/>
            </a:xfrm>
            <a:custGeom>
              <a:avLst/>
              <a:gdLst>
                <a:gd name="T0" fmla="*/ 182 w 182"/>
                <a:gd name="T1" fmla="*/ 58 h 175"/>
                <a:gd name="T2" fmla="*/ 127 w 182"/>
                <a:gd name="T3" fmla="*/ 0 h 175"/>
                <a:gd name="T4" fmla="*/ 0 w 182"/>
                <a:gd name="T5" fmla="*/ 175 h 175"/>
                <a:gd name="T6" fmla="*/ 182 w 182"/>
                <a:gd name="T7" fmla="*/ 5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2" h="175">
                  <a:moveTo>
                    <a:pt x="182" y="58"/>
                  </a:moveTo>
                  <a:lnTo>
                    <a:pt x="127" y="0"/>
                  </a:lnTo>
                  <a:lnTo>
                    <a:pt x="0" y="175"/>
                  </a:lnTo>
                  <a:lnTo>
                    <a:pt x="182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" name="Freeform 27">
              <a:extLst>
                <a:ext uri="{FF2B5EF4-FFF2-40B4-BE49-F238E27FC236}">
                  <a16:creationId xmlns:a16="http://schemas.microsoft.com/office/drawing/2014/main" id="{C003ED35-0D57-07D3-33F2-DBDF89B3C371}"/>
                </a:ext>
              </a:extLst>
            </p:cNvPr>
            <p:cNvSpPr>
              <a:spLocks/>
            </p:cNvSpPr>
            <p:nvPr/>
          </p:nvSpPr>
          <p:spPr bwMode="gray">
            <a:xfrm>
              <a:off x="3931" y="1523"/>
              <a:ext cx="452" cy="253"/>
            </a:xfrm>
            <a:custGeom>
              <a:avLst/>
              <a:gdLst>
                <a:gd name="T0" fmla="*/ 639 w 641"/>
                <a:gd name="T1" fmla="*/ 163 h 360"/>
                <a:gd name="T2" fmla="*/ 542 w 641"/>
                <a:gd name="T3" fmla="*/ 61 h 360"/>
                <a:gd name="T4" fmla="*/ 511 w 641"/>
                <a:gd name="T5" fmla="*/ 81 h 360"/>
                <a:gd name="T6" fmla="*/ 600 w 641"/>
                <a:gd name="T7" fmla="*/ 172 h 360"/>
                <a:gd name="T8" fmla="*/ 317 w 641"/>
                <a:gd name="T9" fmla="*/ 323 h 360"/>
                <a:gd name="T10" fmla="*/ 41 w 641"/>
                <a:gd name="T11" fmla="*/ 171 h 360"/>
                <a:gd name="T12" fmla="*/ 318 w 641"/>
                <a:gd name="T13" fmla="*/ 38 h 360"/>
                <a:gd name="T14" fmla="*/ 386 w 641"/>
                <a:gd name="T15" fmla="*/ 43 h 360"/>
                <a:gd name="T16" fmla="*/ 410 w 641"/>
                <a:gd name="T17" fmla="*/ 10 h 360"/>
                <a:gd name="T18" fmla="*/ 318 w 641"/>
                <a:gd name="T19" fmla="*/ 0 h 360"/>
                <a:gd name="T20" fmla="*/ 3 w 641"/>
                <a:gd name="T21" fmla="*/ 163 h 360"/>
                <a:gd name="T22" fmla="*/ 3 w 641"/>
                <a:gd name="T23" fmla="*/ 180 h 360"/>
                <a:gd name="T24" fmla="*/ 317 w 641"/>
                <a:gd name="T25" fmla="*/ 360 h 360"/>
                <a:gd name="T26" fmla="*/ 639 w 641"/>
                <a:gd name="T27" fmla="*/ 180 h 360"/>
                <a:gd name="T28" fmla="*/ 641 w 641"/>
                <a:gd name="T29" fmla="*/ 172 h 360"/>
                <a:gd name="T30" fmla="*/ 639 w 641"/>
                <a:gd name="T31" fmla="*/ 163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1" h="360">
                  <a:moveTo>
                    <a:pt x="639" y="163"/>
                  </a:moveTo>
                  <a:cubicBezTo>
                    <a:pt x="637" y="160"/>
                    <a:pt x="595" y="102"/>
                    <a:pt x="542" y="61"/>
                  </a:cubicBezTo>
                  <a:cubicBezTo>
                    <a:pt x="511" y="81"/>
                    <a:pt x="511" y="81"/>
                    <a:pt x="511" y="81"/>
                  </a:cubicBezTo>
                  <a:cubicBezTo>
                    <a:pt x="555" y="111"/>
                    <a:pt x="590" y="156"/>
                    <a:pt x="600" y="172"/>
                  </a:cubicBezTo>
                  <a:cubicBezTo>
                    <a:pt x="580" y="202"/>
                    <a:pt x="501" y="323"/>
                    <a:pt x="317" y="323"/>
                  </a:cubicBezTo>
                  <a:cubicBezTo>
                    <a:pt x="137" y="323"/>
                    <a:pt x="60" y="202"/>
                    <a:pt x="41" y="171"/>
                  </a:cubicBezTo>
                  <a:cubicBezTo>
                    <a:pt x="60" y="141"/>
                    <a:pt x="138" y="38"/>
                    <a:pt x="318" y="38"/>
                  </a:cubicBezTo>
                  <a:cubicBezTo>
                    <a:pt x="343" y="38"/>
                    <a:pt x="365" y="40"/>
                    <a:pt x="386" y="43"/>
                  </a:cubicBezTo>
                  <a:cubicBezTo>
                    <a:pt x="410" y="10"/>
                    <a:pt x="410" y="10"/>
                    <a:pt x="410" y="10"/>
                  </a:cubicBezTo>
                  <a:cubicBezTo>
                    <a:pt x="382" y="4"/>
                    <a:pt x="351" y="0"/>
                    <a:pt x="318" y="0"/>
                  </a:cubicBezTo>
                  <a:cubicBezTo>
                    <a:pt x="85" y="0"/>
                    <a:pt x="6" y="156"/>
                    <a:pt x="3" y="163"/>
                  </a:cubicBezTo>
                  <a:cubicBezTo>
                    <a:pt x="0" y="168"/>
                    <a:pt x="0" y="174"/>
                    <a:pt x="3" y="180"/>
                  </a:cubicBezTo>
                  <a:cubicBezTo>
                    <a:pt x="6" y="186"/>
                    <a:pt x="85" y="360"/>
                    <a:pt x="317" y="360"/>
                  </a:cubicBezTo>
                  <a:cubicBezTo>
                    <a:pt x="553" y="360"/>
                    <a:pt x="635" y="187"/>
                    <a:pt x="639" y="180"/>
                  </a:cubicBezTo>
                  <a:cubicBezTo>
                    <a:pt x="640" y="178"/>
                    <a:pt x="641" y="175"/>
                    <a:pt x="641" y="172"/>
                  </a:cubicBezTo>
                  <a:cubicBezTo>
                    <a:pt x="641" y="169"/>
                    <a:pt x="640" y="166"/>
                    <a:pt x="639" y="1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070402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ildplatzhalter 7">
            <a:extLst>
              <a:ext uri="{FF2B5EF4-FFF2-40B4-BE49-F238E27FC236}">
                <a16:creationId xmlns:a16="http://schemas.microsoft.com/office/drawing/2014/main" id="{C8F1595D-53B0-BC2D-5556-EECCCDC967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38" r="17517" b="5302"/>
          <a:stretch/>
        </p:blipFill>
        <p:spPr bwMode="gray">
          <a:xfrm>
            <a:off x="180000" y="179999"/>
            <a:ext cx="11832000" cy="6489089"/>
          </a:xfrm>
          <a:prstGeom prst="rect">
            <a:avLst/>
          </a:prstGeom>
        </p:spPr>
      </p:pic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988BD7B0-A14A-D02F-F45F-0B4F08FD8BE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988BD7B0-A14A-D02F-F45F-0B4F08FD8BE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/>
          <a:p>
            <a:r>
              <a:rPr lang="de-DE" dirty="0"/>
              <a:t>Unsere stationären Leistungen im Überblick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9" name="Textplatzhalter 10">
            <a:extLst>
              <a:ext uri="{FF2B5EF4-FFF2-40B4-BE49-F238E27FC236}">
                <a16:creationId xmlns:a16="http://schemas.microsoft.com/office/drawing/2014/main" id="{9AE5DBE4-612F-E8BF-C8B6-C06D80B13C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196057"/>
            <a:ext cx="7488238" cy="144000"/>
          </a:xfrm>
        </p:spPr>
        <p:txBody>
          <a:bodyPr/>
          <a:lstStyle/>
          <a:p>
            <a:r>
              <a:rPr lang="de-DE" dirty="0"/>
              <a:t>Leistungen – stationär</a:t>
            </a:r>
          </a:p>
        </p:txBody>
      </p:sp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94E13A58-43AD-AA18-EA38-8E909FEEC1F3}"/>
              </a:ext>
            </a:extLst>
          </p:cNvPr>
          <p:cNvSpPr/>
          <p:nvPr/>
        </p:nvSpPr>
        <p:spPr bwMode="gray">
          <a:xfrm>
            <a:off x="407987" y="1325230"/>
            <a:ext cx="4356000" cy="900000"/>
          </a:xfrm>
          <a:prstGeom prst="roundRect">
            <a:avLst>
              <a:gd name="adj" fmla="val 8968"/>
            </a:avLst>
          </a:prstGeom>
          <a:solidFill>
            <a:schemeClr val="accent1"/>
          </a:solidFill>
        </p:spPr>
        <p:txBody>
          <a:bodyPr vert="horz" wrap="square" lIns="18000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Allgemeine Krankenhausleistungen </a:t>
            </a:r>
            <a:b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de-DE" sz="2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100%</a:t>
            </a:r>
          </a:p>
        </p:txBody>
      </p:sp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id="{F2DDAF3D-CC2F-5FD8-BEBF-837DFE97215E}"/>
              </a:ext>
            </a:extLst>
          </p:cNvPr>
          <p:cNvSpPr/>
          <p:nvPr/>
        </p:nvSpPr>
        <p:spPr bwMode="gray">
          <a:xfrm>
            <a:off x="407987" y="2454995"/>
            <a:ext cx="4356000" cy="900000"/>
          </a:xfrm>
          <a:prstGeom prst="roundRect">
            <a:avLst>
              <a:gd name="adj" fmla="val 8968"/>
            </a:avLst>
          </a:prstGeom>
          <a:solidFill>
            <a:schemeClr val="accent1"/>
          </a:solidFill>
        </p:spPr>
        <p:txBody>
          <a:bodyPr vert="horz" wrap="square" lIns="18000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Stationäre Wahlleistungen  </a:t>
            </a:r>
            <a:b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de-DE" sz="2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100%</a:t>
            </a:r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5239F6C7-BD3E-0D0F-1CC8-B0BC8832DEAD}"/>
              </a:ext>
            </a:extLst>
          </p:cNvPr>
          <p:cNvSpPr>
            <a:spLocks noChangeAspect="1"/>
          </p:cNvSpPr>
          <p:nvPr/>
        </p:nvSpPr>
        <p:spPr bwMode="gray">
          <a:xfrm>
            <a:off x="4466342" y="2607351"/>
            <a:ext cx="595289" cy="595289"/>
          </a:xfrm>
          <a:prstGeom prst="ellipse">
            <a:avLst/>
          </a:prstGeom>
          <a:solidFill>
            <a:srgbClr val="6D1B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</a:pPr>
            <a:r>
              <a:rPr lang="de-DE" sz="1200" b="1" dirty="0">
                <a:solidFill>
                  <a:schemeClr val="bg1"/>
                </a:solidFill>
              </a:rPr>
              <a:t>PSV</a:t>
            </a:r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2B07B33D-274E-B0E5-E3CA-7DB82564C995}"/>
              </a:ext>
            </a:extLst>
          </p:cNvPr>
          <p:cNvSpPr/>
          <p:nvPr/>
        </p:nvSpPr>
        <p:spPr bwMode="gray">
          <a:xfrm>
            <a:off x="407987" y="3584760"/>
            <a:ext cx="4356000" cy="900000"/>
          </a:xfrm>
          <a:prstGeom prst="roundRect">
            <a:avLst>
              <a:gd name="adj" fmla="val 8968"/>
            </a:avLst>
          </a:prstGeom>
          <a:solidFill>
            <a:schemeClr val="accent1"/>
          </a:solidFill>
        </p:spPr>
        <p:txBody>
          <a:bodyPr vert="horz" wrap="square" lIns="18000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Spezialistenbehandlung</a:t>
            </a:r>
            <a:b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de-DE" sz="2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100%</a:t>
            </a: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8FBAA50B-17EF-2C1F-322A-D614CA9F6CD1}"/>
              </a:ext>
            </a:extLst>
          </p:cNvPr>
          <p:cNvSpPr>
            <a:spLocks noChangeAspect="1"/>
          </p:cNvSpPr>
          <p:nvPr/>
        </p:nvSpPr>
        <p:spPr bwMode="gray">
          <a:xfrm>
            <a:off x="4466342" y="3737116"/>
            <a:ext cx="595289" cy="595289"/>
          </a:xfrm>
          <a:prstGeom prst="ellipse">
            <a:avLst/>
          </a:prstGeom>
          <a:solidFill>
            <a:srgbClr val="6D1B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</a:pPr>
            <a:r>
              <a:rPr lang="de-DE" sz="1200" b="1" dirty="0">
                <a:solidFill>
                  <a:schemeClr val="bg1"/>
                </a:solidFill>
              </a:rPr>
              <a:t>PSV</a:t>
            </a:r>
          </a:p>
        </p:txBody>
      </p:sp>
      <p:sp>
        <p:nvSpPr>
          <p:cNvPr id="37" name="Rechteck: abgerundete Ecken 36">
            <a:extLst>
              <a:ext uri="{FF2B5EF4-FFF2-40B4-BE49-F238E27FC236}">
                <a16:creationId xmlns:a16="http://schemas.microsoft.com/office/drawing/2014/main" id="{1667AA63-B2AB-7772-37F5-240C44CF1075}"/>
              </a:ext>
            </a:extLst>
          </p:cNvPr>
          <p:cNvSpPr/>
          <p:nvPr/>
        </p:nvSpPr>
        <p:spPr bwMode="gray">
          <a:xfrm>
            <a:off x="407987" y="4714525"/>
            <a:ext cx="4356000" cy="900000"/>
          </a:xfrm>
          <a:prstGeom prst="roundRect">
            <a:avLst>
              <a:gd name="adj" fmla="val 8968"/>
            </a:avLst>
          </a:prstGeom>
          <a:solidFill>
            <a:schemeClr val="accent1"/>
          </a:solidFill>
        </p:spPr>
        <p:txBody>
          <a:bodyPr vert="horz" wrap="square" lIns="18000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Leistungen oberhalb der GOÄ  </a:t>
            </a:r>
            <a:b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de-DE" sz="2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mitversichert</a:t>
            </a: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D62AE75D-E84F-7525-3AAF-6502FA1DCFB9}"/>
              </a:ext>
            </a:extLst>
          </p:cNvPr>
          <p:cNvSpPr>
            <a:spLocks noChangeAspect="1"/>
          </p:cNvSpPr>
          <p:nvPr/>
        </p:nvSpPr>
        <p:spPr bwMode="gray">
          <a:xfrm>
            <a:off x="4466342" y="4866881"/>
            <a:ext cx="595289" cy="595289"/>
          </a:xfrm>
          <a:prstGeom prst="ellipse">
            <a:avLst/>
          </a:prstGeom>
          <a:solidFill>
            <a:srgbClr val="6D1B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</a:pPr>
            <a:r>
              <a:rPr lang="de-DE" sz="1200" b="1" dirty="0">
                <a:solidFill>
                  <a:schemeClr val="bg1"/>
                </a:solidFill>
              </a:rPr>
              <a:t>PSV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B892B408-0F64-471C-7531-54D433B27ED9}"/>
              </a:ext>
            </a:extLst>
          </p:cNvPr>
          <p:cNvSpPr>
            <a:spLocks noChangeAspect="1"/>
          </p:cNvSpPr>
          <p:nvPr/>
        </p:nvSpPr>
        <p:spPr bwMode="gray">
          <a:xfrm>
            <a:off x="10647396" y="256856"/>
            <a:ext cx="1296000" cy="1296000"/>
          </a:xfrm>
          <a:prstGeom prst="ellipse">
            <a:avLst/>
          </a:prstGeom>
          <a:solidFill>
            <a:srgbClr val="FDC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</a:pPr>
            <a:r>
              <a:rPr lang="de-DE" sz="900" b="1" dirty="0">
                <a:solidFill>
                  <a:schemeClr val="tx1"/>
                </a:solidFill>
              </a:rPr>
              <a:t>Stationäre </a:t>
            </a:r>
            <a:br>
              <a:rPr lang="de-DE" sz="900" b="1" dirty="0">
                <a:solidFill>
                  <a:schemeClr val="tx1"/>
                </a:solidFill>
              </a:rPr>
            </a:br>
            <a:r>
              <a:rPr lang="de-DE" sz="900" b="1" dirty="0">
                <a:solidFill>
                  <a:schemeClr val="tx1"/>
                </a:solidFill>
              </a:rPr>
              <a:t>Leistungen</a:t>
            </a:r>
            <a:br>
              <a:rPr lang="de-DE" sz="900" b="1" dirty="0">
                <a:solidFill>
                  <a:schemeClr val="tx1"/>
                </a:solidFill>
              </a:rPr>
            </a:br>
            <a:r>
              <a:rPr lang="de-DE" sz="900" b="1" dirty="0">
                <a:solidFill>
                  <a:schemeClr val="tx1"/>
                </a:solidFill>
              </a:rPr>
              <a:t>unabhängig</a:t>
            </a:r>
            <a:br>
              <a:rPr lang="de-DE" sz="900" b="1" dirty="0">
                <a:solidFill>
                  <a:schemeClr val="tx1"/>
                </a:solidFill>
              </a:rPr>
            </a:br>
            <a:r>
              <a:rPr lang="de-DE" sz="900" b="1" dirty="0">
                <a:solidFill>
                  <a:schemeClr val="tx1"/>
                </a:solidFill>
              </a:rPr>
              <a:t>der BRE / </a:t>
            </a:r>
            <a:br>
              <a:rPr lang="de-DE" sz="900" b="1" dirty="0">
                <a:solidFill>
                  <a:schemeClr val="tx1"/>
                </a:solidFill>
              </a:rPr>
            </a:br>
            <a:r>
              <a:rPr lang="de-DE" sz="900" b="1" dirty="0">
                <a:solidFill>
                  <a:schemeClr val="tx1"/>
                </a:solidFill>
              </a:rPr>
              <a:t>Beitragsstundung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B9CDF29-F495-1F77-1C5E-9044DBFE4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D3E4003-1FB6-BA58-C9D8-DD0C74605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5350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8EC6ECEC-E63B-E6B7-AADE-6D5610DC681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40863" y="1429212"/>
            <a:ext cx="5351137" cy="3710033"/>
          </a:xfrm>
          <a:prstGeom prst="rect">
            <a:avLst/>
          </a:prstGeom>
        </p:spPr>
      </p:pic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988BD7B0-A14A-D02F-F45F-0B4F08FD8BE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988BD7B0-A14A-D02F-F45F-0B4F08FD8BE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 bwMode="gray">
          <a:xfrm>
            <a:off x="407988" y="468434"/>
            <a:ext cx="11376025" cy="712787"/>
          </a:xfrm>
        </p:spPr>
        <p:txBody>
          <a:bodyPr vert="horz"/>
          <a:lstStyle/>
          <a:p>
            <a:r>
              <a:rPr lang="de-DE" dirty="0"/>
              <a:t>Unsere zahnärztlichen Leistungen </a:t>
            </a:r>
            <a:br>
              <a:rPr lang="de-DE" dirty="0"/>
            </a:br>
            <a:r>
              <a:rPr lang="de-DE" dirty="0"/>
              <a:t>im Überblick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9" name="Fußzeilenplatzhalter 38">
            <a:extLst>
              <a:ext uri="{FF2B5EF4-FFF2-40B4-BE49-F238E27FC236}">
                <a16:creationId xmlns:a16="http://schemas.microsoft.com/office/drawing/2014/main" id="{C4027CD3-D881-97FA-5020-0FDCF6B04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41" name="Textplatzhalter 10">
            <a:extLst>
              <a:ext uri="{FF2B5EF4-FFF2-40B4-BE49-F238E27FC236}">
                <a16:creationId xmlns:a16="http://schemas.microsoft.com/office/drawing/2014/main" id="{46F34F86-457C-7D4F-7D96-343893D351E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196057"/>
            <a:ext cx="7488238" cy="144000"/>
          </a:xfrm>
        </p:spPr>
        <p:txBody>
          <a:bodyPr/>
          <a:lstStyle/>
          <a:p>
            <a:r>
              <a:rPr lang="de-DE" dirty="0"/>
              <a:t>Leistungen – Zahn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0C19136-89A3-D98E-7D2E-A9E4C68CA63F}"/>
              </a:ext>
            </a:extLst>
          </p:cNvPr>
          <p:cNvSpPr txBox="1"/>
          <p:nvPr/>
        </p:nvSpPr>
        <p:spPr>
          <a:xfrm>
            <a:off x="529011" y="5474255"/>
            <a:ext cx="11093784" cy="507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/>
          <a:p>
            <a:pPr algn="l"/>
            <a:endParaRPr lang="de-DE" sz="1100" b="0" i="0" u="none" strike="noStrike" baseline="0" dirty="0">
              <a:solidFill>
                <a:schemeClr val="accent6"/>
              </a:solidFill>
            </a:endParaRPr>
          </a:p>
          <a:p>
            <a:pPr marR="0" algn="l"/>
            <a:r>
              <a:rPr lang="de-DE" sz="1100" b="0" i="0" u="none" strike="noStrike" baseline="0" dirty="0">
                <a:solidFill>
                  <a:schemeClr val="accent6"/>
                </a:solidFill>
              </a:rPr>
              <a:t>* Es gilt eine Zahnstaffel in der ersten 6 Versicherungsjahren. (1.600 EUR im 1.-2.Versicherungsjahr, </a:t>
            </a:r>
            <a:r>
              <a:rPr lang="de-DE" sz="1100" dirty="0">
                <a:solidFill>
                  <a:schemeClr val="accent6"/>
                </a:solidFill>
              </a:rPr>
              <a:t>3.200</a:t>
            </a:r>
            <a:r>
              <a:rPr lang="de-DE" sz="1100" b="0" i="0" u="none" strike="noStrike" baseline="0" dirty="0">
                <a:solidFill>
                  <a:schemeClr val="accent6"/>
                </a:solidFill>
              </a:rPr>
              <a:t> EUR im 1.-4.Versicherungsjahr, 6.400 EUR im 1.-6.Versicherungsjahr). Ab dem 7. Versicherungsjahr ohne Begrenzung. Nach Unfall entfällt auch in den ersten 6 Versicherungsjahren</a:t>
            </a:r>
            <a:r>
              <a:rPr lang="de-DE" sz="1100" b="0" i="0" u="none" strike="noStrike" dirty="0">
                <a:solidFill>
                  <a:schemeClr val="accent6"/>
                </a:solidFill>
              </a:rPr>
              <a:t> die Begrenzung.</a:t>
            </a:r>
            <a:r>
              <a:rPr lang="de-DE" sz="1100" b="0" i="0" u="none" strike="noStrike" baseline="0" dirty="0">
                <a:solidFill>
                  <a:schemeClr val="accent6"/>
                </a:solidFill>
              </a:rPr>
              <a:t> </a:t>
            </a:r>
            <a:endParaRPr lang="de-DE" sz="1100" dirty="0">
              <a:solidFill>
                <a:schemeClr val="accent6"/>
              </a:solidFill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C6ED13C-6F45-5356-3CD3-706FB1224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E41E0889-4612-FBE0-19A4-9786A4E1CB40}"/>
              </a:ext>
            </a:extLst>
          </p:cNvPr>
          <p:cNvSpPr/>
          <p:nvPr/>
        </p:nvSpPr>
        <p:spPr bwMode="gray">
          <a:xfrm>
            <a:off x="407987" y="1438765"/>
            <a:ext cx="2844000" cy="1332000"/>
          </a:xfrm>
          <a:prstGeom prst="roundRect">
            <a:avLst>
              <a:gd name="adj" fmla="val 8968"/>
            </a:avLst>
          </a:prstGeom>
          <a:solidFill>
            <a:schemeClr val="accent1"/>
          </a:solidFill>
        </p:spPr>
        <p:txBody>
          <a:bodyPr vert="horz" wrap="square" lIns="144000" tIns="108000" rIns="36000" bIns="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Zahnbehandlung </a:t>
            </a:r>
            <a:b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de-DE" sz="2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100%</a:t>
            </a: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82B3EB2A-8F43-ED19-7C8D-40720F2A9DC8}"/>
              </a:ext>
            </a:extLst>
          </p:cNvPr>
          <p:cNvSpPr/>
          <p:nvPr/>
        </p:nvSpPr>
        <p:spPr bwMode="gray">
          <a:xfrm>
            <a:off x="3624425" y="1429212"/>
            <a:ext cx="2844000" cy="1332000"/>
          </a:xfrm>
          <a:prstGeom prst="roundRect">
            <a:avLst>
              <a:gd name="adj" fmla="val 8968"/>
            </a:avLst>
          </a:prstGeom>
          <a:solidFill>
            <a:schemeClr val="accent1"/>
          </a:solidFill>
        </p:spPr>
        <p:txBody>
          <a:bodyPr vert="horz" wrap="square" lIns="144000" tIns="108000" rIns="36000" bIns="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Zahnersatz und KFO </a:t>
            </a:r>
            <a:b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lang="de-DE" sz="2800" dirty="0">
                <a:solidFill>
                  <a:schemeClr val="bg1"/>
                </a:solidFill>
              </a:rPr>
              <a:t>9</a:t>
            </a:r>
            <a:r>
              <a:rPr kumimoji="0" lang="de-DE" sz="2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0%*</a:t>
            </a:r>
          </a:p>
        </p:txBody>
      </p:sp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9174C88F-8F41-9C06-E958-411FA1668A13}"/>
              </a:ext>
            </a:extLst>
          </p:cNvPr>
          <p:cNvSpPr/>
          <p:nvPr/>
        </p:nvSpPr>
        <p:spPr bwMode="gray">
          <a:xfrm>
            <a:off x="407987" y="3000719"/>
            <a:ext cx="2844000" cy="2149229"/>
          </a:xfrm>
          <a:prstGeom prst="roundRect">
            <a:avLst>
              <a:gd name="adj" fmla="val 8968"/>
            </a:avLst>
          </a:prstGeom>
          <a:solidFill>
            <a:schemeClr val="accent1"/>
          </a:solidFill>
        </p:spPr>
        <p:txBody>
          <a:bodyPr vert="horz" wrap="square" lIns="144000" tIns="108000" rIns="36000" bIns="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Leistungen oberhalb </a:t>
            </a:r>
            <a:b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der GOZ</a:t>
            </a:r>
            <a:endParaRPr kumimoji="0" lang="de-DE" sz="2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mitversichert</a:t>
            </a:r>
            <a:endParaRPr kumimoji="0" lang="de-DE" sz="125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CB74B851-99CB-E575-0372-04F9E2ECD031}"/>
              </a:ext>
            </a:extLst>
          </p:cNvPr>
          <p:cNvSpPr/>
          <p:nvPr/>
        </p:nvSpPr>
        <p:spPr bwMode="gray">
          <a:xfrm>
            <a:off x="3624425" y="2991166"/>
            <a:ext cx="2844000" cy="2149229"/>
          </a:xfrm>
          <a:prstGeom prst="roundRect">
            <a:avLst>
              <a:gd name="adj" fmla="val 8968"/>
            </a:avLst>
          </a:prstGeom>
          <a:solidFill>
            <a:schemeClr val="accent1"/>
          </a:solidFill>
        </p:spPr>
        <p:txBody>
          <a:bodyPr vert="horz" wrap="square" lIns="144000" tIns="108000" rIns="36000" bIns="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Zahnprophylaxe </a:t>
            </a:r>
            <a:b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(bspw. Professionelle Zahnreinigung) </a:t>
            </a:r>
            <a:b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lang="de-DE" sz="1600" b="1" dirty="0">
                <a:solidFill>
                  <a:schemeClr val="bg1"/>
                </a:solidFill>
              </a:rPr>
              <a:t>bis </a:t>
            </a:r>
            <a:r>
              <a:rPr kumimoji="0" lang="de-DE" sz="2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120</a:t>
            </a:r>
            <a:r>
              <a:rPr kumimoji="0" lang="de-DE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 EUR</a:t>
            </a:r>
            <a:r>
              <a:rPr lang="de-DE" sz="1600" b="1" dirty="0">
                <a:solidFill>
                  <a:schemeClr val="bg1"/>
                </a:solidFill>
              </a:rPr>
              <a:t> jährlich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Unabhängig einer möglichen Beitragsrückerstattung / Beitragsstundung</a:t>
            </a:r>
          </a:p>
        </p:txBody>
      </p:sp>
    </p:spTree>
    <p:extLst>
      <p:ext uri="{BB962C8B-B14F-4D97-AF65-F5344CB8AC3E}">
        <p14:creationId xmlns:p14="http://schemas.microsoft.com/office/powerpoint/2010/main" val="329015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animBg="1"/>
      <p:bldP spid="14" grpId="0" animBg="1"/>
      <p:bldP spid="23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C40D8C01-C54C-6386-B2C8-7422E4F9C14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C40D8C01-C54C-6386-B2C8-7422E4F9C1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555A8C81-3D5E-42F0-AD69-25CA3989A17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/>
          <a:p>
            <a:r>
              <a:rPr lang="de-DE" dirty="0"/>
              <a:t>Womit können wir noch punkten?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Produkt Best Fit &amp; Best Fit 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F49C87D-4281-405E-B496-6780F5612B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 dirty="0"/>
              <a:t>Weitere Highlights</a:t>
            </a:r>
          </a:p>
        </p:txBody>
      </p:sp>
      <p:sp>
        <p:nvSpPr>
          <p:cNvPr id="43" name="Freihandform: Form 42">
            <a:extLst>
              <a:ext uri="{FF2B5EF4-FFF2-40B4-BE49-F238E27FC236}">
                <a16:creationId xmlns:a16="http://schemas.microsoft.com/office/drawing/2014/main" id="{6634E700-9693-4DAD-94FA-BE2CBBA05BC9}"/>
              </a:ext>
            </a:extLst>
          </p:cNvPr>
          <p:cNvSpPr/>
          <p:nvPr/>
        </p:nvSpPr>
        <p:spPr bwMode="gray">
          <a:xfrm flipH="1">
            <a:off x="6115509" y="1485322"/>
            <a:ext cx="2034908" cy="2071280"/>
          </a:xfrm>
          <a:custGeom>
            <a:avLst/>
            <a:gdLst>
              <a:gd name="connsiteX0" fmla="*/ 2034440 w 2034908"/>
              <a:gd name="connsiteY0" fmla="*/ 0 h 2071280"/>
              <a:gd name="connsiteX1" fmla="*/ 1844060 w 2034908"/>
              <a:gd name="connsiteY1" fmla="*/ 9613 h 2071280"/>
              <a:gd name="connsiteX2" fmla="*/ 7639 w 2034908"/>
              <a:gd name="connsiteY2" fmla="*/ 1846034 h 2071280"/>
              <a:gd name="connsiteX3" fmla="*/ 0 w 2034908"/>
              <a:gd name="connsiteY3" fmla="*/ 1997301 h 2071280"/>
              <a:gd name="connsiteX4" fmla="*/ 201725 w 2034908"/>
              <a:gd name="connsiteY4" fmla="*/ 2071280 h 2071280"/>
              <a:gd name="connsiteX5" fmla="*/ 394324 w 2034908"/>
              <a:gd name="connsiteY5" fmla="*/ 2000648 h 2071280"/>
              <a:gd name="connsiteX6" fmla="*/ 400095 w 2034908"/>
              <a:gd name="connsiteY6" fmla="*/ 1886368 h 2071280"/>
              <a:gd name="connsiteX7" fmla="*/ 1884394 w 2034908"/>
              <a:gd name="connsiteY7" fmla="*/ 402069 h 2071280"/>
              <a:gd name="connsiteX8" fmla="*/ 2034908 w 2034908"/>
              <a:gd name="connsiteY8" fmla="*/ 394469 h 2071280"/>
              <a:gd name="connsiteX9" fmla="*/ 1962342 w 2034908"/>
              <a:gd name="connsiteY9" fmla="*/ 196597 h 2071280"/>
              <a:gd name="connsiteX10" fmla="*/ 2034440 w 2034908"/>
              <a:gd name="connsiteY10" fmla="*/ 0 h 207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34908" h="2071280">
                <a:moveTo>
                  <a:pt x="2034440" y="0"/>
                </a:moveTo>
                <a:lnTo>
                  <a:pt x="1844060" y="9613"/>
                </a:lnTo>
                <a:cubicBezTo>
                  <a:pt x="875767" y="107949"/>
                  <a:pt x="105974" y="877741"/>
                  <a:pt x="7639" y="1846034"/>
                </a:cubicBezTo>
                <a:lnTo>
                  <a:pt x="0" y="1997301"/>
                </a:lnTo>
                <a:lnTo>
                  <a:pt x="201725" y="2071280"/>
                </a:lnTo>
                <a:lnTo>
                  <a:pt x="394324" y="2000648"/>
                </a:lnTo>
                <a:lnTo>
                  <a:pt x="400095" y="1886368"/>
                </a:lnTo>
                <a:cubicBezTo>
                  <a:pt x="479575" y="1103740"/>
                  <a:pt x="1101765" y="481550"/>
                  <a:pt x="1884394" y="402069"/>
                </a:cubicBezTo>
                <a:lnTo>
                  <a:pt x="2034908" y="394469"/>
                </a:lnTo>
                <a:lnTo>
                  <a:pt x="1962342" y="196597"/>
                </a:lnTo>
                <a:lnTo>
                  <a:pt x="203444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72000" rIns="108000" bIns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42" name="Freihandform: Form 41">
            <a:extLst>
              <a:ext uri="{FF2B5EF4-FFF2-40B4-BE49-F238E27FC236}">
                <a16:creationId xmlns:a16="http://schemas.microsoft.com/office/drawing/2014/main" id="{2E436DB7-5101-49B5-9F9F-677101654253}"/>
              </a:ext>
            </a:extLst>
          </p:cNvPr>
          <p:cNvSpPr/>
          <p:nvPr/>
        </p:nvSpPr>
        <p:spPr bwMode="gray">
          <a:xfrm flipH="1">
            <a:off x="4039300" y="1487160"/>
            <a:ext cx="2071747" cy="2040685"/>
          </a:xfrm>
          <a:custGeom>
            <a:avLst/>
            <a:gdLst>
              <a:gd name="connsiteX0" fmla="*/ 71424 w 2071747"/>
              <a:gd name="connsiteY0" fmla="*/ 0 h 2040685"/>
              <a:gd name="connsiteX1" fmla="*/ 0 w 2071747"/>
              <a:gd name="connsiteY1" fmla="*/ 194759 h 2040685"/>
              <a:gd name="connsiteX2" fmla="*/ 73283 w 2071747"/>
              <a:gd name="connsiteY2" fmla="*/ 394586 h 2040685"/>
              <a:gd name="connsiteX3" fmla="*/ 185070 w 2071747"/>
              <a:gd name="connsiteY3" fmla="*/ 400231 h 2040685"/>
              <a:gd name="connsiteX4" fmla="*/ 1669369 w 2071747"/>
              <a:gd name="connsiteY4" fmla="*/ 1884530 h 2040685"/>
              <a:gd name="connsiteX5" fmla="*/ 1676656 w 2071747"/>
              <a:gd name="connsiteY5" fmla="*/ 2028846 h 2040685"/>
              <a:gd name="connsiteX6" fmla="*/ 1858060 w 2071747"/>
              <a:gd name="connsiteY6" fmla="*/ 1962320 h 2040685"/>
              <a:gd name="connsiteX7" fmla="*/ 2071747 w 2071747"/>
              <a:gd name="connsiteY7" fmla="*/ 2040685 h 2040685"/>
              <a:gd name="connsiteX8" fmla="*/ 2061825 w 2071747"/>
              <a:gd name="connsiteY8" fmla="*/ 1844196 h 2040685"/>
              <a:gd name="connsiteX9" fmla="*/ 225404 w 2071747"/>
              <a:gd name="connsiteY9" fmla="*/ 7775 h 2040685"/>
              <a:gd name="connsiteX10" fmla="*/ 71424 w 2071747"/>
              <a:gd name="connsiteY10" fmla="*/ 0 h 2040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71747" h="2040685">
                <a:moveTo>
                  <a:pt x="71424" y="0"/>
                </a:moveTo>
                <a:lnTo>
                  <a:pt x="0" y="194759"/>
                </a:lnTo>
                <a:lnTo>
                  <a:pt x="73283" y="394586"/>
                </a:lnTo>
                <a:lnTo>
                  <a:pt x="185070" y="400231"/>
                </a:lnTo>
                <a:cubicBezTo>
                  <a:pt x="967699" y="479712"/>
                  <a:pt x="1589889" y="1101902"/>
                  <a:pt x="1669369" y="1884530"/>
                </a:cubicBezTo>
                <a:lnTo>
                  <a:pt x="1676656" y="2028846"/>
                </a:lnTo>
                <a:lnTo>
                  <a:pt x="1858060" y="1962320"/>
                </a:lnTo>
                <a:lnTo>
                  <a:pt x="2071747" y="2040685"/>
                </a:lnTo>
                <a:lnTo>
                  <a:pt x="2061825" y="1844196"/>
                </a:lnTo>
                <a:cubicBezTo>
                  <a:pt x="1963490" y="875903"/>
                  <a:pt x="1193697" y="106111"/>
                  <a:pt x="225404" y="7775"/>
                </a:cubicBezTo>
                <a:lnTo>
                  <a:pt x="71424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72000" rIns="108000" bIns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7" name="Freihandform: Form 36">
            <a:extLst>
              <a:ext uri="{FF2B5EF4-FFF2-40B4-BE49-F238E27FC236}">
                <a16:creationId xmlns:a16="http://schemas.microsoft.com/office/drawing/2014/main" id="{54EFD827-F40F-4614-9CEE-2A3CEB926D45}"/>
              </a:ext>
            </a:extLst>
          </p:cNvPr>
          <p:cNvSpPr/>
          <p:nvPr/>
        </p:nvSpPr>
        <p:spPr bwMode="gray">
          <a:xfrm flipH="1">
            <a:off x="4041744" y="3526508"/>
            <a:ext cx="2035625" cy="2071551"/>
          </a:xfrm>
          <a:custGeom>
            <a:avLst/>
            <a:gdLst>
              <a:gd name="connsiteX0" fmla="*/ 1824382 w 2035625"/>
              <a:gd name="connsiteY0" fmla="*/ 0 h 2071551"/>
              <a:gd name="connsiteX1" fmla="*/ 1641660 w 2035625"/>
              <a:gd name="connsiteY1" fmla="*/ 67010 h 2071551"/>
              <a:gd name="connsiteX2" fmla="*/ 1635691 w 2035625"/>
              <a:gd name="connsiteY2" fmla="*/ 185228 h 2071551"/>
              <a:gd name="connsiteX3" fmla="*/ 151392 w 2035625"/>
              <a:gd name="connsiteY3" fmla="*/ 1669527 h 2071551"/>
              <a:gd name="connsiteX4" fmla="*/ 0 w 2035625"/>
              <a:gd name="connsiteY4" fmla="*/ 1677172 h 2071551"/>
              <a:gd name="connsiteX5" fmla="*/ 73444 w 2035625"/>
              <a:gd name="connsiteY5" fmla="*/ 1877438 h 2071551"/>
              <a:gd name="connsiteX6" fmla="*/ 2257 w 2035625"/>
              <a:gd name="connsiteY6" fmla="*/ 2071551 h 2071551"/>
              <a:gd name="connsiteX7" fmla="*/ 191726 w 2035625"/>
              <a:gd name="connsiteY7" fmla="*/ 2061983 h 2071551"/>
              <a:gd name="connsiteX8" fmla="*/ 2028147 w 2035625"/>
              <a:gd name="connsiteY8" fmla="*/ 225562 h 2071551"/>
              <a:gd name="connsiteX9" fmla="*/ 2035625 w 2035625"/>
              <a:gd name="connsiteY9" fmla="*/ 77469 h 2071551"/>
              <a:gd name="connsiteX10" fmla="*/ 1824382 w 2035625"/>
              <a:gd name="connsiteY10" fmla="*/ 0 h 2071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35625" h="2071551">
                <a:moveTo>
                  <a:pt x="1824382" y="0"/>
                </a:moveTo>
                <a:lnTo>
                  <a:pt x="1641660" y="67010"/>
                </a:lnTo>
                <a:lnTo>
                  <a:pt x="1635691" y="185228"/>
                </a:lnTo>
                <a:cubicBezTo>
                  <a:pt x="1556211" y="967856"/>
                  <a:pt x="934021" y="1590047"/>
                  <a:pt x="151392" y="1669527"/>
                </a:cubicBezTo>
                <a:lnTo>
                  <a:pt x="0" y="1677172"/>
                </a:lnTo>
                <a:lnTo>
                  <a:pt x="73444" y="1877438"/>
                </a:lnTo>
                <a:lnTo>
                  <a:pt x="2257" y="2071551"/>
                </a:lnTo>
                <a:lnTo>
                  <a:pt x="191726" y="2061983"/>
                </a:lnTo>
                <a:cubicBezTo>
                  <a:pt x="1160019" y="1963648"/>
                  <a:pt x="1929812" y="1193855"/>
                  <a:pt x="2028147" y="225562"/>
                </a:cubicBezTo>
                <a:lnTo>
                  <a:pt x="2035625" y="77469"/>
                </a:lnTo>
                <a:lnTo>
                  <a:pt x="182438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72000" rIns="108000" bIns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5" name="Freihandform: Form 34">
            <a:extLst>
              <a:ext uri="{FF2B5EF4-FFF2-40B4-BE49-F238E27FC236}">
                <a16:creationId xmlns:a16="http://schemas.microsoft.com/office/drawing/2014/main" id="{E7492947-9957-4FD0-9B15-11CEE8341414}"/>
              </a:ext>
            </a:extLst>
          </p:cNvPr>
          <p:cNvSpPr/>
          <p:nvPr/>
        </p:nvSpPr>
        <p:spPr bwMode="gray">
          <a:xfrm flipH="1">
            <a:off x="6080953" y="3558875"/>
            <a:ext cx="2071581" cy="2037436"/>
          </a:xfrm>
          <a:custGeom>
            <a:avLst/>
            <a:gdLst>
              <a:gd name="connsiteX0" fmla="*/ 0 w 2071581"/>
              <a:gd name="connsiteY0" fmla="*/ 0 h 2037436"/>
              <a:gd name="connsiteX1" fmla="*/ 9756 w 2071581"/>
              <a:gd name="connsiteY1" fmla="*/ 193195 h 2037436"/>
              <a:gd name="connsiteX2" fmla="*/ 1846177 w 2071581"/>
              <a:gd name="connsiteY2" fmla="*/ 2029616 h 2037436"/>
              <a:gd name="connsiteX3" fmla="*/ 2001035 w 2071581"/>
              <a:gd name="connsiteY3" fmla="*/ 2037436 h 2037436"/>
              <a:gd name="connsiteX4" fmla="*/ 2071581 w 2071581"/>
              <a:gd name="connsiteY4" fmla="*/ 1845071 h 2037436"/>
              <a:gd name="connsiteX5" fmla="*/ 1997387 w 2071581"/>
              <a:gd name="connsiteY5" fmla="*/ 1642759 h 2037436"/>
              <a:gd name="connsiteX6" fmla="*/ 1886511 w 2071581"/>
              <a:gd name="connsiteY6" fmla="*/ 1637160 h 2037436"/>
              <a:gd name="connsiteX7" fmla="*/ 402212 w 2071581"/>
              <a:gd name="connsiteY7" fmla="*/ 152861 h 2037436"/>
              <a:gd name="connsiteX8" fmla="*/ 394733 w 2071581"/>
              <a:gd name="connsiteY8" fmla="*/ 4749 h 2037436"/>
              <a:gd name="connsiteX9" fmla="*/ 203842 w 2071581"/>
              <a:gd name="connsiteY9" fmla="*/ 74755 h 2037436"/>
              <a:gd name="connsiteX10" fmla="*/ 0 w 2071581"/>
              <a:gd name="connsiteY10" fmla="*/ 0 h 2037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71581" h="2037436">
                <a:moveTo>
                  <a:pt x="0" y="0"/>
                </a:moveTo>
                <a:lnTo>
                  <a:pt x="9756" y="193195"/>
                </a:lnTo>
                <a:cubicBezTo>
                  <a:pt x="108091" y="1161488"/>
                  <a:pt x="877884" y="1931281"/>
                  <a:pt x="1846177" y="2029616"/>
                </a:cubicBezTo>
                <a:lnTo>
                  <a:pt x="2001035" y="2037436"/>
                </a:lnTo>
                <a:lnTo>
                  <a:pt x="2071581" y="1845071"/>
                </a:lnTo>
                <a:lnTo>
                  <a:pt x="1997387" y="1642759"/>
                </a:lnTo>
                <a:lnTo>
                  <a:pt x="1886511" y="1637160"/>
                </a:lnTo>
                <a:cubicBezTo>
                  <a:pt x="1103882" y="1557680"/>
                  <a:pt x="481692" y="935489"/>
                  <a:pt x="402212" y="152861"/>
                </a:cubicBezTo>
                <a:lnTo>
                  <a:pt x="394733" y="4749"/>
                </a:lnTo>
                <a:lnTo>
                  <a:pt x="203842" y="7475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72000" rIns="108000" bIns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45A69F8B-9BE8-1D66-E9FD-760967E67995}"/>
              </a:ext>
            </a:extLst>
          </p:cNvPr>
          <p:cNvGrpSpPr>
            <a:grpSpLocks noChangeAspect="1"/>
          </p:cNvGrpSpPr>
          <p:nvPr/>
        </p:nvGrpSpPr>
        <p:grpSpPr>
          <a:xfrm>
            <a:off x="4512001" y="1951610"/>
            <a:ext cx="3167999" cy="3168000"/>
            <a:chOff x="4512001" y="1951610"/>
            <a:chExt cx="3167999" cy="3168000"/>
          </a:xfrm>
        </p:grpSpPr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0DBD3656-6FED-5ACC-7F1A-BFC5C96858F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512001" y="1951610"/>
              <a:ext cx="3167999" cy="316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2000" dirty="0">
                <a:solidFill>
                  <a:schemeClr val="bg1"/>
                </a:solidFill>
              </a:endParaRPr>
            </a:p>
          </p:txBody>
        </p: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DBE0ED97-18A0-F2A1-40A1-C6B9B023BC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 bwMode="gray">
            <a:xfrm>
              <a:off x="4974324" y="2756175"/>
              <a:ext cx="2243352" cy="1347791"/>
            </a:xfrm>
            <a:prstGeom prst="rect">
              <a:avLst/>
            </a:prstGeom>
          </p:spPr>
        </p:pic>
      </p:grpSp>
      <p:sp>
        <p:nvSpPr>
          <p:cNvPr id="50" name="TextBox 5">
            <a:extLst>
              <a:ext uri="{FF2B5EF4-FFF2-40B4-BE49-F238E27FC236}">
                <a16:creationId xmlns:a16="http://schemas.microsoft.com/office/drawing/2014/main" id="{920DDBFB-156C-42FE-AE49-E4DBFD75BD33}"/>
              </a:ext>
            </a:extLst>
          </p:cNvPr>
          <p:cNvSpPr txBox="1">
            <a:spLocks/>
          </p:cNvSpPr>
          <p:nvPr/>
        </p:nvSpPr>
        <p:spPr bwMode="gray">
          <a:xfrm>
            <a:off x="809444" y="2020321"/>
            <a:ext cx="3142355" cy="1276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b="1" dirty="0">
                <a:solidFill>
                  <a:schemeClr val="accent5">
                    <a:lumMod val="50000"/>
                  </a:schemeClr>
                </a:solidFill>
              </a:rPr>
              <a:t>Krankentagegeld bei Erkrankung eines mitversicherten Kindes möglich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1400" dirty="0">
                <a:solidFill>
                  <a:schemeClr val="accent5">
                    <a:lumMod val="50000"/>
                  </a:schemeClr>
                </a:solidFill>
              </a:rPr>
              <a:t>Tarif T - Krankentagegeldversicherung</a:t>
            </a:r>
          </a:p>
        </p:txBody>
      </p:sp>
      <p:sp>
        <p:nvSpPr>
          <p:cNvPr id="16" name="TextBox 5">
            <a:extLst>
              <a:ext uri="{FF2B5EF4-FFF2-40B4-BE49-F238E27FC236}">
                <a16:creationId xmlns:a16="http://schemas.microsoft.com/office/drawing/2014/main" id="{39FDB931-37F5-4B22-B9BD-CF87A73294A5}"/>
              </a:ext>
            </a:extLst>
          </p:cNvPr>
          <p:cNvSpPr txBox="1">
            <a:spLocks/>
          </p:cNvSpPr>
          <p:nvPr/>
        </p:nvSpPr>
        <p:spPr bwMode="gray">
          <a:xfrm>
            <a:off x="8613319" y="1978862"/>
            <a:ext cx="2700000" cy="1276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b="1" dirty="0">
                <a:solidFill>
                  <a:schemeClr val="accent2"/>
                </a:solidFill>
              </a:rPr>
              <a:t>Maßnahmen zur Stressbewältigung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1400" dirty="0">
                <a:solidFill>
                  <a:schemeClr val="accent5">
                    <a:lumMod val="50000"/>
                  </a:schemeClr>
                </a:solidFill>
              </a:rPr>
              <a:t>100% für eine Maßnahme innerhalb von 24 Monaten</a:t>
            </a:r>
          </a:p>
        </p:txBody>
      </p:sp>
      <p:sp>
        <p:nvSpPr>
          <p:cNvPr id="15" name="TextBox 5">
            <a:extLst>
              <a:ext uri="{FF2B5EF4-FFF2-40B4-BE49-F238E27FC236}">
                <a16:creationId xmlns:a16="http://schemas.microsoft.com/office/drawing/2014/main" id="{799E27AE-2C7E-4F60-83EB-0D9E9EEC09A0}"/>
              </a:ext>
            </a:extLst>
          </p:cNvPr>
          <p:cNvSpPr txBox="1">
            <a:spLocks/>
          </p:cNvSpPr>
          <p:nvPr/>
        </p:nvSpPr>
        <p:spPr bwMode="gray">
          <a:xfrm>
            <a:off x="809445" y="4605483"/>
            <a:ext cx="3142355" cy="1276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b="1" dirty="0">
                <a:solidFill>
                  <a:schemeClr val="accent4"/>
                </a:solidFill>
              </a:rPr>
              <a:t>Beitragsfreistellung bei Elterngeldbezug bzw. </a:t>
            </a:r>
            <a:br>
              <a:rPr lang="de-DE" b="1" dirty="0">
                <a:solidFill>
                  <a:schemeClr val="accent4"/>
                </a:solidFill>
              </a:rPr>
            </a:br>
            <a:r>
              <a:rPr lang="de-DE" b="1" dirty="0">
                <a:solidFill>
                  <a:schemeClr val="accent4"/>
                </a:solidFill>
              </a:rPr>
              <a:t>während einer Pflegezeit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1400" dirty="0">
                <a:solidFill>
                  <a:schemeClr val="accent5">
                    <a:lumMod val="50000"/>
                  </a:schemeClr>
                </a:solidFill>
              </a:rPr>
              <a:t>Bis zu 6 Monate*</a:t>
            </a:r>
          </a:p>
        </p:txBody>
      </p:sp>
      <p:sp>
        <p:nvSpPr>
          <p:cNvPr id="17" name="TextBox 5">
            <a:extLst>
              <a:ext uri="{FF2B5EF4-FFF2-40B4-BE49-F238E27FC236}">
                <a16:creationId xmlns:a16="http://schemas.microsoft.com/office/drawing/2014/main" id="{0588FB1C-0D89-4815-A4FF-7CDD8CE11C26}"/>
              </a:ext>
            </a:extLst>
          </p:cNvPr>
          <p:cNvSpPr txBox="1">
            <a:spLocks/>
          </p:cNvSpPr>
          <p:nvPr/>
        </p:nvSpPr>
        <p:spPr bwMode="gray">
          <a:xfrm>
            <a:off x="8613319" y="4588431"/>
            <a:ext cx="2700000" cy="1276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b="1" dirty="0">
                <a:solidFill>
                  <a:schemeClr val="accent3"/>
                </a:solidFill>
              </a:rPr>
              <a:t>Schutzimpfungen vor Auslandsreisen</a:t>
            </a:r>
            <a:br>
              <a:rPr lang="de-DE" b="1" dirty="0">
                <a:solidFill>
                  <a:schemeClr val="accent3"/>
                </a:solidFill>
              </a:rPr>
            </a:br>
            <a:r>
              <a:rPr lang="de-DE" sz="1400" dirty="0">
                <a:solidFill>
                  <a:schemeClr val="accent5">
                    <a:lumMod val="50000"/>
                  </a:schemeClr>
                </a:solidFill>
              </a:rPr>
              <a:t>100% bis zu 100 EUR jährlich</a:t>
            </a:r>
            <a:br>
              <a:rPr lang="de-DE" sz="14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de-DE" sz="1400" dirty="0">
                <a:solidFill>
                  <a:schemeClr val="accent5">
                    <a:lumMod val="50000"/>
                  </a:schemeClr>
                </a:solidFill>
              </a:rPr>
              <a:t>(Cholera, Typhus, Malaria, Gelbfieber und Hepatitis)</a:t>
            </a:r>
            <a:endParaRPr lang="de-DE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41" name="Grafik 183">
            <a:extLst>
              <a:ext uri="{FF2B5EF4-FFF2-40B4-BE49-F238E27FC236}">
                <a16:creationId xmlns:a16="http://schemas.microsoft.com/office/drawing/2014/main" id="{E9E0E53E-2FEF-1555-7D59-5E098A3A3FB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76596" y="3923942"/>
            <a:ext cx="480142" cy="540000"/>
            <a:chOff x="4300537" y="1409700"/>
            <a:chExt cx="3590925" cy="4038600"/>
          </a:xfrm>
          <a:solidFill>
            <a:schemeClr val="accent4"/>
          </a:solidFill>
        </p:grpSpPr>
        <p:sp>
          <p:nvSpPr>
            <p:cNvPr id="44" name="Freihandform: Form 185">
              <a:extLst>
                <a:ext uri="{FF2B5EF4-FFF2-40B4-BE49-F238E27FC236}">
                  <a16:creationId xmlns:a16="http://schemas.microsoft.com/office/drawing/2014/main" id="{A85209C1-62A9-DADB-9243-8472CB4C3AA6}"/>
                </a:ext>
              </a:extLst>
            </p:cNvPr>
            <p:cNvSpPr/>
            <p:nvPr/>
          </p:nvSpPr>
          <p:spPr bwMode="gray">
            <a:xfrm>
              <a:off x="5758529" y="4884134"/>
              <a:ext cx="666750" cy="561975"/>
            </a:xfrm>
            <a:custGeom>
              <a:avLst/>
              <a:gdLst>
                <a:gd name="connsiteX0" fmla="*/ 0 w 666750"/>
                <a:gd name="connsiteY0" fmla="*/ 0 h 561975"/>
                <a:gd name="connsiteX1" fmla="*/ 672941 w 666750"/>
                <a:gd name="connsiteY1" fmla="*/ 0 h 561975"/>
                <a:gd name="connsiteX2" fmla="*/ 672941 w 666750"/>
                <a:gd name="connsiteY2" fmla="*/ 564166 h 561975"/>
                <a:gd name="connsiteX3" fmla="*/ 0 w 666750"/>
                <a:gd name="connsiteY3" fmla="*/ 564166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0" h="561975">
                  <a:moveTo>
                    <a:pt x="0" y="0"/>
                  </a:moveTo>
                  <a:lnTo>
                    <a:pt x="672941" y="0"/>
                  </a:lnTo>
                  <a:lnTo>
                    <a:pt x="672941" y="564166"/>
                  </a:lnTo>
                  <a:lnTo>
                    <a:pt x="0" y="564166"/>
                  </a:lnTo>
                  <a:close/>
                </a:path>
              </a:pathLst>
            </a:custGeom>
            <a:grpFill/>
            <a:ln w="9525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5" name="Freihandform: Form 186">
              <a:extLst>
                <a:ext uri="{FF2B5EF4-FFF2-40B4-BE49-F238E27FC236}">
                  <a16:creationId xmlns:a16="http://schemas.microsoft.com/office/drawing/2014/main" id="{67451098-7F2A-2B6E-9710-B2D38D8CB9E6}"/>
                </a:ext>
              </a:extLst>
            </p:cNvPr>
            <p:cNvSpPr/>
            <p:nvPr/>
          </p:nvSpPr>
          <p:spPr bwMode="gray">
            <a:xfrm>
              <a:off x="6655784" y="1409700"/>
              <a:ext cx="895350" cy="895350"/>
            </a:xfrm>
            <a:custGeom>
              <a:avLst/>
              <a:gdLst>
                <a:gd name="connsiteX0" fmla="*/ 897255 w 895350"/>
                <a:gd name="connsiteY0" fmla="*/ 448628 h 895350"/>
                <a:gd name="connsiteX1" fmla="*/ 448627 w 895350"/>
                <a:gd name="connsiteY1" fmla="*/ 897255 h 895350"/>
                <a:gd name="connsiteX2" fmla="*/ 0 w 895350"/>
                <a:gd name="connsiteY2" fmla="*/ 448628 h 895350"/>
                <a:gd name="connsiteX3" fmla="*/ 448627 w 895350"/>
                <a:gd name="connsiteY3" fmla="*/ 0 h 895350"/>
                <a:gd name="connsiteX4" fmla="*/ 897255 w 895350"/>
                <a:gd name="connsiteY4" fmla="*/ 448628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350" h="895350">
                  <a:moveTo>
                    <a:pt x="897255" y="448628"/>
                  </a:moveTo>
                  <a:cubicBezTo>
                    <a:pt x="897255" y="696398"/>
                    <a:pt x="696398" y="897255"/>
                    <a:pt x="448627" y="897255"/>
                  </a:cubicBezTo>
                  <a:cubicBezTo>
                    <a:pt x="200857" y="897255"/>
                    <a:pt x="0" y="696398"/>
                    <a:pt x="0" y="448628"/>
                  </a:cubicBezTo>
                  <a:cubicBezTo>
                    <a:pt x="0" y="200857"/>
                    <a:pt x="200857" y="0"/>
                    <a:pt x="448627" y="0"/>
                  </a:cubicBezTo>
                  <a:cubicBezTo>
                    <a:pt x="696398" y="0"/>
                    <a:pt x="897255" y="200857"/>
                    <a:pt x="897255" y="448628"/>
                  </a:cubicBezTo>
                  <a:close/>
                </a:path>
              </a:pathLst>
            </a:custGeom>
            <a:grpFill/>
            <a:ln w="9525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1" name="Freihandform: Form 187">
              <a:extLst>
                <a:ext uri="{FF2B5EF4-FFF2-40B4-BE49-F238E27FC236}">
                  <a16:creationId xmlns:a16="http://schemas.microsoft.com/office/drawing/2014/main" id="{BDB70D89-4CA8-F61E-3333-90C9C5328DAB}"/>
                </a:ext>
              </a:extLst>
            </p:cNvPr>
            <p:cNvSpPr/>
            <p:nvPr/>
          </p:nvSpPr>
          <p:spPr bwMode="gray">
            <a:xfrm>
              <a:off x="4639437" y="1409700"/>
              <a:ext cx="895350" cy="895350"/>
            </a:xfrm>
            <a:custGeom>
              <a:avLst/>
              <a:gdLst>
                <a:gd name="connsiteX0" fmla="*/ 897255 w 895350"/>
                <a:gd name="connsiteY0" fmla="*/ 448628 h 895350"/>
                <a:gd name="connsiteX1" fmla="*/ 448628 w 895350"/>
                <a:gd name="connsiteY1" fmla="*/ 897255 h 895350"/>
                <a:gd name="connsiteX2" fmla="*/ 0 w 895350"/>
                <a:gd name="connsiteY2" fmla="*/ 448628 h 895350"/>
                <a:gd name="connsiteX3" fmla="*/ 448628 w 895350"/>
                <a:gd name="connsiteY3" fmla="*/ 0 h 895350"/>
                <a:gd name="connsiteX4" fmla="*/ 897255 w 895350"/>
                <a:gd name="connsiteY4" fmla="*/ 448628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350" h="895350">
                  <a:moveTo>
                    <a:pt x="897255" y="448628"/>
                  </a:moveTo>
                  <a:cubicBezTo>
                    <a:pt x="897255" y="696398"/>
                    <a:pt x="696398" y="897255"/>
                    <a:pt x="448628" y="897255"/>
                  </a:cubicBezTo>
                  <a:cubicBezTo>
                    <a:pt x="200857" y="897255"/>
                    <a:pt x="0" y="696398"/>
                    <a:pt x="0" y="448628"/>
                  </a:cubicBezTo>
                  <a:cubicBezTo>
                    <a:pt x="0" y="200857"/>
                    <a:pt x="200857" y="0"/>
                    <a:pt x="448628" y="0"/>
                  </a:cubicBezTo>
                  <a:cubicBezTo>
                    <a:pt x="696398" y="0"/>
                    <a:pt x="897255" y="200857"/>
                    <a:pt x="897255" y="448628"/>
                  </a:cubicBezTo>
                  <a:close/>
                </a:path>
              </a:pathLst>
            </a:custGeom>
            <a:grpFill/>
            <a:ln w="9525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3" name="Freihandform: Form 188">
              <a:extLst>
                <a:ext uri="{FF2B5EF4-FFF2-40B4-BE49-F238E27FC236}">
                  <a16:creationId xmlns:a16="http://schemas.microsoft.com/office/drawing/2014/main" id="{22A4A132-D9F7-716B-F70D-13287D1E4647}"/>
                </a:ext>
              </a:extLst>
            </p:cNvPr>
            <p:cNvSpPr/>
            <p:nvPr/>
          </p:nvSpPr>
          <p:spPr bwMode="gray">
            <a:xfrm>
              <a:off x="4749164" y="4437888"/>
              <a:ext cx="666750" cy="1009650"/>
            </a:xfrm>
            <a:custGeom>
              <a:avLst/>
              <a:gdLst>
                <a:gd name="connsiteX0" fmla="*/ 341186 w 666750"/>
                <a:gd name="connsiteY0" fmla="*/ 677418 h 1009650"/>
                <a:gd name="connsiteX1" fmla="*/ 341186 w 666750"/>
                <a:gd name="connsiteY1" fmla="*/ 349663 h 1009650"/>
                <a:gd name="connsiteX2" fmla="*/ 341186 w 666750"/>
                <a:gd name="connsiteY2" fmla="*/ 0 h 1009650"/>
                <a:gd name="connsiteX3" fmla="*/ 0 w 666750"/>
                <a:gd name="connsiteY3" fmla="*/ 0 h 1009650"/>
                <a:gd name="connsiteX4" fmla="*/ 0 w 666750"/>
                <a:gd name="connsiteY4" fmla="*/ 1010317 h 1009650"/>
                <a:gd name="connsiteX5" fmla="*/ 672941 w 666750"/>
                <a:gd name="connsiteY5" fmla="*/ 1010317 h 1009650"/>
                <a:gd name="connsiteX6" fmla="*/ 672941 w 666750"/>
                <a:gd name="connsiteY6" fmla="*/ 677418 h 1009650"/>
                <a:gd name="connsiteX7" fmla="*/ 540925 w 666750"/>
                <a:gd name="connsiteY7" fmla="*/ 677418 h 100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750" h="1009650">
                  <a:moveTo>
                    <a:pt x="341186" y="677418"/>
                  </a:moveTo>
                  <a:lnTo>
                    <a:pt x="341186" y="349663"/>
                  </a:lnTo>
                  <a:lnTo>
                    <a:pt x="341186" y="0"/>
                  </a:lnTo>
                  <a:lnTo>
                    <a:pt x="0" y="0"/>
                  </a:lnTo>
                  <a:lnTo>
                    <a:pt x="0" y="1010317"/>
                  </a:lnTo>
                  <a:lnTo>
                    <a:pt x="672941" y="1010317"/>
                  </a:lnTo>
                  <a:lnTo>
                    <a:pt x="672941" y="677418"/>
                  </a:lnTo>
                  <a:lnTo>
                    <a:pt x="540925" y="677418"/>
                  </a:lnTo>
                  <a:close/>
                </a:path>
              </a:pathLst>
            </a:custGeom>
            <a:grpFill/>
            <a:ln w="9525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4" name="Freihandform: Form 189">
              <a:extLst>
                <a:ext uri="{FF2B5EF4-FFF2-40B4-BE49-F238E27FC236}">
                  <a16:creationId xmlns:a16="http://schemas.microsoft.com/office/drawing/2014/main" id="{5353E886-2310-B55C-B458-6559D55661C3}"/>
                </a:ext>
              </a:extLst>
            </p:cNvPr>
            <p:cNvSpPr/>
            <p:nvPr/>
          </p:nvSpPr>
          <p:spPr bwMode="gray">
            <a:xfrm>
              <a:off x="5309997" y="3204210"/>
              <a:ext cx="1562100" cy="1676400"/>
            </a:xfrm>
            <a:custGeom>
              <a:avLst/>
              <a:gdLst>
                <a:gd name="connsiteX0" fmla="*/ 1570101 w 1562100"/>
                <a:gd name="connsiteY0" fmla="*/ 1682306 h 1676400"/>
                <a:gd name="connsiteX1" fmla="*/ 1570101 w 1562100"/>
                <a:gd name="connsiteY1" fmla="*/ 560737 h 1676400"/>
                <a:gd name="connsiteX2" fmla="*/ 1009364 w 1562100"/>
                <a:gd name="connsiteY2" fmla="*/ 0 h 1676400"/>
                <a:gd name="connsiteX3" fmla="*/ 560737 w 1562100"/>
                <a:gd name="connsiteY3" fmla="*/ 0 h 1676400"/>
                <a:gd name="connsiteX4" fmla="*/ 0 w 1562100"/>
                <a:gd name="connsiteY4" fmla="*/ 560737 h 1676400"/>
                <a:gd name="connsiteX5" fmla="*/ 0 w 1562100"/>
                <a:gd name="connsiteY5" fmla="*/ 1682306 h 1676400"/>
                <a:gd name="connsiteX6" fmla="*/ 224314 w 1562100"/>
                <a:gd name="connsiteY6" fmla="*/ 1682306 h 1676400"/>
                <a:gd name="connsiteX7" fmla="*/ 224314 w 1562100"/>
                <a:gd name="connsiteY7" fmla="*/ 560737 h 1676400"/>
                <a:gd name="connsiteX8" fmla="*/ 560737 w 1562100"/>
                <a:gd name="connsiteY8" fmla="*/ 224314 h 1676400"/>
                <a:gd name="connsiteX9" fmla="*/ 1009364 w 1562100"/>
                <a:gd name="connsiteY9" fmla="*/ 224314 h 1676400"/>
                <a:gd name="connsiteX10" fmla="*/ 1345787 w 1562100"/>
                <a:gd name="connsiteY10" fmla="*/ 560737 h 1676400"/>
                <a:gd name="connsiteX11" fmla="*/ 1345787 w 1562100"/>
                <a:gd name="connsiteY11" fmla="*/ 1682306 h 1676400"/>
                <a:gd name="connsiteX12" fmla="*/ 1570101 w 1562100"/>
                <a:gd name="connsiteY12" fmla="*/ 1682306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62100" h="1676400">
                  <a:moveTo>
                    <a:pt x="1570101" y="1682306"/>
                  </a:moveTo>
                  <a:lnTo>
                    <a:pt x="1570101" y="560737"/>
                  </a:lnTo>
                  <a:cubicBezTo>
                    <a:pt x="1570101" y="251555"/>
                    <a:pt x="1318546" y="0"/>
                    <a:pt x="1009364" y="0"/>
                  </a:cubicBezTo>
                  <a:lnTo>
                    <a:pt x="560737" y="0"/>
                  </a:lnTo>
                  <a:cubicBezTo>
                    <a:pt x="251555" y="0"/>
                    <a:pt x="0" y="251555"/>
                    <a:pt x="0" y="560737"/>
                  </a:cubicBezTo>
                  <a:lnTo>
                    <a:pt x="0" y="1682306"/>
                  </a:lnTo>
                  <a:lnTo>
                    <a:pt x="224314" y="1682306"/>
                  </a:lnTo>
                  <a:lnTo>
                    <a:pt x="224314" y="560737"/>
                  </a:lnTo>
                  <a:cubicBezTo>
                    <a:pt x="224314" y="375190"/>
                    <a:pt x="375285" y="224314"/>
                    <a:pt x="560737" y="224314"/>
                  </a:cubicBezTo>
                  <a:lnTo>
                    <a:pt x="1009364" y="224314"/>
                  </a:lnTo>
                  <a:cubicBezTo>
                    <a:pt x="1194911" y="224314"/>
                    <a:pt x="1345787" y="375285"/>
                    <a:pt x="1345787" y="560737"/>
                  </a:cubicBezTo>
                  <a:lnTo>
                    <a:pt x="1345787" y="1682306"/>
                  </a:lnTo>
                  <a:lnTo>
                    <a:pt x="1570101" y="1682306"/>
                  </a:lnTo>
                  <a:close/>
                </a:path>
              </a:pathLst>
            </a:custGeom>
            <a:grpFill/>
            <a:ln w="9525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5" name="Freihandform: Form 190">
              <a:extLst>
                <a:ext uri="{FF2B5EF4-FFF2-40B4-BE49-F238E27FC236}">
                  <a16:creationId xmlns:a16="http://schemas.microsoft.com/office/drawing/2014/main" id="{981997C3-7E3D-11F3-F296-F5AE24FCEB54}"/>
                </a:ext>
              </a:extLst>
            </p:cNvPr>
            <p:cNvSpPr/>
            <p:nvPr/>
          </p:nvSpPr>
          <p:spPr bwMode="gray">
            <a:xfrm>
              <a:off x="5648896" y="2082641"/>
              <a:ext cx="895350" cy="895350"/>
            </a:xfrm>
            <a:custGeom>
              <a:avLst/>
              <a:gdLst>
                <a:gd name="connsiteX0" fmla="*/ 897255 w 895350"/>
                <a:gd name="connsiteY0" fmla="*/ 448628 h 895350"/>
                <a:gd name="connsiteX1" fmla="*/ 448627 w 895350"/>
                <a:gd name="connsiteY1" fmla="*/ 897255 h 895350"/>
                <a:gd name="connsiteX2" fmla="*/ 0 w 895350"/>
                <a:gd name="connsiteY2" fmla="*/ 448628 h 895350"/>
                <a:gd name="connsiteX3" fmla="*/ 448627 w 895350"/>
                <a:gd name="connsiteY3" fmla="*/ 0 h 895350"/>
                <a:gd name="connsiteX4" fmla="*/ 897255 w 895350"/>
                <a:gd name="connsiteY4" fmla="*/ 448628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350" h="895350">
                  <a:moveTo>
                    <a:pt x="897255" y="448628"/>
                  </a:moveTo>
                  <a:cubicBezTo>
                    <a:pt x="897255" y="696398"/>
                    <a:pt x="696398" y="897255"/>
                    <a:pt x="448627" y="897255"/>
                  </a:cubicBezTo>
                  <a:cubicBezTo>
                    <a:pt x="200857" y="897255"/>
                    <a:pt x="0" y="696398"/>
                    <a:pt x="0" y="448628"/>
                  </a:cubicBezTo>
                  <a:cubicBezTo>
                    <a:pt x="0" y="200857"/>
                    <a:pt x="200857" y="0"/>
                    <a:pt x="448627" y="0"/>
                  </a:cubicBezTo>
                  <a:cubicBezTo>
                    <a:pt x="696398" y="0"/>
                    <a:pt x="897255" y="200857"/>
                    <a:pt x="897255" y="448628"/>
                  </a:cubicBezTo>
                  <a:close/>
                </a:path>
              </a:pathLst>
            </a:custGeom>
            <a:grpFill/>
            <a:ln w="9525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7" name="Freihandform: Form 191">
              <a:extLst>
                <a:ext uri="{FF2B5EF4-FFF2-40B4-BE49-F238E27FC236}">
                  <a16:creationId xmlns:a16="http://schemas.microsoft.com/office/drawing/2014/main" id="{5A5BADA2-00CE-4CFD-BD91-4A7A5210830F}"/>
                </a:ext>
              </a:extLst>
            </p:cNvPr>
            <p:cNvSpPr/>
            <p:nvPr/>
          </p:nvSpPr>
          <p:spPr bwMode="gray">
            <a:xfrm>
              <a:off x="4300537" y="2531269"/>
              <a:ext cx="1171575" cy="1905000"/>
            </a:xfrm>
            <a:custGeom>
              <a:avLst/>
              <a:gdLst>
                <a:gd name="connsiteX0" fmla="*/ 1000125 w 1171575"/>
                <a:gd name="connsiteY0" fmla="*/ 224314 h 1905000"/>
                <a:gd name="connsiteX1" fmla="*/ 1175290 w 1171575"/>
                <a:gd name="connsiteY1" fmla="*/ 274892 h 1905000"/>
                <a:gd name="connsiteX2" fmla="*/ 1124045 w 1171575"/>
                <a:gd name="connsiteY2" fmla="*/ 17717 h 1905000"/>
                <a:gd name="connsiteX3" fmla="*/ 1124141 w 1171575"/>
                <a:gd name="connsiteY3" fmla="*/ 14954 h 1905000"/>
                <a:gd name="connsiteX4" fmla="*/ 1000125 w 1171575"/>
                <a:gd name="connsiteY4" fmla="*/ 0 h 1905000"/>
                <a:gd name="connsiteX5" fmla="*/ 560737 w 1171575"/>
                <a:gd name="connsiteY5" fmla="*/ 0 h 1905000"/>
                <a:gd name="connsiteX6" fmla="*/ 0 w 1171575"/>
                <a:gd name="connsiteY6" fmla="*/ 560737 h 1905000"/>
                <a:gd name="connsiteX7" fmla="*/ 0 w 1171575"/>
                <a:gd name="connsiteY7" fmla="*/ 1906619 h 1905000"/>
                <a:gd name="connsiteX8" fmla="*/ 224314 w 1171575"/>
                <a:gd name="connsiteY8" fmla="*/ 1906619 h 1905000"/>
                <a:gd name="connsiteX9" fmla="*/ 224314 w 1171575"/>
                <a:gd name="connsiteY9" fmla="*/ 560737 h 1905000"/>
                <a:gd name="connsiteX10" fmla="*/ 560737 w 1171575"/>
                <a:gd name="connsiteY10" fmla="*/ 224314 h 1905000"/>
                <a:gd name="connsiteX11" fmla="*/ 1000125 w 1171575"/>
                <a:gd name="connsiteY11" fmla="*/ 224314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71575" h="1905000">
                  <a:moveTo>
                    <a:pt x="1000125" y="224314"/>
                  </a:moveTo>
                  <a:cubicBezTo>
                    <a:pt x="1064514" y="224314"/>
                    <a:pt x="1175290" y="274892"/>
                    <a:pt x="1175290" y="274892"/>
                  </a:cubicBezTo>
                  <a:cubicBezTo>
                    <a:pt x="1175290" y="274892"/>
                    <a:pt x="1124045" y="108775"/>
                    <a:pt x="1124045" y="17717"/>
                  </a:cubicBezTo>
                  <a:cubicBezTo>
                    <a:pt x="1124045" y="16859"/>
                    <a:pt x="1124141" y="15812"/>
                    <a:pt x="1124141" y="14954"/>
                  </a:cubicBezTo>
                  <a:cubicBezTo>
                    <a:pt x="1084136" y="5906"/>
                    <a:pt x="1042797" y="0"/>
                    <a:pt x="1000125" y="0"/>
                  </a:cubicBezTo>
                  <a:lnTo>
                    <a:pt x="560737" y="0"/>
                  </a:lnTo>
                  <a:cubicBezTo>
                    <a:pt x="251555" y="0"/>
                    <a:pt x="0" y="251555"/>
                    <a:pt x="0" y="560737"/>
                  </a:cubicBezTo>
                  <a:lnTo>
                    <a:pt x="0" y="1906619"/>
                  </a:lnTo>
                  <a:lnTo>
                    <a:pt x="224314" y="1906619"/>
                  </a:lnTo>
                  <a:lnTo>
                    <a:pt x="224314" y="560737"/>
                  </a:lnTo>
                  <a:cubicBezTo>
                    <a:pt x="224314" y="375190"/>
                    <a:pt x="375285" y="224314"/>
                    <a:pt x="560737" y="224314"/>
                  </a:cubicBezTo>
                  <a:lnTo>
                    <a:pt x="1000125" y="224314"/>
                  </a:lnTo>
                  <a:close/>
                </a:path>
              </a:pathLst>
            </a:custGeom>
            <a:grpFill/>
            <a:ln w="9525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8" name="Freihandform: Form 192">
              <a:extLst>
                <a:ext uri="{FF2B5EF4-FFF2-40B4-BE49-F238E27FC236}">
                  <a16:creationId xmlns:a16="http://schemas.microsoft.com/office/drawing/2014/main" id="{BB8FD36A-C796-854C-C0A1-4B0D06CF8211}"/>
                </a:ext>
              </a:extLst>
            </p:cNvPr>
            <p:cNvSpPr/>
            <p:nvPr/>
          </p:nvSpPr>
          <p:spPr bwMode="gray">
            <a:xfrm>
              <a:off x="6725126" y="2529840"/>
              <a:ext cx="1162050" cy="1905000"/>
            </a:xfrm>
            <a:custGeom>
              <a:avLst/>
              <a:gdLst>
                <a:gd name="connsiteX0" fmla="*/ 603599 w 1162050"/>
                <a:gd name="connsiteY0" fmla="*/ 0 h 1905000"/>
                <a:gd name="connsiteX1" fmla="*/ 145637 w 1162050"/>
                <a:gd name="connsiteY1" fmla="*/ 0 h 1905000"/>
                <a:gd name="connsiteX2" fmla="*/ 44958 w 1162050"/>
                <a:gd name="connsiteY2" fmla="*/ 10192 h 1905000"/>
                <a:gd name="connsiteX3" fmla="*/ 45434 w 1162050"/>
                <a:gd name="connsiteY3" fmla="*/ 17717 h 1905000"/>
                <a:gd name="connsiteX4" fmla="*/ 0 w 1162050"/>
                <a:gd name="connsiteY4" fmla="*/ 258890 h 1905000"/>
                <a:gd name="connsiteX5" fmla="*/ 145828 w 1162050"/>
                <a:gd name="connsiteY5" fmla="*/ 224219 h 1905000"/>
                <a:gd name="connsiteX6" fmla="*/ 603599 w 1162050"/>
                <a:gd name="connsiteY6" fmla="*/ 224219 h 1905000"/>
                <a:gd name="connsiteX7" fmla="*/ 940022 w 1162050"/>
                <a:gd name="connsiteY7" fmla="*/ 560642 h 1905000"/>
                <a:gd name="connsiteX8" fmla="*/ 940022 w 1162050"/>
                <a:gd name="connsiteY8" fmla="*/ 1908048 h 1905000"/>
                <a:gd name="connsiteX9" fmla="*/ 1164336 w 1162050"/>
                <a:gd name="connsiteY9" fmla="*/ 1908048 h 1905000"/>
                <a:gd name="connsiteX10" fmla="*/ 1164336 w 1162050"/>
                <a:gd name="connsiteY10" fmla="*/ 560737 h 1905000"/>
                <a:gd name="connsiteX11" fmla="*/ 603599 w 1162050"/>
                <a:gd name="connsiteY11" fmla="*/ 0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62050" h="1905000">
                  <a:moveTo>
                    <a:pt x="603599" y="0"/>
                  </a:moveTo>
                  <a:lnTo>
                    <a:pt x="145637" y="0"/>
                  </a:lnTo>
                  <a:cubicBezTo>
                    <a:pt x="111061" y="0"/>
                    <a:pt x="77629" y="4286"/>
                    <a:pt x="44958" y="10192"/>
                  </a:cubicBezTo>
                  <a:cubicBezTo>
                    <a:pt x="44958" y="12668"/>
                    <a:pt x="45434" y="15240"/>
                    <a:pt x="45434" y="17717"/>
                  </a:cubicBezTo>
                  <a:cubicBezTo>
                    <a:pt x="45434" y="102775"/>
                    <a:pt x="0" y="258890"/>
                    <a:pt x="0" y="258890"/>
                  </a:cubicBezTo>
                  <a:cubicBezTo>
                    <a:pt x="0" y="258890"/>
                    <a:pt x="93345" y="224219"/>
                    <a:pt x="145828" y="224219"/>
                  </a:cubicBezTo>
                  <a:lnTo>
                    <a:pt x="603599" y="224219"/>
                  </a:lnTo>
                  <a:cubicBezTo>
                    <a:pt x="789146" y="224219"/>
                    <a:pt x="940022" y="375190"/>
                    <a:pt x="940022" y="560642"/>
                  </a:cubicBezTo>
                  <a:lnTo>
                    <a:pt x="940022" y="1908048"/>
                  </a:lnTo>
                  <a:lnTo>
                    <a:pt x="1164336" y="1908048"/>
                  </a:lnTo>
                  <a:lnTo>
                    <a:pt x="1164336" y="560737"/>
                  </a:lnTo>
                  <a:cubicBezTo>
                    <a:pt x="1164336" y="251555"/>
                    <a:pt x="912781" y="0"/>
                    <a:pt x="603599" y="0"/>
                  </a:cubicBezTo>
                  <a:close/>
                </a:path>
              </a:pathLst>
            </a:custGeom>
            <a:grpFill/>
            <a:ln w="9525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9" name="Freihandform: Form 193">
              <a:extLst>
                <a:ext uri="{FF2B5EF4-FFF2-40B4-BE49-F238E27FC236}">
                  <a16:creationId xmlns:a16="http://schemas.microsoft.com/office/drawing/2014/main" id="{EFAFDB54-0DDB-422F-8DBF-445D2616D745}"/>
                </a:ext>
              </a:extLst>
            </p:cNvPr>
            <p:cNvSpPr/>
            <p:nvPr/>
          </p:nvSpPr>
          <p:spPr bwMode="gray">
            <a:xfrm>
              <a:off x="6767988" y="4437316"/>
              <a:ext cx="666750" cy="1009650"/>
            </a:xfrm>
            <a:custGeom>
              <a:avLst/>
              <a:gdLst>
                <a:gd name="connsiteX0" fmla="*/ 336423 w 666750"/>
                <a:gd name="connsiteY0" fmla="*/ 365379 h 1009650"/>
                <a:gd name="connsiteX1" fmla="*/ 336423 w 666750"/>
                <a:gd name="connsiteY1" fmla="*/ 669131 h 1009650"/>
                <a:gd name="connsiteX2" fmla="*/ 136875 w 666750"/>
                <a:gd name="connsiteY2" fmla="*/ 669131 h 1009650"/>
                <a:gd name="connsiteX3" fmla="*/ 0 w 666750"/>
                <a:gd name="connsiteY3" fmla="*/ 669131 h 1009650"/>
                <a:gd name="connsiteX4" fmla="*/ 0 w 666750"/>
                <a:gd name="connsiteY4" fmla="*/ 1010888 h 1009650"/>
                <a:gd name="connsiteX5" fmla="*/ 672942 w 666750"/>
                <a:gd name="connsiteY5" fmla="*/ 1010888 h 1009650"/>
                <a:gd name="connsiteX6" fmla="*/ 672942 w 666750"/>
                <a:gd name="connsiteY6" fmla="*/ 0 h 1009650"/>
                <a:gd name="connsiteX7" fmla="*/ 336423 w 666750"/>
                <a:gd name="connsiteY7" fmla="*/ 0 h 100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750" h="1009650">
                  <a:moveTo>
                    <a:pt x="336423" y="365379"/>
                  </a:moveTo>
                  <a:lnTo>
                    <a:pt x="336423" y="669131"/>
                  </a:lnTo>
                  <a:lnTo>
                    <a:pt x="136875" y="669131"/>
                  </a:lnTo>
                  <a:lnTo>
                    <a:pt x="0" y="669131"/>
                  </a:lnTo>
                  <a:lnTo>
                    <a:pt x="0" y="1010888"/>
                  </a:lnTo>
                  <a:lnTo>
                    <a:pt x="672942" y="1010888"/>
                  </a:lnTo>
                  <a:lnTo>
                    <a:pt x="672942" y="0"/>
                  </a:lnTo>
                  <a:lnTo>
                    <a:pt x="336423" y="0"/>
                  </a:lnTo>
                  <a:close/>
                </a:path>
              </a:pathLst>
            </a:custGeom>
            <a:grpFill/>
            <a:ln w="9525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grpSp>
        <p:nvGrpSpPr>
          <p:cNvPr id="453" name="Group 17">
            <a:extLst>
              <a:ext uri="{FF2B5EF4-FFF2-40B4-BE49-F238E27FC236}">
                <a16:creationId xmlns:a16="http://schemas.microsoft.com/office/drawing/2014/main" id="{C921E00C-0107-BF09-BD38-2C67952C764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23535" y="1360095"/>
            <a:ext cx="404395" cy="540000"/>
            <a:chOff x="4975" y="-396"/>
            <a:chExt cx="3006" cy="4014"/>
          </a:xfrm>
          <a:solidFill>
            <a:schemeClr val="accent5">
              <a:lumMod val="50000"/>
            </a:schemeClr>
          </a:solidFill>
        </p:grpSpPr>
        <p:sp>
          <p:nvSpPr>
            <p:cNvPr id="454" name="Rectangle 18">
              <a:extLst>
                <a:ext uri="{FF2B5EF4-FFF2-40B4-BE49-F238E27FC236}">
                  <a16:creationId xmlns:a16="http://schemas.microsoft.com/office/drawing/2014/main" id="{A9C93325-79FA-8E7D-232A-6ED1F1C6759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420" y="2505"/>
              <a:ext cx="673" cy="1113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5" name="Oval 19">
              <a:extLst>
                <a:ext uri="{FF2B5EF4-FFF2-40B4-BE49-F238E27FC236}">
                  <a16:creationId xmlns:a16="http://schemas.microsoft.com/office/drawing/2014/main" id="{5C862E60-0C5A-0F64-38D0-F7A292888B9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312" y="-396"/>
              <a:ext cx="889" cy="891"/>
            </a:xfrm>
            <a:prstGeom prst="ellips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6" name="Freeform 20">
              <a:extLst>
                <a:ext uri="{FF2B5EF4-FFF2-40B4-BE49-F238E27FC236}">
                  <a16:creationId xmlns:a16="http://schemas.microsoft.com/office/drawing/2014/main" id="{11E9EE00-CA2A-CEAA-5CD3-9BBAA263D835}"/>
                </a:ext>
              </a:extLst>
            </p:cNvPr>
            <p:cNvSpPr>
              <a:spLocks/>
            </p:cNvSpPr>
            <p:nvPr/>
          </p:nvSpPr>
          <p:spPr bwMode="gray">
            <a:xfrm>
              <a:off x="4975" y="723"/>
              <a:ext cx="1563" cy="1782"/>
            </a:xfrm>
            <a:custGeom>
              <a:avLst/>
              <a:gdLst>
                <a:gd name="T0" fmla="*/ 167 w 260"/>
                <a:gd name="T1" fmla="*/ 0 h 296"/>
                <a:gd name="T2" fmla="*/ 93 w 260"/>
                <a:gd name="T3" fmla="*/ 0 h 296"/>
                <a:gd name="T4" fmla="*/ 0 w 260"/>
                <a:gd name="T5" fmla="*/ 92 h 296"/>
                <a:gd name="T6" fmla="*/ 0 w 260"/>
                <a:gd name="T7" fmla="*/ 296 h 296"/>
                <a:gd name="T8" fmla="*/ 37 w 260"/>
                <a:gd name="T9" fmla="*/ 296 h 296"/>
                <a:gd name="T10" fmla="*/ 37 w 260"/>
                <a:gd name="T11" fmla="*/ 92 h 296"/>
                <a:gd name="T12" fmla="*/ 93 w 260"/>
                <a:gd name="T13" fmla="*/ 37 h 296"/>
                <a:gd name="T14" fmla="*/ 167 w 260"/>
                <a:gd name="T15" fmla="*/ 37 h 296"/>
                <a:gd name="T16" fmla="*/ 223 w 260"/>
                <a:gd name="T17" fmla="*/ 92 h 296"/>
                <a:gd name="T18" fmla="*/ 223 w 260"/>
                <a:gd name="T19" fmla="*/ 203 h 296"/>
                <a:gd name="T20" fmla="*/ 260 w 260"/>
                <a:gd name="T21" fmla="*/ 203 h 296"/>
                <a:gd name="T22" fmla="*/ 260 w 260"/>
                <a:gd name="T23" fmla="*/ 92 h 296"/>
                <a:gd name="T24" fmla="*/ 167 w 260"/>
                <a:gd name="T25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0" h="296">
                  <a:moveTo>
                    <a:pt x="167" y="0"/>
                  </a:moveTo>
                  <a:cubicBezTo>
                    <a:pt x="93" y="0"/>
                    <a:pt x="93" y="0"/>
                    <a:pt x="93" y="0"/>
                  </a:cubicBezTo>
                  <a:cubicBezTo>
                    <a:pt x="42" y="0"/>
                    <a:pt x="0" y="41"/>
                    <a:pt x="0" y="92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37" y="296"/>
                    <a:pt x="37" y="296"/>
                    <a:pt x="37" y="296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7" y="61"/>
                    <a:pt x="62" y="37"/>
                    <a:pt x="93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98" y="37"/>
                    <a:pt x="223" y="61"/>
                    <a:pt x="223" y="92"/>
                  </a:cubicBezTo>
                  <a:cubicBezTo>
                    <a:pt x="223" y="203"/>
                    <a:pt x="223" y="203"/>
                    <a:pt x="223" y="203"/>
                  </a:cubicBezTo>
                  <a:cubicBezTo>
                    <a:pt x="260" y="203"/>
                    <a:pt x="260" y="203"/>
                    <a:pt x="260" y="203"/>
                  </a:cubicBezTo>
                  <a:cubicBezTo>
                    <a:pt x="260" y="92"/>
                    <a:pt x="260" y="92"/>
                    <a:pt x="260" y="92"/>
                  </a:cubicBezTo>
                  <a:cubicBezTo>
                    <a:pt x="260" y="41"/>
                    <a:pt x="218" y="0"/>
                    <a:pt x="167" y="0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7" name="Rectangle 21">
              <a:extLst>
                <a:ext uri="{FF2B5EF4-FFF2-40B4-BE49-F238E27FC236}">
                  <a16:creationId xmlns:a16="http://schemas.microsoft.com/office/drawing/2014/main" id="{C952ED07-DE4F-3F8E-C0D1-3E85A2C9E2B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316" y="2168"/>
              <a:ext cx="222" cy="337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8" name="Freeform 22">
              <a:extLst>
                <a:ext uri="{FF2B5EF4-FFF2-40B4-BE49-F238E27FC236}">
                  <a16:creationId xmlns:a16="http://schemas.microsoft.com/office/drawing/2014/main" id="{268E8B5C-28D2-0CEA-E16A-70A0745DCED9}"/>
                </a:ext>
              </a:extLst>
            </p:cNvPr>
            <p:cNvSpPr>
              <a:spLocks/>
            </p:cNvSpPr>
            <p:nvPr/>
          </p:nvSpPr>
          <p:spPr bwMode="gray">
            <a:xfrm>
              <a:off x="6761" y="1391"/>
              <a:ext cx="1220" cy="1559"/>
            </a:xfrm>
            <a:custGeom>
              <a:avLst/>
              <a:gdLst>
                <a:gd name="T0" fmla="*/ 111 w 203"/>
                <a:gd name="T1" fmla="*/ 0 h 259"/>
                <a:gd name="T2" fmla="*/ 37 w 203"/>
                <a:gd name="T3" fmla="*/ 0 h 259"/>
                <a:gd name="T4" fmla="*/ 0 w 203"/>
                <a:gd name="T5" fmla="*/ 7 h 259"/>
                <a:gd name="T6" fmla="*/ 0 w 203"/>
                <a:gd name="T7" fmla="*/ 51 h 259"/>
                <a:gd name="T8" fmla="*/ 37 w 203"/>
                <a:gd name="T9" fmla="*/ 37 h 259"/>
                <a:gd name="T10" fmla="*/ 111 w 203"/>
                <a:gd name="T11" fmla="*/ 37 h 259"/>
                <a:gd name="T12" fmla="*/ 166 w 203"/>
                <a:gd name="T13" fmla="*/ 92 h 259"/>
                <a:gd name="T14" fmla="*/ 166 w 203"/>
                <a:gd name="T15" fmla="*/ 259 h 259"/>
                <a:gd name="T16" fmla="*/ 203 w 203"/>
                <a:gd name="T17" fmla="*/ 259 h 259"/>
                <a:gd name="T18" fmla="*/ 203 w 203"/>
                <a:gd name="T19" fmla="*/ 92 h 259"/>
                <a:gd name="T20" fmla="*/ 111 w 203"/>
                <a:gd name="T21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3" h="259">
                  <a:moveTo>
                    <a:pt x="111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23" y="0"/>
                    <a:pt x="11" y="2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9" y="42"/>
                    <a:pt x="22" y="37"/>
                    <a:pt x="37" y="37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41" y="37"/>
                    <a:pt x="166" y="62"/>
                    <a:pt x="166" y="92"/>
                  </a:cubicBezTo>
                  <a:cubicBezTo>
                    <a:pt x="166" y="259"/>
                    <a:pt x="166" y="259"/>
                    <a:pt x="166" y="259"/>
                  </a:cubicBezTo>
                  <a:cubicBezTo>
                    <a:pt x="203" y="259"/>
                    <a:pt x="203" y="259"/>
                    <a:pt x="203" y="259"/>
                  </a:cubicBezTo>
                  <a:cubicBezTo>
                    <a:pt x="203" y="92"/>
                    <a:pt x="203" y="92"/>
                    <a:pt x="203" y="92"/>
                  </a:cubicBezTo>
                  <a:cubicBezTo>
                    <a:pt x="203" y="41"/>
                    <a:pt x="162" y="0"/>
                    <a:pt x="111" y="0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9" name="Rectangle 23">
              <a:extLst>
                <a:ext uri="{FF2B5EF4-FFF2-40B4-BE49-F238E27FC236}">
                  <a16:creationId xmlns:a16="http://schemas.microsoft.com/office/drawing/2014/main" id="{968432B0-FDF7-31C0-C75C-49E47208C18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869" y="2950"/>
              <a:ext cx="667" cy="668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60" name="Freeform 24">
              <a:extLst>
                <a:ext uri="{FF2B5EF4-FFF2-40B4-BE49-F238E27FC236}">
                  <a16:creationId xmlns:a16="http://schemas.microsoft.com/office/drawing/2014/main" id="{20C4346A-F9BD-FBF7-0906-5F6DE0F4C852}"/>
                </a:ext>
              </a:extLst>
            </p:cNvPr>
            <p:cNvSpPr>
              <a:spLocks/>
            </p:cNvSpPr>
            <p:nvPr/>
          </p:nvSpPr>
          <p:spPr bwMode="gray">
            <a:xfrm>
              <a:off x="6761" y="272"/>
              <a:ext cx="889" cy="897"/>
            </a:xfrm>
            <a:custGeom>
              <a:avLst/>
              <a:gdLst>
                <a:gd name="T0" fmla="*/ 74 w 148"/>
                <a:gd name="T1" fmla="*/ 149 h 149"/>
                <a:gd name="T2" fmla="*/ 148 w 148"/>
                <a:gd name="T3" fmla="*/ 74 h 149"/>
                <a:gd name="T4" fmla="*/ 74 w 148"/>
                <a:gd name="T5" fmla="*/ 0 h 149"/>
                <a:gd name="T6" fmla="*/ 0 w 148"/>
                <a:gd name="T7" fmla="*/ 74 h 149"/>
                <a:gd name="T8" fmla="*/ 74 w 148"/>
                <a:gd name="T9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9">
                  <a:moveTo>
                    <a:pt x="74" y="149"/>
                  </a:moveTo>
                  <a:cubicBezTo>
                    <a:pt x="113" y="149"/>
                    <a:pt x="148" y="119"/>
                    <a:pt x="148" y="74"/>
                  </a:cubicBezTo>
                  <a:cubicBezTo>
                    <a:pt x="148" y="36"/>
                    <a:pt x="117" y="0"/>
                    <a:pt x="74" y="0"/>
                  </a:cubicBezTo>
                  <a:cubicBezTo>
                    <a:pt x="34" y="0"/>
                    <a:pt x="0" y="34"/>
                    <a:pt x="0" y="74"/>
                  </a:cubicBezTo>
                  <a:cubicBezTo>
                    <a:pt x="0" y="114"/>
                    <a:pt x="34" y="149"/>
                    <a:pt x="74" y="149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461" name="Group 5">
            <a:extLst>
              <a:ext uri="{FF2B5EF4-FFF2-40B4-BE49-F238E27FC236}">
                <a16:creationId xmlns:a16="http://schemas.microsoft.com/office/drawing/2014/main" id="{D5C77B57-B718-78A5-F64B-86E41FF2A96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590264" y="1266919"/>
            <a:ext cx="450163" cy="540000"/>
            <a:chOff x="2936" y="414"/>
            <a:chExt cx="461" cy="553"/>
          </a:xfrm>
          <a:solidFill>
            <a:schemeClr val="accent2"/>
          </a:solidFill>
        </p:grpSpPr>
        <p:sp>
          <p:nvSpPr>
            <p:cNvPr id="462" name="Freeform 6">
              <a:extLst>
                <a:ext uri="{FF2B5EF4-FFF2-40B4-BE49-F238E27FC236}">
                  <a16:creationId xmlns:a16="http://schemas.microsoft.com/office/drawing/2014/main" id="{5B55CAD4-9597-C46D-32B5-FB7E8F41A8A0}"/>
                </a:ext>
              </a:extLst>
            </p:cNvPr>
            <p:cNvSpPr>
              <a:spLocks/>
            </p:cNvSpPr>
            <p:nvPr/>
          </p:nvSpPr>
          <p:spPr bwMode="gray">
            <a:xfrm>
              <a:off x="2998" y="484"/>
              <a:ext cx="169" cy="421"/>
            </a:xfrm>
            <a:custGeom>
              <a:avLst/>
              <a:gdLst>
                <a:gd name="T0" fmla="*/ 576 w 576"/>
                <a:gd name="T1" fmla="*/ 1441 h 1441"/>
                <a:gd name="T2" fmla="*/ 560 w 576"/>
                <a:gd name="T3" fmla="*/ 1436 h 1441"/>
                <a:gd name="T4" fmla="*/ 2 w 576"/>
                <a:gd name="T5" fmla="*/ 254 h 1441"/>
                <a:gd name="T6" fmla="*/ 0 w 576"/>
                <a:gd name="T7" fmla="*/ 210 h 1441"/>
                <a:gd name="T8" fmla="*/ 43 w 576"/>
                <a:gd name="T9" fmla="*/ 200 h 1441"/>
                <a:gd name="T10" fmla="*/ 551 w 576"/>
                <a:gd name="T11" fmla="*/ 14 h 1441"/>
                <a:gd name="T12" fmla="*/ 576 w 576"/>
                <a:gd name="T13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6" h="1441">
                  <a:moveTo>
                    <a:pt x="576" y="1441"/>
                  </a:moveTo>
                  <a:cubicBezTo>
                    <a:pt x="560" y="1436"/>
                    <a:pt x="560" y="1436"/>
                    <a:pt x="560" y="1436"/>
                  </a:cubicBezTo>
                  <a:cubicBezTo>
                    <a:pt x="95" y="1293"/>
                    <a:pt x="16" y="495"/>
                    <a:pt x="2" y="254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3" y="200"/>
                    <a:pt x="43" y="200"/>
                    <a:pt x="43" y="200"/>
                  </a:cubicBezTo>
                  <a:cubicBezTo>
                    <a:pt x="174" y="169"/>
                    <a:pt x="368" y="112"/>
                    <a:pt x="551" y="14"/>
                  </a:cubicBezTo>
                  <a:cubicBezTo>
                    <a:pt x="576" y="0"/>
                    <a:pt x="576" y="0"/>
                    <a:pt x="576" y="0"/>
                  </a:cubicBezTo>
                </a:path>
              </a:pathLst>
            </a:custGeom>
            <a:grp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463" name="Freeform 7">
              <a:extLst>
                <a:ext uri="{FF2B5EF4-FFF2-40B4-BE49-F238E27FC236}">
                  <a16:creationId xmlns:a16="http://schemas.microsoft.com/office/drawing/2014/main" id="{A2329973-AFF9-A18C-7F72-A2D960CFD23B}"/>
                </a:ext>
              </a:extLst>
            </p:cNvPr>
            <p:cNvSpPr>
              <a:spLocks/>
            </p:cNvSpPr>
            <p:nvPr/>
          </p:nvSpPr>
          <p:spPr bwMode="gray">
            <a:xfrm>
              <a:off x="2936" y="414"/>
              <a:ext cx="461" cy="553"/>
            </a:xfrm>
            <a:custGeom>
              <a:avLst/>
              <a:gdLst>
                <a:gd name="T0" fmla="*/ 1469 w 1577"/>
                <a:gd name="T1" fmla="*/ 469 h 1895"/>
                <a:gd name="T2" fmla="*/ 789 w 1577"/>
                <a:gd name="T3" fmla="*/ 1788 h 1895"/>
                <a:gd name="T4" fmla="*/ 106 w 1577"/>
                <a:gd name="T5" fmla="*/ 363 h 1895"/>
                <a:gd name="T6" fmla="*/ 789 w 1577"/>
                <a:gd name="T7" fmla="*/ 118 h 1895"/>
                <a:gd name="T8" fmla="*/ 1472 w 1577"/>
                <a:gd name="T9" fmla="*/ 363 h 1895"/>
                <a:gd name="T10" fmla="*/ 1472 w 1577"/>
                <a:gd name="T11" fmla="*/ 363 h 1895"/>
                <a:gd name="T12" fmla="*/ 1576 w 1577"/>
                <a:gd name="T13" fmla="*/ 379 h 1895"/>
                <a:gd name="T14" fmla="*/ 1577 w 1577"/>
                <a:gd name="T15" fmla="*/ 318 h 1895"/>
                <a:gd name="T16" fmla="*/ 1531 w 1577"/>
                <a:gd name="T17" fmla="*/ 266 h 1895"/>
                <a:gd name="T18" fmla="*/ 818 w 1577"/>
                <a:gd name="T19" fmla="*/ 12 h 1895"/>
                <a:gd name="T20" fmla="*/ 760 w 1577"/>
                <a:gd name="T21" fmla="*/ 12 h 1895"/>
                <a:gd name="T22" fmla="*/ 46 w 1577"/>
                <a:gd name="T23" fmla="*/ 266 h 1895"/>
                <a:gd name="T24" fmla="*/ 0 w 1577"/>
                <a:gd name="T25" fmla="*/ 318 h 1895"/>
                <a:gd name="T26" fmla="*/ 778 w 1577"/>
                <a:gd name="T27" fmla="*/ 1894 h 1895"/>
                <a:gd name="T28" fmla="*/ 789 w 1577"/>
                <a:gd name="T29" fmla="*/ 1895 h 1895"/>
                <a:gd name="T30" fmla="*/ 799 w 1577"/>
                <a:gd name="T31" fmla="*/ 1894 h 1895"/>
                <a:gd name="T32" fmla="*/ 1573 w 1577"/>
                <a:gd name="T33" fmla="*/ 485 h 1895"/>
                <a:gd name="T34" fmla="*/ 1469 w 1577"/>
                <a:gd name="T35" fmla="*/ 469 h 1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77" h="1895">
                  <a:moveTo>
                    <a:pt x="1469" y="469"/>
                  </a:moveTo>
                  <a:cubicBezTo>
                    <a:pt x="1445" y="1051"/>
                    <a:pt x="1255" y="1687"/>
                    <a:pt x="789" y="1788"/>
                  </a:cubicBezTo>
                  <a:cubicBezTo>
                    <a:pt x="175" y="1655"/>
                    <a:pt x="111" y="660"/>
                    <a:pt x="106" y="363"/>
                  </a:cubicBezTo>
                  <a:cubicBezTo>
                    <a:pt x="222" y="344"/>
                    <a:pt x="531" y="280"/>
                    <a:pt x="789" y="118"/>
                  </a:cubicBezTo>
                  <a:cubicBezTo>
                    <a:pt x="1047" y="280"/>
                    <a:pt x="1356" y="344"/>
                    <a:pt x="1472" y="363"/>
                  </a:cubicBezTo>
                  <a:cubicBezTo>
                    <a:pt x="1472" y="363"/>
                    <a:pt x="1472" y="363"/>
                    <a:pt x="1472" y="363"/>
                  </a:cubicBezTo>
                  <a:cubicBezTo>
                    <a:pt x="1504" y="369"/>
                    <a:pt x="1544" y="376"/>
                    <a:pt x="1576" y="379"/>
                  </a:cubicBezTo>
                  <a:cubicBezTo>
                    <a:pt x="1577" y="359"/>
                    <a:pt x="1577" y="339"/>
                    <a:pt x="1577" y="318"/>
                  </a:cubicBezTo>
                  <a:cubicBezTo>
                    <a:pt x="1577" y="292"/>
                    <a:pt x="1557" y="269"/>
                    <a:pt x="1531" y="266"/>
                  </a:cubicBezTo>
                  <a:cubicBezTo>
                    <a:pt x="1527" y="265"/>
                    <a:pt x="1119" y="213"/>
                    <a:pt x="818" y="12"/>
                  </a:cubicBezTo>
                  <a:cubicBezTo>
                    <a:pt x="800" y="0"/>
                    <a:pt x="777" y="0"/>
                    <a:pt x="760" y="12"/>
                  </a:cubicBezTo>
                  <a:cubicBezTo>
                    <a:pt x="459" y="212"/>
                    <a:pt x="50" y="265"/>
                    <a:pt x="46" y="266"/>
                  </a:cubicBezTo>
                  <a:cubicBezTo>
                    <a:pt x="20" y="269"/>
                    <a:pt x="0" y="292"/>
                    <a:pt x="0" y="318"/>
                  </a:cubicBezTo>
                  <a:cubicBezTo>
                    <a:pt x="0" y="1636"/>
                    <a:pt x="596" y="1857"/>
                    <a:pt x="778" y="1894"/>
                  </a:cubicBezTo>
                  <a:cubicBezTo>
                    <a:pt x="782" y="1894"/>
                    <a:pt x="785" y="1895"/>
                    <a:pt x="789" y="1895"/>
                  </a:cubicBezTo>
                  <a:cubicBezTo>
                    <a:pt x="792" y="1895"/>
                    <a:pt x="796" y="1894"/>
                    <a:pt x="799" y="1894"/>
                  </a:cubicBezTo>
                  <a:cubicBezTo>
                    <a:pt x="970" y="1859"/>
                    <a:pt x="1524" y="1656"/>
                    <a:pt x="1573" y="485"/>
                  </a:cubicBezTo>
                  <a:cubicBezTo>
                    <a:pt x="1548" y="482"/>
                    <a:pt x="1506" y="476"/>
                    <a:pt x="1469" y="469"/>
                  </a:cubicBezTo>
                  <a:close/>
                </a:path>
              </a:pathLst>
            </a:custGeom>
            <a:grp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grpSp>
        <p:nvGrpSpPr>
          <p:cNvPr id="469" name="Grafik 45">
            <a:extLst>
              <a:ext uri="{FF2B5EF4-FFF2-40B4-BE49-F238E27FC236}">
                <a16:creationId xmlns:a16="http://schemas.microsoft.com/office/drawing/2014/main" id="{28F34CD8-FE55-4980-6B19-3C2E0768C4B7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628065" y="3931074"/>
            <a:ext cx="541217" cy="540000"/>
            <a:chOff x="3976687" y="1314450"/>
            <a:chExt cx="4238625" cy="4229100"/>
          </a:xfrm>
          <a:solidFill>
            <a:schemeClr val="accent3"/>
          </a:solidFill>
        </p:grpSpPr>
        <p:sp>
          <p:nvSpPr>
            <p:cNvPr id="470" name="Freihandform: Form 469">
              <a:extLst>
                <a:ext uri="{FF2B5EF4-FFF2-40B4-BE49-F238E27FC236}">
                  <a16:creationId xmlns:a16="http://schemas.microsoft.com/office/drawing/2014/main" id="{36E88312-4FE1-86B8-7E6C-D983D896CCD6}"/>
                </a:ext>
              </a:extLst>
            </p:cNvPr>
            <p:cNvSpPr/>
            <p:nvPr/>
          </p:nvSpPr>
          <p:spPr bwMode="gray">
            <a:xfrm>
              <a:off x="5976722" y="4023360"/>
              <a:ext cx="1028700" cy="1514475"/>
            </a:xfrm>
            <a:custGeom>
              <a:avLst/>
              <a:gdLst>
                <a:gd name="connsiteX0" fmla="*/ 870324 w 1028700"/>
                <a:gd name="connsiteY0" fmla="*/ 1151954 h 1514475"/>
                <a:gd name="connsiteX1" fmla="*/ 834891 w 1028700"/>
                <a:gd name="connsiteY1" fmla="*/ 1198626 h 1514475"/>
                <a:gd name="connsiteX2" fmla="*/ 600100 w 1028700"/>
                <a:gd name="connsiteY2" fmla="*/ 1285494 h 1514475"/>
                <a:gd name="connsiteX3" fmla="*/ 357688 w 1028700"/>
                <a:gd name="connsiteY3" fmla="*/ 1196435 h 1514475"/>
                <a:gd name="connsiteX4" fmla="*/ 235483 w 1028700"/>
                <a:gd name="connsiteY4" fmla="*/ 852392 h 1514475"/>
                <a:gd name="connsiteX5" fmla="*/ 235483 w 1028700"/>
                <a:gd name="connsiteY5" fmla="*/ 0 h 1514475"/>
                <a:gd name="connsiteX6" fmla="*/ 25 w 1028700"/>
                <a:gd name="connsiteY6" fmla="*/ 0 h 1514475"/>
                <a:gd name="connsiteX7" fmla="*/ 25 w 1028700"/>
                <a:gd name="connsiteY7" fmla="*/ 850392 h 1514475"/>
                <a:gd name="connsiteX8" fmla="*/ 188905 w 1028700"/>
                <a:gd name="connsiteY8" fmla="*/ 1360646 h 1514475"/>
                <a:gd name="connsiteX9" fmla="*/ 600100 w 1028700"/>
                <a:gd name="connsiteY9" fmla="*/ 1520857 h 1514475"/>
                <a:gd name="connsiteX10" fmla="*/ 1007198 w 1028700"/>
                <a:gd name="connsiteY10" fmla="*/ 1358932 h 1514475"/>
                <a:gd name="connsiteX11" fmla="*/ 1037583 w 1028700"/>
                <a:gd name="connsiteY11" fmla="*/ 1323213 h 1514475"/>
                <a:gd name="connsiteX12" fmla="*/ 870324 w 1028700"/>
                <a:gd name="connsiteY12" fmla="*/ 1151954 h 151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28700" h="1514475">
                  <a:moveTo>
                    <a:pt x="870324" y="1151954"/>
                  </a:moveTo>
                  <a:cubicBezTo>
                    <a:pt x="859942" y="1168432"/>
                    <a:pt x="848416" y="1184053"/>
                    <a:pt x="834891" y="1198626"/>
                  </a:cubicBezTo>
                  <a:cubicBezTo>
                    <a:pt x="779551" y="1257110"/>
                    <a:pt x="702779" y="1285494"/>
                    <a:pt x="600100" y="1285494"/>
                  </a:cubicBezTo>
                  <a:cubicBezTo>
                    <a:pt x="496277" y="1285494"/>
                    <a:pt x="416934" y="1256443"/>
                    <a:pt x="357688" y="1196435"/>
                  </a:cubicBezTo>
                  <a:cubicBezTo>
                    <a:pt x="234721" y="1072325"/>
                    <a:pt x="235483" y="856202"/>
                    <a:pt x="235483" y="852392"/>
                  </a:cubicBezTo>
                  <a:lnTo>
                    <a:pt x="235483" y="0"/>
                  </a:lnTo>
                  <a:lnTo>
                    <a:pt x="25" y="0"/>
                  </a:lnTo>
                  <a:lnTo>
                    <a:pt x="25" y="850392"/>
                  </a:lnTo>
                  <a:cubicBezTo>
                    <a:pt x="-166" y="863155"/>
                    <a:pt x="-3119" y="1165193"/>
                    <a:pt x="188905" y="1360646"/>
                  </a:cubicBezTo>
                  <a:cubicBezTo>
                    <a:pt x="293490" y="1466945"/>
                    <a:pt x="431698" y="1520857"/>
                    <a:pt x="600100" y="1520857"/>
                  </a:cubicBezTo>
                  <a:cubicBezTo>
                    <a:pt x="769454" y="1520857"/>
                    <a:pt x="906329" y="1466374"/>
                    <a:pt x="1007198" y="1358932"/>
                  </a:cubicBezTo>
                  <a:cubicBezTo>
                    <a:pt x="1018057" y="1347406"/>
                    <a:pt x="1028058" y="1335500"/>
                    <a:pt x="1037583" y="1323213"/>
                  </a:cubicBezTo>
                  <a:lnTo>
                    <a:pt x="870324" y="1151954"/>
                  </a:lnTo>
                  <a:close/>
                </a:path>
              </a:pathLst>
            </a:custGeom>
            <a:grpFill/>
            <a:ln w="9525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71" name="Freihandform: Form 470">
              <a:extLst>
                <a:ext uri="{FF2B5EF4-FFF2-40B4-BE49-F238E27FC236}">
                  <a16:creationId xmlns:a16="http://schemas.microsoft.com/office/drawing/2014/main" id="{8243F35E-398B-03C7-C7F7-50435F9A15A4}"/>
                </a:ext>
              </a:extLst>
            </p:cNvPr>
            <p:cNvSpPr/>
            <p:nvPr/>
          </p:nvSpPr>
          <p:spPr bwMode="gray">
            <a:xfrm>
              <a:off x="5977128" y="1314450"/>
              <a:ext cx="228600" cy="352425"/>
            </a:xfrm>
            <a:custGeom>
              <a:avLst/>
              <a:gdLst>
                <a:gd name="connsiteX0" fmla="*/ 0 w 228600"/>
                <a:gd name="connsiteY0" fmla="*/ 0 h 352425"/>
                <a:gd name="connsiteX1" fmla="*/ 235458 w 228600"/>
                <a:gd name="connsiteY1" fmla="*/ 0 h 352425"/>
                <a:gd name="connsiteX2" fmla="*/ 235458 w 228600"/>
                <a:gd name="connsiteY2" fmla="*/ 353187 h 352425"/>
                <a:gd name="connsiteX3" fmla="*/ 0 w 228600"/>
                <a:gd name="connsiteY3" fmla="*/ 353187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" h="352425">
                  <a:moveTo>
                    <a:pt x="0" y="0"/>
                  </a:moveTo>
                  <a:lnTo>
                    <a:pt x="235458" y="0"/>
                  </a:lnTo>
                  <a:lnTo>
                    <a:pt x="235458" y="353187"/>
                  </a:lnTo>
                  <a:lnTo>
                    <a:pt x="0" y="353187"/>
                  </a:lnTo>
                  <a:close/>
                </a:path>
              </a:pathLst>
            </a:custGeom>
            <a:grpFill/>
            <a:ln w="9525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72" name="Freihandform: Form 471">
              <a:extLst>
                <a:ext uri="{FF2B5EF4-FFF2-40B4-BE49-F238E27FC236}">
                  <a16:creationId xmlns:a16="http://schemas.microsoft.com/office/drawing/2014/main" id="{2ABED334-449C-F671-8475-95BD739ABE67}"/>
                </a:ext>
              </a:extLst>
            </p:cNvPr>
            <p:cNvSpPr/>
            <p:nvPr/>
          </p:nvSpPr>
          <p:spPr bwMode="gray">
            <a:xfrm>
              <a:off x="3976687" y="1906429"/>
              <a:ext cx="4229100" cy="2114550"/>
            </a:xfrm>
            <a:custGeom>
              <a:avLst/>
              <a:gdLst>
                <a:gd name="connsiteX0" fmla="*/ 4236149 w 4229100"/>
                <a:gd name="connsiteY0" fmla="*/ 2115693 h 2114550"/>
                <a:gd name="connsiteX1" fmla="*/ 2114836 w 4229100"/>
                <a:gd name="connsiteY1" fmla="*/ 0 h 2114550"/>
                <a:gd name="connsiteX2" fmla="*/ 0 w 4229100"/>
                <a:gd name="connsiteY2" fmla="*/ 2115693 h 2114550"/>
                <a:gd name="connsiteX3" fmla="*/ 707517 w 4229100"/>
                <a:gd name="connsiteY3" fmla="*/ 2115693 h 2114550"/>
                <a:gd name="connsiteX4" fmla="*/ 908113 w 4229100"/>
                <a:gd name="connsiteY4" fmla="*/ 1381125 h 2114550"/>
                <a:gd name="connsiteX5" fmla="*/ 2114931 w 4229100"/>
                <a:gd name="connsiteY5" fmla="*/ 706565 h 2114550"/>
                <a:gd name="connsiteX6" fmla="*/ 3529203 w 4229100"/>
                <a:gd name="connsiteY6" fmla="*/ 2115788 h 2114550"/>
                <a:gd name="connsiteX7" fmla="*/ 4236149 w 4229100"/>
                <a:gd name="connsiteY7" fmla="*/ 2115788 h 2114550"/>
                <a:gd name="connsiteX8" fmla="*/ 4236149 w 4229100"/>
                <a:gd name="connsiteY8" fmla="*/ 2115693 h 2114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29100" h="2114550">
                  <a:moveTo>
                    <a:pt x="4236149" y="2115693"/>
                  </a:moveTo>
                  <a:cubicBezTo>
                    <a:pt x="4204049" y="1319784"/>
                    <a:pt x="3723513" y="0"/>
                    <a:pt x="2114836" y="0"/>
                  </a:cubicBezTo>
                  <a:cubicBezTo>
                    <a:pt x="510540" y="0"/>
                    <a:pt x="31814" y="1320546"/>
                    <a:pt x="0" y="2115693"/>
                  </a:cubicBezTo>
                  <a:lnTo>
                    <a:pt x="707517" y="2115693"/>
                  </a:lnTo>
                  <a:cubicBezTo>
                    <a:pt x="715423" y="2001107"/>
                    <a:pt x="751237" y="1683734"/>
                    <a:pt x="908113" y="1381125"/>
                  </a:cubicBezTo>
                  <a:cubicBezTo>
                    <a:pt x="1143572" y="927259"/>
                    <a:pt x="1538383" y="706565"/>
                    <a:pt x="2114931" y="706565"/>
                  </a:cubicBezTo>
                  <a:cubicBezTo>
                    <a:pt x="3355753" y="706565"/>
                    <a:pt x="3510534" y="1800416"/>
                    <a:pt x="3529203" y="2115788"/>
                  </a:cubicBezTo>
                  <a:lnTo>
                    <a:pt x="4236149" y="2115788"/>
                  </a:lnTo>
                  <a:lnTo>
                    <a:pt x="4236149" y="2115693"/>
                  </a:lnTo>
                  <a:close/>
                </a:path>
              </a:pathLst>
            </a:custGeom>
            <a:grpFill/>
            <a:ln w="9525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480" name="Textfeld 479">
            <a:extLst>
              <a:ext uri="{FF2B5EF4-FFF2-40B4-BE49-F238E27FC236}">
                <a16:creationId xmlns:a16="http://schemas.microsoft.com/office/drawing/2014/main" id="{B3394D28-20D4-3B3E-F2B3-5E53250FA025}"/>
              </a:ext>
            </a:extLst>
          </p:cNvPr>
          <p:cNvSpPr txBox="1"/>
          <p:nvPr/>
        </p:nvSpPr>
        <p:spPr>
          <a:xfrm>
            <a:off x="743701" y="5941613"/>
            <a:ext cx="6096000" cy="430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de-DE" sz="1100" dirty="0">
                <a:solidFill>
                  <a:schemeClr val="accent6"/>
                </a:solidFill>
              </a:rPr>
              <a:t>*Voraussetzung ist, dass vor der Beitragsfreistellung 12 Monate ununterbrochen Versicherungsschutz nach den Tarifen AZP, EGO2, PS3 bestand.</a:t>
            </a:r>
          </a:p>
        </p:txBody>
      </p:sp>
    </p:spTree>
    <p:extLst>
      <p:ext uri="{BB962C8B-B14F-4D97-AF65-F5344CB8AC3E}">
        <p14:creationId xmlns:p14="http://schemas.microsoft.com/office/powerpoint/2010/main" val="16278132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2" grpId="0" animBg="1"/>
      <p:bldP spid="37" grpId="0" animBg="1"/>
      <p:bldP spid="35" grpId="0" animBg="1"/>
      <p:bldP spid="50" grpId="0"/>
      <p:bldP spid="16" grpId="0"/>
      <p:bldP spid="15" grpId="0"/>
      <p:bldP spid="17" grpId="0"/>
      <p:bldP spid="48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97CE4FBF-80F4-5D83-2859-FEC6CA9D6B5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97CE4FBF-80F4-5D83-2859-FEC6CA9D6B5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D9397565-D9ED-40BD-9D60-C16B2338D2BF}"/>
              </a:ext>
            </a:extLst>
          </p:cNvPr>
          <p:cNvGrpSpPr/>
          <p:nvPr/>
        </p:nvGrpSpPr>
        <p:grpSpPr bwMode="gray">
          <a:xfrm>
            <a:off x="407988" y="1185525"/>
            <a:ext cx="11376025" cy="4455597"/>
            <a:chOff x="407988" y="1465743"/>
            <a:chExt cx="11376025" cy="4316501"/>
          </a:xfrm>
        </p:grpSpPr>
        <p:cxnSp>
          <p:nvCxnSpPr>
            <p:cNvPr id="53" name="Gerader Verbinder 52">
              <a:extLst>
                <a:ext uri="{FF2B5EF4-FFF2-40B4-BE49-F238E27FC236}">
                  <a16:creationId xmlns:a16="http://schemas.microsoft.com/office/drawing/2014/main" id="{57B93E8C-9FC2-443F-8552-A7D29CD7A32D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6094581" y="1754893"/>
              <a:ext cx="9319" cy="2714884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763EFED9-5DEF-431A-96CE-3071189ED673}"/>
                </a:ext>
              </a:extLst>
            </p:cNvPr>
            <p:cNvGrpSpPr/>
            <p:nvPr/>
          </p:nvGrpSpPr>
          <p:grpSpPr bwMode="gray">
            <a:xfrm>
              <a:off x="4371872" y="1465743"/>
              <a:ext cx="3448254" cy="4316501"/>
              <a:chOff x="5060345" y="1041652"/>
              <a:chExt cx="1777921" cy="6439895"/>
            </a:xfrm>
          </p:grpSpPr>
          <p:cxnSp>
            <p:nvCxnSpPr>
              <p:cNvPr id="52" name="Gerader Verbinder 51">
                <a:extLst>
                  <a:ext uri="{FF2B5EF4-FFF2-40B4-BE49-F238E27FC236}">
                    <a16:creationId xmlns:a16="http://schemas.microsoft.com/office/drawing/2014/main" id="{7D519FFB-F91B-4A1C-9A1C-3A86FBF17386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3600000">
                <a:off x="1840397" y="4261600"/>
                <a:ext cx="6439895" cy="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Gerader Verbinder 55">
                <a:extLst>
                  <a:ext uri="{FF2B5EF4-FFF2-40B4-BE49-F238E27FC236}">
                    <a16:creationId xmlns:a16="http://schemas.microsoft.com/office/drawing/2014/main" id="{A7978B7A-3187-4824-87CD-677EE756C575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7200000">
                <a:off x="3618318" y="4261600"/>
                <a:ext cx="6439895" cy="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7" name="Gerader Verbinder 56">
              <a:extLst>
                <a:ext uri="{FF2B5EF4-FFF2-40B4-BE49-F238E27FC236}">
                  <a16:creationId xmlns:a16="http://schemas.microsoft.com/office/drawing/2014/main" id="{E48DB8B3-E10A-4B56-ACED-4528FD822310}"/>
                </a:ext>
              </a:extLst>
            </p:cNvPr>
            <p:cNvCxnSpPr>
              <a:cxnSpLocks/>
            </p:cNvCxnSpPr>
            <p:nvPr/>
          </p:nvCxnSpPr>
          <p:spPr bwMode="gray">
            <a:xfrm flipH="1">
              <a:off x="7179912" y="3033346"/>
              <a:ext cx="4604101" cy="2483535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Gerader Verbinder 64">
              <a:extLst>
                <a:ext uri="{FF2B5EF4-FFF2-40B4-BE49-F238E27FC236}">
                  <a16:creationId xmlns:a16="http://schemas.microsoft.com/office/drawing/2014/main" id="{A5493A78-024A-4CF8-B6B3-B9FAC42206CA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407988" y="3033346"/>
              <a:ext cx="4604101" cy="2483535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516149" cy="304699"/>
          </a:xfrm>
        </p:spPr>
        <p:txBody>
          <a:bodyPr vert="horz" wrap="square">
            <a:spAutoFit/>
          </a:bodyPr>
          <a:lstStyle/>
          <a:p>
            <a:r>
              <a:rPr lang="de-DE" dirty="0"/>
              <a:t>Der Gesund­heits­ser­vice der HanseMerkur</a:t>
            </a:r>
          </a:p>
        </p:txBody>
      </p:sp>
      <p:sp>
        <p:nvSpPr>
          <p:cNvPr id="54" name="Rechteck: obere Ecken abgerundet 53">
            <a:extLst>
              <a:ext uri="{FF2B5EF4-FFF2-40B4-BE49-F238E27FC236}">
                <a16:creationId xmlns:a16="http://schemas.microsoft.com/office/drawing/2014/main" id="{180B4381-5384-43DB-9A87-9ACB26B93ADE}"/>
              </a:ext>
            </a:extLst>
          </p:cNvPr>
          <p:cNvSpPr/>
          <p:nvPr/>
        </p:nvSpPr>
        <p:spPr bwMode="gray">
          <a:xfrm rot="10800000" flipV="1">
            <a:off x="3820460" y="3789000"/>
            <a:ext cx="4532950" cy="1791596"/>
          </a:xfrm>
          <a:prstGeom prst="round2SameRect">
            <a:avLst>
              <a:gd name="adj1" fmla="val 7640"/>
              <a:gd name="adj2" fmla="val 0"/>
            </a:avLst>
          </a:prstGeom>
          <a:solidFill>
            <a:schemeClr val="accent3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72000" rIns="108000" bIns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A293E964-927D-4B4B-85A8-90DCCDC45697}"/>
              </a:ext>
            </a:extLst>
          </p:cNvPr>
          <p:cNvSpPr/>
          <p:nvPr/>
        </p:nvSpPr>
        <p:spPr bwMode="gray">
          <a:xfrm>
            <a:off x="407984" y="1162453"/>
            <a:ext cx="3083990" cy="15704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/>
          <a:p>
            <a:pPr marL="0" marR="0" lvl="0" indent="0" defTabSz="914400" rtl="0" eaLnBrk="1" fontAlgn="auto" latinLnBrk="0" hangingPunct="1"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1200" cap="none" spc="0" normalizeH="0" baseline="0" noProof="0" dirty="0">
                <a:ln>
                  <a:noFill/>
                </a:ln>
                <a:solidFill>
                  <a:srgbClr val="00A075"/>
                </a:solidFill>
                <a:effectLst/>
                <a:uLnTx/>
                <a:uFillTx/>
              </a:rPr>
              <a:t>Digitale Angebote und Programme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50" dirty="0">
                <a:solidFill>
                  <a:prstClr val="black"/>
                </a:solidFill>
              </a:rPr>
              <a:t>Durch</a:t>
            </a:r>
            <a:r>
              <a:rPr kumimoji="0" lang="de-DE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digitale Angebote in Themen wie Psychische Gesundheit und Herz-Kreislauf unterstützt die HanseMerkur,</a:t>
            </a:r>
            <a:r>
              <a:rPr lang="de-DE" sz="1050" dirty="0">
                <a:solidFill>
                  <a:prstClr val="black"/>
                </a:solidFill>
              </a:rPr>
              <a:t> wie zum Beispiel </a:t>
            </a:r>
            <a:r>
              <a:rPr kumimoji="0" lang="de-DE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mit dem Screening auf Vorhofflimmern durch mobile EKG-Geräte.</a:t>
            </a:r>
          </a:p>
        </p:txBody>
      </p:sp>
      <p:sp>
        <p:nvSpPr>
          <p:cNvPr id="97" name="Rechteck 96">
            <a:extLst>
              <a:ext uri="{FF2B5EF4-FFF2-40B4-BE49-F238E27FC236}">
                <a16:creationId xmlns:a16="http://schemas.microsoft.com/office/drawing/2014/main" id="{54AE58B0-8D8D-4DC1-96C8-A4E4272E9229}"/>
              </a:ext>
            </a:extLst>
          </p:cNvPr>
          <p:cNvSpPr/>
          <p:nvPr/>
        </p:nvSpPr>
        <p:spPr bwMode="gray">
          <a:xfrm>
            <a:off x="4118413" y="1158597"/>
            <a:ext cx="1823185" cy="1615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1200" cap="none" spc="0" normalizeH="0" baseline="0" noProof="0" dirty="0">
                <a:ln>
                  <a:noFill/>
                </a:ln>
                <a:solidFill>
                  <a:srgbClr val="00A075"/>
                </a:solidFill>
                <a:effectLst/>
                <a:uLnTx/>
                <a:uFillTx/>
              </a:rPr>
              <a:t>Online-Arzt und Hautarzt per App</a:t>
            </a:r>
          </a:p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Keine Lust, ewig im Wartezimmer zu sitzen? </a:t>
            </a:r>
            <a:b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lang="de-DE" sz="1100" dirty="0">
                <a:solidFill>
                  <a:prstClr val="black"/>
                </a:solidFill>
              </a:rPr>
              <a:t>Unsere Kunden profitieren </a:t>
            </a:r>
            <a:br>
              <a:rPr lang="de-DE" sz="1100" dirty="0">
                <a:solidFill>
                  <a:prstClr val="black"/>
                </a:solidFill>
              </a:rPr>
            </a:br>
            <a:r>
              <a:rPr lang="de-DE" sz="1100" dirty="0">
                <a:solidFill>
                  <a:prstClr val="black"/>
                </a:solidFill>
              </a:rPr>
              <a:t>durch Telemedizin. </a:t>
            </a:r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8" name="Rechteck 97">
            <a:extLst>
              <a:ext uri="{FF2B5EF4-FFF2-40B4-BE49-F238E27FC236}">
                <a16:creationId xmlns:a16="http://schemas.microsoft.com/office/drawing/2014/main" id="{2712DCCF-4CB1-4A42-B8E5-D31E6C5D0705}"/>
              </a:ext>
            </a:extLst>
          </p:cNvPr>
          <p:cNvSpPr/>
          <p:nvPr/>
        </p:nvSpPr>
        <p:spPr bwMode="gray">
          <a:xfrm>
            <a:off x="6256883" y="1161025"/>
            <a:ext cx="1832505" cy="16229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/>
          <a:p>
            <a:pPr marL="0" marR="0" lvl="0" indent="0" defTabSz="914400" rtl="0" eaLnBrk="1" fontAlgn="auto" latinLnBrk="0" hangingPunct="1"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A075"/>
                </a:solidFill>
                <a:effectLst/>
                <a:uLnTx/>
                <a:uFillTx/>
              </a:rPr>
              <a:t>ServiceApp</a:t>
            </a:r>
            <a:endParaRPr lang="de-DE" sz="2000" dirty="0">
              <a:solidFill>
                <a:srgbClr val="00A075"/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Unsere Kunden profitieren von einem mobilen Service mit digitaler Postbox und der Möglichkeit Dokumente online bequem einzureichen. </a:t>
            </a: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122" name="Rechteck 121">
            <a:extLst>
              <a:ext uri="{FF2B5EF4-FFF2-40B4-BE49-F238E27FC236}">
                <a16:creationId xmlns:a16="http://schemas.microsoft.com/office/drawing/2014/main" id="{EBE91BDC-52F0-4449-A854-D8974FDC7F84}"/>
              </a:ext>
            </a:extLst>
          </p:cNvPr>
          <p:cNvSpPr/>
          <p:nvPr/>
        </p:nvSpPr>
        <p:spPr bwMode="gray">
          <a:xfrm>
            <a:off x="8471714" y="4054883"/>
            <a:ext cx="3076951" cy="13382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1200" cap="none" spc="0" normalizeH="0" baseline="0" noProof="0" dirty="0">
                <a:ln>
                  <a:noFill/>
                </a:ln>
                <a:solidFill>
                  <a:srgbClr val="00A075"/>
                </a:solidFill>
                <a:effectLst/>
                <a:uLnTx/>
                <a:uFillTx/>
                <a:ea typeface="+mn-ea"/>
                <a:cs typeface="+mn-cs"/>
              </a:rPr>
              <a:t>Gesundheitstelefon</a:t>
            </a:r>
          </a:p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Der Ansprechpartner bei Fragen zu erforderlichen Impfungen, medizinischen Zeitmeinungen oder allgemeinen </a:t>
            </a:r>
            <a:b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medizinischen Fragen.</a:t>
            </a:r>
          </a:p>
        </p:txBody>
      </p:sp>
      <p:sp>
        <p:nvSpPr>
          <p:cNvPr id="123" name="Rechteck 122">
            <a:extLst>
              <a:ext uri="{FF2B5EF4-FFF2-40B4-BE49-F238E27FC236}">
                <a16:creationId xmlns:a16="http://schemas.microsoft.com/office/drawing/2014/main" id="{F31D4582-2E25-40C7-8133-6A50CBB1F2E7}"/>
              </a:ext>
            </a:extLst>
          </p:cNvPr>
          <p:cNvSpPr/>
          <p:nvPr/>
        </p:nvSpPr>
        <p:spPr bwMode="gray">
          <a:xfrm>
            <a:off x="407984" y="4054883"/>
            <a:ext cx="2823977" cy="13382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/>
          <a:p>
            <a:pPr marL="0" marR="0" lvl="0" indent="0" defTabSz="914400" rtl="0" eaLnBrk="1" fontAlgn="auto" latinLnBrk="0" hangingPunct="1"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1200" cap="none" spc="0" normalizeH="0" baseline="0" noProof="0" dirty="0">
                <a:ln>
                  <a:noFill/>
                </a:ln>
                <a:solidFill>
                  <a:srgbClr val="00A075"/>
                </a:solidFill>
                <a:effectLst/>
                <a:uLnTx/>
                <a:uFillTx/>
                <a:ea typeface="+mn-ea"/>
                <a:cs typeface="+mn-cs"/>
              </a:rPr>
              <a:t>Die Gesundheitsprofis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Umfangreiches</a:t>
            </a: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medizinisches Fachwissen, wie Ernährungstipps oder Wissenswertem zu Medikamenten haben wir für auf unserem Blog </a:t>
            </a:r>
            <a:r>
              <a:rPr kumimoji="0" lang="de-DE" sz="1100" b="0" i="1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diegesundheitsprofis.de </a:t>
            </a: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aufgeführt.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765A24FC-65F3-4721-9197-6199ED40CDE5}"/>
              </a:ext>
            </a:extLst>
          </p:cNvPr>
          <p:cNvSpPr/>
          <p:nvPr/>
        </p:nvSpPr>
        <p:spPr bwMode="gray">
          <a:xfrm>
            <a:off x="0" y="5508597"/>
            <a:ext cx="12192000" cy="72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grpSp>
        <p:nvGrpSpPr>
          <p:cNvPr id="9" name="Grafik 23">
            <a:extLst>
              <a:ext uri="{FF2B5EF4-FFF2-40B4-BE49-F238E27FC236}">
                <a16:creationId xmlns:a16="http://schemas.microsoft.com/office/drawing/2014/main" id="{20B76B6E-D302-4867-D64F-CB0F9780AD6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484646" y="4151529"/>
            <a:ext cx="1152016" cy="1152655"/>
            <a:chOff x="3438525" y="771525"/>
            <a:chExt cx="5307140" cy="5310085"/>
          </a:xfrm>
          <a:solidFill>
            <a:schemeClr val="bg1"/>
          </a:solidFill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C5EDE61-EE40-3FDD-1222-F8B11DD3F1E3}"/>
                </a:ext>
              </a:extLst>
            </p:cNvPr>
            <p:cNvSpPr/>
            <p:nvPr/>
          </p:nvSpPr>
          <p:spPr bwMode="gray">
            <a:xfrm>
              <a:off x="5652894" y="771525"/>
              <a:ext cx="2952750" cy="2952751"/>
            </a:xfrm>
            <a:custGeom>
              <a:avLst/>
              <a:gdLst>
                <a:gd name="connsiteX0" fmla="*/ 1034320 w 2952750"/>
                <a:gd name="connsiteY0" fmla="*/ 2952845 h 2952750"/>
                <a:gd name="connsiteX1" fmla="*/ 1920145 w 2952750"/>
                <a:gd name="connsiteY1" fmla="*/ 2952845 h 2952750"/>
                <a:gd name="connsiteX2" fmla="*/ 1920145 w 2952750"/>
                <a:gd name="connsiteY2" fmla="*/ 1919383 h 2952750"/>
                <a:gd name="connsiteX3" fmla="*/ 2953798 w 2952750"/>
                <a:gd name="connsiteY3" fmla="*/ 1919383 h 2952750"/>
                <a:gd name="connsiteX4" fmla="*/ 2953798 w 2952750"/>
                <a:gd name="connsiteY4" fmla="*/ 1033463 h 2952750"/>
                <a:gd name="connsiteX5" fmla="*/ 1920145 w 2952750"/>
                <a:gd name="connsiteY5" fmla="*/ 1033463 h 2952750"/>
                <a:gd name="connsiteX6" fmla="*/ 1920145 w 2952750"/>
                <a:gd name="connsiteY6" fmla="*/ 0 h 2952750"/>
                <a:gd name="connsiteX7" fmla="*/ 1033463 w 2952750"/>
                <a:gd name="connsiteY7" fmla="*/ 0 h 2952750"/>
                <a:gd name="connsiteX8" fmla="*/ 1033463 w 2952750"/>
                <a:gd name="connsiteY8" fmla="*/ 1036606 h 2952750"/>
                <a:gd name="connsiteX9" fmla="*/ 0 w 2952750"/>
                <a:gd name="connsiteY9" fmla="*/ 1036606 h 2952750"/>
                <a:gd name="connsiteX10" fmla="*/ 0 w 2952750"/>
                <a:gd name="connsiteY10" fmla="*/ 1919383 h 2952750"/>
                <a:gd name="connsiteX11" fmla="*/ 1034320 w 2952750"/>
                <a:gd name="connsiteY11" fmla="*/ 1919383 h 2952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52750" h="2952750">
                  <a:moveTo>
                    <a:pt x="1034320" y="2952845"/>
                  </a:moveTo>
                  <a:lnTo>
                    <a:pt x="1920145" y="2952845"/>
                  </a:lnTo>
                  <a:lnTo>
                    <a:pt x="1920145" y="1919383"/>
                  </a:lnTo>
                  <a:lnTo>
                    <a:pt x="2953798" y="1919383"/>
                  </a:lnTo>
                  <a:lnTo>
                    <a:pt x="2953798" y="1033463"/>
                  </a:lnTo>
                  <a:lnTo>
                    <a:pt x="1920145" y="1033463"/>
                  </a:lnTo>
                  <a:lnTo>
                    <a:pt x="1920145" y="0"/>
                  </a:lnTo>
                  <a:lnTo>
                    <a:pt x="1033463" y="0"/>
                  </a:lnTo>
                  <a:lnTo>
                    <a:pt x="1033463" y="1036606"/>
                  </a:lnTo>
                  <a:lnTo>
                    <a:pt x="0" y="1036606"/>
                  </a:lnTo>
                  <a:lnTo>
                    <a:pt x="0" y="1919383"/>
                  </a:lnTo>
                  <a:lnTo>
                    <a:pt x="1034320" y="191938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CE4AF9B5-47A4-9DB7-3A4E-4FD2E952DD28}"/>
                </a:ext>
              </a:extLst>
            </p:cNvPr>
            <p:cNvSpPr/>
            <p:nvPr/>
          </p:nvSpPr>
          <p:spPr bwMode="gray">
            <a:xfrm>
              <a:off x="3438525" y="4317397"/>
              <a:ext cx="876300" cy="1476375"/>
            </a:xfrm>
            <a:custGeom>
              <a:avLst/>
              <a:gdLst>
                <a:gd name="connsiteX0" fmla="*/ 0 w 876300"/>
                <a:gd name="connsiteY0" fmla="*/ 0 h 1476375"/>
                <a:gd name="connsiteX1" fmla="*/ 885730 w 876300"/>
                <a:gd name="connsiteY1" fmla="*/ 0 h 1476375"/>
                <a:gd name="connsiteX2" fmla="*/ 885730 w 876300"/>
                <a:gd name="connsiteY2" fmla="*/ 1476375 h 1476375"/>
                <a:gd name="connsiteX3" fmla="*/ 0 w 876300"/>
                <a:gd name="connsiteY3" fmla="*/ 1476375 h 147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6300" h="1476375">
                  <a:moveTo>
                    <a:pt x="0" y="0"/>
                  </a:moveTo>
                  <a:lnTo>
                    <a:pt x="885730" y="0"/>
                  </a:lnTo>
                  <a:lnTo>
                    <a:pt x="885730" y="1476375"/>
                  </a:lnTo>
                  <a:lnTo>
                    <a:pt x="0" y="147637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7E153C82-D1DE-2C96-BB0D-506438EDC084}"/>
                </a:ext>
              </a:extLst>
            </p:cNvPr>
            <p:cNvSpPr/>
            <p:nvPr/>
          </p:nvSpPr>
          <p:spPr bwMode="gray">
            <a:xfrm>
              <a:off x="4621721" y="4067145"/>
              <a:ext cx="2333625" cy="1209675"/>
            </a:xfrm>
            <a:custGeom>
              <a:avLst/>
              <a:gdLst>
                <a:gd name="connsiteX0" fmla="*/ 1424749 w 2333625"/>
                <a:gd name="connsiteY0" fmla="*/ 359122 h 1209675"/>
                <a:gd name="connsiteX1" fmla="*/ 1970246 w 2333625"/>
                <a:gd name="connsiteY1" fmla="*/ 750790 h 1209675"/>
                <a:gd name="connsiteX2" fmla="*/ 2021014 w 2333625"/>
                <a:gd name="connsiteY2" fmla="*/ 903000 h 1209675"/>
                <a:gd name="connsiteX3" fmla="*/ 1838801 w 2333625"/>
                <a:gd name="connsiteY3" fmla="*/ 856899 h 1209675"/>
                <a:gd name="connsiteX4" fmla="*/ 1312926 w 2333625"/>
                <a:gd name="connsiteY4" fmla="*/ 508570 h 1209675"/>
                <a:gd name="connsiteX5" fmla="*/ 1151954 w 2333625"/>
                <a:gd name="connsiteY5" fmla="*/ 750219 h 1209675"/>
                <a:gd name="connsiteX6" fmla="*/ 1686973 w 2333625"/>
                <a:gd name="connsiteY6" fmla="*/ 1106930 h 1209675"/>
                <a:gd name="connsiteX7" fmla="*/ 2259235 w 2333625"/>
                <a:gd name="connsiteY7" fmla="*/ 1072926 h 1209675"/>
                <a:gd name="connsiteX8" fmla="*/ 2099501 w 2333625"/>
                <a:gd name="connsiteY8" fmla="*/ 475708 h 1209675"/>
                <a:gd name="connsiteX9" fmla="*/ 1591342 w 2333625"/>
                <a:gd name="connsiteY9" fmla="*/ 114234 h 1209675"/>
                <a:gd name="connsiteX10" fmla="*/ 1148906 w 2333625"/>
                <a:gd name="connsiteY10" fmla="*/ 6316 h 1209675"/>
                <a:gd name="connsiteX11" fmla="*/ 0 w 2333625"/>
                <a:gd name="connsiteY11" fmla="*/ 247584 h 1209675"/>
                <a:gd name="connsiteX12" fmla="*/ 0 w 2333625"/>
                <a:gd name="connsiteY12" fmla="*/ 554575 h 1209675"/>
                <a:gd name="connsiteX13" fmla="*/ 1191768 w 2333625"/>
                <a:gd name="connsiteY13" fmla="*/ 296829 h 1209675"/>
                <a:gd name="connsiteX14" fmla="*/ 1424749 w 2333625"/>
                <a:gd name="connsiteY14" fmla="*/ 359122 h 1209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33625" h="1209675">
                  <a:moveTo>
                    <a:pt x="1424749" y="359122"/>
                  </a:moveTo>
                  <a:lnTo>
                    <a:pt x="1970246" y="750790"/>
                  </a:lnTo>
                  <a:cubicBezTo>
                    <a:pt x="2019014" y="785461"/>
                    <a:pt x="2076355" y="847660"/>
                    <a:pt x="2021014" y="903000"/>
                  </a:cubicBezTo>
                  <a:cubicBezTo>
                    <a:pt x="1972628" y="951387"/>
                    <a:pt x="1890236" y="893856"/>
                    <a:pt x="1838801" y="856899"/>
                  </a:cubicBezTo>
                  <a:lnTo>
                    <a:pt x="1312926" y="508570"/>
                  </a:lnTo>
                  <a:lnTo>
                    <a:pt x="1151954" y="750219"/>
                  </a:lnTo>
                  <a:cubicBezTo>
                    <a:pt x="1151954" y="750219"/>
                    <a:pt x="1550003" y="1022729"/>
                    <a:pt x="1686973" y="1106930"/>
                  </a:cubicBezTo>
                  <a:cubicBezTo>
                    <a:pt x="2007775" y="1304002"/>
                    <a:pt x="2169605" y="1177796"/>
                    <a:pt x="2259235" y="1072926"/>
                  </a:cubicBezTo>
                  <a:cubicBezTo>
                    <a:pt x="2337340" y="981200"/>
                    <a:pt x="2441543" y="715357"/>
                    <a:pt x="2099501" y="475708"/>
                  </a:cubicBezTo>
                  <a:cubicBezTo>
                    <a:pt x="1966055" y="382268"/>
                    <a:pt x="1591342" y="114234"/>
                    <a:pt x="1591342" y="114234"/>
                  </a:cubicBezTo>
                  <a:cubicBezTo>
                    <a:pt x="1462564" y="22128"/>
                    <a:pt x="1305211" y="-16258"/>
                    <a:pt x="1148906" y="6316"/>
                  </a:cubicBezTo>
                  <a:lnTo>
                    <a:pt x="0" y="247584"/>
                  </a:lnTo>
                  <a:lnTo>
                    <a:pt x="0" y="554575"/>
                  </a:lnTo>
                  <a:lnTo>
                    <a:pt x="1191768" y="296829"/>
                  </a:lnTo>
                  <a:cubicBezTo>
                    <a:pt x="1279017" y="286161"/>
                    <a:pt x="1353312" y="307687"/>
                    <a:pt x="1424749" y="3591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7E1F6A70-7078-4C2D-1B9A-C2A0BE7B491C}"/>
                </a:ext>
              </a:extLst>
            </p:cNvPr>
            <p:cNvSpPr/>
            <p:nvPr/>
          </p:nvSpPr>
          <p:spPr bwMode="gray">
            <a:xfrm>
              <a:off x="4621340" y="4167085"/>
              <a:ext cx="4124325" cy="1914525"/>
            </a:xfrm>
            <a:custGeom>
              <a:avLst/>
              <a:gdLst>
                <a:gd name="connsiteX0" fmla="*/ 4091940 w 4124325"/>
                <a:gd name="connsiteY0" fmla="*/ 203366 h 1914525"/>
                <a:gd name="connsiteX1" fmla="*/ 3695033 w 4124325"/>
                <a:gd name="connsiteY1" fmla="*/ 11914 h 1914525"/>
                <a:gd name="connsiteX2" fmla="*/ 2511552 w 4124325"/>
                <a:gd name="connsiteY2" fmla="*/ 362529 h 1914525"/>
                <a:gd name="connsiteX3" fmla="*/ 2615375 w 4124325"/>
                <a:gd name="connsiteY3" fmla="*/ 641230 h 1914525"/>
                <a:gd name="connsiteX4" fmla="*/ 3651218 w 4124325"/>
                <a:gd name="connsiteY4" fmla="*/ 331668 h 1914525"/>
                <a:gd name="connsiteX5" fmla="*/ 3836480 w 4124325"/>
                <a:gd name="connsiteY5" fmla="*/ 334811 h 1914525"/>
                <a:gd name="connsiteX6" fmla="*/ 3718084 w 4124325"/>
                <a:gd name="connsiteY6" fmla="*/ 498736 h 1914525"/>
                <a:gd name="connsiteX7" fmla="*/ 1808893 w 4124325"/>
                <a:gd name="connsiteY7" fmla="*/ 1622020 h 1914525"/>
                <a:gd name="connsiteX8" fmla="*/ 0 w 4124325"/>
                <a:gd name="connsiteY8" fmla="*/ 1322268 h 1914525"/>
                <a:gd name="connsiteX9" fmla="*/ 0 w 4124325"/>
                <a:gd name="connsiteY9" fmla="*/ 1626877 h 1914525"/>
                <a:gd name="connsiteX10" fmla="*/ 1845850 w 4124325"/>
                <a:gd name="connsiteY10" fmla="*/ 1919486 h 1914525"/>
                <a:gd name="connsiteX11" fmla="*/ 4020312 w 4124325"/>
                <a:gd name="connsiteY11" fmla="*/ 653137 h 1914525"/>
                <a:gd name="connsiteX12" fmla="*/ 4091940 w 4124325"/>
                <a:gd name="connsiteY12" fmla="*/ 203366 h 191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24325" h="1914525">
                  <a:moveTo>
                    <a:pt x="4091940" y="203366"/>
                  </a:moveTo>
                  <a:cubicBezTo>
                    <a:pt x="4025360" y="70016"/>
                    <a:pt x="3884390" y="-36569"/>
                    <a:pt x="3695033" y="11914"/>
                  </a:cubicBezTo>
                  <a:lnTo>
                    <a:pt x="2511552" y="362529"/>
                  </a:lnTo>
                  <a:lnTo>
                    <a:pt x="2615375" y="641230"/>
                  </a:lnTo>
                  <a:cubicBezTo>
                    <a:pt x="2615375" y="641230"/>
                    <a:pt x="3391853" y="405487"/>
                    <a:pt x="3651218" y="331668"/>
                  </a:cubicBezTo>
                  <a:cubicBezTo>
                    <a:pt x="3743611" y="305379"/>
                    <a:pt x="3813429" y="272422"/>
                    <a:pt x="3836480" y="334811"/>
                  </a:cubicBezTo>
                  <a:cubicBezTo>
                    <a:pt x="3866293" y="415583"/>
                    <a:pt x="3805809" y="444920"/>
                    <a:pt x="3718084" y="498736"/>
                  </a:cubicBezTo>
                  <a:cubicBezTo>
                    <a:pt x="3499866" y="632468"/>
                    <a:pt x="1958150" y="1622020"/>
                    <a:pt x="1808893" y="1622020"/>
                  </a:cubicBezTo>
                  <a:cubicBezTo>
                    <a:pt x="1590485" y="1622020"/>
                    <a:pt x="0" y="1322268"/>
                    <a:pt x="0" y="1322268"/>
                  </a:cubicBezTo>
                  <a:lnTo>
                    <a:pt x="0" y="1626877"/>
                  </a:lnTo>
                  <a:cubicBezTo>
                    <a:pt x="0" y="1626877"/>
                    <a:pt x="1635919" y="1919486"/>
                    <a:pt x="1845850" y="1919486"/>
                  </a:cubicBezTo>
                  <a:cubicBezTo>
                    <a:pt x="2072640" y="1919486"/>
                    <a:pt x="4020312" y="653137"/>
                    <a:pt x="4020312" y="653137"/>
                  </a:cubicBezTo>
                  <a:cubicBezTo>
                    <a:pt x="4144994" y="567126"/>
                    <a:pt x="4159568" y="338621"/>
                    <a:pt x="4091940" y="2033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24" name="Textplatzhalter 1">
            <a:extLst>
              <a:ext uri="{FF2B5EF4-FFF2-40B4-BE49-F238E27FC236}">
                <a16:creationId xmlns:a16="http://schemas.microsoft.com/office/drawing/2014/main" id="{B8739100-1956-84B7-BDF4-F8ACD95192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196057"/>
            <a:ext cx="7639200" cy="144000"/>
          </a:xfrm>
        </p:spPr>
        <p:txBody>
          <a:bodyPr/>
          <a:lstStyle/>
          <a:p>
            <a:r>
              <a:rPr lang="de-DE" dirty="0"/>
              <a:t>Womit können wir noch punkten?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F3530EB-2105-E7E0-5FC2-D362F822409C}"/>
              </a:ext>
            </a:extLst>
          </p:cNvPr>
          <p:cNvSpPr txBox="1"/>
          <p:nvPr/>
        </p:nvSpPr>
        <p:spPr>
          <a:xfrm>
            <a:off x="4371872" y="5681555"/>
            <a:ext cx="3503768" cy="28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rtlCol="0">
            <a:noAutofit/>
          </a:bodyPr>
          <a:lstStyle/>
          <a:p>
            <a:pPr algn="l"/>
            <a:r>
              <a:rPr lang="de-DE" sz="2000" dirty="0">
                <a:solidFill>
                  <a:schemeClr val="accent6"/>
                </a:solidFill>
              </a:rPr>
              <a:t>….und viele weitere Vorteile!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567CC64-C28B-C0E1-0D8C-E6C695EF82F2}"/>
              </a:ext>
            </a:extLst>
          </p:cNvPr>
          <p:cNvSpPr txBox="1"/>
          <p:nvPr/>
        </p:nvSpPr>
        <p:spPr>
          <a:xfrm>
            <a:off x="8852841" y="1005836"/>
            <a:ext cx="2780423" cy="170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1200" cap="none" spc="0" normalizeH="0" baseline="0" noProof="0" dirty="0">
                <a:ln>
                  <a:noFill/>
                </a:ln>
                <a:solidFill>
                  <a:srgbClr val="00A075"/>
                </a:solidFill>
                <a:effectLst/>
                <a:uLnTx/>
                <a:uFillTx/>
              </a:rPr>
              <a:t>Zugang zu Hilfsmitteln und Medikam</a:t>
            </a:r>
            <a:r>
              <a:rPr lang="de-DE" dirty="0">
                <a:solidFill>
                  <a:srgbClr val="00A075"/>
                </a:solidFill>
              </a:rPr>
              <a:t>enten</a:t>
            </a:r>
          </a:p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100" dirty="0">
                <a:solidFill>
                  <a:prstClr val="black"/>
                </a:solidFill>
              </a:rPr>
              <a:t>Sonderkonditionen bei ausgewählten Partnern aus dem Gesundheitssektor bieten ein hohes Maß an Qualität, Kompetenz und Service.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E78FC495-08AE-06BE-C218-CC707AA2C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987" y="6546778"/>
            <a:ext cx="4680000" cy="118800"/>
          </a:xfrm>
        </p:spPr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AB066BC-03F0-7F4A-197E-02AC95E9E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6056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600"/>
                                        <p:tgtEl>
                                          <p:spTgt spid="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600" fill="hold"/>
                                        <p:tgtEl>
                                          <p:spTgt spid="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66" grpId="0"/>
      <p:bldP spid="97" grpId="0"/>
      <p:bldP spid="98" grpId="0"/>
      <p:bldP spid="123" grpId="0"/>
      <p:bldP spid="7" grpId="0" animBg="1"/>
      <p:bldP spid="26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bgerundetes Rechteck 40">
            <a:extLst>
              <a:ext uri="{FF2B5EF4-FFF2-40B4-BE49-F238E27FC236}">
                <a16:creationId xmlns:a16="http://schemas.microsoft.com/office/drawing/2014/main" id="{3239F5FF-D6D2-A268-34DB-09F2B94610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4751" y="1983600"/>
            <a:ext cx="11376025" cy="549939"/>
          </a:xfrm>
          <a:prstGeom prst="roundRect">
            <a:avLst>
              <a:gd name="adj" fmla="val 15471"/>
            </a:avLst>
          </a:prstGeom>
          <a:gradFill flip="none" rotWithShape="0">
            <a:gsLst>
              <a:gs pos="10000">
                <a:schemeClr val="accent3">
                  <a:alpha val="90000"/>
                </a:schemeClr>
              </a:gs>
              <a:gs pos="80000">
                <a:schemeClr val="accent1">
                  <a:alpha val="90000"/>
                </a:schemeClr>
              </a:gs>
            </a:gsLst>
            <a:lin ang="19500000" scaled="0"/>
            <a:tileRect/>
          </a:gradFill>
        </p:spPr>
        <p:txBody>
          <a:bodyPr vert="horz" wrap="square" lIns="0" tIns="0" rIns="0" bIns="0" rtlCol="0" anchor="ctr" anchorCtr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de-DE" sz="2400" b="1" dirty="0">
                <a:solidFill>
                  <a:schemeClr val="bg1"/>
                </a:solidFill>
              </a:rPr>
              <a:t>Best Fit (S) </a:t>
            </a:r>
            <a:r>
              <a:rPr lang="de-DE" sz="1300" b="1" dirty="0">
                <a:solidFill>
                  <a:schemeClr val="bg1"/>
                </a:solidFill>
              </a:rPr>
              <a:t>Grundtarife AZP, EGO2, PS3 </a:t>
            </a:r>
          </a:p>
        </p:txBody>
      </p:sp>
      <p:sp>
        <p:nvSpPr>
          <p:cNvPr id="14" name="Abgerundetes Rechteck 40">
            <a:extLst>
              <a:ext uri="{FF2B5EF4-FFF2-40B4-BE49-F238E27FC236}">
                <a16:creationId xmlns:a16="http://schemas.microsoft.com/office/drawing/2014/main" id="{876E4CDD-3DDD-E022-8BA1-61C98E5100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07988" y="4246599"/>
            <a:ext cx="1728000" cy="1116000"/>
          </a:xfrm>
          <a:prstGeom prst="roundRect">
            <a:avLst>
              <a:gd name="adj" fmla="val 15471"/>
            </a:avLst>
          </a:prstGeom>
          <a:solidFill>
            <a:srgbClr val="6D1B34"/>
          </a:solidFill>
        </p:spPr>
        <p:txBody>
          <a:bodyPr vert="horz" wrap="square" lIns="0" tIns="0" rIns="0" bIns="0" rtlCol="0" anchor="ctr" anchorCtr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de-DE" sz="1300" b="1" dirty="0">
                <a:solidFill>
                  <a:schemeClr val="bg1"/>
                </a:solidFill>
              </a:rPr>
              <a:t>Verdienst­ausfall</a:t>
            </a:r>
          </a:p>
        </p:txBody>
      </p:sp>
      <p:sp>
        <p:nvSpPr>
          <p:cNvPr id="15" name="Abgerundetes Rechteck 40">
            <a:extLst>
              <a:ext uri="{FF2B5EF4-FFF2-40B4-BE49-F238E27FC236}">
                <a16:creationId xmlns:a16="http://schemas.microsoft.com/office/drawing/2014/main" id="{49906E1C-AF81-9B8D-4270-5A317F28AF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338946" y="4246599"/>
            <a:ext cx="1728000" cy="1116000"/>
          </a:xfrm>
          <a:prstGeom prst="roundRect">
            <a:avLst>
              <a:gd name="adj" fmla="val 15471"/>
            </a:avLst>
          </a:prstGeom>
          <a:solidFill>
            <a:srgbClr val="C5A4AE"/>
          </a:solidFill>
        </p:spPr>
        <p:txBody>
          <a:bodyPr vert="horz" wrap="square" lIns="0" tIns="0" rIns="0" bIns="0" rtlCol="0" anchor="ctr" anchorCtr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de-DE" sz="1300" b="1" dirty="0">
                <a:solidFill>
                  <a:schemeClr val="bg1"/>
                </a:solidFill>
              </a:rPr>
              <a:t>Spezialisten-</a:t>
            </a:r>
            <a:br>
              <a:rPr lang="de-DE" sz="1300" b="1" dirty="0">
                <a:solidFill>
                  <a:schemeClr val="bg1"/>
                </a:solidFill>
              </a:rPr>
            </a:br>
            <a:r>
              <a:rPr lang="de-DE" sz="1300" b="1" dirty="0">
                <a:solidFill>
                  <a:schemeClr val="bg1"/>
                </a:solidFill>
              </a:rPr>
              <a:t>behandlung, </a:t>
            </a:r>
            <a:br>
              <a:rPr lang="de-DE" sz="1300" b="1" dirty="0">
                <a:solidFill>
                  <a:schemeClr val="bg1"/>
                </a:solidFill>
              </a:rPr>
            </a:br>
            <a:r>
              <a:rPr lang="de-DE" sz="1300" b="1" dirty="0">
                <a:solidFill>
                  <a:schemeClr val="bg1"/>
                </a:solidFill>
              </a:rPr>
              <a:t>Ein- oder Zweibettzimmer </a:t>
            </a:r>
          </a:p>
        </p:txBody>
      </p:sp>
      <p:sp>
        <p:nvSpPr>
          <p:cNvPr id="16" name="Abgerundetes Rechteck 40">
            <a:extLst>
              <a:ext uri="{FF2B5EF4-FFF2-40B4-BE49-F238E27FC236}">
                <a16:creationId xmlns:a16="http://schemas.microsoft.com/office/drawing/2014/main" id="{A4C4F5E0-A05C-4333-F184-55605CD20F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269904" y="4246599"/>
            <a:ext cx="1728000" cy="1116000"/>
          </a:xfrm>
          <a:prstGeom prst="roundRect">
            <a:avLst>
              <a:gd name="adj" fmla="val 15471"/>
            </a:avLst>
          </a:prstGeom>
          <a:solidFill>
            <a:srgbClr val="D88210"/>
          </a:solidFill>
        </p:spPr>
        <p:txBody>
          <a:bodyPr vert="horz" wrap="square" lIns="0" tIns="0" rIns="0" bIns="0" rtlCol="0" anchor="ctr" anchorCtr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de-DE" sz="1400" b="1" dirty="0">
                <a:solidFill>
                  <a:schemeClr val="bg1"/>
                </a:solidFill>
              </a:rPr>
              <a:t>Selbstbehalts-reduzierung </a:t>
            </a:r>
            <a:br>
              <a:rPr lang="de-DE" sz="1400" b="1" dirty="0">
                <a:solidFill>
                  <a:schemeClr val="bg1"/>
                </a:solidFill>
              </a:rPr>
            </a:br>
            <a:r>
              <a:rPr lang="de-DE" sz="1400" b="1" dirty="0">
                <a:solidFill>
                  <a:schemeClr val="bg1"/>
                </a:solidFill>
              </a:rPr>
              <a:t>ab 65 Jahren</a:t>
            </a:r>
          </a:p>
        </p:txBody>
      </p:sp>
      <p:sp>
        <p:nvSpPr>
          <p:cNvPr id="17" name="Abgerundetes Rechteck 40">
            <a:extLst>
              <a:ext uri="{FF2B5EF4-FFF2-40B4-BE49-F238E27FC236}">
                <a16:creationId xmlns:a16="http://schemas.microsoft.com/office/drawing/2014/main" id="{65081893-CFB6-FE22-690E-D9A82710C9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200862" y="4246599"/>
            <a:ext cx="1728000" cy="1116000"/>
          </a:xfrm>
          <a:prstGeom prst="roundRect">
            <a:avLst>
              <a:gd name="adj" fmla="val 15471"/>
            </a:avLst>
          </a:prstGeom>
          <a:solidFill>
            <a:srgbClr val="FDC300"/>
          </a:solidFill>
        </p:spPr>
        <p:txBody>
          <a:bodyPr vert="horz" wrap="square" lIns="0" tIns="0" rIns="0" bIns="0" rtlCol="0" anchor="ctr" anchorCtr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de-DE" sz="1300" b="1" dirty="0">
                <a:solidFill>
                  <a:schemeClr val="bg1"/>
                </a:solidFill>
              </a:rPr>
              <a:t>Kurtagegeld</a:t>
            </a:r>
          </a:p>
        </p:txBody>
      </p:sp>
      <p:sp>
        <p:nvSpPr>
          <p:cNvPr id="18" name="Abgerundetes Rechteck 40">
            <a:extLst>
              <a:ext uri="{FF2B5EF4-FFF2-40B4-BE49-F238E27FC236}">
                <a16:creationId xmlns:a16="http://schemas.microsoft.com/office/drawing/2014/main" id="{32A09702-9B3D-4A6D-B9D2-E1B081CDB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131820" y="4246599"/>
            <a:ext cx="1728000" cy="1116000"/>
          </a:xfrm>
          <a:prstGeom prst="roundRect">
            <a:avLst>
              <a:gd name="adj" fmla="val 15471"/>
            </a:avLst>
          </a:prstGeom>
          <a:solidFill>
            <a:srgbClr val="8D827D"/>
          </a:solidFill>
        </p:spPr>
        <p:txBody>
          <a:bodyPr vert="horz" wrap="square" lIns="0" tIns="0" rIns="0" bIns="0" rtlCol="0" anchor="ctr" anchorCtr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de-DE" sz="1300" b="1" dirty="0">
                <a:solidFill>
                  <a:schemeClr val="bg1"/>
                </a:solidFill>
              </a:rPr>
              <a:t>Pflegezusatz</a:t>
            </a:r>
          </a:p>
        </p:txBody>
      </p:sp>
      <p:sp>
        <p:nvSpPr>
          <p:cNvPr id="19" name="Abgerundetes Rechteck 40">
            <a:extLst>
              <a:ext uri="{FF2B5EF4-FFF2-40B4-BE49-F238E27FC236}">
                <a16:creationId xmlns:a16="http://schemas.microsoft.com/office/drawing/2014/main" id="{FA7AC856-18D9-71E7-1CFA-1080E98D9B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0062776" y="4246599"/>
            <a:ext cx="1728000" cy="1116000"/>
          </a:xfrm>
          <a:prstGeom prst="roundRect">
            <a:avLst>
              <a:gd name="adj" fmla="val 15471"/>
            </a:avLst>
          </a:prstGeom>
          <a:solidFill>
            <a:srgbClr val="194383"/>
          </a:solidFill>
        </p:spPr>
        <p:txBody>
          <a:bodyPr vert="horz" wrap="square" lIns="0" tIns="0" rIns="0" bIns="0" rtlCol="0" anchor="ctr" anchorCtr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de-DE" sz="1300" b="1" dirty="0">
                <a:solidFill>
                  <a:schemeClr val="bg1"/>
                </a:solidFill>
              </a:rPr>
              <a:t>Beitragsentlastung</a:t>
            </a:r>
            <a:br>
              <a:rPr lang="de-DE" sz="1300" b="1" dirty="0">
                <a:solidFill>
                  <a:schemeClr val="bg1"/>
                </a:solidFill>
              </a:rPr>
            </a:br>
            <a:r>
              <a:rPr lang="de-DE" sz="1300" b="1" dirty="0">
                <a:solidFill>
                  <a:schemeClr val="bg1"/>
                </a:solidFill>
              </a:rPr>
              <a:t>ab 65 Jahren</a:t>
            </a:r>
          </a:p>
        </p:txBody>
      </p:sp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0555CE9C-04C0-A760-6E09-8A38F30B3AC7}"/>
              </a:ext>
            </a:extLst>
          </p:cNvPr>
          <p:cNvGrpSpPr>
            <a:grpSpLocks noChangeAspect="1"/>
          </p:cNvGrpSpPr>
          <p:nvPr/>
        </p:nvGrpSpPr>
        <p:grpSpPr>
          <a:xfrm>
            <a:off x="749988" y="2591250"/>
            <a:ext cx="1044000" cy="1594342"/>
            <a:chOff x="749988" y="2676941"/>
            <a:chExt cx="1044000" cy="1594342"/>
          </a:xfrm>
        </p:grpSpPr>
        <p:cxnSp>
          <p:nvCxnSpPr>
            <p:cNvPr id="20" name="Gerade Verbindung mit Pfeil 19">
              <a:extLst>
                <a:ext uri="{FF2B5EF4-FFF2-40B4-BE49-F238E27FC236}">
                  <a16:creationId xmlns:a16="http://schemas.microsoft.com/office/drawing/2014/main" id="{160F2B2F-3096-5AFA-E344-E6BE5FA6B65A}"/>
                </a:ext>
              </a:extLst>
            </p:cNvPr>
            <p:cNvCxnSpPr>
              <a:cxnSpLocks/>
            </p:cNvCxnSpPr>
            <p:nvPr/>
          </p:nvCxnSpPr>
          <p:spPr>
            <a:xfrm>
              <a:off x="1275370" y="2676941"/>
              <a:ext cx="0" cy="1594342"/>
            </a:xfrm>
            <a:prstGeom prst="straightConnector1">
              <a:avLst/>
            </a:prstGeom>
            <a:ln w="19050">
              <a:solidFill>
                <a:srgbClr val="6D1B34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Abgerundetes Rechteck 38">
              <a:extLst>
                <a:ext uri="{FF2B5EF4-FFF2-40B4-BE49-F238E27FC236}">
                  <a16:creationId xmlns:a16="http://schemas.microsoft.com/office/drawing/2014/main" id="{4F649FEC-DC46-8FFF-FFC0-BF4C39EA95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49988" y="3114112"/>
              <a:ext cx="1044000" cy="720000"/>
            </a:xfrm>
            <a:prstGeom prst="roundRect">
              <a:avLst>
                <a:gd name="adj" fmla="val 24052"/>
              </a:avLst>
            </a:prstGeom>
            <a:solidFill>
              <a:schemeClr val="bg1"/>
            </a:solidFill>
            <a:ln w="19050">
              <a:solidFill>
                <a:srgbClr val="6D1B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0" bIns="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Ergänzungs-</a:t>
              </a:r>
              <a:br>
                <a: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</a:br>
              <a:r>
                <a: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baustein</a:t>
              </a:r>
              <a:br>
                <a: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</a:br>
              <a:r>
                <a:rPr kumimoji="0" lang="de-DE" sz="1300" b="1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T</a:t>
              </a: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</a:p>
          </p:txBody>
        </p:sp>
      </p:grp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268C448C-C687-6FC9-90E0-5613DBA15ABE}"/>
              </a:ext>
            </a:extLst>
          </p:cNvPr>
          <p:cNvGrpSpPr>
            <a:grpSpLocks noChangeAspect="1"/>
          </p:cNvGrpSpPr>
          <p:nvPr/>
        </p:nvGrpSpPr>
        <p:grpSpPr>
          <a:xfrm>
            <a:off x="2680946" y="2591250"/>
            <a:ext cx="1044000" cy="1594342"/>
            <a:chOff x="2680946" y="2676941"/>
            <a:chExt cx="1044000" cy="1594342"/>
          </a:xfrm>
        </p:grpSpPr>
        <p:cxnSp>
          <p:nvCxnSpPr>
            <p:cNvPr id="22" name="Gerade Verbindung mit Pfeil 21">
              <a:extLst>
                <a:ext uri="{FF2B5EF4-FFF2-40B4-BE49-F238E27FC236}">
                  <a16:creationId xmlns:a16="http://schemas.microsoft.com/office/drawing/2014/main" id="{162BBE13-A594-B785-0A31-EB50A3C78A96}"/>
                </a:ext>
              </a:extLst>
            </p:cNvPr>
            <p:cNvCxnSpPr>
              <a:cxnSpLocks/>
            </p:cNvCxnSpPr>
            <p:nvPr/>
          </p:nvCxnSpPr>
          <p:spPr>
            <a:xfrm>
              <a:off x="3202946" y="2676941"/>
              <a:ext cx="0" cy="1594342"/>
            </a:xfrm>
            <a:prstGeom prst="straightConnector1">
              <a:avLst/>
            </a:prstGeom>
            <a:ln w="19050">
              <a:solidFill>
                <a:srgbClr val="C5A4AE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Abgerundetes Rechteck 38">
              <a:extLst>
                <a:ext uri="{FF2B5EF4-FFF2-40B4-BE49-F238E27FC236}">
                  <a16:creationId xmlns:a16="http://schemas.microsoft.com/office/drawing/2014/main" id="{B51271FE-D5B8-ECED-6E7A-D48EBD43D0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2680946" y="3114112"/>
              <a:ext cx="1044000" cy="720000"/>
            </a:xfrm>
            <a:prstGeom prst="roundRect">
              <a:avLst>
                <a:gd name="adj" fmla="val 24052"/>
              </a:avLst>
            </a:prstGeom>
            <a:solidFill>
              <a:schemeClr val="bg1"/>
            </a:solidFill>
            <a:ln w="19050">
              <a:solidFill>
                <a:srgbClr val="C5A4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0" bIns="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Ergänzungs-</a:t>
              </a:r>
              <a:br>
                <a: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</a:br>
              <a:r>
                <a: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baustein</a:t>
              </a:r>
              <a:br>
                <a: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</a:br>
              <a:r>
                <a:rPr kumimoji="0" lang="de-DE" sz="1300" b="1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PSV</a:t>
              </a: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</a:p>
          </p:txBody>
        </p:sp>
      </p:grp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BA28C01D-AAA4-D6CF-1408-D2E80BFAE063}"/>
              </a:ext>
            </a:extLst>
          </p:cNvPr>
          <p:cNvGrpSpPr>
            <a:grpSpLocks noChangeAspect="1"/>
          </p:cNvGrpSpPr>
          <p:nvPr/>
        </p:nvGrpSpPr>
        <p:grpSpPr>
          <a:xfrm>
            <a:off x="4611904" y="2591250"/>
            <a:ext cx="1044000" cy="1594342"/>
            <a:chOff x="4611904" y="2676941"/>
            <a:chExt cx="1044000" cy="1594342"/>
          </a:xfrm>
        </p:grpSpPr>
        <p:cxnSp>
          <p:nvCxnSpPr>
            <p:cNvPr id="24" name="Gerade Verbindung mit Pfeil 23">
              <a:extLst>
                <a:ext uri="{FF2B5EF4-FFF2-40B4-BE49-F238E27FC236}">
                  <a16:creationId xmlns:a16="http://schemas.microsoft.com/office/drawing/2014/main" id="{605499D9-2EDE-E5BC-7CA5-B1F04B7B3E80}"/>
                </a:ext>
              </a:extLst>
            </p:cNvPr>
            <p:cNvCxnSpPr>
              <a:cxnSpLocks/>
            </p:cNvCxnSpPr>
            <p:nvPr/>
          </p:nvCxnSpPr>
          <p:spPr>
            <a:xfrm>
              <a:off x="5133904" y="2676941"/>
              <a:ext cx="0" cy="1594342"/>
            </a:xfrm>
            <a:prstGeom prst="straightConnector1">
              <a:avLst/>
            </a:prstGeom>
            <a:ln w="19050">
              <a:solidFill>
                <a:srgbClr val="D8821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Abgerundetes Rechteck 38">
              <a:extLst>
                <a:ext uri="{FF2B5EF4-FFF2-40B4-BE49-F238E27FC236}">
                  <a16:creationId xmlns:a16="http://schemas.microsoft.com/office/drawing/2014/main" id="{E9DE5C25-DED0-BDE8-FE48-2953B43A99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4611904" y="3114112"/>
              <a:ext cx="1044000" cy="720000"/>
            </a:xfrm>
            <a:prstGeom prst="roundRect">
              <a:avLst>
                <a:gd name="adj" fmla="val 24052"/>
              </a:avLst>
            </a:prstGeom>
            <a:solidFill>
              <a:schemeClr val="bg1"/>
            </a:solidFill>
            <a:ln w="19050">
              <a:solidFill>
                <a:srgbClr val="D8821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0" bIns="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Ergänzungs-</a:t>
              </a:r>
              <a:br>
                <a: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</a:br>
              <a:r>
                <a: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baustein</a:t>
              </a:r>
              <a:br>
                <a: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</a:br>
              <a:r>
                <a:rPr kumimoji="0" lang="de-DE" sz="1300" b="1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SBE</a:t>
              </a:r>
              <a:endPara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1A1A18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46149957-6DF5-4028-11A2-3F7873864CBF}"/>
              </a:ext>
            </a:extLst>
          </p:cNvPr>
          <p:cNvGrpSpPr>
            <a:grpSpLocks noChangeAspect="1"/>
          </p:cNvGrpSpPr>
          <p:nvPr/>
        </p:nvGrpSpPr>
        <p:grpSpPr>
          <a:xfrm>
            <a:off x="6542862" y="2591250"/>
            <a:ext cx="1044000" cy="1594342"/>
            <a:chOff x="6542862" y="2676941"/>
            <a:chExt cx="1044000" cy="1594342"/>
          </a:xfrm>
        </p:grpSpPr>
        <p:cxnSp>
          <p:nvCxnSpPr>
            <p:cNvPr id="26" name="Gerade Verbindung mit Pfeil 25">
              <a:extLst>
                <a:ext uri="{FF2B5EF4-FFF2-40B4-BE49-F238E27FC236}">
                  <a16:creationId xmlns:a16="http://schemas.microsoft.com/office/drawing/2014/main" id="{5195B556-32BC-EEB0-A0BC-ED2775D759A9}"/>
                </a:ext>
              </a:extLst>
            </p:cNvPr>
            <p:cNvCxnSpPr>
              <a:cxnSpLocks/>
            </p:cNvCxnSpPr>
            <p:nvPr/>
          </p:nvCxnSpPr>
          <p:spPr>
            <a:xfrm>
              <a:off x="7064862" y="2676941"/>
              <a:ext cx="0" cy="1594342"/>
            </a:xfrm>
            <a:prstGeom prst="straightConnector1">
              <a:avLst/>
            </a:prstGeom>
            <a:ln w="19050">
              <a:solidFill>
                <a:srgbClr val="FDC3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Abgerundetes Rechteck 38">
              <a:extLst>
                <a:ext uri="{FF2B5EF4-FFF2-40B4-BE49-F238E27FC236}">
                  <a16:creationId xmlns:a16="http://schemas.microsoft.com/office/drawing/2014/main" id="{9CEED2CC-159B-060C-B1BB-2E8F5041D6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542862" y="3114112"/>
              <a:ext cx="1044000" cy="720000"/>
            </a:xfrm>
            <a:prstGeom prst="roundRect">
              <a:avLst>
                <a:gd name="adj" fmla="val 24052"/>
              </a:avLst>
            </a:prstGeom>
            <a:solidFill>
              <a:schemeClr val="bg1"/>
            </a:solidFill>
            <a:ln w="19050">
              <a:solidFill>
                <a:srgbClr val="FDC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0" bIns="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Ergänzungs-</a:t>
              </a:r>
              <a:br>
                <a: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</a:br>
              <a:r>
                <a: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baustein</a:t>
              </a:r>
              <a:br>
                <a: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</a:br>
              <a:r>
                <a:rPr kumimoji="0" lang="de-DE" sz="1300" b="1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KUT</a:t>
              </a: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</a:p>
          </p:txBody>
        </p:sp>
      </p:grp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C8B0A42B-1562-A656-0265-EA691D0CFA65}"/>
              </a:ext>
            </a:extLst>
          </p:cNvPr>
          <p:cNvGrpSpPr>
            <a:grpSpLocks noChangeAspect="1"/>
          </p:cNvGrpSpPr>
          <p:nvPr/>
        </p:nvGrpSpPr>
        <p:grpSpPr>
          <a:xfrm>
            <a:off x="8473820" y="2591250"/>
            <a:ext cx="1044000" cy="1594342"/>
            <a:chOff x="8473820" y="2676941"/>
            <a:chExt cx="1044000" cy="1594342"/>
          </a:xfrm>
        </p:grpSpPr>
        <p:cxnSp>
          <p:nvCxnSpPr>
            <p:cNvPr id="28" name="Gerade Verbindung mit Pfeil 27">
              <a:extLst>
                <a:ext uri="{FF2B5EF4-FFF2-40B4-BE49-F238E27FC236}">
                  <a16:creationId xmlns:a16="http://schemas.microsoft.com/office/drawing/2014/main" id="{35F4CFAE-EC02-FDDD-D086-7AE0585B6F3A}"/>
                </a:ext>
              </a:extLst>
            </p:cNvPr>
            <p:cNvCxnSpPr>
              <a:cxnSpLocks/>
            </p:cNvCxnSpPr>
            <p:nvPr/>
          </p:nvCxnSpPr>
          <p:spPr>
            <a:xfrm>
              <a:off x="8995820" y="2676941"/>
              <a:ext cx="0" cy="1594342"/>
            </a:xfrm>
            <a:prstGeom prst="straightConnector1">
              <a:avLst/>
            </a:prstGeom>
            <a:ln w="19050">
              <a:solidFill>
                <a:srgbClr val="8D827D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Abgerundetes Rechteck 38">
              <a:extLst>
                <a:ext uri="{FF2B5EF4-FFF2-40B4-BE49-F238E27FC236}">
                  <a16:creationId xmlns:a16="http://schemas.microsoft.com/office/drawing/2014/main" id="{EBAD206D-916A-17BE-BF0A-9EBC672159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8473820" y="3114112"/>
              <a:ext cx="1044000" cy="720000"/>
            </a:xfrm>
            <a:prstGeom prst="roundRect">
              <a:avLst>
                <a:gd name="adj" fmla="val 24052"/>
              </a:avLst>
            </a:prstGeom>
            <a:solidFill>
              <a:schemeClr val="bg1"/>
            </a:solidFill>
            <a:ln w="19050">
              <a:solidFill>
                <a:srgbClr val="8D82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0" bIns="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Ergänzungs-</a:t>
              </a:r>
              <a:br>
                <a: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</a:br>
              <a:r>
                <a: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baustein</a:t>
              </a:r>
              <a:br>
                <a: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</a:br>
              <a:r>
                <a:rPr kumimoji="0" lang="de-DE" sz="1300" b="1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PGA / PGS</a:t>
              </a: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</a:p>
          </p:txBody>
        </p:sp>
      </p:grp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2FF2FA54-81E9-82E5-881C-6763E2FD0C7A}"/>
              </a:ext>
            </a:extLst>
          </p:cNvPr>
          <p:cNvGrpSpPr>
            <a:grpSpLocks noChangeAspect="1"/>
          </p:cNvGrpSpPr>
          <p:nvPr/>
        </p:nvGrpSpPr>
        <p:grpSpPr>
          <a:xfrm>
            <a:off x="10404776" y="2591250"/>
            <a:ext cx="1044000" cy="1594342"/>
            <a:chOff x="10404776" y="2676941"/>
            <a:chExt cx="1044000" cy="1594342"/>
          </a:xfrm>
        </p:grpSpPr>
        <p:cxnSp>
          <p:nvCxnSpPr>
            <p:cNvPr id="30" name="Gerade Verbindung mit Pfeil 29">
              <a:extLst>
                <a:ext uri="{FF2B5EF4-FFF2-40B4-BE49-F238E27FC236}">
                  <a16:creationId xmlns:a16="http://schemas.microsoft.com/office/drawing/2014/main" id="{100866F2-004A-28F7-23F9-27C56292CA40}"/>
                </a:ext>
              </a:extLst>
            </p:cNvPr>
            <p:cNvCxnSpPr>
              <a:cxnSpLocks/>
            </p:cNvCxnSpPr>
            <p:nvPr/>
          </p:nvCxnSpPr>
          <p:spPr>
            <a:xfrm>
              <a:off x="10926776" y="2676941"/>
              <a:ext cx="0" cy="1594342"/>
            </a:xfrm>
            <a:prstGeom prst="straightConnector1">
              <a:avLst/>
            </a:prstGeom>
            <a:ln w="19050">
              <a:solidFill>
                <a:srgbClr val="194383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Abgerundetes Rechteck 38">
              <a:extLst>
                <a:ext uri="{FF2B5EF4-FFF2-40B4-BE49-F238E27FC236}">
                  <a16:creationId xmlns:a16="http://schemas.microsoft.com/office/drawing/2014/main" id="{78001B4C-8B89-B3A7-BF2B-D371FD6B3E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0404776" y="3114112"/>
              <a:ext cx="1044000" cy="720000"/>
            </a:xfrm>
            <a:prstGeom prst="roundRect">
              <a:avLst>
                <a:gd name="adj" fmla="val 24052"/>
              </a:avLst>
            </a:prstGeom>
            <a:solidFill>
              <a:schemeClr val="bg1"/>
            </a:solidFill>
            <a:ln w="19050">
              <a:solidFill>
                <a:srgbClr val="19438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0" bIns="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Ergänzungs-</a:t>
              </a:r>
              <a:br>
                <a: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</a:br>
              <a:r>
                <a: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baustein</a:t>
              </a:r>
              <a:br>
                <a:rPr kumimoji="0" lang="de-DE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</a:br>
              <a:r>
                <a:rPr kumimoji="0" lang="de-DE" sz="1300" b="1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BEN</a:t>
              </a: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</a:p>
          </p:txBody>
        </p:sp>
      </p:grpSp>
      <p:sp>
        <p:nvSpPr>
          <p:cNvPr id="3" name="Titel 2">
            <a:extLst>
              <a:ext uri="{FF2B5EF4-FFF2-40B4-BE49-F238E27FC236}">
                <a16:creationId xmlns:a16="http://schemas.microsoft.com/office/drawing/2014/main" id="{B005F5BD-4C24-5E9E-C788-969DFD840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Der Aufbau von Best Fit &amp; Best Fit 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351D7C-6FCB-5F2F-A2D7-5819672F4DC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8" name="Textplatzhalter 10">
            <a:extLst>
              <a:ext uri="{FF2B5EF4-FFF2-40B4-BE49-F238E27FC236}">
                <a16:creationId xmlns:a16="http://schemas.microsoft.com/office/drawing/2014/main" id="{E2FE2AD1-DE42-408C-44C7-93D092C011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8" y="196850"/>
            <a:ext cx="7488237" cy="142875"/>
          </a:xfrm>
        </p:spPr>
        <p:txBody>
          <a:bodyPr/>
          <a:lstStyle/>
          <a:p>
            <a:r>
              <a:rPr lang="de-DE" dirty="0"/>
              <a:t>Best Fit &amp; Best Fit S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8D2BC3B-B83E-5EEC-CD26-1BFB729F787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17</a:t>
            </a:fld>
            <a:endParaRPr lang="de-DE" dirty="0"/>
          </a:p>
        </p:txBody>
      </p: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E4B40C14-8B64-BD09-28CB-4EFE8A4A0861}"/>
              </a:ext>
            </a:extLst>
          </p:cNvPr>
          <p:cNvGrpSpPr>
            <a:grpSpLocks noChangeAspect="1"/>
          </p:cNvGrpSpPr>
          <p:nvPr/>
        </p:nvGrpSpPr>
        <p:grpSpPr>
          <a:xfrm>
            <a:off x="8939232" y="252968"/>
            <a:ext cx="2479406" cy="2463862"/>
            <a:chOff x="8949506" y="283790"/>
            <a:chExt cx="2479406" cy="2463862"/>
          </a:xfrm>
        </p:grpSpPr>
        <p:pic>
          <p:nvPicPr>
            <p:cNvPr id="11" name="Picture 29">
              <a:extLst>
                <a:ext uri="{FF2B5EF4-FFF2-40B4-BE49-F238E27FC236}">
                  <a16:creationId xmlns:a16="http://schemas.microsoft.com/office/drawing/2014/main" id="{39F08C7F-6AFD-4331-5A0A-7332A8F973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109989">
              <a:off x="8949506" y="283790"/>
              <a:ext cx="2479406" cy="2463862"/>
            </a:xfrm>
            <a:prstGeom prst="rect">
              <a:avLst/>
            </a:prstGeom>
          </p:spPr>
        </p:pic>
        <p:sp>
          <p:nvSpPr>
            <p:cNvPr id="12" name="TextBox 67">
              <a:extLst>
                <a:ext uri="{FF2B5EF4-FFF2-40B4-BE49-F238E27FC236}">
                  <a16:creationId xmlns:a16="http://schemas.microsoft.com/office/drawing/2014/main" id="{5DFF424F-8AD5-4B4C-F8B4-CDB5B4B534A6}"/>
                </a:ext>
              </a:extLst>
            </p:cNvPr>
            <p:cNvSpPr txBox="1">
              <a:spLocks/>
            </p:cNvSpPr>
            <p:nvPr/>
          </p:nvSpPr>
          <p:spPr>
            <a:xfrm rot="20683195">
              <a:off x="9431375" y="1251944"/>
              <a:ext cx="1658212" cy="10772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de-DE" sz="1400" b="1" dirty="0">
                  <a:solidFill>
                    <a:schemeClr val="accent1"/>
                  </a:solidFill>
                  <a:ea typeface="Open Sans Light" panose="020B0306030504020204" pitchFamily="34" charset="0"/>
                  <a:cs typeface="Arial"/>
                </a:rPr>
                <a:t>Dank des modularen Aufbaus ist eine individuelle Tarifgestaltung möglich!</a:t>
              </a:r>
            </a:p>
          </p:txBody>
        </p:sp>
        <p:grpSp>
          <p:nvGrpSpPr>
            <p:cNvPr id="32" name="Grafik 3">
              <a:extLst>
                <a:ext uri="{FF2B5EF4-FFF2-40B4-BE49-F238E27FC236}">
                  <a16:creationId xmlns:a16="http://schemas.microsoft.com/office/drawing/2014/main" id="{0C35BCD6-589B-0CD9-C623-5B5CEE37AA9B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 rot="20700000">
              <a:off x="9822629" y="751302"/>
              <a:ext cx="389841" cy="422331"/>
              <a:chOff x="4381500" y="1571625"/>
              <a:chExt cx="3429000" cy="3714750"/>
            </a:xfrm>
            <a:solidFill>
              <a:schemeClr val="accent1"/>
            </a:solidFill>
          </p:grpSpPr>
          <p:sp>
            <p:nvSpPr>
              <p:cNvPr id="33" name="Freihandform: Form 32">
                <a:extLst>
                  <a:ext uri="{FF2B5EF4-FFF2-40B4-BE49-F238E27FC236}">
                    <a16:creationId xmlns:a16="http://schemas.microsoft.com/office/drawing/2014/main" id="{7A8BC8CE-0C2A-027C-9E8D-FCDD6F34D70E}"/>
                  </a:ext>
                </a:extLst>
              </p:cNvPr>
              <p:cNvSpPr/>
              <p:nvPr/>
            </p:nvSpPr>
            <p:spPr bwMode="gray">
              <a:xfrm>
                <a:off x="4381500" y="1571625"/>
                <a:ext cx="3429000" cy="3714750"/>
              </a:xfrm>
              <a:custGeom>
                <a:avLst/>
                <a:gdLst>
                  <a:gd name="connsiteX0" fmla="*/ 0 w 3429000"/>
                  <a:gd name="connsiteY0" fmla="*/ 0 h 3714750"/>
                  <a:gd name="connsiteX1" fmla="*/ 3429000 w 3429000"/>
                  <a:gd name="connsiteY1" fmla="*/ 0 h 3714750"/>
                  <a:gd name="connsiteX2" fmla="*/ 3429000 w 3429000"/>
                  <a:gd name="connsiteY2" fmla="*/ 857250 h 3714750"/>
                  <a:gd name="connsiteX3" fmla="*/ 0 w 3429000"/>
                  <a:gd name="connsiteY3" fmla="*/ 857250 h 3714750"/>
                  <a:gd name="connsiteX4" fmla="*/ 0 w 3429000"/>
                  <a:gd name="connsiteY4" fmla="*/ 0 h 3714750"/>
                  <a:gd name="connsiteX5" fmla="*/ 0 w 3429000"/>
                  <a:gd name="connsiteY5" fmla="*/ 2857500 h 3714750"/>
                  <a:gd name="connsiteX6" fmla="*/ 3429000 w 3429000"/>
                  <a:gd name="connsiteY6" fmla="*/ 2857500 h 3714750"/>
                  <a:gd name="connsiteX7" fmla="*/ 3429000 w 3429000"/>
                  <a:gd name="connsiteY7" fmla="*/ 3714750 h 3714750"/>
                  <a:gd name="connsiteX8" fmla="*/ 0 w 3429000"/>
                  <a:gd name="connsiteY8" fmla="*/ 3714750 h 3714750"/>
                  <a:gd name="connsiteX9" fmla="*/ 0 w 3429000"/>
                  <a:gd name="connsiteY9" fmla="*/ 2857500 h 3714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29000" h="3714750">
                    <a:moveTo>
                      <a:pt x="0" y="0"/>
                    </a:moveTo>
                    <a:lnTo>
                      <a:pt x="3429000" y="0"/>
                    </a:lnTo>
                    <a:lnTo>
                      <a:pt x="3429000" y="857250"/>
                    </a:lnTo>
                    <a:lnTo>
                      <a:pt x="0" y="857250"/>
                    </a:lnTo>
                    <a:lnTo>
                      <a:pt x="0" y="0"/>
                    </a:lnTo>
                    <a:close/>
                    <a:moveTo>
                      <a:pt x="0" y="2857500"/>
                    </a:moveTo>
                    <a:lnTo>
                      <a:pt x="3429000" y="2857500"/>
                    </a:lnTo>
                    <a:lnTo>
                      <a:pt x="3429000" y="3714750"/>
                    </a:lnTo>
                    <a:lnTo>
                      <a:pt x="0" y="3714750"/>
                    </a:lnTo>
                    <a:lnTo>
                      <a:pt x="0" y="28575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34" name="Freihandform: Form 33">
                <a:extLst>
                  <a:ext uri="{FF2B5EF4-FFF2-40B4-BE49-F238E27FC236}">
                    <a16:creationId xmlns:a16="http://schemas.microsoft.com/office/drawing/2014/main" id="{1B938EE2-B18E-3041-0CD0-7CFFDC6BEEAB}"/>
                  </a:ext>
                </a:extLst>
              </p:cNvPr>
              <p:cNvSpPr/>
              <p:nvPr/>
            </p:nvSpPr>
            <p:spPr bwMode="gray">
              <a:xfrm>
                <a:off x="4382929" y="3000375"/>
                <a:ext cx="3419475" cy="857250"/>
              </a:xfrm>
              <a:custGeom>
                <a:avLst/>
                <a:gdLst>
                  <a:gd name="connsiteX0" fmla="*/ 3429000 w 3419475"/>
                  <a:gd name="connsiteY0" fmla="*/ 857250 h 857250"/>
                  <a:gd name="connsiteX1" fmla="*/ 0 w 3419475"/>
                  <a:gd name="connsiteY1" fmla="*/ 857250 h 857250"/>
                  <a:gd name="connsiteX2" fmla="*/ 0 w 3419475"/>
                  <a:gd name="connsiteY2" fmla="*/ 0 h 857250"/>
                  <a:gd name="connsiteX3" fmla="*/ 3426143 w 3419475"/>
                  <a:gd name="connsiteY3" fmla="*/ 0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19475" h="857250">
                    <a:moveTo>
                      <a:pt x="3429000" y="857250"/>
                    </a:moveTo>
                    <a:lnTo>
                      <a:pt x="0" y="857250"/>
                    </a:lnTo>
                    <a:lnTo>
                      <a:pt x="0" y="0"/>
                    </a:lnTo>
                    <a:lnTo>
                      <a:pt x="342614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64247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ruppieren 98">
            <a:extLst>
              <a:ext uri="{FF2B5EF4-FFF2-40B4-BE49-F238E27FC236}">
                <a16:creationId xmlns:a16="http://schemas.microsoft.com/office/drawing/2014/main" id="{BB87E54C-8B54-7AC9-0AFB-F4058AB8F42C}"/>
              </a:ext>
            </a:extLst>
          </p:cNvPr>
          <p:cNvGrpSpPr>
            <a:grpSpLocks noChangeAspect="1"/>
          </p:cNvGrpSpPr>
          <p:nvPr/>
        </p:nvGrpSpPr>
        <p:grpSpPr>
          <a:xfrm>
            <a:off x="407986" y="1982973"/>
            <a:ext cx="5688013" cy="3789662"/>
            <a:chOff x="407986" y="1982973"/>
            <a:chExt cx="5688013" cy="3789662"/>
          </a:xfrm>
        </p:grpSpPr>
        <p:sp>
          <p:nvSpPr>
            <p:cNvPr id="15" name="Rechteck: abgerundete Ecken 14">
              <a:extLst>
                <a:ext uri="{FF2B5EF4-FFF2-40B4-BE49-F238E27FC236}">
                  <a16:creationId xmlns:a16="http://schemas.microsoft.com/office/drawing/2014/main" id="{624BED8C-B5B1-A7E2-4B01-6805535D6F4C}"/>
                </a:ext>
              </a:extLst>
            </p:cNvPr>
            <p:cNvSpPr/>
            <p:nvPr/>
          </p:nvSpPr>
          <p:spPr bwMode="gray">
            <a:xfrm>
              <a:off x="407986" y="1982973"/>
              <a:ext cx="5688013" cy="3789662"/>
            </a:xfrm>
            <a:prstGeom prst="roundRect">
              <a:avLst>
                <a:gd name="adj" fmla="val 4046"/>
              </a:avLst>
            </a:prstGeom>
            <a:gradFill flip="none" rotWithShape="0">
              <a:gsLst>
                <a:gs pos="10000">
                  <a:schemeClr val="accent3">
                    <a:alpha val="90000"/>
                  </a:schemeClr>
                </a:gs>
                <a:gs pos="80000">
                  <a:schemeClr val="accent1">
                    <a:alpha val="90000"/>
                  </a:schemeClr>
                </a:gs>
              </a:gsLst>
              <a:lin ang="19500000" scaled="0"/>
              <a:tileRect/>
            </a:gradFill>
          </p:spPr>
          <p:txBody>
            <a:bodyPr vert="horz" wrap="square" lIns="180000" tIns="0" rIns="0" bIns="0" rtlCol="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47" name="Gerade Verbindung mit Pfeil 46">
              <a:extLst>
                <a:ext uri="{FF2B5EF4-FFF2-40B4-BE49-F238E27FC236}">
                  <a16:creationId xmlns:a16="http://schemas.microsoft.com/office/drawing/2014/main" id="{C555A033-F6FD-6100-154B-9302ABC1D18A}"/>
                </a:ext>
              </a:extLst>
            </p:cNvPr>
            <p:cNvCxnSpPr>
              <a:cxnSpLocks/>
            </p:cNvCxnSpPr>
            <p:nvPr/>
          </p:nvCxnSpPr>
          <p:spPr>
            <a:xfrm>
              <a:off x="2636449" y="4663991"/>
              <a:ext cx="1236574" cy="0"/>
            </a:xfrm>
            <a:prstGeom prst="straightConnector1">
              <a:avLst/>
            </a:prstGeom>
            <a:ln w="25400">
              <a:solidFill>
                <a:srgbClr val="FDC300"/>
              </a:solidFill>
              <a:prstDash val="solid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mit Pfeil 27">
              <a:extLst>
                <a:ext uri="{FF2B5EF4-FFF2-40B4-BE49-F238E27FC236}">
                  <a16:creationId xmlns:a16="http://schemas.microsoft.com/office/drawing/2014/main" id="{84D01688-870E-75D9-79DB-79BD84105315}"/>
                </a:ext>
              </a:extLst>
            </p:cNvPr>
            <p:cNvCxnSpPr>
              <a:cxnSpLocks/>
            </p:cNvCxnSpPr>
            <p:nvPr/>
          </p:nvCxnSpPr>
          <p:spPr>
            <a:xfrm>
              <a:off x="889677" y="3821721"/>
              <a:ext cx="1746772" cy="0"/>
            </a:xfrm>
            <a:prstGeom prst="straightConnector1">
              <a:avLst/>
            </a:prstGeom>
            <a:ln w="25400">
              <a:solidFill>
                <a:srgbClr val="FDC300"/>
              </a:solidFill>
              <a:prstDash val="solid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mit Pfeil 29">
              <a:extLst>
                <a:ext uri="{FF2B5EF4-FFF2-40B4-BE49-F238E27FC236}">
                  <a16:creationId xmlns:a16="http://schemas.microsoft.com/office/drawing/2014/main" id="{B4AAF051-BCE3-DEB4-A571-A8E7AAABB76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36449" y="3811673"/>
              <a:ext cx="0" cy="877666"/>
            </a:xfrm>
            <a:prstGeom prst="straightConnector1">
              <a:avLst/>
            </a:prstGeom>
            <a:ln w="25400">
              <a:solidFill>
                <a:srgbClr val="FDC300"/>
              </a:solidFill>
              <a:prstDash val="solid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hteck: abgerundete Ecken 7">
              <a:extLst>
                <a:ext uri="{FF2B5EF4-FFF2-40B4-BE49-F238E27FC236}">
                  <a16:creationId xmlns:a16="http://schemas.microsoft.com/office/drawing/2014/main" id="{646963B7-B3D1-878C-7A8F-1627D3C8ADE2}"/>
                </a:ext>
              </a:extLst>
            </p:cNvPr>
            <p:cNvSpPr/>
            <p:nvPr/>
          </p:nvSpPr>
          <p:spPr>
            <a:xfrm>
              <a:off x="889677" y="3031381"/>
              <a:ext cx="3104681" cy="1657958"/>
            </a:xfrm>
            <a:custGeom>
              <a:avLst/>
              <a:gdLst>
                <a:gd name="connsiteX0" fmla="*/ 0 w 3951477"/>
                <a:gd name="connsiteY0" fmla="*/ 305255 h 1325005"/>
                <a:gd name="connsiteX1" fmla="*/ 305255 w 3951477"/>
                <a:gd name="connsiteY1" fmla="*/ 0 h 1325005"/>
                <a:gd name="connsiteX2" fmla="*/ 3646222 w 3951477"/>
                <a:gd name="connsiteY2" fmla="*/ 0 h 1325005"/>
                <a:gd name="connsiteX3" fmla="*/ 3951477 w 3951477"/>
                <a:gd name="connsiteY3" fmla="*/ 305255 h 1325005"/>
                <a:gd name="connsiteX4" fmla="*/ 3951477 w 3951477"/>
                <a:gd name="connsiteY4" fmla="*/ 1019750 h 1325005"/>
                <a:gd name="connsiteX5" fmla="*/ 3646222 w 3951477"/>
                <a:gd name="connsiteY5" fmla="*/ 1325005 h 1325005"/>
                <a:gd name="connsiteX6" fmla="*/ 305255 w 3951477"/>
                <a:gd name="connsiteY6" fmla="*/ 1325005 h 1325005"/>
                <a:gd name="connsiteX7" fmla="*/ 0 w 3951477"/>
                <a:gd name="connsiteY7" fmla="*/ 1019750 h 1325005"/>
                <a:gd name="connsiteX8" fmla="*/ 0 w 3951477"/>
                <a:gd name="connsiteY8" fmla="*/ 305255 h 1325005"/>
                <a:gd name="connsiteX0" fmla="*/ 0 w 3951477"/>
                <a:gd name="connsiteY0" fmla="*/ 305255 h 1325005"/>
                <a:gd name="connsiteX1" fmla="*/ 3646222 w 3951477"/>
                <a:gd name="connsiteY1" fmla="*/ 0 h 1325005"/>
                <a:gd name="connsiteX2" fmla="*/ 3951477 w 3951477"/>
                <a:gd name="connsiteY2" fmla="*/ 305255 h 1325005"/>
                <a:gd name="connsiteX3" fmla="*/ 3951477 w 3951477"/>
                <a:gd name="connsiteY3" fmla="*/ 1019750 h 1325005"/>
                <a:gd name="connsiteX4" fmla="*/ 3646222 w 3951477"/>
                <a:gd name="connsiteY4" fmla="*/ 1325005 h 1325005"/>
                <a:gd name="connsiteX5" fmla="*/ 305255 w 3951477"/>
                <a:gd name="connsiteY5" fmla="*/ 1325005 h 1325005"/>
                <a:gd name="connsiteX6" fmla="*/ 0 w 3951477"/>
                <a:gd name="connsiteY6" fmla="*/ 1019750 h 1325005"/>
                <a:gd name="connsiteX7" fmla="*/ 0 w 3951477"/>
                <a:gd name="connsiteY7" fmla="*/ 305255 h 1325005"/>
                <a:gd name="connsiteX0" fmla="*/ 3646222 w 3951477"/>
                <a:gd name="connsiteY0" fmla="*/ 0 h 1325005"/>
                <a:gd name="connsiteX1" fmla="*/ 3951477 w 3951477"/>
                <a:gd name="connsiteY1" fmla="*/ 305255 h 1325005"/>
                <a:gd name="connsiteX2" fmla="*/ 3951477 w 3951477"/>
                <a:gd name="connsiteY2" fmla="*/ 1019750 h 1325005"/>
                <a:gd name="connsiteX3" fmla="*/ 3646222 w 3951477"/>
                <a:gd name="connsiteY3" fmla="*/ 1325005 h 1325005"/>
                <a:gd name="connsiteX4" fmla="*/ 305255 w 3951477"/>
                <a:gd name="connsiteY4" fmla="*/ 1325005 h 1325005"/>
                <a:gd name="connsiteX5" fmla="*/ 0 w 3951477"/>
                <a:gd name="connsiteY5" fmla="*/ 1019750 h 1325005"/>
                <a:gd name="connsiteX6" fmla="*/ 0 w 3951477"/>
                <a:gd name="connsiteY6" fmla="*/ 305255 h 1325005"/>
                <a:gd name="connsiteX7" fmla="*/ 3737662 w 3951477"/>
                <a:gd name="connsiteY7" fmla="*/ 91440 h 1325005"/>
                <a:gd name="connsiteX0" fmla="*/ 3646222 w 3951477"/>
                <a:gd name="connsiteY0" fmla="*/ 0 h 1325005"/>
                <a:gd name="connsiteX1" fmla="*/ 3951477 w 3951477"/>
                <a:gd name="connsiteY1" fmla="*/ 305255 h 1325005"/>
                <a:gd name="connsiteX2" fmla="*/ 3951477 w 3951477"/>
                <a:gd name="connsiteY2" fmla="*/ 1019750 h 1325005"/>
                <a:gd name="connsiteX3" fmla="*/ 3646222 w 3951477"/>
                <a:gd name="connsiteY3" fmla="*/ 1325005 h 1325005"/>
                <a:gd name="connsiteX4" fmla="*/ 305255 w 3951477"/>
                <a:gd name="connsiteY4" fmla="*/ 1325005 h 1325005"/>
                <a:gd name="connsiteX5" fmla="*/ 0 w 3951477"/>
                <a:gd name="connsiteY5" fmla="*/ 1019750 h 1325005"/>
                <a:gd name="connsiteX6" fmla="*/ 0 w 3951477"/>
                <a:gd name="connsiteY6" fmla="*/ 305255 h 1325005"/>
                <a:gd name="connsiteX0" fmla="*/ 3951477 w 3951477"/>
                <a:gd name="connsiteY0" fmla="*/ 0 h 1019750"/>
                <a:gd name="connsiteX1" fmla="*/ 3951477 w 3951477"/>
                <a:gd name="connsiteY1" fmla="*/ 714495 h 1019750"/>
                <a:gd name="connsiteX2" fmla="*/ 3646222 w 3951477"/>
                <a:gd name="connsiteY2" fmla="*/ 1019750 h 1019750"/>
                <a:gd name="connsiteX3" fmla="*/ 305255 w 3951477"/>
                <a:gd name="connsiteY3" fmla="*/ 1019750 h 1019750"/>
                <a:gd name="connsiteX4" fmla="*/ 0 w 3951477"/>
                <a:gd name="connsiteY4" fmla="*/ 714495 h 1019750"/>
                <a:gd name="connsiteX5" fmla="*/ 0 w 3951477"/>
                <a:gd name="connsiteY5" fmla="*/ 0 h 1019750"/>
                <a:gd name="connsiteX0" fmla="*/ 3951477 w 3951477"/>
                <a:gd name="connsiteY0" fmla="*/ 714495 h 1019750"/>
                <a:gd name="connsiteX1" fmla="*/ 3646222 w 3951477"/>
                <a:gd name="connsiteY1" fmla="*/ 1019750 h 1019750"/>
                <a:gd name="connsiteX2" fmla="*/ 305255 w 3951477"/>
                <a:gd name="connsiteY2" fmla="*/ 1019750 h 1019750"/>
                <a:gd name="connsiteX3" fmla="*/ 0 w 3951477"/>
                <a:gd name="connsiteY3" fmla="*/ 714495 h 1019750"/>
                <a:gd name="connsiteX4" fmla="*/ 0 w 3951477"/>
                <a:gd name="connsiteY4" fmla="*/ 0 h 1019750"/>
                <a:gd name="connsiteX0" fmla="*/ 3646222 w 3646222"/>
                <a:gd name="connsiteY0" fmla="*/ 1019750 h 1019750"/>
                <a:gd name="connsiteX1" fmla="*/ 305255 w 3646222"/>
                <a:gd name="connsiteY1" fmla="*/ 1019750 h 1019750"/>
                <a:gd name="connsiteX2" fmla="*/ 0 w 3646222"/>
                <a:gd name="connsiteY2" fmla="*/ 714495 h 1019750"/>
                <a:gd name="connsiteX3" fmla="*/ 0 w 3646222"/>
                <a:gd name="connsiteY3" fmla="*/ 0 h 1019750"/>
                <a:gd name="connsiteX0" fmla="*/ 3646222 w 3646222"/>
                <a:gd name="connsiteY0" fmla="*/ 1947151 h 1947151"/>
                <a:gd name="connsiteX1" fmla="*/ 305255 w 3646222"/>
                <a:gd name="connsiteY1" fmla="*/ 1947151 h 1947151"/>
                <a:gd name="connsiteX2" fmla="*/ 0 w 3646222"/>
                <a:gd name="connsiteY2" fmla="*/ 1641896 h 1947151"/>
                <a:gd name="connsiteX3" fmla="*/ 0 w 3646222"/>
                <a:gd name="connsiteY3" fmla="*/ 0 h 194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6222" h="1947151">
                  <a:moveTo>
                    <a:pt x="3646222" y="1947151"/>
                  </a:moveTo>
                  <a:lnTo>
                    <a:pt x="305255" y="1947151"/>
                  </a:lnTo>
                  <a:cubicBezTo>
                    <a:pt x="136667" y="1947151"/>
                    <a:pt x="0" y="1810484"/>
                    <a:pt x="0" y="1641896"/>
                  </a:cubicBezTo>
                  <a:lnTo>
                    <a:pt x="0" y="0"/>
                  </a:lnTo>
                </a:path>
              </a:pathLst>
            </a:custGeom>
            <a:ln w="25400">
              <a:solidFill>
                <a:schemeClr val="bg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108000" tIns="108000" rIns="108000" bIns="108000" rtlCol="0" anchor="t" anchorCtr="0"/>
            <a:lstStyle/>
            <a:p>
              <a:pPr algn="l">
                <a:lnSpc>
                  <a:spcPct val="100000"/>
                </a:lnSpc>
                <a:spcBef>
                  <a:spcPts val="600"/>
                </a:spcBef>
              </a:pPr>
              <a:endParaRPr lang="de-DE" sz="1600" baseline="-2500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A9BE6BAC-1278-6BF3-C1EE-FAEB4F2A2518}"/>
                </a:ext>
              </a:extLst>
            </p:cNvPr>
            <p:cNvSpPr txBox="1"/>
            <p:nvPr/>
          </p:nvSpPr>
          <p:spPr>
            <a:xfrm>
              <a:off x="4086736" y="4534640"/>
              <a:ext cx="1810826" cy="2462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l">
                <a:spcBef>
                  <a:spcPts val="600"/>
                </a:spcBef>
              </a:pPr>
              <a:r>
                <a:rPr lang="de-DE" sz="1200" b="1" dirty="0">
                  <a:solidFill>
                    <a:srgbClr val="FDC300"/>
                  </a:solidFill>
                </a:rPr>
                <a:t>Ihr monatlicher Beitrag mit BEN</a:t>
              </a: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B5C53385-03D0-BA60-FEFB-FE660F2B3F2E}"/>
                </a:ext>
              </a:extLst>
            </p:cNvPr>
            <p:cNvSpPr txBox="1"/>
            <p:nvPr/>
          </p:nvSpPr>
          <p:spPr>
            <a:xfrm>
              <a:off x="4086736" y="3410158"/>
              <a:ext cx="1810826" cy="254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l">
                <a:spcBef>
                  <a:spcPts val="600"/>
                </a:spcBef>
              </a:pPr>
              <a:r>
                <a:rPr lang="de-DE" sz="1200" b="1" dirty="0">
                  <a:solidFill>
                    <a:srgbClr val="87CEDC"/>
                  </a:solidFill>
                </a:rPr>
                <a:t>Ihr monatlicher Beitrag ohne BEN  </a:t>
              </a:r>
            </a:p>
          </p:txBody>
        </p: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A2900A93-BBEC-1650-5A4B-E955DCCDAA82}"/>
                </a:ext>
              </a:extLst>
            </p:cNvPr>
            <p:cNvCxnSpPr>
              <a:cxnSpLocks/>
            </p:cNvCxnSpPr>
            <p:nvPr/>
          </p:nvCxnSpPr>
          <p:spPr>
            <a:xfrm>
              <a:off x="908727" y="3537627"/>
              <a:ext cx="3104681" cy="0"/>
            </a:xfrm>
            <a:prstGeom prst="straightConnector1">
              <a:avLst/>
            </a:prstGeom>
            <a:ln w="31750">
              <a:solidFill>
                <a:srgbClr val="87CEDC"/>
              </a:solidFill>
              <a:prstDash val="sysDot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DF4BF259-7EAD-2421-64BC-C8B475C35ED2}"/>
                </a:ext>
              </a:extLst>
            </p:cNvPr>
            <p:cNvSpPr txBox="1"/>
            <p:nvPr/>
          </p:nvSpPr>
          <p:spPr>
            <a:xfrm>
              <a:off x="2285140" y="4812822"/>
              <a:ext cx="702618" cy="2462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algn="ctr">
                <a:spcBef>
                  <a:spcPts val="600"/>
                </a:spcBef>
              </a:pPr>
              <a:r>
                <a:rPr lang="de-DE" sz="1200" b="1" dirty="0">
                  <a:solidFill>
                    <a:schemeClr val="bg1"/>
                  </a:solidFill>
                </a:rPr>
                <a:t>65 Jahre</a:t>
              </a: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3FD1B26B-4288-938D-3E55-8C9DA542D1D4}"/>
                </a:ext>
              </a:extLst>
            </p:cNvPr>
            <p:cNvSpPr txBox="1"/>
            <p:nvPr/>
          </p:nvSpPr>
          <p:spPr>
            <a:xfrm>
              <a:off x="884236" y="4812822"/>
              <a:ext cx="957189" cy="2462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>
                <a:spcBef>
                  <a:spcPts val="600"/>
                </a:spcBef>
              </a:pPr>
              <a:r>
                <a:rPr lang="de-DE" sz="1050" b="1" dirty="0">
                  <a:solidFill>
                    <a:schemeClr val="bg1"/>
                  </a:solidFill>
                </a:rPr>
                <a:t>Alter</a:t>
              </a:r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7BB8EB08-4F6A-22F2-EC93-86D3999661D3}"/>
                </a:ext>
              </a:extLst>
            </p:cNvPr>
            <p:cNvSpPr txBox="1"/>
            <p:nvPr/>
          </p:nvSpPr>
          <p:spPr>
            <a:xfrm>
              <a:off x="884237" y="2794144"/>
              <a:ext cx="1935163" cy="2618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 anchor="t" anchorCtr="0">
              <a:noAutofit/>
            </a:bodyPr>
            <a:lstStyle/>
            <a:p>
              <a:pPr>
                <a:spcBef>
                  <a:spcPts val="600"/>
                </a:spcBef>
              </a:pPr>
              <a:r>
                <a:rPr lang="de-DE" sz="1050" b="1" dirty="0">
                  <a:solidFill>
                    <a:schemeClr val="bg1"/>
                  </a:solidFill>
                </a:rPr>
                <a:t>Finanzielle Belastung (EUR) </a:t>
              </a:r>
            </a:p>
          </p:txBody>
        </p:sp>
      </p:grp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C9172582-DC65-5FBC-BCF2-3DAA2DC419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Beitragsentlastungstarif BEN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2EF369A-EDF2-14AE-5871-489F0D2E9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Bezahl­bare Kran­ken­ver­si­che­rungs­bei­träge auch im Alter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9DCE7DD-8B83-60B1-B127-8A32D7D629B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6AD2FDD2-BE41-E562-3417-EB125FFBB7C3}"/>
              </a:ext>
            </a:extLst>
          </p:cNvPr>
          <p:cNvSpPr>
            <a:spLocks noChangeAspect="1"/>
          </p:cNvSpPr>
          <p:nvPr/>
        </p:nvSpPr>
        <p:spPr bwMode="gray">
          <a:xfrm>
            <a:off x="4086736" y="1355820"/>
            <a:ext cx="1296000" cy="1296000"/>
          </a:xfrm>
          <a:prstGeom prst="ellipse">
            <a:avLst/>
          </a:prstGeom>
          <a:solidFill>
            <a:srgbClr val="FDC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</a:pPr>
            <a:r>
              <a:rPr lang="de-DE" sz="1200" b="1" dirty="0">
                <a:solidFill>
                  <a:schemeClr val="tx1"/>
                </a:solidFill>
              </a:rPr>
              <a:t>Besonders</a:t>
            </a:r>
            <a:br>
              <a:rPr lang="de-DE" sz="1200" b="1" dirty="0">
                <a:solidFill>
                  <a:schemeClr val="tx1"/>
                </a:solidFill>
              </a:rPr>
            </a:br>
            <a:r>
              <a:rPr lang="de-DE" sz="1200" b="1" dirty="0">
                <a:solidFill>
                  <a:schemeClr val="tx1"/>
                </a:solidFill>
              </a:rPr>
              <a:t>lukrativ für</a:t>
            </a:r>
            <a:br>
              <a:rPr lang="de-DE" sz="1200" b="1" dirty="0">
                <a:solidFill>
                  <a:schemeClr val="tx1"/>
                </a:solidFill>
              </a:rPr>
            </a:br>
            <a:r>
              <a:rPr lang="de-DE" sz="1200" b="1" dirty="0">
                <a:solidFill>
                  <a:schemeClr val="tx1"/>
                </a:solidFill>
              </a:rPr>
              <a:t>Arbeitnehmer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D06FC092-D4FE-3247-85E7-8FF7F741EFD6}"/>
              </a:ext>
            </a:extLst>
          </p:cNvPr>
          <p:cNvSpPr txBox="1"/>
          <p:nvPr/>
        </p:nvSpPr>
        <p:spPr>
          <a:xfrm>
            <a:off x="6845643" y="1257318"/>
            <a:ext cx="4843849" cy="6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noAutofit/>
          </a:bodyPr>
          <a:lstStyle/>
          <a:p>
            <a:pPr algn="l"/>
            <a:r>
              <a:rPr lang="de-DE" sz="1400" b="1" i="0" u="none" strike="noStrike" baseline="0" dirty="0">
                <a:solidFill>
                  <a:srgbClr val="1A1A18"/>
                </a:solidFill>
              </a:rPr>
              <a:t>Mit dem Baustein BEN wird der Zahlbeitrag ab dem Alter von 65 Jahren um einen festgelegten Betrag reduziert.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89E3AD0-7E62-5FFC-E257-983F2CC1603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313319" y="6546778"/>
            <a:ext cx="470693" cy="118800"/>
          </a:xfrm>
        </p:spPr>
        <p:txBody>
          <a:bodyPr/>
          <a:lstStyle/>
          <a:p>
            <a:fld id="{77D899ED-E07B-4111-BFEA-7E6553FCF2CE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50" name="Textplatzhalter 5">
            <a:extLst>
              <a:ext uri="{FF2B5EF4-FFF2-40B4-BE49-F238E27FC236}">
                <a16:creationId xmlns:a16="http://schemas.microsoft.com/office/drawing/2014/main" id="{BFFC5A0A-57BA-34FE-2217-2A5B7E332C08}"/>
              </a:ext>
            </a:extLst>
          </p:cNvPr>
          <p:cNvSpPr txBox="1">
            <a:spLocks/>
          </p:cNvSpPr>
          <p:nvPr/>
        </p:nvSpPr>
        <p:spPr bwMode="gray">
          <a:xfrm>
            <a:off x="6845643" y="6071933"/>
            <a:ext cx="2527358" cy="1997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de-DE" sz="1000" dirty="0">
                <a:solidFill>
                  <a:schemeClr val="accent6"/>
                </a:solidFill>
              </a:rPr>
              <a:t>*Bis zum 60. Lebensjahr</a:t>
            </a:r>
          </a:p>
        </p:txBody>
      </p:sp>
      <p:grpSp>
        <p:nvGrpSpPr>
          <p:cNvPr id="95" name="Gruppieren 94">
            <a:extLst>
              <a:ext uri="{FF2B5EF4-FFF2-40B4-BE49-F238E27FC236}">
                <a16:creationId xmlns:a16="http://schemas.microsoft.com/office/drawing/2014/main" id="{9873357C-18D0-8B8B-5A03-462F272486E6}"/>
              </a:ext>
            </a:extLst>
          </p:cNvPr>
          <p:cNvGrpSpPr>
            <a:grpSpLocks noChangeAspect="1"/>
          </p:cNvGrpSpPr>
          <p:nvPr/>
        </p:nvGrpSpPr>
        <p:grpSpPr>
          <a:xfrm>
            <a:off x="6845643" y="3601805"/>
            <a:ext cx="4938369" cy="612000"/>
            <a:chOff x="6845643" y="3659861"/>
            <a:chExt cx="4938369" cy="612000"/>
          </a:xfrm>
        </p:grpSpPr>
        <p:sp>
          <p:nvSpPr>
            <p:cNvPr id="33" name="Abgerundetes Rechteck 38">
              <a:extLst>
                <a:ext uri="{FF2B5EF4-FFF2-40B4-BE49-F238E27FC236}">
                  <a16:creationId xmlns:a16="http://schemas.microsoft.com/office/drawing/2014/main" id="{56D62D06-0955-0E2C-18FA-062565E66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845643" y="3659861"/>
              <a:ext cx="4938369" cy="612000"/>
            </a:xfrm>
            <a:prstGeom prst="roundRect">
              <a:avLst>
                <a:gd name="adj" fmla="val 24052"/>
              </a:avLst>
            </a:prstGeom>
            <a:solidFill>
              <a:schemeClr val="bg1"/>
            </a:solidFill>
            <a:ln w="19050">
              <a:solidFill>
                <a:srgbClr val="EB5B2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000" tIns="0" rIns="0" bIns="0" rtlCol="0" anchor="ctr">
              <a:no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Arbeitgeberzuschussfähig und ohne Begrenzung </a:t>
              </a:r>
            </a:p>
            <a:p>
              <a:pPr marL="0" marR="0" lvl="0" indent="0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steuerlich berücksichtigungsfähig</a:t>
              </a:r>
            </a:p>
          </p:txBody>
        </p:sp>
        <p:grpSp>
          <p:nvGrpSpPr>
            <p:cNvPr id="53" name="Grafik 53">
              <a:extLst>
                <a:ext uri="{FF2B5EF4-FFF2-40B4-BE49-F238E27FC236}">
                  <a16:creationId xmlns:a16="http://schemas.microsoft.com/office/drawing/2014/main" id="{A0F3F70E-BFAB-22E1-205A-9BFED7EFAFB1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7000500" y="3781900"/>
              <a:ext cx="401718" cy="367922"/>
              <a:chOff x="3605212" y="1147762"/>
              <a:chExt cx="4981575" cy="4562475"/>
            </a:xfrm>
            <a:solidFill>
              <a:srgbClr val="EB5B25"/>
            </a:solidFill>
          </p:grpSpPr>
          <p:sp>
            <p:nvSpPr>
              <p:cNvPr id="54" name="Freihandform: Form 55">
                <a:extLst>
                  <a:ext uri="{FF2B5EF4-FFF2-40B4-BE49-F238E27FC236}">
                    <a16:creationId xmlns:a16="http://schemas.microsoft.com/office/drawing/2014/main" id="{6610335F-EA8D-63AB-FDB1-4F562AEF79CE}"/>
                  </a:ext>
                </a:extLst>
              </p:cNvPr>
              <p:cNvSpPr/>
              <p:nvPr/>
            </p:nvSpPr>
            <p:spPr bwMode="gray">
              <a:xfrm>
                <a:off x="3605212" y="4052792"/>
                <a:ext cx="828675" cy="1381125"/>
              </a:xfrm>
              <a:custGeom>
                <a:avLst/>
                <a:gdLst>
                  <a:gd name="connsiteX0" fmla="*/ 0 w 828675"/>
                  <a:gd name="connsiteY0" fmla="*/ 0 h 1381125"/>
                  <a:gd name="connsiteX1" fmla="*/ 829818 w 828675"/>
                  <a:gd name="connsiteY1" fmla="*/ 0 h 1381125"/>
                  <a:gd name="connsiteX2" fmla="*/ 829818 w 828675"/>
                  <a:gd name="connsiteY2" fmla="*/ 1383220 h 1381125"/>
                  <a:gd name="connsiteX3" fmla="*/ 0 w 828675"/>
                  <a:gd name="connsiteY3" fmla="*/ 1383220 h 138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8675" h="1381125">
                    <a:moveTo>
                      <a:pt x="0" y="0"/>
                    </a:moveTo>
                    <a:lnTo>
                      <a:pt x="829818" y="0"/>
                    </a:lnTo>
                    <a:lnTo>
                      <a:pt x="829818" y="1383220"/>
                    </a:lnTo>
                    <a:lnTo>
                      <a:pt x="0" y="138322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55" name="Freihandform: Form 56">
                <a:extLst>
                  <a:ext uri="{FF2B5EF4-FFF2-40B4-BE49-F238E27FC236}">
                    <a16:creationId xmlns:a16="http://schemas.microsoft.com/office/drawing/2014/main" id="{9CE7E6C9-72BC-5DA4-6D18-DB2A66FD6F55}"/>
                  </a:ext>
                </a:extLst>
              </p:cNvPr>
              <p:cNvSpPr/>
              <p:nvPr/>
            </p:nvSpPr>
            <p:spPr bwMode="gray">
              <a:xfrm>
                <a:off x="4714017" y="3818470"/>
                <a:ext cx="2181225" cy="1133475"/>
              </a:xfrm>
              <a:custGeom>
                <a:avLst/>
                <a:gdLst>
                  <a:gd name="connsiteX0" fmla="*/ 1334453 w 2181225"/>
                  <a:gd name="connsiteY0" fmla="*/ 336334 h 1133475"/>
                  <a:gd name="connsiteX1" fmla="*/ 1845564 w 2181225"/>
                  <a:gd name="connsiteY1" fmla="*/ 703333 h 1133475"/>
                  <a:gd name="connsiteX2" fmla="*/ 1893189 w 2181225"/>
                  <a:gd name="connsiteY2" fmla="*/ 845922 h 1133475"/>
                  <a:gd name="connsiteX3" fmla="*/ 1722501 w 2181225"/>
                  <a:gd name="connsiteY3" fmla="*/ 802774 h 1133475"/>
                  <a:gd name="connsiteX4" fmla="*/ 1229773 w 2181225"/>
                  <a:gd name="connsiteY4" fmla="*/ 476447 h 1133475"/>
                  <a:gd name="connsiteX5" fmla="*/ 1078992 w 2181225"/>
                  <a:gd name="connsiteY5" fmla="*/ 702856 h 1133475"/>
                  <a:gd name="connsiteX6" fmla="*/ 1580293 w 2181225"/>
                  <a:gd name="connsiteY6" fmla="*/ 1036993 h 1133475"/>
                  <a:gd name="connsiteX7" fmla="*/ 2116455 w 2181225"/>
                  <a:gd name="connsiteY7" fmla="*/ 1005180 h 1133475"/>
                  <a:gd name="connsiteX8" fmla="*/ 1966817 w 2181225"/>
                  <a:gd name="connsiteY8" fmla="*/ 445681 h 1133475"/>
                  <a:gd name="connsiteX9" fmla="*/ 1490758 w 2181225"/>
                  <a:gd name="connsiteY9" fmla="*/ 107068 h 1133475"/>
                  <a:gd name="connsiteX10" fmla="*/ 1076230 w 2181225"/>
                  <a:gd name="connsiteY10" fmla="*/ 5912 h 1133475"/>
                  <a:gd name="connsiteX11" fmla="*/ 0 w 2181225"/>
                  <a:gd name="connsiteY11" fmla="*/ 232226 h 1133475"/>
                  <a:gd name="connsiteX12" fmla="*/ 0 w 2181225"/>
                  <a:gd name="connsiteY12" fmla="*/ 519786 h 1133475"/>
                  <a:gd name="connsiteX13" fmla="*/ 1116521 w 2181225"/>
                  <a:gd name="connsiteY13" fmla="*/ 278327 h 1133475"/>
                  <a:gd name="connsiteX14" fmla="*/ 1334453 w 2181225"/>
                  <a:gd name="connsiteY14" fmla="*/ 336334 h 113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81225" h="1133475">
                    <a:moveTo>
                      <a:pt x="1334453" y="336334"/>
                    </a:moveTo>
                    <a:lnTo>
                      <a:pt x="1845564" y="703333"/>
                    </a:lnTo>
                    <a:cubicBezTo>
                      <a:pt x="1891189" y="735813"/>
                      <a:pt x="1945005" y="794106"/>
                      <a:pt x="1893189" y="845922"/>
                    </a:cubicBezTo>
                    <a:cubicBezTo>
                      <a:pt x="1847850" y="891261"/>
                      <a:pt x="1770602" y="837349"/>
                      <a:pt x="1722501" y="802774"/>
                    </a:cubicBezTo>
                    <a:lnTo>
                      <a:pt x="1229773" y="476447"/>
                    </a:lnTo>
                    <a:lnTo>
                      <a:pt x="1078992" y="702856"/>
                    </a:lnTo>
                    <a:cubicBezTo>
                      <a:pt x="1078992" y="702856"/>
                      <a:pt x="1451896" y="958221"/>
                      <a:pt x="1580293" y="1036993"/>
                    </a:cubicBezTo>
                    <a:cubicBezTo>
                      <a:pt x="1880902" y="1221683"/>
                      <a:pt x="2032445" y="1103383"/>
                      <a:pt x="2116455" y="1005180"/>
                    </a:cubicBezTo>
                    <a:cubicBezTo>
                      <a:pt x="2189607" y="919264"/>
                      <a:pt x="2287238" y="670185"/>
                      <a:pt x="1966817" y="445681"/>
                    </a:cubicBezTo>
                    <a:cubicBezTo>
                      <a:pt x="1841754" y="358146"/>
                      <a:pt x="1490758" y="107068"/>
                      <a:pt x="1490758" y="107068"/>
                    </a:cubicBezTo>
                    <a:cubicBezTo>
                      <a:pt x="1370171" y="20771"/>
                      <a:pt x="1222724" y="-15233"/>
                      <a:pt x="1076230" y="5912"/>
                    </a:cubicBezTo>
                    <a:lnTo>
                      <a:pt x="0" y="232226"/>
                    </a:lnTo>
                    <a:lnTo>
                      <a:pt x="0" y="519786"/>
                    </a:lnTo>
                    <a:lnTo>
                      <a:pt x="1116521" y="278327"/>
                    </a:lnTo>
                    <a:cubicBezTo>
                      <a:pt x="1197959" y="268040"/>
                      <a:pt x="1267492" y="288233"/>
                      <a:pt x="1334453" y="3363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56" name="Freihandform: Form 57">
                <a:extLst>
                  <a:ext uri="{FF2B5EF4-FFF2-40B4-BE49-F238E27FC236}">
                    <a16:creationId xmlns:a16="http://schemas.microsoft.com/office/drawing/2014/main" id="{6F146656-A680-176A-4D22-2E0B320180E7}"/>
                  </a:ext>
                </a:extLst>
              </p:cNvPr>
              <p:cNvSpPr/>
              <p:nvPr/>
            </p:nvSpPr>
            <p:spPr bwMode="gray">
              <a:xfrm>
                <a:off x="4713350" y="3911994"/>
                <a:ext cx="3867150" cy="1790700"/>
              </a:xfrm>
              <a:custGeom>
                <a:avLst/>
                <a:gdLst>
                  <a:gd name="connsiteX0" fmla="*/ 3833622 w 3867150"/>
                  <a:gd name="connsiteY0" fmla="*/ 190518 h 1790700"/>
                  <a:gd name="connsiteX1" fmla="*/ 3461861 w 3867150"/>
                  <a:gd name="connsiteY1" fmla="*/ 11163 h 1790700"/>
                  <a:gd name="connsiteX2" fmla="*/ 2353056 w 3867150"/>
                  <a:gd name="connsiteY2" fmla="*/ 339680 h 1790700"/>
                  <a:gd name="connsiteX3" fmla="*/ 2450306 w 3867150"/>
                  <a:gd name="connsiteY3" fmla="*/ 600855 h 1790700"/>
                  <a:gd name="connsiteX4" fmla="*/ 3420713 w 3867150"/>
                  <a:gd name="connsiteY4" fmla="*/ 310819 h 1790700"/>
                  <a:gd name="connsiteX5" fmla="*/ 3594259 w 3867150"/>
                  <a:gd name="connsiteY5" fmla="*/ 313677 h 1790700"/>
                  <a:gd name="connsiteX6" fmla="*/ 3483293 w 3867150"/>
                  <a:gd name="connsiteY6" fmla="*/ 467220 h 1790700"/>
                  <a:gd name="connsiteX7" fmla="*/ 1694688 w 3867150"/>
                  <a:gd name="connsiteY7" fmla="*/ 1519542 h 1790700"/>
                  <a:gd name="connsiteX8" fmla="*/ 0 w 3867150"/>
                  <a:gd name="connsiteY8" fmla="*/ 1238745 h 1790700"/>
                  <a:gd name="connsiteX9" fmla="*/ 0 w 3867150"/>
                  <a:gd name="connsiteY9" fmla="*/ 1524114 h 1790700"/>
                  <a:gd name="connsiteX10" fmla="*/ 1729264 w 3867150"/>
                  <a:gd name="connsiteY10" fmla="*/ 1798243 h 1790700"/>
                  <a:gd name="connsiteX11" fmla="*/ 3766471 w 3867150"/>
                  <a:gd name="connsiteY11" fmla="*/ 611904 h 1790700"/>
                  <a:gd name="connsiteX12" fmla="*/ 3833622 w 3867150"/>
                  <a:gd name="connsiteY12" fmla="*/ 190518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867150" h="1790700">
                    <a:moveTo>
                      <a:pt x="3833622" y="190518"/>
                    </a:moveTo>
                    <a:cubicBezTo>
                      <a:pt x="3771234" y="65646"/>
                      <a:pt x="3639122" y="-34272"/>
                      <a:pt x="3461861" y="11163"/>
                    </a:cubicBezTo>
                    <a:lnTo>
                      <a:pt x="2353056" y="339680"/>
                    </a:lnTo>
                    <a:lnTo>
                      <a:pt x="2450306" y="600855"/>
                    </a:lnTo>
                    <a:cubicBezTo>
                      <a:pt x="2450306" y="600855"/>
                      <a:pt x="3177731" y="379971"/>
                      <a:pt x="3420713" y="310819"/>
                    </a:cubicBezTo>
                    <a:cubicBezTo>
                      <a:pt x="3507296" y="286245"/>
                      <a:pt x="3572732" y="255383"/>
                      <a:pt x="3594259" y="313677"/>
                    </a:cubicBezTo>
                    <a:cubicBezTo>
                      <a:pt x="3622167" y="389305"/>
                      <a:pt x="3565494" y="416832"/>
                      <a:pt x="3483293" y="467220"/>
                    </a:cubicBezTo>
                    <a:cubicBezTo>
                      <a:pt x="3278886" y="592569"/>
                      <a:pt x="1834515" y="1519542"/>
                      <a:pt x="1694688" y="1519542"/>
                    </a:cubicBezTo>
                    <a:cubicBezTo>
                      <a:pt x="1490091" y="1519542"/>
                      <a:pt x="0" y="1238745"/>
                      <a:pt x="0" y="1238745"/>
                    </a:cubicBezTo>
                    <a:lnTo>
                      <a:pt x="0" y="1524114"/>
                    </a:lnTo>
                    <a:cubicBezTo>
                      <a:pt x="0" y="1524114"/>
                      <a:pt x="1532573" y="1798243"/>
                      <a:pt x="1729264" y="1798243"/>
                    </a:cubicBezTo>
                    <a:cubicBezTo>
                      <a:pt x="1941767" y="1798243"/>
                      <a:pt x="3766471" y="611904"/>
                      <a:pt x="3766471" y="611904"/>
                    </a:cubicBezTo>
                    <a:cubicBezTo>
                      <a:pt x="3883248" y="531418"/>
                      <a:pt x="3896963" y="317296"/>
                      <a:pt x="3833622" y="19051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57" name="Freihandform: Form 58">
                <a:extLst>
                  <a:ext uri="{FF2B5EF4-FFF2-40B4-BE49-F238E27FC236}">
                    <a16:creationId xmlns:a16="http://schemas.microsoft.com/office/drawing/2014/main" id="{6E6729C2-7A0F-4D9D-1D0F-DA4B02088403}"/>
                  </a:ext>
                </a:extLst>
              </p:cNvPr>
              <p:cNvSpPr/>
              <p:nvPr/>
            </p:nvSpPr>
            <p:spPr bwMode="gray">
              <a:xfrm>
                <a:off x="5679757" y="1147762"/>
                <a:ext cx="2209800" cy="2209800"/>
              </a:xfrm>
              <a:custGeom>
                <a:avLst/>
                <a:gdLst>
                  <a:gd name="connsiteX0" fmla="*/ 1109282 w 2209800"/>
                  <a:gd name="connsiteY0" fmla="*/ 2213134 h 2209800"/>
                  <a:gd name="connsiteX1" fmla="*/ 2213039 w 2209800"/>
                  <a:gd name="connsiteY1" fmla="*/ 1109186 h 2209800"/>
                  <a:gd name="connsiteX2" fmla="*/ 1103757 w 2209800"/>
                  <a:gd name="connsiteY2" fmla="*/ 0 h 2209800"/>
                  <a:gd name="connsiteX3" fmla="*/ 0 w 2209800"/>
                  <a:gd name="connsiteY3" fmla="*/ 1109186 h 2209800"/>
                  <a:gd name="connsiteX4" fmla="*/ 1109282 w 2209800"/>
                  <a:gd name="connsiteY4" fmla="*/ 2213134 h 2209800"/>
                  <a:gd name="connsiteX5" fmla="*/ 467677 w 2209800"/>
                  <a:gd name="connsiteY5" fmla="*/ 1179862 h 2209800"/>
                  <a:gd name="connsiteX6" fmla="*/ 581787 w 2209800"/>
                  <a:gd name="connsiteY6" fmla="*/ 1179862 h 2209800"/>
                  <a:gd name="connsiteX7" fmla="*/ 576358 w 2209800"/>
                  <a:gd name="connsiteY7" fmla="*/ 1108996 h 2209800"/>
                  <a:gd name="connsiteX8" fmla="*/ 581787 w 2209800"/>
                  <a:gd name="connsiteY8" fmla="*/ 1049274 h 2209800"/>
                  <a:gd name="connsiteX9" fmla="*/ 467677 w 2209800"/>
                  <a:gd name="connsiteY9" fmla="*/ 1049274 h 2209800"/>
                  <a:gd name="connsiteX10" fmla="*/ 467677 w 2209800"/>
                  <a:gd name="connsiteY10" fmla="*/ 869918 h 2209800"/>
                  <a:gd name="connsiteX11" fmla="*/ 609028 w 2209800"/>
                  <a:gd name="connsiteY11" fmla="*/ 869918 h 2209800"/>
                  <a:gd name="connsiteX12" fmla="*/ 1234345 w 2209800"/>
                  <a:gd name="connsiteY12" fmla="*/ 375190 h 2209800"/>
                  <a:gd name="connsiteX13" fmla="*/ 1511713 w 2209800"/>
                  <a:gd name="connsiteY13" fmla="*/ 445770 h 2209800"/>
                  <a:gd name="connsiteX14" fmla="*/ 1511713 w 2209800"/>
                  <a:gd name="connsiteY14" fmla="*/ 723233 h 2209800"/>
                  <a:gd name="connsiteX15" fmla="*/ 1245203 w 2209800"/>
                  <a:gd name="connsiteY15" fmla="*/ 636270 h 2209800"/>
                  <a:gd name="connsiteX16" fmla="*/ 902589 w 2209800"/>
                  <a:gd name="connsiteY16" fmla="*/ 870013 h 2209800"/>
                  <a:gd name="connsiteX17" fmla="*/ 1294067 w 2209800"/>
                  <a:gd name="connsiteY17" fmla="*/ 870013 h 2209800"/>
                  <a:gd name="connsiteX18" fmla="*/ 1261586 w 2209800"/>
                  <a:gd name="connsiteY18" fmla="*/ 1049369 h 2209800"/>
                  <a:gd name="connsiteX19" fmla="*/ 864584 w 2209800"/>
                  <a:gd name="connsiteY19" fmla="*/ 1049369 h 2209800"/>
                  <a:gd name="connsiteX20" fmla="*/ 859345 w 2209800"/>
                  <a:gd name="connsiteY20" fmla="*/ 1109091 h 2209800"/>
                  <a:gd name="connsiteX21" fmla="*/ 864584 w 2209800"/>
                  <a:gd name="connsiteY21" fmla="*/ 1179957 h 2209800"/>
                  <a:gd name="connsiteX22" fmla="*/ 1239869 w 2209800"/>
                  <a:gd name="connsiteY22" fmla="*/ 1179957 h 2209800"/>
                  <a:gd name="connsiteX23" fmla="*/ 1207389 w 2209800"/>
                  <a:gd name="connsiteY23" fmla="*/ 1353979 h 2209800"/>
                  <a:gd name="connsiteX24" fmla="*/ 908209 w 2209800"/>
                  <a:gd name="connsiteY24" fmla="*/ 1353979 h 2209800"/>
                  <a:gd name="connsiteX25" fmla="*/ 1245394 w 2209800"/>
                  <a:gd name="connsiteY25" fmla="*/ 1587722 h 2209800"/>
                  <a:gd name="connsiteX26" fmla="*/ 1511903 w 2209800"/>
                  <a:gd name="connsiteY26" fmla="*/ 1495330 h 2209800"/>
                  <a:gd name="connsiteX27" fmla="*/ 1511903 w 2209800"/>
                  <a:gd name="connsiteY27" fmla="*/ 1778222 h 2209800"/>
                  <a:gd name="connsiteX28" fmla="*/ 1229201 w 2209800"/>
                  <a:gd name="connsiteY28" fmla="*/ 1843373 h 2209800"/>
                  <a:gd name="connsiteX29" fmla="*/ 609409 w 2209800"/>
                  <a:gd name="connsiteY29" fmla="*/ 1353979 h 2209800"/>
                  <a:gd name="connsiteX30" fmla="*/ 468059 w 2209800"/>
                  <a:gd name="connsiteY30" fmla="*/ 1353979 h 2209800"/>
                  <a:gd name="connsiteX31" fmla="*/ 468059 w 2209800"/>
                  <a:gd name="connsiteY31" fmla="*/ 1179957 h 2209800"/>
                  <a:gd name="connsiteX32" fmla="*/ 467677 w 2209800"/>
                  <a:gd name="connsiteY32" fmla="*/ 1179957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209800" h="2209800">
                    <a:moveTo>
                      <a:pt x="1109282" y="2213134"/>
                    </a:moveTo>
                    <a:cubicBezTo>
                      <a:pt x="1723739" y="2213134"/>
                      <a:pt x="2213039" y="1723739"/>
                      <a:pt x="2213039" y="1109186"/>
                    </a:cubicBezTo>
                    <a:cubicBezTo>
                      <a:pt x="2213134" y="511112"/>
                      <a:pt x="1740027" y="0"/>
                      <a:pt x="1103757" y="0"/>
                    </a:cubicBezTo>
                    <a:cubicBezTo>
                      <a:pt x="489204" y="0"/>
                      <a:pt x="0" y="511112"/>
                      <a:pt x="0" y="1109186"/>
                    </a:cubicBezTo>
                    <a:cubicBezTo>
                      <a:pt x="0" y="1696593"/>
                      <a:pt x="478441" y="2213134"/>
                      <a:pt x="1109282" y="2213134"/>
                    </a:cubicBezTo>
                    <a:close/>
                    <a:moveTo>
                      <a:pt x="467677" y="1179862"/>
                    </a:moveTo>
                    <a:lnTo>
                      <a:pt x="581787" y="1179862"/>
                    </a:lnTo>
                    <a:cubicBezTo>
                      <a:pt x="576358" y="1163574"/>
                      <a:pt x="576358" y="1141857"/>
                      <a:pt x="576358" y="1108996"/>
                    </a:cubicBezTo>
                    <a:lnTo>
                      <a:pt x="581787" y="1049274"/>
                    </a:lnTo>
                    <a:lnTo>
                      <a:pt x="467677" y="1049274"/>
                    </a:lnTo>
                    <a:lnTo>
                      <a:pt x="467677" y="869918"/>
                    </a:lnTo>
                    <a:lnTo>
                      <a:pt x="609028" y="869918"/>
                    </a:lnTo>
                    <a:cubicBezTo>
                      <a:pt x="690467" y="565499"/>
                      <a:pt x="929831" y="375190"/>
                      <a:pt x="1234345" y="375190"/>
                    </a:cubicBezTo>
                    <a:cubicBezTo>
                      <a:pt x="1337501" y="375190"/>
                      <a:pt x="1429893" y="397002"/>
                      <a:pt x="1511713" y="445770"/>
                    </a:cubicBezTo>
                    <a:lnTo>
                      <a:pt x="1511713" y="723233"/>
                    </a:lnTo>
                    <a:cubicBezTo>
                      <a:pt x="1429988" y="663226"/>
                      <a:pt x="1337596" y="636270"/>
                      <a:pt x="1245203" y="636270"/>
                    </a:cubicBezTo>
                    <a:cubicBezTo>
                      <a:pt x="1093089" y="636270"/>
                      <a:pt x="967835" y="723233"/>
                      <a:pt x="902589" y="870013"/>
                    </a:cubicBezTo>
                    <a:lnTo>
                      <a:pt x="1294067" y="870013"/>
                    </a:lnTo>
                    <a:lnTo>
                      <a:pt x="1261586" y="1049369"/>
                    </a:lnTo>
                    <a:lnTo>
                      <a:pt x="864584" y="1049369"/>
                    </a:lnTo>
                    <a:lnTo>
                      <a:pt x="859345" y="1109091"/>
                    </a:lnTo>
                    <a:lnTo>
                      <a:pt x="864584" y="1179957"/>
                    </a:lnTo>
                    <a:lnTo>
                      <a:pt x="1239869" y="1179957"/>
                    </a:lnTo>
                    <a:lnTo>
                      <a:pt x="1207389" y="1353979"/>
                    </a:lnTo>
                    <a:lnTo>
                      <a:pt x="908209" y="1353979"/>
                    </a:lnTo>
                    <a:cubicBezTo>
                      <a:pt x="973645" y="1500759"/>
                      <a:pt x="1093279" y="1587722"/>
                      <a:pt x="1245394" y="1587722"/>
                    </a:cubicBezTo>
                    <a:cubicBezTo>
                      <a:pt x="1337786" y="1587722"/>
                      <a:pt x="1430179" y="1554956"/>
                      <a:pt x="1511903" y="1495330"/>
                    </a:cubicBezTo>
                    <a:lnTo>
                      <a:pt x="1511903" y="1778222"/>
                    </a:lnTo>
                    <a:cubicBezTo>
                      <a:pt x="1430179" y="1821752"/>
                      <a:pt x="1337786" y="1843373"/>
                      <a:pt x="1229201" y="1843373"/>
                    </a:cubicBezTo>
                    <a:cubicBezTo>
                      <a:pt x="930116" y="1843373"/>
                      <a:pt x="690753" y="1658398"/>
                      <a:pt x="609409" y="1353979"/>
                    </a:cubicBezTo>
                    <a:lnTo>
                      <a:pt x="468059" y="1353979"/>
                    </a:lnTo>
                    <a:lnTo>
                      <a:pt x="468059" y="1179957"/>
                    </a:lnTo>
                    <a:lnTo>
                      <a:pt x="467677" y="117995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97" name="Gruppieren 96">
            <a:extLst>
              <a:ext uri="{FF2B5EF4-FFF2-40B4-BE49-F238E27FC236}">
                <a16:creationId xmlns:a16="http://schemas.microsoft.com/office/drawing/2014/main" id="{1AB06AB3-F05D-02B0-17ED-A554F30AF7F4}"/>
              </a:ext>
            </a:extLst>
          </p:cNvPr>
          <p:cNvGrpSpPr>
            <a:grpSpLocks noChangeAspect="1"/>
          </p:cNvGrpSpPr>
          <p:nvPr/>
        </p:nvGrpSpPr>
        <p:grpSpPr>
          <a:xfrm>
            <a:off x="6845643" y="5160635"/>
            <a:ext cx="4938369" cy="612000"/>
            <a:chOff x="6845643" y="5218691"/>
            <a:chExt cx="4938369" cy="612000"/>
          </a:xfrm>
        </p:grpSpPr>
        <p:sp>
          <p:nvSpPr>
            <p:cNvPr id="49" name="Abgerundetes Rechteck 38">
              <a:extLst>
                <a:ext uri="{FF2B5EF4-FFF2-40B4-BE49-F238E27FC236}">
                  <a16:creationId xmlns:a16="http://schemas.microsoft.com/office/drawing/2014/main" id="{9FEBCDFB-7E8D-606A-81E8-BE23931AC2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845643" y="5218691"/>
              <a:ext cx="4938369" cy="612000"/>
            </a:xfrm>
            <a:prstGeom prst="roundRect">
              <a:avLst>
                <a:gd name="adj" fmla="val 24052"/>
              </a:avLst>
            </a:prstGeom>
            <a:solidFill>
              <a:schemeClr val="bg1"/>
            </a:solidFill>
            <a:ln w="19050">
              <a:solidFill>
                <a:srgbClr val="D8821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000" tIns="0" rIns="0" bIns="0" rtlCol="0" anchor="ctr">
              <a:no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Einzahlung kann jederzeit erhöht* oder </a:t>
              </a:r>
              <a:b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</a:b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reduziert werden</a:t>
              </a:r>
            </a:p>
          </p:txBody>
        </p:sp>
        <p:grpSp>
          <p:nvGrpSpPr>
            <p:cNvPr id="58" name="Grafik 66">
              <a:extLst>
                <a:ext uri="{FF2B5EF4-FFF2-40B4-BE49-F238E27FC236}">
                  <a16:creationId xmlns:a16="http://schemas.microsoft.com/office/drawing/2014/main" id="{9B164042-EB3D-9169-D036-DD0DAF99F993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 rot="20432095">
              <a:off x="7021359" y="5353558"/>
              <a:ext cx="360000" cy="342266"/>
              <a:chOff x="3981878" y="590550"/>
              <a:chExt cx="4397836" cy="4181189"/>
            </a:xfrm>
            <a:solidFill>
              <a:srgbClr val="D88210"/>
            </a:solidFill>
          </p:grpSpPr>
          <p:sp>
            <p:nvSpPr>
              <p:cNvPr id="61" name="Freihandform: Form 69">
                <a:extLst>
                  <a:ext uri="{FF2B5EF4-FFF2-40B4-BE49-F238E27FC236}">
                    <a16:creationId xmlns:a16="http://schemas.microsoft.com/office/drawing/2014/main" id="{C4379C22-11CC-FEE6-399F-0E7D63DC7DAE}"/>
                  </a:ext>
                </a:extLst>
              </p:cNvPr>
              <p:cNvSpPr/>
              <p:nvPr/>
            </p:nvSpPr>
            <p:spPr bwMode="gray">
              <a:xfrm>
                <a:off x="5042630" y="3459385"/>
                <a:ext cx="2286000" cy="352425"/>
              </a:xfrm>
              <a:custGeom>
                <a:avLst/>
                <a:gdLst>
                  <a:gd name="connsiteX0" fmla="*/ 0 w 2286000"/>
                  <a:gd name="connsiteY0" fmla="*/ 0 h 352425"/>
                  <a:gd name="connsiteX1" fmla="*/ 2286381 w 2286000"/>
                  <a:gd name="connsiteY1" fmla="*/ 0 h 352425"/>
                  <a:gd name="connsiteX2" fmla="*/ 2286381 w 2286000"/>
                  <a:gd name="connsiteY2" fmla="*/ 353949 h 352425"/>
                  <a:gd name="connsiteX3" fmla="*/ 0 w 2286000"/>
                  <a:gd name="connsiteY3" fmla="*/ 353949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86000" h="352425">
                    <a:moveTo>
                      <a:pt x="0" y="0"/>
                    </a:moveTo>
                    <a:lnTo>
                      <a:pt x="2286381" y="0"/>
                    </a:lnTo>
                    <a:lnTo>
                      <a:pt x="2286381" y="353949"/>
                    </a:lnTo>
                    <a:lnTo>
                      <a:pt x="0" y="35394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62" name="Freihandform: Form 70">
                <a:extLst>
                  <a:ext uri="{FF2B5EF4-FFF2-40B4-BE49-F238E27FC236}">
                    <a16:creationId xmlns:a16="http://schemas.microsoft.com/office/drawing/2014/main" id="{3BECBE4B-AF94-B4A4-6AFA-C8BD7DAC8B8B}"/>
                  </a:ext>
                </a:extLst>
              </p:cNvPr>
              <p:cNvSpPr/>
              <p:nvPr/>
            </p:nvSpPr>
            <p:spPr bwMode="gray">
              <a:xfrm>
                <a:off x="7065264" y="2523839"/>
                <a:ext cx="1314450" cy="2247900"/>
              </a:xfrm>
              <a:custGeom>
                <a:avLst/>
                <a:gdLst>
                  <a:gd name="connsiteX0" fmla="*/ 895731 w 1314450"/>
                  <a:gd name="connsiteY0" fmla="*/ 1103186 h 2247900"/>
                  <a:gd name="connsiteX1" fmla="*/ 0 w 1314450"/>
                  <a:gd name="connsiteY1" fmla="*/ 2004536 h 2247900"/>
                  <a:gd name="connsiteX2" fmla="*/ 248507 w 1314450"/>
                  <a:gd name="connsiteY2" fmla="*/ 2253044 h 2247900"/>
                  <a:gd name="connsiteX3" fmla="*/ 1268158 w 1314450"/>
                  <a:gd name="connsiteY3" fmla="*/ 1226630 h 2247900"/>
                  <a:gd name="connsiteX4" fmla="*/ 1267777 w 1314450"/>
                  <a:gd name="connsiteY4" fmla="*/ 978694 h 2247900"/>
                  <a:gd name="connsiteX5" fmla="*/ 289465 w 1314450"/>
                  <a:gd name="connsiteY5" fmla="*/ 0 h 2247900"/>
                  <a:gd name="connsiteX6" fmla="*/ 41148 w 1314450"/>
                  <a:gd name="connsiteY6" fmla="*/ 248317 h 2247900"/>
                  <a:gd name="connsiteX7" fmla="*/ 895731 w 1314450"/>
                  <a:gd name="connsiteY7" fmla="*/ 1103186 h 2247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14450" h="2247900">
                    <a:moveTo>
                      <a:pt x="895731" y="1103186"/>
                    </a:moveTo>
                    <a:lnTo>
                      <a:pt x="0" y="2004536"/>
                    </a:lnTo>
                    <a:lnTo>
                      <a:pt x="248507" y="2253044"/>
                    </a:lnTo>
                    <a:lnTo>
                      <a:pt x="1268158" y="1226630"/>
                    </a:lnTo>
                    <a:cubicBezTo>
                      <a:pt x="1336453" y="1157954"/>
                      <a:pt x="1336262" y="1047179"/>
                      <a:pt x="1267777" y="978694"/>
                    </a:cubicBezTo>
                    <a:lnTo>
                      <a:pt x="289465" y="0"/>
                    </a:lnTo>
                    <a:lnTo>
                      <a:pt x="41148" y="248317"/>
                    </a:lnTo>
                    <a:lnTo>
                      <a:pt x="895731" y="110318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63" name="Freihandform: Form 71">
                <a:extLst>
                  <a:ext uri="{FF2B5EF4-FFF2-40B4-BE49-F238E27FC236}">
                    <a16:creationId xmlns:a16="http://schemas.microsoft.com/office/drawing/2014/main" id="{7501FF0A-34EA-A355-AF36-8E4A4450B288}"/>
                  </a:ext>
                </a:extLst>
              </p:cNvPr>
              <p:cNvSpPr/>
              <p:nvPr/>
            </p:nvSpPr>
            <p:spPr bwMode="gray">
              <a:xfrm>
                <a:off x="5043011" y="1529048"/>
                <a:ext cx="2276475" cy="342900"/>
              </a:xfrm>
              <a:custGeom>
                <a:avLst/>
                <a:gdLst>
                  <a:gd name="connsiteX0" fmla="*/ 0 w 2276475"/>
                  <a:gd name="connsiteY0" fmla="*/ 0 h 342900"/>
                  <a:gd name="connsiteX1" fmla="*/ 2280761 w 2276475"/>
                  <a:gd name="connsiteY1" fmla="*/ 0 h 342900"/>
                  <a:gd name="connsiteX2" fmla="*/ 2280761 w 2276475"/>
                  <a:gd name="connsiteY2" fmla="*/ 350996 h 342900"/>
                  <a:gd name="connsiteX3" fmla="*/ 0 w 2276475"/>
                  <a:gd name="connsiteY3" fmla="*/ 350996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76475" h="342900">
                    <a:moveTo>
                      <a:pt x="0" y="0"/>
                    </a:moveTo>
                    <a:lnTo>
                      <a:pt x="2280761" y="0"/>
                    </a:lnTo>
                    <a:lnTo>
                      <a:pt x="2280761" y="350996"/>
                    </a:lnTo>
                    <a:lnTo>
                      <a:pt x="0" y="35099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64" name="Freihandform: Form 72">
                <a:extLst>
                  <a:ext uri="{FF2B5EF4-FFF2-40B4-BE49-F238E27FC236}">
                    <a16:creationId xmlns:a16="http://schemas.microsoft.com/office/drawing/2014/main" id="{B0C8A34E-B373-C231-5400-78595E723345}"/>
                  </a:ext>
                </a:extLst>
              </p:cNvPr>
              <p:cNvSpPr/>
              <p:nvPr/>
            </p:nvSpPr>
            <p:spPr bwMode="gray">
              <a:xfrm>
                <a:off x="3981878" y="590550"/>
                <a:ext cx="1314450" cy="2247900"/>
              </a:xfrm>
              <a:custGeom>
                <a:avLst/>
                <a:gdLst>
                  <a:gd name="connsiteX0" fmla="*/ 1070753 w 1314450"/>
                  <a:gd name="connsiteY0" fmla="*/ 2253044 h 2247900"/>
                  <a:gd name="connsiteX1" fmla="*/ 1319260 w 1314450"/>
                  <a:gd name="connsiteY1" fmla="*/ 2004536 h 2247900"/>
                  <a:gd name="connsiteX2" fmla="*/ 423529 w 1314450"/>
                  <a:gd name="connsiteY2" fmla="*/ 1103186 h 2247900"/>
                  <a:gd name="connsiteX3" fmla="*/ 1278112 w 1314450"/>
                  <a:gd name="connsiteY3" fmla="*/ 248222 h 2247900"/>
                  <a:gd name="connsiteX4" fmla="*/ 1029891 w 1314450"/>
                  <a:gd name="connsiteY4" fmla="*/ 0 h 2247900"/>
                  <a:gd name="connsiteX5" fmla="*/ 51483 w 1314450"/>
                  <a:gd name="connsiteY5" fmla="*/ 978789 h 2247900"/>
                  <a:gd name="connsiteX6" fmla="*/ 51102 w 1314450"/>
                  <a:gd name="connsiteY6" fmla="*/ 1226725 h 2247900"/>
                  <a:gd name="connsiteX7" fmla="*/ 1070753 w 1314450"/>
                  <a:gd name="connsiteY7" fmla="*/ 2253044 h 2247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14450" h="2247900">
                    <a:moveTo>
                      <a:pt x="1070753" y="2253044"/>
                    </a:moveTo>
                    <a:lnTo>
                      <a:pt x="1319260" y="2004536"/>
                    </a:lnTo>
                    <a:lnTo>
                      <a:pt x="423529" y="1103186"/>
                    </a:lnTo>
                    <a:lnTo>
                      <a:pt x="1278112" y="248222"/>
                    </a:lnTo>
                    <a:lnTo>
                      <a:pt x="1029891" y="0"/>
                    </a:lnTo>
                    <a:lnTo>
                      <a:pt x="51483" y="978789"/>
                    </a:lnTo>
                    <a:cubicBezTo>
                      <a:pt x="-17002" y="1047274"/>
                      <a:pt x="-17192" y="1158050"/>
                      <a:pt x="51102" y="1226725"/>
                    </a:cubicBezTo>
                    <a:lnTo>
                      <a:pt x="1070753" y="225304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94" name="Gruppieren 93">
            <a:extLst>
              <a:ext uri="{FF2B5EF4-FFF2-40B4-BE49-F238E27FC236}">
                <a16:creationId xmlns:a16="http://schemas.microsoft.com/office/drawing/2014/main" id="{16EC87BD-CDCA-27A3-9EC3-E8A32CADE7EC}"/>
              </a:ext>
            </a:extLst>
          </p:cNvPr>
          <p:cNvGrpSpPr>
            <a:grpSpLocks noChangeAspect="1"/>
          </p:cNvGrpSpPr>
          <p:nvPr/>
        </p:nvGrpSpPr>
        <p:grpSpPr>
          <a:xfrm>
            <a:off x="6845643" y="2792389"/>
            <a:ext cx="4938369" cy="612000"/>
            <a:chOff x="6845643" y="2850445"/>
            <a:chExt cx="4938369" cy="612000"/>
          </a:xfrm>
        </p:grpSpPr>
        <p:sp>
          <p:nvSpPr>
            <p:cNvPr id="31" name="Abgerundetes Rechteck 38">
              <a:extLst>
                <a:ext uri="{FF2B5EF4-FFF2-40B4-BE49-F238E27FC236}">
                  <a16:creationId xmlns:a16="http://schemas.microsoft.com/office/drawing/2014/main" id="{901473B8-49FD-4129-171E-472BDA0891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845643" y="2850445"/>
              <a:ext cx="4938369" cy="612000"/>
            </a:xfrm>
            <a:prstGeom prst="roundRect">
              <a:avLst>
                <a:gd name="adj" fmla="val 24052"/>
              </a:avLst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000" tIns="0" rIns="0" bIns="0" rtlCol="0" anchor="ctr">
              <a:no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Ohne Risikoprüfung</a:t>
              </a:r>
            </a:p>
          </p:txBody>
        </p:sp>
        <p:sp>
          <p:nvSpPr>
            <p:cNvPr id="65" name="Grafik 101">
              <a:extLst>
                <a:ext uri="{FF2B5EF4-FFF2-40B4-BE49-F238E27FC236}">
                  <a16:creationId xmlns:a16="http://schemas.microsoft.com/office/drawing/2014/main" id="{CBB13983-94AA-3181-80C4-75C7DEF3412F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026879" y="2991993"/>
              <a:ext cx="348960" cy="328905"/>
            </a:xfrm>
            <a:custGeom>
              <a:avLst/>
              <a:gdLst>
                <a:gd name="connsiteX0" fmla="*/ 5757645 w 7276170"/>
                <a:gd name="connsiteY0" fmla="*/ 6858186 h 6858000"/>
                <a:gd name="connsiteX1" fmla="*/ 5629499 w 7276170"/>
                <a:gd name="connsiteY1" fmla="*/ 6817020 h 6858000"/>
                <a:gd name="connsiteX2" fmla="*/ 3641422 w 7276170"/>
                <a:gd name="connsiteY2" fmla="*/ 5391336 h 6858000"/>
                <a:gd name="connsiteX3" fmla="*/ 1653532 w 7276170"/>
                <a:gd name="connsiteY3" fmla="*/ 6816834 h 6858000"/>
                <a:gd name="connsiteX4" fmla="*/ 1397518 w 7276170"/>
                <a:gd name="connsiteY4" fmla="*/ 6816834 h 6858000"/>
                <a:gd name="connsiteX5" fmla="*/ 1318437 w 7276170"/>
                <a:gd name="connsiteY5" fmla="*/ 6576246 h 6858000"/>
                <a:gd name="connsiteX6" fmla="*/ 2077464 w 7276170"/>
                <a:gd name="connsiteY6" fmla="*/ 4269616 h 6858000"/>
                <a:gd name="connsiteX7" fmla="*/ 90131 w 7276170"/>
                <a:gd name="connsiteY7" fmla="*/ 2844119 h 6858000"/>
                <a:gd name="connsiteX8" fmla="*/ 10678 w 7276170"/>
                <a:gd name="connsiteY8" fmla="*/ 2603531 h 6858000"/>
                <a:gd name="connsiteX9" fmla="*/ 218277 w 7276170"/>
                <a:gd name="connsiteY9" fmla="*/ 2455034 h 6858000"/>
                <a:gd name="connsiteX10" fmla="*/ 2675541 w 7276170"/>
                <a:gd name="connsiteY10" fmla="*/ 2455034 h 6858000"/>
                <a:gd name="connsiteX11" fmla="*/ 3434753 w 7276170"/>
                <a:gd name="connsiteY11" fmla="*/ 148404 h 6858000"/>
                <a:gd name="connsiteX12" fmla="*/ 3641422 w 7276170"/>
                <a:gd name="connsiteY12" fmla="*/ 0 h 6858000"/>
                <a:gd name="connsiteX13" fmla="*/ 3848835 w 7276170"/>
                <a:gd name="connsiteY13" fmla="*/ 148683 h 6858000"/>
                <a:gd name="connsiteX14" fmla="*/ 4608326 w 7276170"/>
                <a:gd name="connsiteY14" fmla="*/ 2455313 h 6858000"/>
                <a:gd name="connsiteX15" fmla="*/ 7065311 w 7276170"/>
                <a:gd name="connsiteY15" fmla="*/ 2455313 h 6858000"/>
                <a:gd name="connsiteX16" fmla="*/ 7272910 w 7276170"/>
                <a:gd name="connsiteY16" fmla="*/ 2603810 h 6858000"/>
                <a:gd name="connsiteX17" fmla="*/ 7193457 w 7276170"/>
                <a:gd name="connsiteY17" fmla="*/ 2844397 h 6858000"/>
                <a:gd name="connsiteX18" fmla="*/ 5206031 w 7276170"/>
                <a:gd name="connsiteY18" fmla="*/ 4269895 h 6858000"/>
                <a:gd name="connsiteX19" fmla="*/ 5965057 w 7276170"/>
                <a:gd name="connsiteY19" fmla="*/ 6576525 h 6858000"/>
                <a:gd name="connsiteX20" fmla="*/ 5885977 w 7276170"/>
                <a:gd name="connsiteY20" fmla="*/ 6817112 h 6858000"/>
                <a:gd name="connsiteX21" fmla="*/ 5757645 w 7276170"/>
                <a:gd name="connsiteY21" fmla="*/ 6858186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276170" h="6858000">
                  <a:moveTo>
                    <a:pt x="5757645" y="6858186"/>
                  </a:moveTo>
                  <a:cubicBezTo>
                    <a:pt x="5712482" y="6858186"/>
                    <a:pt x="5667692" y="6844712"/>
                    <a:pt x="5629499" y="6817020"/>
                  </a:cubicBezTo>
                  <a:lnTo>
                    <a:pt x="3641422" y="5391336"/>
                  </a:lnTo>
                  <a:lnTo>
                    <a:pt x="1653532" y="6816834"/>
                  </a:lnTo>
                  <a:cubicBezTo>
                    <a:pt x="1577239" y="6871660"/>
                    <a:pt x="1474183" y="6871660"/>
                    <a:pt x="1397518" y="6816834"/>
                  </a:cubicBezTo>
                  <a:cubicBezTo>
                    <a:pt x="1321225" y="6762007"/>
                    <a:pt x="1289351" y="6665177"/>
                    <a:pt x="1318437" y="6576246"/>
                  </a:cubicBezTo>
                  <a:lnTo>
                    <a:pt x="2077464" y="4269616"/>
                  </a:lnTo>
                  <a:lnTo>
                    <a:pt x="90131" y="2844119"/>
                  </a:lnTo>
                  <a:cubicBezTo>
                    <a:pt x="13466" y="2789292"/>
                    <a:pt x="-18501" y="2692183"/>
                    <a:pt x="10678" y="2603531"/>
                  </a:cubicBezTo>
                  <a:cubicBezTo>
                    <a:pt x="40043" y="2514879"/>
                    <a:pt x="123584" y="2455034"/>
                    <a:pt x="218277" y="2455034"/>
                  </a:cubicBezTo>
                  <a:lnTo>
                    <a:pt x="2675541" y="2455034"/>
                  </a:lnTo>
                  <a:lnTo>
                    <a:pt x="3434753" y="148404"/>
                  </a:lnTo>
                  <a:cubicBezTo>
                    <a:pt x="3463467" y="60031"/>
                    <a:pt x="3547194" y="0"/>
                    <a:pt x="3641422" y="0"/>
                  </a:cubicBezTo>
                  <a:cubicBezTo>
                    <a:pt x="3735929" y="0"/>
                    <a:pt x="3819470" y="60031"/>
                    <a:pt x="3848835" y="148683"/>
                  </a:cubicBezTo>
                  <a:lnTo>
                    <a:pt x="4608326" y="2455313"/>
                  </a:lnTo>
                  <a:lnTo>
                    <a:pt x="7065311" y="2455313"/>
                  </a:lnTo>
                  <a:cubicBezTo>
                    <a:pt x="7159818" y="2455313"/>
                    <a:pt x="7243545" y="2515343"/>
                    <a:pt x="7272910" y="2603810"/>
                  </a:cubicBezTo>
                  <a:cubicBezTo>
                    <a:pt x="7302089" y="2692462"/>
                    <a:pt x="7270122" y="2789571"/>
                    <a:pt x="7193457" y="2844397"/>
                  </a:cubicBezTo>
                  <a:lnTo>
                    <a:pt x="5206031" y="4269895"/>
                  </a:lnTo>
                  <a:lnTo>
                    <a:pt x="5965057" y="6576525"/>
                  </a:lnTo>
                  <a:cubicBezTo>
                    <a:pt x="5994237" y="6665177"/>
                    <a:pt x="5962270" y="6762286"/>
                    <a:pt x="5885977" y="6817112"/>
                  </a:cubicBezTo>
                  <a:cubicBezTo>
                    <a:pt x="5847412" y="6844526"/>
                    <a:pt x="5802435" y="6858186"/>
                    <a:pt x="5757645" y="6858186"/>
                  </a:cubicBezTo>
                  <a:close/>
                </a:path>
              </a:pathLst>
            </a:custGeom>
            <a:solidFill>
              <a:schemeClr val="accent1"/>
            </a:solidFill>
            <a:ln w="92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93" name="Gruppieren 92">
            <a:extLst>
              <a:ext uri="{FF2B5EF4-FFF2-40B4-BE49-F238E27FC236}">
                <a16:creationId xmlns:a16="http://schemas.microsoft.com/office/drawing/2014/main" id="{BA166569-92F8-9036-BF82-03013655B543}"/>
              </a:ext>
            </a:extLst>
          </p:cNvPr>
          <p:cNvGrpSpPr>
            <a:grpSpLocks noChangeAspect="1"/>
          </p:cNvGrpSpPr>
          <p:nvPr/>
        </p:nvGrpSpPr>
        <p:grpSpPr>
          <a:xfrm>
            <a:off x="6845643" y="1982973"/>
            <a:ext cx="4938369" cy="612000"/>
            <a:chOff x="6845643" y="2041029"/>
            <a:chExt cx="4938369" cy="612000"/>
          </a:xfrm>
        </p:grpSpPr>
        <p:sp>
          <p:nvSpPr>
            <p:cNvPr id="16" name="Abgerundetes Rechteck 38">
              <a:extLst>
                <a:ext uri="{FF2B5EF4-FFF2-40B4-BE49-F238E27FC236}">
                  <a16:creationId xmlns:a16="http://schemas.microsoft.com/office/drawing/2014/main" id="{DA8184AE-735A-32D1-C46E-2D75C22ECD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845643" y="2041029"/>
              <a:ext cx="4938369" cy="612000"/>
            </a:xfrm>
            <a:prstGeom prst="roundRect">
              <a:avLst>
                <a:gd name="adj" fmla="val 24052"/>
              </a:avLst>
            </a:prstGeom>
            <a:solidFill>
              <a:schemeClr val="bg1"/>
            </a:solidFill>
            <a:ln w="19050">
              <a:solidFill>
                <a:srgbClr val="19438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000" tIns="0" rIns="0" bIns="0" rtlCol="0" anchor="ctr">
              <a:no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Jederzeit abschließbar*</a:t>
              </a:r>
            </a:p>
          </p:txBody>
        </p:sp>
        <p:grpSp>
          <p:nvGrpSpPr>
            <p:cNvPr id="66" name="Grafik 105">
              <a:extLst>
                <a:ext uri="{FF2B5EF4-FFF2-40B4-BE49-F238E27FC236}">
                  <a16:creationId xmlns:a16="http://schemas.microsoft.com/office/drawing/2014/main" id="{819BA7C5-8812-7D5D-77AB-9C93851C80AC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7021359" y="2152935"/>
              <a:ext cx="360000" cy="388189"/>
              <a:chOff x="3176587" y="280987"/>
              <a:chExt cx="5838825" cy="6296025"/>
            </a:xfrm>
            <a:solidFill>
              <a:srgbClr val="194383"/>
            </a:solidFill>
          </p:grpSpPr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B74BC555-5DEF-B602-BAE4-EF89C152F94F}"/>
                  </a:ext>
                </a:extLst>
              </p:cNvPr>
              <p:cNvSpPr/>
              <p:nvPr/>
            </p:nvSpPr>
            <p:spPr bwMode="gray">
              <a:xfrm>
                <a:off x="5669280" y="4345876"/>
                <a:ext cx="1495425" cy="2228850"/>
              </a:xfrm>
              <a:custGeom>
                <a:avLst/>
                <a:gdLst>
                  <a:gd name="connsiteX0" fmla="*/ 1112044 w 1495425"/>
                  <a:gd name="connsiteY0" fmla="*/ 1444466 h 2228850"/>
                  <a:gd name="connsiteX1" fmla="*/ 1440085 w 1495425"/>
                  <a:gd name="connsiteY1" fmla="*/ 661416 h 2228850"/>
                  <a:gd name="connsiteX2" fmla="*/ 770287 w 1495425"/>
                  <a:gd name="connsiteY2" fmla="*/ 0 h 2228850"/>
                  <a:gd name="connsiteX3" fmla="*/ 63722 w 1495425"/>
                  <a:gd name="connsiteY3" fmla="*/ 253937 h 2228850"/>
                  <a:gd name="connsiteX4" fmla="*/ 63722 w 1495425"/>
                  <a:gd name="connsiteY4" fmla="*/ 804672 h 2228850"/>
                  <a:gd name="connsiteX5" fmla="*/ 629698 w 1495425"/>
                  <a:gd name="connsiteY5" fmla="*/ 536543 h 2228850"/>
                  <a:gd name="connsiteX6" fmla="*/ 887635 w 1495425"/>
                  <a:gd name="connsiteY6" fmla="*/ 776097 h 2228850"/>
                  <a:gd name="connsiteX7" fmla="*/ 602932 w 1495425"/>
                  <a:gd name="connsiteY7" fmla="*/ 1359027 h 2228850"/>
                  <a:gd name="connsiteX8" fmla="*/ 0 w 1495425"/>
                  <a:gd name="connsiteY8" fmla="*/ 2217135 h 2228850"/>
                  <a:gd name="connsiteX9" fmla="*/ 0 w 1495425"/>
                  <a:gd name="connsiteY9" fmla="*/ 2231327 h 2228850"/>
                  <a:gd name="connsiteX10" fmla="*/ 1503616 w 1495425"/>
                  <a:gd name="connsiteY10" fmla="*/ 2231327 h 2228850"/>
                  <a:gd name="connsiteX11" fmla="*/ 1503616 w 1495425"/>
                  <a:gd name="connsiteY11" fmla="*/ 1738027 h 2228850"/>
                  <a:gd name="connsiteX12" fmla="*/ 910971 w 1495425"/>
                  <a:gd name="connsiteY12" fmla="*/ 1738027 h 2228850"/>
                  <a:gd name="connsiteX13" fmla="*/ 1112044 w 1495425"/>
                  <a:gd name="connsiteY13" fmla="*/ 1444466 h 222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495425" h="2228850">
                    <a:moveTo>
                      <a:pt x="1112044" y="1444466"/>
                    </a:moveTo>
                    <a:cubicBezTo>
                      <a:pt x="1289494" y="1179957"/>
                      <a:pt x="1440085" y="940403"/>
                      <a:pt x="1440085" y="661416"/>
                    </a:cubicBezTo>
                    <a:cubicBezTo>
                      <a:pt x="1440085" y="264605"/>
                      <a:pt x="1182148" y="0"/>
                      <a:pt x="770287" y="0"/>
                    </a:cubicBezTo>
                    <a:cubicBezTo>
                      <a:pt x="472249" y="0"/>
                      <a:pt x="220980" y="114490"/>
                      <a:pt x="63722" y="253937"/>
                    </a:cubicBezTo>
                    <a:lnTo>
                      <a:pt x="63722" y="804672"/>
                    </a:lnTo>
                    <a:cubicBezTo>
                      <a:pt x="197834" y="690181"/>
                      <a:pt x="418814" y="536543"/>
                      <a:pt x="629698" y="536543"/>
                    </a:cubicBezTo>
                    <a:cubicBezTo>
                      <a:pt x="793813" y="536543"/>
                      <a:pt x="887635" y="629412"/>
                      <a:pt x="887635" y="776097"/>
                    </a:cubicBezTo>
                    <a:cubicBezTo>
                      <a:pt x="887635" y="962216"/>
                      <a:pt x="787241" y="1097852"/>
                      <a:pt x="602932" y="1359027"/>
                    </a:cubicBezTo>
                    <a:lnTo>
                      <a:pt x="0" y="2217135"/>
                    </a:lnTo>
                    <a:lnTo>
                      <a:pt x="0" y="2231327"/>
                    </a:lnTo>
                    <a:lnTo>
                      <a:pt x="1503616" y="2231327"/>
                    </a:lnTo>
                    <a:lnTo>
                      <a:pt x="1503616" y="1738027"/>
                    </a:lnTo>
                    <a:lnTo>
                      <a:pt x="910971" y="1738027"/>
                    </a:lnTo>
                    <a:lnTo>
                      <a:pt x="1112044" y="144446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2254C253-B7BF-8388-21EC-58E644DB6436}"/>
                  </a:ext>
                </a:extLst>
              </p:cNvPr>
              <p:cNvSpPr/>
              <p:nvPr/>
            </p:nvSpPr>
            <p:spPr bwMode="gray">
              <a:xfrm>
                <a:off x="7263669" y="4381690"/>
                <a:ext cx="1743075" cy="2190750"/>
              </a:xfrm>
              <a:custGeom>
                <a:avLst/>
                <a:gdLst>
                  <a:gd name="connsiteX0" fmla="*/ 1513713 w 1743075"/>
                  <a:gd name="connsiteY0" fmla="*/ 1329976 h 2190750"/>
                  <a:gd name="connsiteX1" fmla="*/ 1513713 w 1743075"/>
                  <a:gd name="connsiteY1" fmla="*/ 936784 h 2190750"/>
                  <a:gd name="connsiteX2" fmla="*/ 1051560 w 1743075"/>
                  <a:gd name="connsiteY2" fmla="*/ 936784 h 2190750"/>
                  <a:gd name="connsiteX3" fmla="*/ 1051560 w 1743075"/>
                  <a:gd name="connsiteY3" fmla="*/ 1329976 h 2190750"/>
                  <a:gd name="connsiteX4" fmla="*/ 733330 w 1743075"/>
                  <a:gd name="connsiteY4" fmla="*/ 1329976 h 2190750"/>
                  <a:gd name="connsiteX5" fmla="*/ 1292733 w 1743075"/>
                  <a:gd name="connsiteY5" fmla="*/ 0 h 2190750"/>
                  <a:gd name="connsiteX6" fmla="*/ 750094 w 1743075"/>
                  <a:gd name="connsiteY6" fmla="*/ 0 h 2190750"/>
                  <a:gd name="connsiteX7" fmla="*/ 0 w 1743075"/>
                  <a:gd name="connsiteY7" fmla="*/ 1780413 h 2190750"/>
                  <a:gd name="connsiteX8" fmla="*/ 0 w 1743075"/>
                  <a:gd name="connsiteY8" fmla="*/ 1794891 h 2190750"/>
                  <a:gd name="connsiteX9" fmla="*/ 1051560 w 1743075"/>
                  <a:gd name="connsiteY9" fmla="*/ 1794891 h 2190750"/>
                  <a:gd name="connsiteX10" fmla="*/ 1051560 w 1743075"/>
                  <a:gd name="connsiteY10" fmla="*/ 2195132 h 2190750"/>
                  <a:gd name="connsiteX11" fmla="*/ 1513713 w 1743075"/>
                  <a:gd name="connsiteY11" fmla="*/ 2195132 h 2190750"/>
                  <a:gd name="connsiteX12" fmla="*/ 1513713 w 1743075"/>
                  <a:gd name="connsiteY12" fmla="*/ 1794891 h 2190750"/>
                  <a:gd name="connsiteX13" fmla="*/ 1748028 w 1743075"/>
                  <a:gd name="connsiteY13" fmla="*/ 1794891 h 2190750"/>
                  <a:gd name="connsiteX14" fmla="*/ 1748028 w 1743075"/>
                  <a:gd name="connsiteY14" fmla="*/ 1329976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43075" h="2190750">
                    <a:moveTo>
                      <a:pt x="1513713" y="1329976"/>
                    </a:moveTo>
                    <a:lnTo>
                      <a:pt x="1513713" y="936784"/>
                    </a:lnTo>
                    <a:lnTo>
                      <a:pt x="1051560" y="936784"/>
                    </a:lnTo>
                    <a:lnTo>
                      <a:pt x="1051560" y="1329976"/>
                    </a:lnTo>
                    <a:lnTo>
                      <a:pt x="733330" y="1329976"/>
                    </a:lnTo>
                    <a:lnTo>
                      <a:pt x="1292733" y="0"/>
                    </a:lnTo>
                    <a:lnTo>
                      <a:pt x="750094" y="0"/>
                    </a:lnTo>
                    <a:lnTo>
                      <a:pt x="0" y="1780413"/>
                    </a:lnTo>
                    <a:lnTo>
                      <a:pt x="0" y="1794891"/>
                    </a:lnTo>
                    <a:lnTo>
                      <a:pt x="1051560" y="1794891"/>
                    </a:lnTo>
                    <a:lnTo>
                      <a:pt x="1051560" y="2195132"/>
                    </a:lnTo>
                    <a:lnTo>
                      <a:pt x="1513713" y="2195132"/>
                    </a:lnTo>
                    <a:lnTo>
                      <a:pt x="1513713" y="1794891"/>
                    </a:lnTo>
                    <a:lnTo>
                      <a:pt x="1748028" y="1794891"/>
                    </a:lnTo>
                    <a:lnTo>
                      <a:pt x="1748028" y="132997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386715E7-4198-19D4-7632-158DBA98C892}"/>
                  </a:ext>
                </a:extLst>
              </p:cNvPr>
              <p:cNvSpPr/>
              <p:nvPr/>
            </p:nvSpPr>
            <p:spPr bwMode="gray">
              <a:xfrm>
                <a:off x="6161913" y="280987"/>
                <a:ext cx="1885950" cy="4362450"/>
              </a:xfrm>
              <a:custGeom>
                <a:avLst/>
                <a:gdLst>
                  <a:gd name="connsiteX0" fmla="*/ 1694593 w 1885950"/>
                  <a:gd name="connsiteY0" fmla="*/ 3621691 h 4362450"/>
                  <a:gd name="connsiteX1" fmla="*/ 132969 w 1885950"/>
                  <a:gd name="connsiteY1" fmla="*/ 0 h 4362450"/>
                  <a:gd name="connsiteX2" fmla="*/ 0 w 1885950"/>
                  <a:gd name="connsiteY2" fmla="*/ 334518 h 4362450"/>
                  <a:gd name="connsiteX3" fmla="*/ 1360170 w 1885950"/>
                  <a:gd name="connsiteY3" fmla="*/ 3488627 h 4362450"/>
                  <a:gd name="connsiteX4" fmla="*/ 1054989 w 1885950"/>
                  <a:gd name="connsiteY4" fmla="*/ 4032885 h 4362450"/>
                  <a:gd name="connsiteX5" fmla="*/ 1248632 w 1885950"/>
                  <a:gd name="connsiteY5" fmla="*/ 4370832 h 4362450"/>
                  <a:gd name="connsiteX6" fmla="*/ 1694593 w 1885950"/>
                  <a:gd name="connsiteY6" fmla="*/ 3621691 h 436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5950" h="4362450">
                    <a:moveTo>
                      <a:pt x="1694593" y="3621691"/>
                    </a:moveTo>
                    <a:cubicBezTo>
                      <a:pt x="2262378" y="2192750"/>
                      <a:pt x="1561909" y="567785"/>
                      <a:pt x="132969" y="0"/>
                    </a:cubicBezTo>
                    <a:lnTo>
                      <a:pt x="0" y="334518"/>
                    </a:lnTo>
                    <a:cubicBezTo>
                      <a:pt x="1246632" y="829818"/>
                      <a:pt x="1855660" y="2241995"/>
                      <a:pt x="1360170" y="3488627"/>
                    </a:cubicBezTo>
                    <a:cubicBezTo>
                      <a:pt x="1281208" y="3687509"/>
                      <a:pt x="1176433" y="3868198"/>
                      <a:pt x="1054989" y="4032885"/>
                    </a:cubicBezTo>
                    <a:cubicBezTo>
                      <a:pt x="1140619" y="4128611"/>
                      <a:pt x="1205960" y="4242149"/>
                      <a:pt x="1248632" y="4370832"/>
                    </a:cubicBezTo>
                    <a:cubicBezTo>
                      <a:pt x="1430941" y="4151281"/>
                      <a:pt x="1583531" y="3900964"/>
                      <a:pt x="1694593" y="36216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63860006-8062-5B3D-8549-73BB44FA33BA}"/>
                  </a:ext>
                </a:extLst>
              </p:cNvPr>
              <p:cNvSpPr/>
              <p:nvPr/>
            </p:nvSpPr>
            <p:spPr bwMode="gray">
              <a:xfrm>
                <a:off x="4234814" y="5129307"/>
                <a:ext cx="1133475" cy="523875"/>
              </a:xfrm>
              <a:custGeom>
                <a:avLst/>
                <a:gdLst>
                  <a:gd name="connsiteX0" fmla="*/ 0 w 1133475"/>
                  <a:gd name="connsiteY0" fmla="*/ 334613 h 523875"/>
                  <a:gd name="connsiteX1" fmla="*/ 1138428 w 1133475"/>
                  <a:gd name="connsiteY1" fmla="*/ 527685 h 523875"/>
                  <a:gd name="connsiteX2" fmla="*/ 1138428 w 1133475"/>
                  <a:gd name="connsiteY2" fmla="*/ 167926 h 523875"/>
                  <a:gd name="connsiteX3" fmla="*/ 133160 w 1133475"/>
                  <a:gd name="connsiteY3" fmla="*/ 0 h 523875"/>
                  <a:gd name="connsiteX4" fmla="*/ 0 w 1133475"/>
                  <a:gd name="connsiteY4" fmla="*/ 334613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3475" h="523875">
                    <a:moveTo>
                      <a:pt x="0" y="334613"/>
                    </a:moveTo>
                    <a:cubicBezTo>
                      <a:pt x="373571" y="483108"/>
                      <a:pt x="760381" y="543020"/>
                      <a:pt x="1138428" y="527685"/>
                    </a:cubicBezTo>
                    <a:lnTo>
                      <a:pt x="1138428" y="167926"/>
                    </a:lnTo>
                    <a:cubicBezTo>
                      <a:pt x="804958" y="183070"/>
                      <a:pt x="463391" y="131350"/>
                      <a:pt x="133160" y="0"/>
                    </a:cubicBezTo>
                    <a:lnTo>
                      <a:pt x="0" y="3346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8D8A04AA-5B16-49CE-1D48-59A67701CFF6}"/>
                  </a:ext>
                </a:extLst>
              </p:cNvPr>
              <p:cNvSpPr/>
              <p:nvPr/>
            </p:nvSpPr>
            <p:spPr bwMode="gray">
              <a:xfrm>
                <a:off x="4254899" y="3410711"/>
                <a:ext cx="1276350" cy="1390650"/>
              </a:xfrm>
              <a:custGeom>
                <a:avLst/>
                <a:gdLst>
                  <a:gd name="connsiteX0" fmla="*/ 13 w 1276350"/>
                  <a:gd name="connsiteY0" fmla="*/ 696183 h 1390650"/>
                  <a:gd name="connsiteX1" fmla="*/ 229280 w 1276350"/>
                  <a:gd name="connsiteY1" fmla="*/ 1375696 h 1390650"/>
                  <a:gd name="connsiteX2" fmla="*/ 1278173 w 1276350"/>
                  <a:gd name="connsiteY2" fmla="*/ 527495 h 1390650"/>
                  <a:gd name="connsiteX3" fmla="*/ 85738 w 1276350"/>
                  <a:gd name="connsiteY3" fmla="*/ 0 h 1390650"/>
                  <a:gd name="connsiteX4" fmla="*/ 13 w 1276350"/>
                  <a:gd name="connsiteY4" fmla="*/ 696183 h 139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6350" h="1390650">
                    <a:moveTo>
                      <a:pt x="13" y="696183"/>
                    </a:moveTo>
                    <a:cubicBezTo>
                      <a:pt x="-1225" y="1056132"/>
                      <a:pt x="86214" y="1316927"/>
                      <a:pt x="229280" y="1375696"/>
                    </a:cubicBezTo>
                    <a:cubicBezTo>
                      <a:pt x="448831" y="1466374"/>
                      <a:pt x="882028" y="1143191"/>
                      <a:pt x="1278173" y="527495"/>
                    </a:cubicBezTo>
                    <a:lnTo>
                      <a:pt x="85738" y="0"/>
                    </a:lnTo>
                    <a:cubicBezTo>
                      <a:pt x="30493" y="247745"/>
                      <a:pt x="584" y="484061"/>
                      <a:pt x="13" y="69618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72" name="Freihandform: Form 71">
                <a:extLst>
                  <a:ext uri="{FF2B5EF4-FFF2-40B4-BE49-F238E27FC236}">
                    <a16:creationId xmlns:a16="http://schemas.microsoft.com/office/drawing/2014/main" id="{2F9004D0-BBE6-0400-6BE4-E436493F5BFD}"/>
                  </a:ext>
                </a:extLst>
              </p:cNvPr>
              <p:cNvSpPr/>
              <p:nvPr/>
            </p:nvSpPr>
            <p:spPr bwMode="gray">
              <a:xfrm>
                <a:off x="6574726" y="1338738"/>
                <a:ext cx="752475" cy="1447800"/>
              </a:xfrm>
              <a:custGeom>
                <a:avLst/>
                <a:gdLst>
                  <a:gd name="connsiteX0" fmla="*/ 755332 w 752475"/>
                  <a:gd name="connsiteY0" fmla="*/ 1452658 h 1447800"/>
                  <a:gd name="connsiteX1" fmla="*/ 86201 w 752475"/>
                  <a:gd name="connsiteY1" fmla="*/ 0 h 1447800"/>
                  <a:gd name="connsiteX2" fmla="*/ 0 w 752475"/>
                  <a:gd name="connsiteY2" fmla="*/ 1117283 h 1447800"/>
                  <a:gd name="connsiteX3" fmla="*/ 755332 w 752475"/>
                  <a:gd name="connsiteY3" fmla="*/ 1452658 h 144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2475" h="1447800">
                    <a:moveTo>
                      <a:pt x="755332" y="1452658"/>
                    </a:moveTo>
                    <a:cubicBezTo>
                      <a:pt x="733711" y="903065"/>
                      <a:pt x="495490" y="376809"/>
                      <a:pt x="86201" y="0"/>
                    </a:cubicBezTo>
                    <a:cubicBezTo>
                      <a:pt x="127635" y="322707"/>
                      <a:pt x="93059" y="713899"/>
                      <a:pt x="0" y="1117283"/>
                    </a:cubicBezTo>
                    <a:lnTo>
                      <a:pt x="755332" y="145265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73" name="Freihandform: Form 72">
                <a:extLst>
                  <a:ext uri="{FF2B5EF4-FFF2-40B4-BE49-F238E27FC236}">
                    <a16:creationId xmlns:a16="http://schemas.microsoft.com/office/drawing/2014/main" id="{ABD9F557-7F19-9BEF-5F13-35BDA84E90E7}"/>
                  </a:ext>
                </a:extLst>
              </p:cNvPr>
              <p:cNvSpPr/>
              <p:nvPr/>
            </p:nvSpPr>
            <p:spPr bwMode="gray">
              <a:xfrm>
                <a:off x="6092380" y="2839402"/>
                <a:ext cx="1209675" cy="1276350"/>
              </a:xfrm>
              <a:custGeom>
                <a:avLst/>
                <a:gdLst>
                  <a:gd name="connsiteX0" fmla="*/ 214217 w 1209675"/>
                  <a:gd name="connsiteY0" fmla="*/ 457486 h 1276350"/>
                  <a:gd name="connsiteX1" fmla="*/ 117920 w 1209675"/>
                  <a:gd name="connsiteY1" fmla="*/ 678847 h 1276350"/>
                  <a:gd name="connsiteX2" fmla="*/ 0 w 1209675"/>
                  <a:gd name="connsiteY2" fmla="*/ 918210 h 1276350"/>
                  <a:gd name="connsiteX3" fmla="*/ 821341 w 1209675"/>
                  <a:gd name="connsiteY3" fmla="*/ 1281208 h 1276350"/>
                  <a:gd name="connsiteX4" fmla="*/ 1050227 w 1209675"/>
                  <a:gd name="connsiteY4" fmla="*/ 898970 h 1276350"/>
                  <a:gd name="connsiteX5" fmla="*/ 1211294 w 1209675"/>
                  <a:gd name="connsiteY5" fmla="*/ 368617 h 1276350"/>
                  <a:gd name="connsiteX6" fmla="*/ 378428 w 1209675"/>
                  <a:gd name="connsiteY6" fmla="*/ 0 h 1276350"/>
                  <a:gd name="connsiteX7" fmla="*/ 214217 w 1209675"/>
                  <a:gd name="connsiteY7" fmla="*/ 457486 h 127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09675" h="1276350">
                    <a:moveTo>
                      <a:pt x="214217" y="457486"/>
                    </a:moveTo>
                    <a:cubicBezTo>
                      <a:pt x="183833" y="532924"/>
                      <a:pt x="150876" y="606647"/>
                      <a:pt x="117920" y="678847"/>
                    </a:cubicBezTo>
                    <a:cubicBezTo>
                      <a:pt x="79915" y="760952"/>
                      <a:pt x="40862" y="840105"/>
                      <a:pt x="0" y="918210"/>
                    </a:cubicBezTo>
                    <a:lnTo>
                      <a:pt x="821341" y="1281208"/>
                    </a:lnTo>
                    <a:cubicBezTo>
                      <a:pt x="909542" y="1164241"/>
                      <a:pt x="987457" y="1037177"/>
                      <a:pt x="1050227" y="898970"/>
                    </a:cubicBezTo>
                    <a:cubicBezTo>
                      <a:pt x="1130141" y="726186"/>
                      <a:pt x="1181576" y="548069"/>
                      <a:pt x="1211294" y="368617"/>
                    </a:cubicBezTo>
                    <a:lnTo>
                      <a:pt x="378428" y="0"/>
                    </a:lnTo>
                    <a:cubicBezTo>
                      <a:pt x="330327" y="154400"/>
                      <a:pt x="275749" y="307753"/>
                      <a:pt x="214217" y="45748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74" name="Freihandform: Form 73">
                <a:extLst>
                  <a:ext uri="{FF2B5EF4-FFF2-40B4-BE49-F238E27FC236}">
                    <a16:creationId xmlns:a16="http://schemas.microsoft.com/office/drawing/2014/main" id="{F5D5DE7F-932E-736E-3442-566E78AA0F87}"/>
                  </a:ext>
                </a:extLst>
              </p:cNvPr>
              <p:cNvSpPr/>
              <p:nvPr/>
            </p:nvSpPr>
            <p:spPr bwMode="gray">
              <a:xfrm>
                <a:off x="4444174" y="2112549"/>
                <a:ext cx="1657350" cy="1476375"/>
              </a:xfrm>
              <a:custGeom>
                <a:avLst/>
                <a:gdLst>
                  <a:gd name="connsiteX0" fmla="*/ 155638 w 1657350"/>
                  <a:gd name="connsiteY0" fmla="*/ 483203 h 1476375"/>
                  <a:gd name="connsiteX1" fmla="*/ 0 w 1657350"/>
                  <a:gd name="connsiteY1" fmla="*/ 914781 h 1476375"/>
                  <a:gd name="connsiteX2" fmla="*/ 1287685 w 1657350"/>
                  <a:gd name="connsiteY2" fmla="*/ 1484948 h 1476375"/>
                  <a:gd name="connsiteX3" fmla="*/ 1408462 w 1657350"/>
                  <a:gd name="connsiteY3" fmla="*/ 1240917 h 1476375"/>
                  <a:gd name="connsiteX4" fmla="*/ 1497711 w 1657350"/>
                  <a:gd name="connsiteY4" fmla="*/ 1035177 h 1476375"/>
                  <a:gd name="connsiteX5" fmla="*/ 1665446 w 1657350"/>
                  <a:gd name="connsiteY5" fmla="*/ 566928 h 1476375"/>
                  <a:gd name="connsiteX6" fmla="*/ 384238 w 1657350"/>
                  <a:gd name="connsiteY6" fmla="*/ 0 h 1476375"/>
                  <a:gd name="connsiteX7" fmla="*/ 155638 w 1657350"/>
                  <a:gd name="connsiteY7" fmla="*/ 483203 h 1476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57350" h="1476375">
                    <a:moveTo>
                      <a:pt x="155638" y="483203"/>
                    </a:moveTo>
                    <a:cubicBezTo>
                      <a:pt x="96393" y="627317"/>
                      <a:pt x="44577" y="772192"/>
                      <a:pt x="0" y="914781"/>
                    </a:cubicBezTo>
                    <a:lnTo>
                      <a:pt x="1287685" y="1484948"/>
                    </a:lnTo>
                    <a:cubicBezTo>
                      <a:pt x="1329118" y="1406271"/>
                      <a:pt x="1369600" y="1326261"/>
                      <a:pt x="1408462" y="1240917"/>
                    </a:cubicBezTo>
                    <a:cubicBezTo>
                      <a:pt x="1439227" y="1174147"/>
                      <a:pt x="1469517" y="1105376"/>
                      <a:pt x="1497711" y="1035177"/>
                    </a:cubicBezTo>
                    <a:cubicBezTo>
                      <a:pt x="1564481" y="872871"/>
                      <a:pt x="1619345" y="717137"/>
                      <a:pt x="1665446" y="566928"/>
                    </a:cubicBezTo>
                    <a:lnTo>
                      <a:pt x="384238" y="0"/>
                    </a:lnTo>
                    <a:cubicBezTo>
                      <a:pt x="303847" y="149352"/>
                      <a:pt x="226695" y="309658"/>
                      <a:pt x="155638" y="48320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75" name="Freihandform: Form 74">
                <a:extLst>
                  <a:ext uri="{FF2B5EF4-FFF2-40B4-BE49-F238E27FC236}">
                    <a16:creationId xmlns:a16="http://schemas.microsoft.com/office/drawing/2014/main" id="{7DE1D894-23A9-643D-F89E-F9CA00ED017B}"/>
                  </a:ext>
                </a:extLst>
              </p:cNvPr>
              <p:cNvSpPr/>
              <p:nvPr/>
            </p:nvSpPr>
            <p:spPr bwMode="gray">
              <a:xfrm>
                <a:off x="5030247" y="941651"/>
                <a:ext cx="1257300" cy="1352550"/>
              </a:xfrm>
              <a:custGeom>
                <a:avLst/>
                <a:gdLst>
                  <a:gd name="connsiteX0" fmla="*/ 1180433 w 1257300"/>
                  <a:gd name="connsiteY0" fmla="*/ 1352826 h 1352550"/>
                  <a:gd name="connsiteX1" fmla="*/ 1027271 w 1257300"/>
                  <a:gd name="connsiteY1" fmla="*/ 14945 h 1352550"/>
                  <a:gd name="connsiteX2" fmla="*/ 0 w 1257300"/>
                  <a:gd name="connsiteY2" fmla="*/ 830951 h 1352550"/>
                  <a:gd name="connsiteX3" fmla="*/ 1180433 w 1257300"/>
                  <a:gd name="connsiteY3" fmla="*/ 1352826 h 135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57300" h="1352550">
                    <a:moveTo>
                      <a:pt x="1180433" y="1352826"/>
                    </a:moveTo>
                    <a:cubicBezTo>
                      <a:pt x="1339025" y="611400"/>
                      <a:pt x="1235678" y="99908"/>
                      <a:pt x="1027271" y="14945"/>
                    </a:cubicBezTo>
                    <a:cubicBezTo>
                      <a:pt x="811816" y="-74114"/>
                      <a:pt x="388525" y="239544"/>
                      <a:pt x="0" y="830951"/>
                    </a:cubicBezTo>
                    <a:lnTo>
                      <a:pt x="1180433" y="135282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76" name="Freihandform: Form 75">
                <a:extLst>
                  <a:ext uri="{FF2B5EF4-FFF2-40B4-BE49-F238E27FC236}">
                    <a16:creationId xmlns:a16="http://schemas.microsoft.com/office/drawing/2014/main" id="{6FA8E05E-27DB-B1B2-BE0A-7BF1366E940D}"/>
                  </a:ext>
                </a:extLst>
              </p:cNvPr>
              <p:cNvSpPr/>
              <p:nvPr/>
            </p:nvSpPr>
            <p:spPr bwMode="gray">
              <a:xfrm>
                <a:off x="3212591" y="1579054"/>
                <a:ext cx="1247775" cy="1285875"/>
              </a:xfrm>
              <a:custGeom>
                <a:avLst/>
                <a:gdLst>
                  <a:gd name="connsiteX0" fmla="*/ 1119188 w 1247775"/>
                  <a:gd name="connsiteY0" fmla="*/ 646462 h 1285875"/>
                  <a:gd name="connsiteX1" fmla="*/ 1254347 w 1247775"/>
                  <a:gd name="connsiteY1" fmla="*/ 373285 h 1285875"/>
                  <a:gd name="connsiteX2" fmla="*/ 411766 w 1247775"/>
                  <a:gd name="connsiteY2" fmla="*/ 0 h 1285875"/>
                  <a:gd name="connsiteX3" fmla="*/ 152114 w 1247775"/>
                  <a:gd name="connsiteY3" fmla="*/ 420434 h 1285875"/>
                  <a:gd name="connsiteX4" fmla="*/ 0 w 1247775"/>
                  <a:gd name="connsiteY4" fmla="*/ 902970 h 1285875"/>
                  <a:gd name="connsiteX5" fmla="*/ 869061 w 1247775"/>
                  <a:gd name="connsiteY5" fmla="*/ 1287589 h 1285875"/>
                  <a:gd name="connsiteX6" fmla="*/ 1023080 w 1247775"/>
                  <a:gd name="connsiteY6" fmla="*/ 866966 h 1285875"/>
                  <a:gd name="connsiteX7" fmla="*/ 1119188 w 1247775"/>
                  <a:gd name="connsiteY7" fmla="*/ 646462 h 1285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47775" h="1285875">
                    <a:moveTo>
                      <a:pt x="1119188" y="646462"/>
                    </a:moveTo>
                    <a:cubicBezTo>
                      <a:pt x="1162526" y="552164"/>
                      <a:pt x="1208246" y="461486"/>
                      <a:pt x="1254347" y="373285"/>
                    </a:cubicBezTo>
                    <a:lnTo>
                      <a:pt x="411766" y="0"/>
                    </a:lnTo>
                    <a:cubicBezTo>
                      <a:pt x="310991" y="127730"/>
                      <a:pt x="222599" y="266319"/>
                      <a:pt x="152114" y="420434"/>
                    </a:cubicBezTo>
                    <a:cubicBezTo>
                      <a:pt x="79439" y="577501"/>
                      <a:pt x="30480" y="739902"/>
                      <a:pt x="0" y="902970"/>
                    </a:cubicBezTo>
                    <a:lnTo>
                      <a:pt x="869061" y="1287589"/>
                    </a:lnTo>
                    <a:cubicBezTo>
                      <a:pt x="913733" y="1148144"/>
                      <a:pt x="964978" y="1006983"/>
                      <a:pt x="1023080" y="866966"/>
                    </a:cubicBezTo>
                    <a:cubicBezTo>
                      <a:pt x="1054227" y="791718"/>
                      <a:pt x="1085755" y="718471"/>
                      <a:pt x="1119188" y="64646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77" name="Freihandform: Form 76">
                <a:extLst>
                  <a:ext uri="{FF2B5EF4-FFF2-40B4-BE49-F238E27FC236}">
                    <a16:creationId xmlns:a16="http://schemas.microsoft.com/office/drawing/2014/main" id="{E0E9B45E-BCF7-9E9F-1882-35F26082878F}"/>
                  </a:ext>
                </a:extLst>
              </p:cNvPr>
              <p:cNvSpPr/>
              <p:nvPr/>
            </p:nvSpPr>
            <p:spPr bwMode="gray">
              <a:xfrm>
                <a:off x="3916299" y="790975"/>
                <a:ext cx="1447800" cy="809625"/>
              </a:xfrm>
              <a:custGeom>
                <a:avLst/>
                <a:gdLst>
                  <a:gd name="connsiteX0" fmla="*/ 1453039 w 1447800"/>
                  <a:gd name="connsiteY0" fmla="*/ 3124 h 809625"/>
                  <a:gd name="connsiteX1" fmla="*/ 0 w 1447800"/>
                  <a:gd name="connsiteY1" fmla="*/ 488518 h 809625"/>
                  <a:gd name="connsiteX2" fmla="*/ 746474 w 1447800"/>
                  <a:gd name="connsiteY2" fmla="*/ 818749 h 809625"/>
                  <a:gd name="connsiteX3" fmla="*/ 1453039 w 1447800"/>
                  <a:gd name="connsiteY3" fmla="*/ 3124 h 8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47800" h="809625">
                    <a:moveTo>
                      <a:pt x="1453039" y="3124"/>
                    </a:moveTo>
                    <a:cubicBezTo>
                      <a:pt x="924687" y="-26023"/>
                      <a:pt x="403860" y="149809"/>
                      <a:pt x="0" y="488518"/>
                    </a:cubicBezTo>
                    <a:lnTo>
                      <a:pt x="746474" y="818749"/>
                    </a:lnTo>
                    <a:cubicBezTo>
                      <a:pt x="970693" y="462895"/>
                      <a:pt x="1212723" y="185051"/>
                      <a:pt x="1453039" y="31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78" name="Freihandform: Form 77">
                <a:extLst>
                  <a:ext uri="{FF2B5EF4-FFF2-40B4-BE49-F238E27FC236}">
                    <a16:creationId xmlns:a16="http://schemas.microsoft.com/office/drawing/2014/main" id="{782BA028-FA59-BFDF-6EA7-5DB81AEFEA76}"/>
                  </a:ext>
                </a:extLst>
              </p:cNvPr>
              <p:cNvSpPr/>
              <p:nvPr/>
            </p:nvSpPr>
            <p:spPr bwMode="gray">
              <a:xfrm>
                <a:off x="3176587" y="2895409"/>
                <a:ext cx="790575" cy="1533525"/>
              </a:xfrm>
              <a:custGeom>
                <a:avLst/>
                <a:gdLst>
                  <a:gd name="connsiteX0" fmla="*/ 0 w 790575"/>
                  <a:gd name="connsiteY0" fmla="*/ 0 h 1533525"/>
                  <a:gd name="connsiteX1" fmla="*/ 708374 w 790575"/>
                  <a:gd name="connsiteY1" fmla="*/ 1537811 h 1533525"/>
                  <a:gd name="connsiteX2" fmla="*/ 684086 w 790575"/>
                  <a:gd name="connsiteY2" fmla="*/ 1210627 h 1533525"/>
                  <a:gd name="connsiteX3" fmla="*/ 798005 w 790575"/>
                  <a:gd name="connsiteY3" fmla="*/ 353282 h 1533525"/>
                  <a:gd name="connsiteX4" fmla="*/ 0 w 790575"/>
                  <a:gd name="connsiteY4" fmla="*/ 0 h 153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0575" h="1533525">
                    <a:moveTo>
                      <a:pt x="0" y="0"/>
                    </a:moveTo>
                    <a:cubicBezTo>
                      <a:pt x="8287" y="584168"/>
                      <a:pt x="262414" y="1147286"/>
                      <a:pt x="708374" y="1537811"/>
                    </a:cubicBezTo>
                    <a:cubicBezTo>
                      <a:pt x="693039" y="1436846"/>
                      <a:pt x="684086" y="1328547"/>
                      <a:pt x="684086" y="1210627"/>
                    </a:cubicBezTo>
                    <a:cubicBezTo>
                      <a:pt x="685705" y="948214"/>
                      <a:pt x="725329" y="657225"/>
                      <a:pt x="798005" y="35328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96" name="Gruppieren 95">
            <a:extLst>
              <a:ext uri="{FF2B5EF4-FFF2-40B4-BE49-F238E27FC236}">
                <a16:creationId xmlns:a16="http://schemas.microsoft.com/office/drawing/2014/main" id="{79348A32-36BB-6C88-0D28-15B11A6B6B87}"/>
              </a:ext>
            </a:extLst>
          </p:cNvPr>
          <p:cNvGrpSpPr>
            <a:grpSpLocks noChangeAspect="1"/>
          </p:cNvGrpSpPr>
          <p:nvPr/>
        </p:nvGrpSpPr>
        <p:grpSpPr>
          <a:xfrm>
            <a:off x="6845643" y="4411220"/>
            <a:ext cx="4938369" cy="612000"/>
            <a:chOff x="6845643" y="4469276"/>
            <a:chExt cx="4938369" cy="612000"/>
          </a:xfrm>
        </p:grpSpPr>
        <p:sp>
          <p:nvSpPr>
            <p:cNvPr id="48" name="Abgerundetes Rechteck 38">
              <a:extLst>
                <a:ext uri="{FF2B5EF4-FFF2-40B4-BE49-F238E27FC236}">
                  <a16:creationId xmlns:a16="http://schemas.microsoft.com/office/drawing/2014/main" id="{A970867C-7899-B60A-8EAA-1B95F0E6CC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845643" y="4469276"/>
              <a:ext cx="4938369" cy="612000"/>
            </a:xfrm>
            <a:prstGeom prst="roundRect">
              <a:avLst>
                <a:gd name="adj" fmla="val 24052"/>
              </a:avLst>
            </a:prstGeom>
            <a:solidFill>
              <a:schemeClr val="bg1"/>
            </a:solidFill>
            <a:ln w="19050">
              <a:solidFill>
                <a:srgbClr val="6D1B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000" tIns="0" rIns="0" bIns="0" rtlCol="0" anchor="ctr">
              <a:no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8"/>
                  </a:solidFill>
                  <a:effectLst/>
                  <a:uLnTx/>
                  <a:uFillTx/>
                  <a:ea typeface="+mn-ea"/>
                  <a:cs typeface="+mn-cs"/>
                </a:rPr>
                <a:t>Steuerfreie Leistungen</a:t>
              </a:r>
            </a:p>
          </p:txBody>
        </p:sp>
        <p:sp>
          <p:nvSpPr>
            <p:cNvPr id="92" name="Freihandform: Form 240">
              <a:extLst>
                <a:ext uri="{FF2B5EF4-FFF2-40B4-BE49-F238E27FC236}">
                  <a16:creationId xmlns:a16="http://schemas.microsoft.com/office/drawing/2014/main" id="{BE2900FD-E581-653D-F372-519805924F3A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057359" y="4653171"/>
              <a:ext cx="288000" cy="244211"/>
            </a:xfrm>
            <a:custGeom>
              <a:avLst/>
              <a:gdLst>
                <a:gd name="connsiteX0" fmla="*/ 1527998 w 4569031"/>
                <a:gd name="connsiteY0" fmla="*/ 2555718 h 3874324"/>
                <a:gd name="connsiteX1" fmla="*/ 0 w 4569031"/>
                <a:gd name="connsiteY1" fmla="*/ 1285296 h 3874324"/>
                <a:gd name="connsiteX2" fmla="*/ 0 w 4569031"/>
                <a:gd name="connsiteY2" fmla="*/ 2777668 h 3874324"/>
                <a:gd name="connsiteX3" fmla="*/ 1161852 w 4569031"/>
                <a:gd name="connsiteY3" fmla="*/ 3740817 h 3874324"/>
                <a:gd name="connsiteX4" fmla="*/ 1898330 w 4569031"/>
                <a:gd name="connsiteY4" fmla="*/ 3739659 h 3874324"/>
                <a:gd name="connsiteX5" fmla="*/ 4571971 w 4569031"/>
                <a:gd name="connsiteY5" fmla="*/ 1496736 h 3874324"/>
                <a:gd name="connsiteX6" fmla="*/ 4571971 w 4569031"/>
                <a:gd name="connsiteY6" fmla="*/ 0 h 3874324"/>
                <a:gd name="connsiteX7" fmla="*/ 1527998 w 4569031"/>
                <a:gd name="connsiteY7" fmla="*/ 2555718 h 3874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69031" h="3874324">
                  <a:moveTo>
                    <a:pt x="1527998" y="2555718"/>
                  </a:moveTo>
                  <a:lnTo>
                    <a:pt x="0" y="1285296"/>
                  </a:lnTo>
                  <a:lnTo>
                    <a:pt x="0" y="2777668"/>
                  </a:lnTo>
                  <a:lnTo>
                    <a:pt x="1161852" y="3740817"/>
                  </a:lnTo>
                  <a:cubicBezTo>
                    <a:pt x="1374628" y="3919659"/>
                    <a:pt x="1685732" y="3919481"/>
                    <a:pt x="1898330" y="3739659"/>
                  </a:cubicBezTo>
                  <a:lnTo>
                    <a:pt x="4571971" y="1496736"/>
                  </a:lnTo>
                  <a:lnTo>
                    <a:pt x="4571971" y="0"/>
                  </a:lnTo>
                  <a:lnTo>
                    <a:pt x="1527998" y="2555718"/>
                  </a:lnTo>
                  <a:close/>
                </a:path>
              </a:pathLst>
            </a:custGeom>
            <a:solidFill>
              <a:srgbClr val="6D1B34"/>
            </a:solidFill>
            <a:ln w="88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344153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4" grpId="0"/>
      <p:bldP spid="5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831ED524-2D7B-3C30-C962-568D24A4B8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1" b="721"/>
          <a:stretch/>
        </p:blipFill>
        <p:spPr>
          <a:xfrm>
            <a:off x="142875" y="180000"/>
            <a:ext cx="1418275" cy="6489088"/>
          </a:xfrm>
          <a:prstGeom prst="rect">
            <a:avLst/>
          </a:prstGeom>
        </p:spPr>
      </p:pic>
      <p:pic>
        <p:nvPicPr>
          <p:cNvPr id="5" name="Bildplatzhalter 4">
            <a:extLst>
              <a:ext uri="{FF2B5EF4-FFF2-40B4-BE49-F238E27FC236}">
                <a16:creationId xmlns:a16="http://schemas.microsoft.com/office/drawing/2014/main" id="{225B3AB3-D459-B779-6CB6-5F419FD99DB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38" t="34522" r="11538" b="108"/>
          <a:stretch/>
        </p:blipFill>
        <p:spPr>
          <a:xfrm>
            <a:off x="180000" y="179999"/>
            <a:ext cx="11832000" cy="6489089"/>
          </a:xfrm>
        </p:spPr>
      </p:pic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BFD30BFE-97D5-F3A9-DE64-CC79DFBA0C17}"/>
              </a:ext>
            </a:extLst>
          </p:cNvPr>
          <p:cNvSpPr/>
          <p:nvPr/>
        </p:nvSpPr>
        <p:spPr bwMode="gray">
          <a:xfrm>
            <a:off x="361999" y="2008915"/>
            <a:ext cx="4368800" cy="2831255"/>
          </a:xfrm>
          <a:prstGeom prst="roundRect">
            <a:avLst>
              <a:gd name="adj" fmla="val 2714"/>
            </a:avLst>
          </a:prstGeom>
          <a:solidFill>
            <a:schemeClr val="accent1"/>
          </a:solidFill>
        </p:spPr>
        <p:txBody>
          <a:bodyPr vert="horz" wrap="square" lIns="180000" tIns="180000" rIns="180000" bIns="180000" rtlCol="0" anchor="ctr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600" dirty="0">
                <a:solidFill>
                  <a:schemeClr val="bg1"/>
                </a:solidFill>
              </a:rPr>
              <a:t>Best Fit (S) – Rundum sorglos abgesichert.</a:t>
            </a:r>
          </a:p>
        </p:txBody>
      </p:sp>
    </p:spTree>
    <p:extLst>
      <p:ext uri="{BB962C8B-B14F-4D97-AF65-F5344CB8AC3E}">
        <p14:creationId xmlns:p14="http://schemas.microsoft.com/office/powerpoint/2010/main" val="3559167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ildplatzhalter 18">
            <a:extLst>
              <a:ext uri="{FF2B5EF4-FFF2-40B4-BE49-F238E27FC236}">
                <a16:creationId xmlns:a16="http://schemas.microsoft.com/office/drawing/2014/main" id="{2EBF875E-2440-152A-1F73-3B6AA48365E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544" t="8868" r="20544" b="8868"/>
          <a:stretch/>
        </p:blipFill>
        <p:spPr>
          <a:xfrm>
            <a:off x="373380" y="184454"/>
            <a:ext cx="11638620" cy="6489089"/>
          </a:xfr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181C0F45-4738-B225-927C-F3619D44AE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83" b="583"/>
          <a:stretch/>
        </p:blipFill>
        <p:spPr>
          <a:xfrm>
            <a:off x="180000" y="184453"/>
            <a:ext cx="2639883" cy="6489090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033DBE67-78A6-A019-16A6-965F9C48C697}"/>
              </a:ext>
            </a:extLst>
          </p:cNvPr>
          <p:cNvSpPr txBox="1"/>
          <p:nvPr/>
        </p:nvSpPr>
        <p:spPr>
          <a:xfrm>
            <a:off x="850008" y="1263948"/>
            <a:ext cx="4483992" cy="3877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sz="2800" b="1" dirty="0">
                <a:solidFill>
                  <a:srgbClr val="00A076"/>
                </a:solidFill>
              </a:rPr>
              <a:t>Best Fit (S) </a:t>
            </a:r>
            <a:r>
              <a:rPr lang="de-DE" sz="2800" dirty="0">
                <a:solidFill>
                  <a:srgbClr val="00A076"/>
                </a:solidFill>
              </a:rPr>
              <a:t>bietet Premium-Leistungen ohne Selbstbeteiligung. Werden keine Leistungen eingereicht, belohnen wir unsere Kunden mit der höchsten garantierten Beitragsrückerstattung am Markt.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834279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Inhaltsplatzhalter 13">
            <a:extLst>
              <a:ext uri="{FF2B5EF4-FFF2-40B4-BE49-F238E27FC236}">
                <a16:creationId xmlns:a16="http://schemas.microsoft.com/office/drawing/2014/main" id="{9429288D-F472-3E8D-9D9B-113BE93542C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4601533"/>
              </p:ext>
            </p:extLst>
          </p:nvPr>
        </p:nvGraphicFramePr>
        <p:xfrm>
          <a:off x="0" y="1189036"/>
          <a:ext cx="8892000" cy="410013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60000">
                  <a:extLst>
                    <a:ext uri="{9D8B030D-6E8A-4147-A177-3AD203B41FA5}">
                      <a16:colId xmlns:a16="http://schemas.microsoft.com/office/drawing/2014/main" val="4083457693"/>
                    </a:ext>
                  </a:extLst>
                </a:gridCol>
                <a:gridCol w="4500000">
                  <a:extLst>
                    <a:ext uri="{9D8B030D-6E8A-4147-A177-3AD203B41FA5}">
                      <a16:colId xmlns:a16="http://schemas.microsoft.com/office/drawing/2014/main" val="4098091102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194983818"/>
                    </a:ext>
                  </a:extLst>
                </a:gridCol>
                <a:gridCol w="1872000">
                  <a:extLst>
                    <a:ext uri="{9D8B030D-6E8A-4147-A177-3AD203B41FA5}">
                      <a16:colId xmlns:a16="http://schemas.microsoft.com/office/drawing/2014/main" val="807314604"/>
                    </a:ext>
                  </a:extLst>
                </a:gridCol>
              </a:tblGrid>
              <a:tr h="513794">
                <a:tc>
                  <a:txBody>
                    <a:bodyPr/>
                    <a:lstStyle/>
                    <a:p>
                      <a:pPr algn="l"/>
                      <a:endParaRPr lang="de-DE" sz="1600" b="0" dirty="0">
                        <a:solidFill>
                          <a:schemeClr val="accent3"/>
                        </a:solidFill>
                      </a:endParaRPr>
                    </a:p>
                  </a:txBody>
                  <a:tcPr marL="73876" marR="73876" marT="36000" marB="36000" anchor="b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0" dirty="0">
                          <a:solidFill>
                            <a:schemeClr val="accent3"/>
                          </a:solidFill>
                        </a:rPr>
                        <a:t>Leistungen</a:t>
                      </a:r>
                    </a:p>
                  </a:txBody>
                  <a:tcPr marL="73876" marR="73876" marT="36000" marB="36000" anchor="b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b="0" dirty="0">
                          <a:solidFill>
                            <a:schemeClr val="accent3"/>
                          </a:solidFill>
                        </a:rPr>
                        <a:t>Tarif</a:t>
                      </a:r>
                    </a:p>
                  </a:txBody>
                  <a:tcPr marL="73876" marR="73876" marT="3600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b="0" dirty="0">
                          <a:solidFill>
                            <a:schemeClr val="accent3"/>
                          </a:solidFill>
                        </a:rPr>
                        <a:t>Beitrag</a:t>
                      </a:r>
                    </a:p>
                  </a:txBody>
                  <a:tcPr marL="73876" marR="73876" marT="3600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8930518"/>
                  </a:ext>
                </a:extLst>
              </a:tr>
              <a:tr h="44889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de-DE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Ambu­lante und zahn­me­di­zi­ni­sche Leis­tungen</a:t>
                      </a:r>
                      <a:endParaRPr lang="de-DE" sz="1200" dirty="0"/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AZP</a:t>
                      </a: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398,24 EUR</a:t>
                      </a: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3232970"/>
                  </a:ext>
                </a:extLst>
              </a:tr>
              <a:tr h="709825"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latin typeface="+mn-lt"/>
                      </a:endParaRPr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latin typeface="+mn-lt"/>
                        </a:rPr>
                        <a:t>Aufbau­tarif ambu­lante und zahn­me­di­zi­ni­sche Leis­tungen, allgemeine stationäre Leistungen, stationäre Wahlleistungen,</a:t>
                      </a:r>
                      <a:br>
                        <a:rPr lang="de-DE" sz="1200" dirty="0">
                          <a:latin typeface="+mn-lt"/>
                        </a:rPr>
                      </a:br>
                      <a:r>
                        <a:rPr lang="de-DE" sz="1200" dirty="0">
                          <a:latin typeface="+mn-lt"/>
                        </a:rPr>
                        <a:t>140 EUR Kran­ken­ta­ge­geld, Pfle­ge­pflicht­ver­si­che­rung</a:t>
                      </a:r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EGO2, PS3, PSV, T43 / ​140</a:t>
                      </a: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235,71 EUR</a:t>
                      </a: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0264626"/>
                  </a:ext>
                </a:extLst>
              </a:tr>
              <a:tr h="448897">
                <a:tc>
                  <a:txBody>
                    <a:bodyPr/>
                    <a:lstStyle/>
                    <a:p>
                      <a:pPr algn="l"/>
                      <a:endParaRPr lang="de-DE" sz="1200" dirty="0"/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Pflegepflichtversicherung</a:t>
                      </a:r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PVN</a:t>
                      </a: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65,59 EUR</a:t>
                      </a: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1077705"/>
                  </a:ext>
                </a:extLst>
              </a:tr>
              <a:tr h="448897">
                <a:tc>
                  <a:txBody>
                    <a:bodyPr/>
                    <a:lstStyle/>
                    <a:p>
                      <a:pPr algn="l"/>
                      <a:endParaRPr lang="de-DE" sz="1200" dirty="0"/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Gesetzlicher Zuschlag</a:t>
                      </a:r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GZ</a:t>
                      </a: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57,91 EUR</a:t>
                      </a: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2333635"/>
                  </a:ext>
                </a:extLst>
              </a:tr>
              <a:tr h="448897">
                <a:tc>
                  <a:txBody>
                    <a:bodyPr/>
                    <a:lstStyle/>
                    <a:p>
                      <a:pPr algn="l"/>
                      <a:endParaRPr lang="de-DE" sz="1200" dirty="0"/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Gesamtbeitrag</a:t>
                      </a:r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757,45 EUR</a:t>
                      </a: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2746730"/>
                  </a:ext>
                </a:extLst>
              </a:tr>
              <a:tr h="448897">
                <a:tc>
                  <a:txBody>
                    <a:bodyPr/>
                    <a:lstStyle/>
                    <a:p>
                      <a:pPr algn="l"/>
                      <a:endParaRPr lang="de-DE" sz="1200" dirty="0"/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Arbeitgeberzuschuss</a:t>
                      </a:r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- 378,73 EUR</a:t>
                      </a: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3556197"/>
                  </a:ext>
                </a:extLst>
              </a:tr>
              <a:tr h="632032">
                <a:tc>
                  <a:txBody>
                    <a:bodyPr/>
                    <a:lstStyle/>
                    <a:p>
                      <a:pPr algn="l"/>
                      <a:endParaRPr lang="de-DE" sz="1600" dirty="0">
                        <a:solidFill>
                          <a:schemeClr val="accent3"/>
                        </a:solidFill>
                        <a:latin typeface="+mn-lt"/>
                      </a:endParaRPr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dirty="0">
                          <a:solidFill>
                            <a:schemeClr val="accent3"/>
                          </a:solidFill>
                          <a:latin typeface="+mn-lt"/>
                        </a:rPr>
                        <a:t>Monatlicher Beitrag abzgl. Arbeitgeberzuschuss</a:t>
                      </a:r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378,72 EUR</a:t>
                      </a: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2245969"/>
                  </a:ext>
                </a:extLst>
              </a:tr>
            </a:tbl>
          </a:graphicData>
        </a:graphic>
      </p:graphicFrame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80DF771D-BDF0-7E52-7A08-3223F6EE500F}"/>
              </a:ext>
            </a:extLst>
          </p:cNvPr>
          <p:cNvSpPr/>
          <p:nvPr/>
        </p:nvSpPr>
        <p:spPr bwMode="gray">
          <a:xfrm>
            <a:off x="7340127" y="1189036"/>
            <a:ext cx="4443885" cy="4290032"/>
          </a:xfrm>
          <a:prstGeom prst="roundRect">
            <a:avLst>
              <a:gd name="adj" fmla="val 4046"/>
            </a:avLst>
          </a:prstGeom>
          <a:solidFill>
            <a:schemeClr val="accent3">
              <a:alpha val="10000"/>
            </a:schemeClr>
          </a:solidFill>
          <a:ln>
            <a:noFill/>
          </a:ln>
        </p:spPr>
        <p:txBody>
          <a:bodyPr vert="horz" wrap="square" lIns="18000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8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9BBA6D3-8AA3-C759-7F81-A6754F0F5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Beitragsberechnung Best Fit  – Eintrittsalter 35 Jahre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88984B1-51A2-776E-C4B5-07CD3B8D6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393EBACF-77D4-1E97-5D4C-AB8FAD1831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196057"/>
            <a:ext cx="7488238" cy="144000"/>
          </a:xfrm>
        </p:spPr>
        <p:txBody>
          <a:bodyPr/>
          <a:lstStyle/>
          <a:p>
            <a:r>
              <a:rPr lang="de-DE" dirty="0"/>
              <a:t>Beispielrechnungen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38025D-72F8-0540-94ED-0F65E847F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0C93CFC7-4428-7860-BEB3-DD8DBAD53D20}"/>
              </a:ext>
            </a:extLst>
          </p:cNvPr>
          <p:cNvSpPr txBox="1"/>
          <p:nvPr/>
        </p:nvSpPr>
        <p:spPr>
          <a:xfrm>
            <a:off x="9797414" y="2833990"/>
            <a:ext cx="1838325" cy="278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noAutofit/>
          </a:bodyPr>
          <a:lstStyle/>
          <a:p>
            <a:pPr>
              <a:spcAft>
                <a:spcPts val="1000"/>
              </a:spcAft>
            </a:pPr>
            <a:r>
              <a:rPr lang="de-DE" sz="1200" b="1" dirty="0">
                <a:solidFill>
                  <a:srgbClr val="6D1B34"/>
                </a:solidFill>
              </a:rPr>
              <a:t>Zum Vergleich: </a:t>
            </a:r>
          </a:p>
          <a:p>
            <a:pPr>
              <a:spcAft>
                <a:spcPts val="1000"/>
              </a:spcAft>
            </a:pPr>
            <a:r>
              <a:rPr lang="de-DE" sz="1200" dirty="0">
                <a:solidFill>
                  <a:srgbClr val="6D1B34"/>
                </a:solidFill>
              </a:rPr>
              <a:t>In der gesetzlichen Kranken­versicherung liegt der durchschnittliche Höchstbeitrag bei über 1.100 EUR. Der Arbeitnehmer zahlt somit mehr als 500 EUR monatlich.</a:t>
            </a:r>
          </a:p>
        </p:txBody>
      </p:sp>
      <p:grpSp>
        <p:nvGrpSpPr>
          <p:cNvPr id="11" name="Grafik 51">
            <a:extLst>
              <a:ext uri="{FF2B5EF4-FFF2-40B4-BE49-F238E27FC236}">
                <a16:creationId xmlns:a16="http://schemas.microsoft.com/office/drawing/2014/main" id="{245B4713-A826-94CA-4666-7ECAC118678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797415" y="2128140"/>
            <a:ext cx="541148" cy="540000"/>
            <a:chOff x="3852862" y="1190625"/>
            <a:chExt cx="4486275" cy="4476750"/>
          </a:xfrm>
          <a:solidFill>
            <a:srgbClr val="6D1B34"/>
          </a:solidFill>
        </p:grpSpPr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FF128D8E-15AA-0729-4FEE-93B2287B6053}"/>
                </a:ext>
              </a:extLst>
            </p:cNvPr>
            <p:cNvSpPr/>
            <p:nvPr/>
          </p:nvSpPr>
          <p:spPr bwMode="gray">
            <a:xfrm>
              <a:off x="3852862" y="1190625"/>
              <a:ext cx="3133725" cy="3133725"/>
            </a:xfrm>
            <a:custGeom>
              <a:avLst/>
              <a:gdLst>
                <a:gd name="connsiteX0" fmla="*/ 1567339 w 3133725"/>
                <a:gd name="connsiteY0" fmla="*/ 3134106 h 3133725"/>
                <a:gd name="connsiteX1" fmla="*/ 0 w 3133725"/>
                <a:gd name="connsiteY1" fmla="*/ 1567434 h 3133725"/>
                <a:gd name="connsiteX2" fmla="*/ 1567339 w 3133725"/>
                <a:gd name="connsiteY2" fmla="*/ 0 h 3133725"/>
                <a:gd name="connsiteX3" fmla="*/ 3134963 w 3133725"/>
                <a:gd name="connsiteY3" fmla="*/ 1567434 h 3133725"/>
                <a:gd name="connsiteX4" fmla="*/ 1567339 w 3133725"/>
                <a:gd name="connsiteY4" fmla="*/ 3134106 h 3133725"/>
                <a:gd name="connsiteX5" fmla="*/ 1567339 w 3133725"/>
                <a:gd name="connsiteY5" fmla="*/ 277844 h 3133725"/>
                <a:gd name="connsiteX6" fmla="*/ 277844 w 3133725"/>
                <a:gd name="connsiteY6" fmla="*/ 1567434 h 3133725"/>
                <a:gd name="connsiteX7" fmla="*/ 1567339 w 3133725"/>
                <a:gd name="connsiteY7" fmla="*/ 2856166 h 3133725"/>
                <a:gd name="connsiteX8" fmla="*/ 2857119 w 3133725"/>
                <a:gd name="connsiteY8" fmla="*/ 1567434 h 3133725"/>
                <a:gd name="connsiteX9" fmla="*/ 1567339 w 3133725"/>
                <a:gd name="connsiteY9" fmla="*/ 277844 h 31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33725" h="3133725">
                  <a:moveTo>
                    <a:pt x="1567339" y="3134106"/>
                  </a:moveTo>
                  <a:cubicBezTo>
                    <a:pt x="703136" y="3134106"/>
                    <a:pt x="0" y="2431352"/>
                    <a:pt x="0" y="1567434"/>
                  </a:cubicBezTo>
                  <a:cubicBezTo>
                    <a:pt x="0" y="703136"/>
                    <a:pt x="703136" y="0"/>
                    <a:pt x="1567339" y="0"/>
                  </a:cubicBezTo>
                  <a:cubicBezTo>
                    <a:pt x="2431828" y="0"/>
                    <a:pt x="3134963" y="703136"/>
                    <a:pt x="3134963" y="1567434"/>
                  </a:cubicBezTo>
                  <a:cubicBezTo>
                    <a:pt x="3134963" y="2431352"/>
                    <a:pt x="2431828" y="3134106"/>
                    <a:pt x="1567339" y="3134106"/>
                  </a:cubicBezTo>
                  <a:close/>
                  <a:moveTo>
                    <a:pt x="1567339" y="277844"/>
                  </a:moveTo>
                  <a:cubicBezTo>
                    <a:pt x="856298" y="277844"/>
                    <a:pt x="277844" y="856393"/>
                    <a:pt x="277844" y="1567434"/>
                  </a:cubicBezTo>
                  <a:cubicBezTo>
                    <a:pt x="277844" y="2278094"/>
                    <a:pt x="856202" y="2856166"/>
                    <a:pt x="1567339" y="2856166"/>
                  </a:cubicBezTo>
                  <a:cubicBezTo>
                    <a:pt x="2278571" y="2856166"/>
                    <a:pt x="2857119" y="2278094"/>
                    <a:pt x="2857119" y="1567434"/>
                  </a:cubicBezTo>
                  <a:cubicBezTo>
                    <a:pt x="2857024" y="856393"/>
                    <a:pt x="2278571" y="277844"/>
                    <a:pt x="1567339" y="27784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C6ED128E-7A0A-A117-128D-A800A2C98933}"/>
                </a:ext>
              </a:extLst>
            </p:cNvPr>
            <p:cNvSpPr/>
            <p:nvPr/>
          </p:nvSpPr>
          <p:spPr bwMode="gray">
            <a:xfrm>
              <a:off x="6439627" y="3762410"/>
              <a:ext cx="1895475" cy="1895475"/>
            </a:xfrm>
            <a:custGeom>
              <a:avLst/>
              <a:gdLst>
                <a:gd name="connsiteX0" fmla="*/ 0 w 1895475"/>
                <a:gd name="connsiteY0" fmla="*/ 589641 h 1895475"/>
                <a:gd name="connsiteX1" fmla="*/ 589224 w 1895475"/>
                <a:gd name="connsiteY1" fmla="*/ 0 h 1895475"/>
                <a:gd name="connsiteX2" fmla="*/ 1901784 w 1895475"/>
                <a:gd name="connsiteY2" fmla="*/ 1311632 h 1895475"/>
                <a:gd name="connsiteX3" fmla="*/ 1312559 w 1895475"/>
                <a:gd name="connsiteY3" fmla="*/ 1901273 h 1895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5475" h="1895475">
                  <a:moveTo>
                    <a:pt x="0" y="589641"/>
                  </a:moveTo>
                  <a:lnTo>
                    <a:pt x="589224" y="0"/>
                  </a:lnTo>
                  <a:lnTo>
                    <a:pt x="1901784" y="1311632"/>
                  </a:lnTo>
                  <a:lnTo>
                    <a:pt x="1312559" y="19012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sp>
        <p:nvSpPr>
          <p:cNvPr id="15" name="!!fit">
            <a:extLst>
              <a:ext uri="{FF2B5EF4-FFF2-40B4-BE49-F238E27FC236}">
                <a16:creationId xmlns:a16="http://schemas.microsoft.com/office/drawing/2014/main" id="{C6B6AFCD-DC6F-D608-2D96-9E9535FC2EA9}"/>
              </a:ext>
            </a:extLst>
          </p:cNvPr>
          <p:cNvSpPr txBox="1">
            <a:spLocks/>
          </p:cNvSpPr>
          <p:nvPr/>
        </p:nvSpPr>
        <p:spPr bwMode="gray">
          <a:xfrm>
            <a:off x="9791932" y="751881"/>
            <a:ext cx="1512000" cy="864000"/>
          </a:xfrm>
          <a:prstGeom prst="roundRect">
            <a:avLst>
              <a:gd name="adj" fmla="val 9887"/>
            </a:avLst>
          </a:prstGeom>
          <a:solidFill>
            <a:schemeClr val="accent1"/>
          </a:solidFill>
          <a:effectLst>
            <a:softEdge rad="0"/>
          </a:effectLst>
        </p:spPr>
        <p:txBody>
          <a:bodyPr lIns="108000" tIns="72000" rIns="108000" bIns="72000" rtlCol="0" anchor="ctr"/>
          <a:lstStyle>
            <a:defPPr>
              <a:defRPr lang="de-DE"/>
            </a:defPPr>
            <a:lvl1pPr algn="ctr">
              <a:spcBef>
                <a:spcPts val="600"/>
              </a:spcBef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DE" sz="2000" b="1" dirty="0"/>
              <a:t>Best Fit</a:t>
            </a:r>
            <a:endParaRPr lang="de-DE" dirty="0"/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C2EC2996-40F3-6656-DC75-EDD21D9A99AF}"/>
              </a:ext>
            </a:extLst>
          </p:cNvPr>
          <p:cNvSpPr/>
          <p:nvPr/>
        </p:nvSpPr>
        <p:spPr>
          <a:xfrm>
            <a:off x="326051" y="5407972"/>
            <a:ext cx="6392250" cy="579694"/>
          </a:xfrm>
          <a:prstGeom prst="roundRect">
            <a:avLst>
              <a:gd name="adj" fmla="val 3575"/>
            </a:avLst>
          </a:prstGeom>
          <a:noFill/>
          <a:ln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DFF75D7-624A-E389-CBD9-08D602FEC62D}"/>
              </a:ext>
            </a:extLst>
          </p:cNvPr>
          <p:cNvSpPr txBox="1"/>
          <p:nvPr/>
        </p:nvSpPr>
        <p:spPr>
          <a:xfrm>
            <a:off x="436462" y="5546419"/>
            <a:ext cx="5541456" cy="346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de-DE" sz="1250" b="1" dirty="0">
                <a:solidFill>
                  <a:schemeClr val="accent6"/>
                </a:solidFill>
              </a:rPr>
              <a:t>Bei Leistungsfreiheit werden im Folgejahr 2.389,44 EUR als garantierte Beitragsrückerstattung ausgezahlt!</a:t>
            </a:r>
            <a:endParaRPr lang="de-DE" sz="1200" dirty="0">
              <a:solidFill>
                <a:schemeClr val="accent6"/>
              </a:solidFill>
            </a:endParaRPr>
          </a:p>
        </p:txBody>
      </p:sp>
      <p:grpSp>
        <p:nvGrpSpPr>
          <p:cNvPr id="16" name="Grafik 64">
            <a:extLst>
              <a:ext uri="{FF2B5EF4-FFF2-40B4-BE49-F238E27FC236}">
                <a16:creationId xmlns:a16="http://schemas.microsoft.com/office/drawing/2014/main" id="{43CA26FD-8992-6A35-252E-EE31DF43F73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095999" y="5487118"/>
            <a:ext cx="464849" cy="464849"/>
            <a:chOff x="4391025" y="1724025"/>
            <a:chExt cx="3409950" cy="3409950"/>
          </a:xfrm>
          <a:solidFill>
            <a:schemeClr val="accent6"/>
          </a:solidFill>
        </p:grpSpPr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51B828F4-63F1-0027-B14E-1EBC6159C74F}"/>
                </a:ext>
              </a:extLst>
            </p:cNvPr>
            <p:cNvSpPr/>
            <p:nvPr/>
          </p:nvSpPr>
          <p:spPr bwMode="gray">
            <a:xfrm>
              <a:off x="5813203" y="2385060"/>
              <a:ext cx="561975" cy="561975"/>
            </a:xfrm>
            <a:custGeom>
              <a:avLst/>
              <a:gdLst>
                <a:gd name="connsiteX0" fmla="*/ 0 w 561975"/>
                <a:gd name="connsiteY0" fmla="*/ 284798 h 561975"/>
                <a:gd name="connsiteX1" fmla="*/ 284702 w 561975"/>
                <a:gd name="connsiteY1" fmla="*/ 565785 h 561975"/>
                <a:gd name="connsiteX2" fmla="*/ 569405 w 561975"/>
                <a:gd name="connsiteY2" fmla="*/ 281083 h 561975"/>
                <a:gd name="connsiteX3" fmla="*/ 284702 w 561975"/>
                <a:gd name="connsiteY3" fmla="*/ 0 h 561975"/>
                <a:gd name="connsiteX4" fmla="*/ 0 w 561975"/>
                <a:gd name="connsiteY4" fmla="*/ 284798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1975" h="561975">
                  <a:moveTo>
                    <a:pt x="0" y="284798"/>
                  </a:moveTo>
                  <a:cubicBezTo>
                    <a:pt x="0" y="436436"/>
                    <a:pt x="125635" y="565785"/>
                    <a:pt x="284702" y="565785"/>
                  </a:cubicBezTo>
                  <a:cubicBezTo>
                    <a:pt x="443770" y="565785"/>
                    <a:pt x="569405" y="436436"/>
                    <a:pt x="569405" y="281083"/>
                  </a:cubicBezTo>
                  <a:cubicBezTo>
                    <a:pt x="569405" y="125730"/>
                    <a:pt x="443770" y="0"/>
                    <a:pt x="284702" y="0"/>
                  </a:cubicBezTo>
                  <a:cubicBezTo>
                    <a:pt x="125635" y="0"/>
                    <a:pt x="0" y="125730"/>
                    <a:pt x="0" y="284798"/>
                  </a:cubicBezTo>
                  <a:close/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68BB8756-6112-73CB-4809-E5AA3BED4264}"/>
                </a:ext>
              </a:extLst>
            </p:cNvPr>
            <p:cNvSpPr/>
            <p:nvPr/>
          </p:nvSpPr>
          <p:spPr bwMode="gray">
            <a:xfrm>
              <a:off x="5813203" y="3140678"/>
              <a:ext cx="561975" cy="1323975"/>
            </a:xfrm>
            <a:custGeom>
              <a:avLst/>
              <a:gdLst>
                <a:gd name="connsiteX0" fmla="*/ 0 w 561975"/>
                <a:gd name="connsiteY0" fmla="*/ 0 h 1323975"/>
                <a:gd name="connsiteX1" fmla="*/ 569500 w 561975"/>
                <a:gd name="connsiteY1" fmla="*/ 0 h 1323975"/>
                <a:gd name="connsiteX2" fmla="*/ 569500 w 561975"/>
                <a:gd name="connsiteY2" fmla="*/ 1328737 h 1323975"/>
                <a:gd name="connsiteX3" fmla="*/ 0 w 561975"/>
                <a:gd name="connsiteY3" fmla="*/ 1328737 h 1323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975" h="1323975">
                  <a:moveTo>
                    <a:pt x="0" y="0"/>
                  </a:moveTo>
                  <a:lnTo>
                    <a:pt x="569500" y="0"/>
                  </a:lnTo>
                  <a:lnTo>
                    <a:pt x="569500" y="1328737"/>
                  </a:lnTo>
                  <a:lnTo>
                    <a:pt x="0" y="1328737"/>
                  </a:lnTo>
                  <a:close/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EDC8B003-ADBA-6B99-3FC6-89A7D4E2F63C}"/>
                </a:ext>
              </a:extLst>
            </p:cNvPr>
            <p:cNvSpPr/>
            <p:nvPr/>
          </p:nvSpPr>
          <p:spPr bwMode="gray">
            <a:xfrm>
              <a:off x="6192869" y="3503867"/>
              <a:ext cx="1600200" cy="1619250"/>
            </a:xfrm>
            <a:custGeom>
              <a:avLst/>
              <a:gdLst>
                <a:gd name="connsiteX0" fmla="*/ 1417892 w 1600200"/>
                <a:gd name="connsiteY0" fmla="*/ 0 h 1619250"/>
                <a:gd name="connsiteX1" fmla="*/ 0 w 1600200"/>
                <a:gd name="connsiteY1" fmla="*/ 1437703 h 1619250"/>
                <a:gd name="connsiteX2" fmla="*/ 0 w 1600200"/>
                <a:gd name="connsiteY2" fmla="*/ 1627537 h 1619250"/>
                <a:gd name="connsiteX3" fmla="*/ 1607725 w 1600200"/>
                <a:gd name="connsiteY3" fmla="*/ 0 h 1619250"/>
                <a:gd name="connsiteX4" fmla="*/ 1417892 w 1600200"/>
                <a:gd name="connsiteY4" fmla="*/ 0 h 161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0200" h="1619250">
                  <a:moveTo>
                    <a:pt x="1417892" y="0"/>
                  </a:moveTo>
                  <a:cubicBezTo>
                    <a:pt x="1379506" y="769525"/>
                    <a:pt x="766858" y="1388840"/>
                    <a:pt x="0" y="1437703"/>
                  </a:cubicBezTo>
                  <a:lnTo>
                    <a:pt x="0" y="1627537"/>
                  </a:lnTo>
                  <a:cubicBezTo>
                    <a:pt x="872776" y="1578388"/>
                    <a:pt x="1569053" y="875538"/>
                    <a:pt x="1607725" y="0"/>
                  </a:cubicBezTo>
                  <a:cubicBezTo>
                    <a:pt x="1607630" y="0"/>
                    <a:pt x="1417892" y="0"/>
                    <a:pt x="1417892" y="0"/>
                  </a:cubicBezTo>
                  <a:close/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14F9A213-7104-B824-CA2E-72D5EF1570F6}"/>
                </a:ext>
              </a:extLst>
            </p:cNvPr>
            <p:cNvSpPr/>
            <p:nvPr/>
          </p:nvSpPr>
          <p:spPr bwMode="gray">
            <a:xfrm>
              <a:off x="6192869" y="1724311"/>
              <a:ext cx="1600200" cy="1581150"/>
            </a:xfrm>
            <a:custGeom>
              <a:avLst/>
              <a:gdLst>
                <a:gd name="connsiteX0" fmla="*/ 1416082 w 1600200"/>
                <a:gd name="connsiteY0" fmla="*/ 1589818 h 1581150"/>
                <a:gd name="connsiteX1" fmla="*/ 1605915 w 1600200"/>
                <a:gd name="connsiteY1" fmla="*/ 1589818 h 1581150"/>
                <a:gd name="connsiteX2" fmla="*/ 0 w 1600200"/>
                <a:gd name="connsiteY2" fmla="*/ 0 h 1581150"/>
                <a:gd name="connsiteX3" fmla="*/ 0 w 1600200"/>
                <a:gd name="connsiteY3" fmla="*/ 189833 h 1581150"/>
                <a:gd name="connsiteX4" fmla="*/ 1416082 w 1600200"/>
                <a:gd name="connsiteY4" fmla="*/ 1589818 h 158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0200" h="1581150">
                  <a:moveTo>
                    <a:pt x="1416082" y="1589818"/>
                  </a:moveTo>
                  <a:lnTo>
                    <a:pt x="1605915" y="1589818"/>
                  </a:lnTo>
                  <a:cubicBezTo>
                    <a:pt x="1549146" y="731901"/>
                    <a:pt x="860203" y="48387"/>
                    <a:pt x="0" y="0"/>
                  </a:cubicBezTo>
                  <a:lnTo>
                    <a:pt x="0" y="189833"/>
                  </a:lnTo>
                  <a:cubicBezTo>
                    <a:pt x="754285" y="237839"/>
                    <a:pt x="1359884" y="837819"/>
                    <a:pt x="1416082" y="1589818"/>
                  </a:cubicBezTo>
                  <a:close/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1834D251-7E58-7EC1-0E84-FB5D03D3F7D6}"/>
                </a:ext>
              </a:extLst>
            </p:cNvPr>
            <p:cNvSpPr/>
            <p:nvPr/>
          </p:nvSpPr>
          <p:spPr bwMode="gray">
            <a:xfrm>
              <a:off x="4392835" y="1724025"/>
              <a:ext cx="1609725" cy="1581150"/>
            </a:xfrm>
            <a:custGeom>
              <a:avLst/>
              <a:gdLst>
                <a:gd name="connsiteX0" fmla="*/ 1610201 w 1609725"/>
                <a:gd name="connsiteY0" fmla="*/ 189833 h 1581150"/>
                <a:gd name="connsiteX1" fmla="*/ 1610201 w 1609725"/>
                <a:gd name="connsiteY1" fmla="*/ 0 h 1581150"/>
                <a:gd name="connsiteX2" fmla="*/ 0 w 1609725"/>
                <a:gd name="connsiteY2" fmla="*/ 1590104 h 1581150"/>
                <a:gd name="connsiteX3" fmla="*/ 189833 w 1609725"/>
                <a:gd name="connsiteY3" fmla="*/ 1590104 h 1581150"/>
                <a:gd name="connsiteX4" fmla="*/ 1610201 w 1609725"/>
                <a:gd name="connsiteY4" fmla="*/ 189833 h 158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9725" h="1581150">
                  <a:moveTo>
                    <a:pt x="1610201" y="189833"/>
                  </a:moveTo>
                  <a:lnTo>
                    <a:pt x="1610201" y="0"/>
                  </a:lnTo>
                  <a:cubicBezTo>
                    <a:pt x="747903" y="46387"/>
                    <a:pt x="56864" y="730758"/>
                    <a:pt x="0" y="1590104"/>
                  </a:cubicBezTo>
                  <a:lnTo>
                    <a:pt x="189833" y="1590104"/>
                  </a:lnTo>
                  <a:cubicBezTo>
                    <a:pt x="246126" y="836771"/>
                    <a:pt x="853821" y="235934"/>
                    <a:pt x="1610201" y="189833"/>
                  </a:cubicBezTo>
                  <a:close/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FC90CB0F-1CE2-77C7-90E2-8680E7DB8010}"/>
                </a:ext>
              </a:extLst>
            </p:cNvPr>
            <p:cNvSpPr/>
            <p:nvPr/>
          </p:nvSpPr>
          <p:spPr bwMode="gray">
            <a:xfrm>
              <a:off x="4391025" y="3503867"/>
              <a:ext cx="1609725" cy="1619250"/>
            </a:xfrm>
            <a:custGeom>
              <a:avLst/>
              <a:gdLst>
                <a:gd name="connsiteX0" fmla="*/ 189833 w 1609725"/>
                <a:gd name="connsiteY0" fmla="*/ 0 h 1619250"/>
                <a:gd name="connsiteX1" fmla="*/ 0 w 1609725"/>
                <a:gd name="connsiteY1" fmla="*/ 0 h 1619250"/>
                <a:gd name="connsiteX2" fmla="*/ 1612011 w 1609725"/>
                <a:gd name="connsiteY2" fmla="*/ 1627823 h 1619250"/>
                <a:gd name="connsiteX3" fmla="*/ 1612011 w 1609725"/>
                <a:gd name="connsiteY3" fmla="*/ 1437989 h 1619250"/>
                <a:gd name="connsiteX4" fmla="*/ 189833 w 1609725"/>
                <a:gd name="connsiteY4" fmla="*/ 0 h 161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9725" h="1619250">
                  <a:moveTo>
                    <a:pt x="189833" y="0"/>
                  </a:moveTo>
                  <a:lnTo>
                    <a:pt x="0" y="0"/>
                  </a:lnTo>
                  <a:cubicBezTo>
                    <a:pt x="38767" y="876967"/>
                    <a:pt x="737045" y="1580674"/>
                    <a:pt x="1612011" y="1627823"/>
                  </a:cubicBezTo>
                  <a:lnTo>
                    <a:pt x="1612011" y="1437989"/>
                  </a:lnTo>
                  <a:cubicBezTo>
                    <a:pt x="843058" y="1391126"/>
                    <a:pt x="228219" y="771049"/>
                    <a:pt x="189833" y="0"/>
                  </a:cubicBezTo>
                  <a:close/>
                </a:path>
              </a:pathLst>
            </a:custGeom>
            <a:grpFill/>
            <a:ln w="9525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76496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5" grpId="0" animBg="1"/>
      <p:bldP spid="9" grpId="0" animBg="1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Inhaltsplatzhalter 13">
            <a:extLst>
              <a:ext uri="{FF2B5EF4-FFF2-40B4-BE49-F238E27FC236}">
                <a16:creationId xmlns:a16="http://schemas.microsoft.com/office/drawing/2014/main" id="{9429288D-F472-3E8D-9D9B-113BE93542C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1919858"/>
              </p:ext>
            </p:extLst>
          </p:nvPr>
        </p:nvGraphicFramePr>
        <p:xfrm>
          <a:off x="0" y="1189036"/>
          <a:ext cx="8892000" cy="4549033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60000">
                  <a:extLst>
                    <a:ext uri="{9D8B030D-6E8A-4147-A177-3AD203B41FA5}">
                      <a16:colId xmlns:a16="http://schemas.microsoft.com/office/drawing/2014/main" val="4083457693"/>
                    </a:ext>
                  </a:extLst>
                </a:gridCol>
                <a:gridCol w="4500000">
                  <a:extLst>
                    <a:ext uri="{9D8B030D-6E8A-4147-A177-3AD203B41FA5}">
                      <a16:colId xmlns:a16="http://schemas.microsoft.com/office/drawing/2014/main" val="4098091102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194983818"/>
                    </a:ext>
                  </a:extLst>
                </a:gridCol>
                <a:gridCol w="1872000">
                  <a:extLst>
                    <a:ext uri="{9D8B030D-6E8A-4147-A177-3AD203B41FA5}">
                      <a16:colId xmlns:a16="http://schemas.microsoft.com/office/drawing/2014/main" val="807314604"/>
                    </a:ext>
                  </a:extLst>
                </a:gridCol>
              </a:tblGrid>
              <a:tr h="513794">
                <a:tc>
                  <a:txBody>
                    <a:bodyPr/>
                    <a:lstStyle/>
                    <a:p>
                      <a:pPr algn="l"/>
                      <a:endParaRPr lang="de-DE" sz="1600" b="0" dirty="0">
                        <a:solidFill>
                          <a:schemeClr val="accent3"/>
                        </a:solidFill>
                      </a:endParaRPr>
                    </a:p>
                  </a:txBody>
                  <a:tcPr marL="73876" marR="73876" marT="36000" marB="36000" anchor="b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0" dirty="0">
                          <a:solidFill>
                            <a:schemeClr val="accent3"/>
                          </a:solidFill>
                        </a:rPr>
                        <a:t>Leistungen</a:t>
                      </a:r>
                    </a:p>
                  </a:txBody>
                  <a:tcPr marL="73876" marR="73876" marT="36000" marB="36000" anchor="b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b="0" dirty="0">
                          <a:solidFill>
                            <a:schemeClr val="accent3"/>
                          </a:solidFill>
                        </a:rPr>
                        <a:t>Tarif</a:t>
                      </a:r>
                    </a:p>
                  </a:txBody>
                  <a:tcPr marL="73876" marR="73876" marT="3600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b="0" dirty="0">
                          <a:solidFill>
                            <a:schemeClr val="accent3"/>
                          </a:solidFill>
                        </a:rPr>
                        <a:t>Beitrag</a:t>
                      </a:r>
                    </a:p>
                  </a:txBody>
                  <a:tcPr marL="73876" marR="73876" marT="3600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8930518"/>
                  </a:ext>
                </a:extLst>
              </a:tr>
              <a:tr h="44889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de-DE" sz="1200" dirty="0"/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de-DE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Ambu­lante und zahn­me­di­zi­ni­sche Leis­tungen</a:t>
                      </a:r>
                      <a:endParaRPr lang="de-DE" sz="1200" dirty="0"/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AZP</a:t>
                      </a: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398,24 EUR</a:t>
                      </a: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3232970"/>
                  </a:ext>
                </a:extLst>
              </a:tr>
              <a:tr h="709825"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latin typeface="+mn-lt"/>
                      </a:endParaRPr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latin typeface="+mn-lt"/>
                        </a:rPr>
                        <a:t>Aufbau­tarif ambu­lante und zahn­me­di­zi­ni­sche Leis­tungen, allgemeine stationäre Leistungen, stationäre Wahlleistungen,</a:t>
                      </a:r>
                      <a:br>
                        <a:rPr lang="de-DE" sz="1200" dirty="0">
                          <a:latin typeface="+mn-lt"/>
                        </a:rPr>
                      </a:br>
                      <a:r>
                        <a:rPr lang="de-DE" sz="1200" dirty="0">
                          <a:latin typeface="+mn-lt"/>
                        </a:rPr>
                        <a:t>140 EUR Kran­ken­ta­ge­geld, Pfle­ge­pflicht­ver­si­che­rung</a:t>
                      </a:r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EGO2, PS3, PSV, T43 / ​140</a:t>
                      </a: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235,71 EUR</a:t>
                      </a: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0264626"/>
                  </a:ext>
                </a:extLst>
              </a:tr>
              <a:tr h="448897">
                <a:tc>
                  <a:txBody>
                    <a:bodyPr/>
                    <a:lstStyle/>
                    <a:p>
                      <a:pPr algn="l"/>
                      <a:endParaRPr lang="de-DE" sz="1200" dirty="0"/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Pflegepflichtversicherung</a:t>
                      </a:r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PVN</a:t>
                      </a: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65,59 EUR</a:t>
                      </a: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1077705"/>
                  </a:ext>
                </a:extLst>
              </a:tr>
              <a:tr h="448897">
                <a:tc>
                  <a:txBody>
                    <a:bodyPr/>
                    <a:lstStyle/>
                    <a:p>
                      <a:pPr algn="l"/>
                      <a:endParaRPr lang="de-DE" sz="1200" dirty="0"/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Gesetzlicher Zuschlag</a:t>
                      </a:r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GZ</a:t>
                      </a: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57,91 EUR</a:t>
                      </a: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2333635"/>
                  </a:ext>
                </a:extLst>
              </a:tr>
              <a:tr h="448897">
                <a:tc>
                  <a:txBody>
                    <a:bodyPr/>
                    <a:lstStyle/>
                    <a:p>
                      <a:pPr algn="l"/>
                      <a:endParaRPr lang="de-DE" sz="1200" dirty="0"/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Gesamtbeitrag</a:t>
                      </a:r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757,45 EUR</a:t>
                      </a: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2746730"/>
                  </a:ext>
                </a:extLst>
              </a:tr>
              <a:tr h="448897">
                <a:tc>
                  <a:txBody>
                    <a:bodyPr/>
                    <a:lstStyle/>
                    <a:p>
                      <a:pPr algn="l"/>
                      <a:endParaRPr lang="de-DE" sz="1200" dirty="0"/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Arbeitgeberzuschuss</a:t>
                      </a:r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- 378,73 EUR</a:t>
                      </a: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3556197"/>
                  </a:ext>
                </a:extLst>
              </a:tr>
              <a:tr h="448897">
                <a:tc>
                  <a:txBody>
                    <a:bodyPr/>
                    <a:lstStyle/>
                    <a:p>
                      <a:pPr algn="l"/>
                      <a:endParaRPr lang="de-DE" sz="1200" dirty="0"/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Pauschalerstattung als Beitragsstundung</a:t>
                      </a:r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- 199,12 EUR</a:t>
                      </a: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348957"/>
                  </a:ext>
                </a:extLst>
              </a:tr>
              <a:tr h="632032">
                <a:tc>
                  <a:txBody>
                    <a:bodyPr/>
                    <a:lstStyle/>
                    <a:p>
                      <a:pPr algn="l"/>
                      <a:endParaRPr lang="de-DE" sz="1600" dirty="0">
                        <a:solidFill>
                          <a:schemeClr val="accent3"/>
                        </a:solidFill>
                        <a:latin typeface="+mn-lt"/>
                      </a:endParaRPr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dirty="0">
                          <a:solidFill>
                            <a:schemeClr val="accent3"/>
                          </a:solidFill>
                          <a:latin typeface="+mn-lt"/>
                        </a:rPr>
                        <a:t>Monatlicher Beitrag abzgl. Arbeitgeberzuschuss und Beitragsstundung</a:t>
                      </a:r>
                    </a:p>
                  </a:txBody>
                  <a:tcPr marL="73876" marR="73876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179,60 EUR</a:t>
                      </a:r>
                    </a:p>
                  </a:txBody>
                  <a:tcPr marL="73876" marR="73876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2245969"/>
                  </a:ext>
                </a:extLst>
              </a:tr>
            </a:tbl>
          </a:graphicData>
        </a:graphic>
      </p:graphicFrame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80DF771D-BDF0-7E52-7A08-3223F6EE500F}"/>
              </a:ext>
            </a:extLst>
          </p:cNvPr>
          <p:cNvSpPr/>
          <p:nvPr/>
        </p:nvSpPr>
        <p:spPr bwMode="gray">
          <a:xfrm>
            <a:off x="7340127" y="1189036"/>
            <a:ext cx="4443885" cy="4549032"/>
          </a:xfrm>
          <a:prstGeom prst="roundRect">
            <a:avLst>
              <a:gd name="adj" fmla="val 4046"/>
            </a:avLst>
          </a:prstGeom>
          <a:solidFill>
            <a:schemeClr val="accent3">
              <a:alpha val="10000"/>
            </a:schemeClr>
          </a:solidFill>
          <a:ln>
            <a:noFill/>
          </a:ln>
        </p:spPr>
        <p:txBody>
          <a:bodyPr vert="horz" wrap="square" lIns="18000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8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9BBA6D3-8AA3-C759-7F81-A6754F0F5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Beitragsberechnung Best Fit S  – Eintrittsalter 35 Jahre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88984B1-51A2-776E-C4B5-07CD3B8D6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393EBACF-77D4-1E97-5D4C-AB8FAD1831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196057"/>
            <a:ext cx="7488238" cy="144000"/>
          </a:xfrm>
        </p:spPr>
        <p:txBody>
          <a:bodyPr/>
          <a:lstStyle/>
          <a:p>
            <a:r>
              <a:rPr lang="de-DE" dirty="0"/>
              <a:t>Beispielrechnungen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38025D-72F8-0540-94ED-0F65E847F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0C93CFC7-4428-7860-BEB3-DD8DBAD53D20}"/>
              </a:ext>
            </a:extLst>
          </p:cNvPr>
          <p:cNvSpPr txBox="1"/>
          <p:nvPr/>
        </p:nvSpPr>
        <p:spPr>
          <a:xfrm>
            <a:off x="9797414" y="2833990"/>
            <a:ext cx="1845945" cy="278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noAutofit/>
          </a:bodyPr>
          <a:lstStyle/>
          <a:p>
            <a:pPr>
              <a:spcAft>
                <a:spcPts val="1000"/>
              </a:spcAft>
            </a:pPr>
            <a:r>
              <a:rPr lang="de-DE" sz="1200" b="1" dirty="0">
                <a:solidFill>
                  <a:srgbClr val="6D1B34"/>
                </a:solidFill>
              </a:rPr>
              <a:t>Zum Vergleich: </a:t>
            </a:r>
          </a:p>
          <a:p>
            <a:pPr>
              <a:spcAft>
                <a:spcPts val="1000"/>
              </a:spcAft>
            </a:pPr>
            <a:r>
              <a:rPr lang="de-DE" sz="1200" dirty="0">
                <a:solidFill>
                  <a:srgbClr val="6D1B34"/>
                </a:solidFill>
              </a:rPr>
              <a:t>In der gesetzlichen Kranken­versicherung liegt der durchschnittliche Höchstbeitrag bei über 1.100 EUR. Der Arbeitnehmer zahlt somit mehr als 500 EUR monatlich.</a:t>
            </a:r>
          </a:p>
        </p:txBody>
      </p:sp>
      <p:grpSp>
        <p:nvGrpSpPr>
          <p:cNvPr id="11" name="Grafik 51">
            <a:extLst>
              <a:ext uri="{FF2B5EF4-FFF2-40B4-BE49-F238E27FC236}">
                <a16:creationId xmlns:a16="http://schemas.microsoft.com/office/drawing/2014/main" id="{245B4713-A826-94CA-4666-7ECAC118678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797415" y="2128140"/>
            <a:ext cx="541148" cy="540000"/>
            <a:chOff x="3852862" y="1190625"/>
            <a:chExt cx="4486275" cy="4476750"/>
          </a:xfrm>
          <a:solidFill>
            <a:srgbClr val="6D1B34"/>
          </a:solidFill>
        </p:grpSpPr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FF128D8E-15AA-0729-4FEE-93B2287B6053}"/>
                </a:ext>
              </a:extLst>
            </p:cNvPr>
            <p:cNvSpPr/>
            <p:nvPr/>
          </p:nvSpPr>
          <p:spPr bwMode="gray">
            <a:xfrm>
              <a:off x="3852862" y="1190625"/>
              <a:ext cx="3133725" cy="3133725"/>
            </a:xfrm>
            <a:custGeom>
              <a:avLst/>
              <a:gdLst>
                <a:gd name="connsiteX0" fmla="*/ 1567339 w 3133725"/>
                <a:gd name="connsiteY0" fmla="*/ 3134106 h 3133725"/>
                <a:gd name="connsiteX1" fmla="*/ 0 w 3133725"/>
                <a:gd name="connsiteY1" fmla="*/ 1567434 h 3133725"/>
                <a:gd name="connsiteX2" fmla="*/ 1567339 w 3133725"/>
                <a:gd name="connsiteY2" fmla="*/ 0 h 3133725"/>
                <a:gd name="connsiteX3" fmla="*/ 3134963 w 3133725"/>
                <a:gd name="connsiteY3" fmla="*/ 1567434 h 3133725"/>
                <a:gd name="connsiteX4" fmla="*/ 1567339 w 3133725"/>
                <a:gd name="connsiteY4" fmla="*/ 3134106 h 3133725"/>
                <a:gd name="connsiteX5" fmla="*/ 1567339 w 3133725"/>
                <a:gd name="connsiteY5" fmla="*/ 277844 h 3133725"/>
                <a:gd name="connsiteX6" fmla="*/ 277844 w 3133725"/>
                <a:gd name="connsiteY6" fmla="*/ 1567434 h 3133725"/>
                <a:gd name="connsiteX7" fmla="*/ 1567339 w 3133725"/>
                <a:gd name="connsiteY7" fmla="*/ 2856166 h 3133725"/>
                <a:gd name="connsiteX8" fmla="*/ 2857119 w 3133725"/>
                <a:gd name="connsiteY8" fmla="*/ 1567434 h 3133725"/>
                <a:gd name="connsiteX9" fmla="*/ 1567339 w 3133725"/>
                <a:gd name="connsiteY9" fmla="*/ 277844 h 31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33725" h="3133725">
                  <a:moveTo>
                    <a:pt x="1567339" y="3134106"/>
                  </a:moveTo>
                  <a:cubicBezTo>
                    <a:pt x="703136" y="3134106"/>
                    <a:pt x="0" y="2431352"/>
                    <a:pt x="0" y="1567434"/>
                  </a:cubicBezTo>
                  <a:cubicBezTo>
                    <a:pt x="0" y="703136"/>
                    <a:pt x="703136" y="0"/>
                    <a:pt x="1567339" y="0"/>
                  </a:cubicBezTo>
                  <a:cubicBezTo>
                    <a:pt x="2431828" y="0"/>
                    <a:pt x="3134963" y="703136"/>
                    <a:pt x="3134963" y="1567434"/>
                  </a:cubicBezTo>
                  <a:cubicBezTo>
                    <a:pt x="3134963" y="2431352"/>
                    <a:pt x="2431828" y="3134106"/>
                    <a:pt x="1567339" y="3134106"/>
                  </a:cubicBezTo>
                  <a:close/>
                  <a:moveTo>
                    <a:pt x="1567339" y="277844"/>
                  </a:moveTo>
                  <a:cubicBezTo>
                    <a:pt x="856298" y="277844"/>
                    <a:pt x="277844" y="856393"/>
                    <a:pt x="277844" y="1567434"/>
                  </a:cubicBezTo>
                  <a:cubicBezTo>
                    <a:pt x="277844" y="2278094"/>
                    <a:pt x="856202" y="2856166"/>
                    <a:pt x="1567339" y="2856166"/>
                  </a:cubicBezTo>
                  <a:cubicBezTo>
                    <a:pt x="2278571" y="2856166"/>
                    <a:pt x="2857119" y="2278094"/>
                    <a:pt x="2857119" y="1567434"/>
                  </a:cubicBezTo>
                  <a:cubicBezTo>
                    <a:pt x="2857024" y="856393"/>
                    <a:pt x="2278571" y="277844"/>
                    <a:pt x="1567339" y="27784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C6ED128E-7A0A-A117-128D-A800A2C98933}"/>
                </a:ext>
              </a:extLst>
            </p:cNvPr>
            <p:cNvSpPr/>
            <p:nvPr/>
          </p:nvSpPr>
          <p:spPr bwMode="gray">
            <a:xfrm>
              <a:off x="6439627" y="3762410"/>
              <a:ext cx="1895475" cy="1895475"/>
            </a:xfrm>
            <a:custGeom>
              <a:avLst/>
              <a:gdLst>
                <a:gd name="connsiteX0" fmla="*/ 0 w 1895475"/>
                <a:gd name="connsiteY0" fmla="*/ 589641 h 1895475"/>
                <a:gd name="connsiteX1" fmla="*/ 589224 w 1895475"/>
                <a:gd name="connsiteY1" fmla="*/ 0 h 1895475"/>
                <a:gd name="connsiteX2" fmla="*/ 1901784 w 1895475"/>
                <a:gd name="connsiteY2" fmla="*/ 1311632 h 1895475"/>
                <a:gd name="connsiteX3" fmla="*/ 1312559 w 1895475"/>
                <a:gd name="connsiteY3" fmla="*/ 1901273 h 1895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5475" h="1895475">
                  <a:moveTo>
                    <a:pt x="0" y="589641"/>
                  </a:moveTo>
                  <a:lnTo>
                    <a:pt x="589224" y="0"/>
                  </a:lnTo>
                  <a:lnTo>
                    <a:pt x="1901784" y="1311632"/>
                  </a:lnTo>
                  <a:lnTo>
                    <a:pt x="1312559" y="19012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sp>
        <p:nvSpPr>
          <p:cNvPr id="15" name="!!fit">
            <a:extLst>
              <a:ext uri="{FF2B5EF4-FFF2-40B4-BE49-F238E27FC236}">
                <a16:creationId xmlns:a16="http://schemas.microsoft.com/office/drawing/2014/main" id="{C6B6AFCD-DC6F-D608-2D96-9E9535FC2EA9}"/>
              </a:ext>
            </a:extLst>
          </p:cNvPr>
          <p:cNvSpPr txBox="1">
            <a:spLocks/>
          </p:cNvSpPr>
          <p:nvPr/>
        </p:nvSpPr>
        <p:spPr bwMode="gray">
          <a:xfrm>
            <a:off x="9791932" y="751881"/>
            <a:ext cx="1512000" cy="864000"/>
          </a:xfrm>
          <a:prstGeom prst="roundRect">
            <a:avLst>
              <a:gd name="adj" fmla="val 9887"/>
            </a:avLst>
          </a:prstGeom>
          <a:solidFill>
            <a:schemeClr val="accent1"/>
          </a:solidFill>
          <a:effectLst>
            <a:softEdge rad="0"/>
          </a:effectLst>
        </p:spPr>
        <p:txBody>
          <a:bodyPr lIns="108000" tIns="72000" rIns="108000" bIns="72000" rtlCol="0" anchor="ctr"/>
          <a:lstStyle>
            <a:defPPr>
              <a:defRPr lang="de-DE"/>
            </a:defPPr>
            <a:lvl1pPr algn="ctr">
              <a:spcBef>
                <a:spcPts val="600"/>
              </a:spcBef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DE" sz="2000" b="1" dirty="0"/>
              <a:t>Best Fit S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0662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FC3600-1ADD-235E-E48B-5B6C5F1B6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Beitragshistorie im Vergleich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41D7370-2932-86C3-EF71-F2116EC21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Produkt Best Fit &amp; Best Fit S</a:t>
            </a:r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7922238-0F14-7C81-9DF9-F5BDFABB44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Stabile Beiträge</a:t>
            </a:r>
          </a:p>
        </p:txBody>
      </p:sp>
      <p:graphicFrame>
        <p:nvGraphicFramePr>
          <p:cNvPr id="5" name="Diagrammplatzhalter 12">
            <a:extLst>
              <a:ext uri="{FF2B5EF4-FFF2-40B4-BE49-F238E27FC236}">
                <a16:creationId xmlns:a16="http://schemas.microsoft.com/office/drawing/2014/main" id="{053ECF23-A368-0BA6-ECAE-E8E5B630FF9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2751448"/>
              </p:ext>
            </p:extLst>
          </p:nvPr>
        </p:nvGraphicFramePr>
        <p:xfrm>
          <a:off x="552448" y="1663700"/>
          <a:ext cx="10824211" cy="4112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84E738BF-D468-5334-AA99-F51D3376B24C}"/>
              </a:ext>
            </a:extLst>
          </p:cNvPr>
          <p:cNvSpPr txBox="1"/>
          <p:nvPr/>
        </p:nvSpPr>
        <p:spPr>
          <a:xfrm>
            <a:off x="10722633" y="1671393"/>
            <a:ext cx="654025" cy="27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de-DE" b="1" dirty="0">
                <a:solidFill>
                  <a:schemeClr val="accent3"/>
                </a:solidFill>
              </a:rPr>
              <a:t>3,69%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722FAAA-E5DD-F15B-A5EA-3DEC1ADEA5B2}"/>
              </a:ext>
            </a:extLst>
          </p:cNvPr>
          <p:cNvSpPr txBox="1"/>
          <p:nvPr/>
        </p:nvSpPr>
        <p:spPr>
          <a:xfrm>
            <a:off x="10722634" y="2707748"/>
            <a:ext cx="654025" cy="27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de-DE" b="1" dirty="0">
                <a:solidFill>
                  <a:schemeClr val="accent2"/>
                </a:solidFill>
              </a:rPr>
              <a:t>0,78%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7AED1F1-2C57-E4D8-854C-D81F0B016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6597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D4F6429-987D-6640-0831-BA7DB8F23AD9}"/>
              </a:ext>
            </a:extLst>
          </p:cNvPr>
          <p:cNvSpPr/>
          <p:nvPr/>
        </p:nvSpPr>
        <p:spPr>
          <a:xfrm>
            <a:off x="175260" y="129540"/>
            <a:ext cx="11833859" cy="60274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50A684F-5ADA-568C-C603-919E1EF31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Weil wir wissen, was wir tun 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B8FAA9B-C044-4158-87D9-9A4BAEBB6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6216A80-DB4B-1D6B-F502-9A637DCE3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4E17572-3FBD-6825-7207-C3F8D458A4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Unsere Siegel und Ratings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DB39094-E48E-E4A0-A3C2-9E5F625F25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5207" y="1843814"/>
            <a:ext cx="1288034" cy="1808885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34219F9-AAA7-8DFE-B9D3-BFAEF473072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10440" y="1843814"/>
            <a:ext cx="1808885" cy="180888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CEB41F10-3CDF-22A3-CF7A-C8AEB998801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12398" y="1833074"/>
            <a:ext cx="1808885" cy="1808885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135DDD41-F3EC-CBBF-BCED-47F02DFD68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05" y="1817109"/>
            <a:ext cx="1157318" cy="1840816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FBAD3F35-C1A9-1EA3-03D6-6E91BDBDB6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092" y="4354040"/>
            <a:ext cx="1382170" cy="1152025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62389564-9A23-26E7-675A-44C67F25DDF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508" y="4360612"/>
            <a:ext cx="1382169" cy="1152024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0BB4656E-43AB-3C83-DDFC-04DE984B181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227" y="4360612"/>
            <a:ext cx="1382170" cy="1152024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A3574839-C52E-DDF2-B540-BB2F285DFE3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816" y="4354040"/>
            <a:ext cx="1382169" cy="1152024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0B14D2F1-F458-6BBA-5CC1-56009CAE96D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535" y="4350360"/>
            <a:ext cx="1355129" cy="1129487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B59951F8-F965-BB3D-8A29-64FF86AB2FF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700" y="1839379"/>
            <a:ext cx="1288034" cy="1808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723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5862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C0F4E417-715F-0415-5285-5D2E1051D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Für jede Ziel­gruppe haben wir den passenden Tarif</a:t>
            </a:r>
          </a:p>
        </p:txBody>
      </p: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8A7E352C-DF69-37ED-2653-FF14D95EDE15}"/>
              </a:ext>
            </a:extLst>
          </p:cNvPr>
          <p:cNvCxnSpPr>
            <a:cxnSpLocks/>
            <a:endCxn id="48" idx="3"/>
          </p:cNvCxnSpPr>
          <p:nvPr/>
        </p:nvCxnSpPr>
        <p:spPr>
          <a:xfrm>
            <a:off x="1873398" y="4860303"/>
            <a:ext cx="8939528" cy="75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82B887F-0DF1-1731-FD63-D8A60B060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Produkt Best Fit &amp; Best Fit 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9A7930D-4E8D-FD85-4C9E-1F31BD5D5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E713A58-71A0-8F75-A7E9-4997ADE83C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Die Private Krankenversicherung für Angestellte</a:t>
            </a:r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B5DE127B-7DE2-D59B-5939-AE52A2FB93CE}"/>
              </a:ext>
            </a:extLst>
          </p:cNvPr>
          <p:cNvGrpSpPr>
            <a:grpSpLocks noChangeAspect="1"/>
          </p:cNvGrpSpPr>
          <p:nvPr/>
        </p:nvGrpSpPr>
        <p:grpSpPr>
          <a:xfrm>
            <a:off x="2294567" y="1283548"/>
            <a:ext cx="2605454" cy="3204000"/>
            <a:chOff x="2294567" y="1283548"/>
            <a:chExt cx="2605454" cy="3204000"/>
          </a:xfrm>
        </p:grpSpPr>
        <p:sp>
          <p:nvSpPr>
            <p:cNvPr id="36" name="Rechteck: abgerundete Ecken 35">
              <a:extLst>
                <a:ext uri="{FF2B5EF4-FFF2-40B4-BE49-F238E27FC236}">
                  <a16:creationId xmlns:a16="http://schemas.microsoft.com/office/drawing/2014/main" id="{92F9FCAA-59C5-AD86-26BE-B1E539E93477}"/>
                </a:ext>
              </a:extLst>
            </p:cNvPr>
            <p:cNvSpPr/>
            <p:nvPr/>
          </p:nvSpPr>
          <p:spPr>
            <a:xfrm>
              <a:off x="2294567" y="1283548"/>
              <a:ext cx="2605454" cy="3204000"/>
            </a:xfrm>
            <a:prstGeom prst="roundRect">
              <a:avLst>
                <a:gd name="adj" fmla="val 6333"/>
              </a:avLst>
            </a:prstGeom>
            <a:solidFill>
              <a:srgbClr val="D88210">
                <a:alpha val="1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842528D0-1327-71F7-DC37-867E17399C3D}"/>
                </a:ext>
              </a:extLst>
            </p:cNvPr>
            <p:cNvSpPr txBox="1"/>
            <p:nvPr/>
          </p:nvSpPr>
          <p:spPr>
            <a:xfrm>
              <a:off x="2481294" y="1656000"/>
              <a:ext cx="2112773" cy="677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de-DE" sz="1100" dirty="0"/>
                <a:t>Für Kunden mit hohen Ansprüchen, welche </a:t>
              </a:r>
              <a:br>
                <a:rPr lang="de-DE" sz="1100" dirty="0"/>
              </a:br>
              <a:r>
                <a:rPr lang="de-DE" sz="1100" dirty="0"/>
                <a:t>einen </a:t>
              </a:r>
              <a:r>
                <a:rPr lang="de-DE" sz="1100" b="1" dirty="0"/>
                <a:t>Premiumtarif ohne Selbstbeteiligung</a:t>
              </a:r>
              <a:r>
                <a:rPr lang="de-DE" sz="1100" dirty="0"/>
                <a:t> wünschen.</a:t>
              </a:r>
            </a:p>
          </p:txBody>
        </p:sp>
        <p:grpSp>
          <p:nvGrpSpPr>
            <p:cNvPr id="17" name="Grafik 64">
              <a:extLst>
                <a:ext uri="{FF2B5EF4-FFF2-40B4-BE49-F238E27FC236}">
                  <a16:creationId xmlns:a16="http://schemas.microsoft.com/office/drawing/2014/main" id="{EDEC7073-8C11-55A7-40DD-09CE4A28843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400649" y="1390825"/>
              <a:ext cx="388838" cy="388838"/>
              <a:chOff x="4391025" y="1724025"/>
              <a:chExt cx="3409950" cy="3409950"/>
            </a:xfrm>
            <a:solidFill>
              <a:srgbClr val="D88210">
                <a:alpha val="80000"/>
              </a:srgbClr>
            </a:solidFill>
          </p:grpSpPr>
          <p:sp>
            <p:nvSpPr>
              <p:cNvPr id="18" name="Freihandform: Form 17">
                <a:extLst>
                  <a:ext uri="{FF2B5EF4-FFF2-40B4-BE49-F238E27FC236}">
                    <a16:creationId xmlns:a16="http://schemas.microsoft.com/office/drawing/2014/main" id="{91CF4FC9-00B1-F38D-5B23-90EE47F2BF7F}"/>
                  </a:ext>
                </a:extLst>
              </p:cNvPr>
              <p:cNvSpPr/>
              <p:nvPr/>
            </p:nvSpPr>
            <p:spPr>
              <a:xfrm>
                <a:off x="5813203" y="2385060"/>
                <a:ext cx="561975" cy="561975"/>
              </a:xfrm>
              <a:custGeom>
                <a:avLst/>
                <a:gdLst>
                  <a:gd name="connsiteX0" fmla="*/ 0 w 561975"/>
                  <a:gd name="connsiteY0" fmla="*/ 284798 h 561975"/>
                  <a:gd name="connsiteX1" fmla="*/ 284702 w 561975"/>
                  <a:gd name="connsiteY1" fmla="*/ 565785 h 561975"/>
                  <a:gd name="connsiteX2" fmla="*/ 569405 w 561975"/>
                  <a:gd name="connsiteY2" fmla="*/ 281083 h 561975"/>
                  <a:gd name="connsiteX3" fmla="*/ 284702 w 561975"/>
                  <a:gd name="connsiteY3" fmla="*/ 0 h 561975"/>
                  <a:gd name="connsiteX4" fmla="*/ 0 w 561975"/>
                  <a:gd name="connsiteY4" fmla="*/ 284798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1975" h="561975">
                    <a:moveTo>
                      <a:pt x="0" y="284798"/>
                    </a:moveTo>
                    <a:cubicBezTo>
                      <a:pt x="0" y="436436"/>
                      <a:pt x="125635" y="565785"/>
                      <a:pt x="284702" y="565785"/>
                    </a:cubicBezTo>
                    <a:cubicBezTo>
                      <a:pt x="443770" y="565785"/>
                      <a:pt x="569405" y="436436"/>
                      <a:pt x="569405" y="281083"/>
                    </a:cubicBezTo>
                    <a:cubicBezTo>
                      <a:pt x="569405" y="125730"/>
                      <a:pt x="443770" y="0"/>
                      <a:pt x="284702" y="0"/>
                    </a:cubicBezTo>
                    <a:cubicBezTo>
                      <a:pt x="125635" y="0"/>
                      <a:pt x="0" y="125730"/>
                      <a:pt x="0" y="2847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9" name="Freihandform: Form 18">
                <a:extLst>
                  <a:ext uri="{FF2B5EF4-FFF2-40B4-BE49-F238E27FC236}">
                    <a16:creationId xmlns:a16="http://schemas.microsoft.com/office/drawing/2014/main" id="{59FCF28C-6853-A01D-4FEE-258E4661AAB4}"/>
                  </a:ext>
                </a:extLst>
              </p:cNvPr>
              <p:cNvSpPr/>
              <p:nvPr/>
            </p:nvSpPr>
            <p:spPr>
              <a:xfrm>
                <a:off x="5813203" y="3140678"/>
                <a:ext cx="561975" cy="1323975"/>
              </a:xfrm>
              <a:custGeom>
                <a:avLst/>
                <a:gdLst>
                  <a:gd name="connsiteX0" fmla="*/ 0 w 561975"/>
                  <a:gd name="connsiteY0" fmla="*/ 0 h 1323975"/>
                  <a:gd name="connsiteX1" fmla="*/ 569500 w 561975"/>
                  <a:gd name="connsiteY1" fmla="*/ 0 h 1323975"/>
                  <a:gd name="connsiteX2" fmla="*/ 569500 w 561975"/>
                  <a:gd name="connsiteY2" fmla="*/ 1328737 h 1323975"/>
                  <a:gd name="connsiteX3" fmla="*/ 0 w 561975"/>
                  <a:gd name="connsiteY3" fmla="*/ 1328737 h 1323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1975" h="1323975">
                    <a:moveTo>
                      <a:pt x="0" y="0"/>
                    </a:moveTo>
                    <a:lnTo>
                      <a:pt x="569500" y="0"/>
                    </a:lnTo>
                    <a:lnTo>
                      <a:pt x="569500" y="1328737"/>
                    </a:lnTo>
                    <a:lnTo>
                      <a:pt x="0" y="132873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0" name="Freihandform: Form 19">
                <a:extLst>
                  <a:ext uri="{FF2B5EF4-FFF2-40B4-BE49-F238E27FC236}">
                    <a16:creationId xmlns:a16="http://schemas.microsoft.com/office/drawing/2014/main" id="{CD16C668-3850-A3A6-A9C7-1762B798FB43}"/>
                  </a:ext>
                </a:extLst>
              </p:cNvPr>
              <p:cNvSpPr/>
              <p:nvPr/>
            </p:nvSpPr>
            <p:spPr>
              <a:xfrm>
                <a:off x="6192869" y="3503867"/>
                <a:ext cx="1600200" cy="1619250"/>
              </a:xfrm>
              <a:custGeom>
                <a:avLst/>
                <a:gdLst>
                  <a:gd name="connsiteX0" fmla="*/ 1417892 w 1600200"/>
                  <a:gd name="connsiteY0" fmla="*/ 0 h 1619250"/>
                  <a:gd name="connsiteX1" fmla="*/ 0 w 1600200"/>
                  <a:gd name="connsiteY1" fmla="*/ 1437703 h 1619250"/>
                  <a:gd name="connsiteX2" fmla="*/ 0 w 1600200"/>
                  <a:gd name="connsiteY2" fmla="*/ 1627537 h 1619250"/>
                  <a:gd name="connsiteX3" fmla="*/ 1607725 w 1600200"/>
                  <a:gd name="connsiteY3" fmla="*/ 0 h 1619250"/>
                  <a:gd name="connsiteX4" fmla="*/ 1417892 w 1600200"/>
                  <a:gd name="connsiteY4" fmla="*/ 0 h 1619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0200" h="1619250">
                    <a:moveTo>
                      <a:pt x="1417892" y="0"/>
                    </a:moveTo>
                    <a:cubicBezTo>
                      <a:pt x="1379506" y="769525"/>
                      <a:pt x="766858" y="1388840"/>
                      <a:pt x="0" y="1437703"/>
                    </a:cubicBezTo>
                    <a:lnTo>
                      <a:pt x="0" y="1627537"/>
                    </a:lnTo>
                    <a:cubicBezTo>
                      <a:pt x="872776" y="1578388"/>
                      <a:pt x="1569053" y="875538"/>
                      <a:pt x="1607725" y="0"/>
                    </a:cubicBezTo>
                    <a:cubicBezTo>
                      <a:pt x="1607630" y="0"/>
                      <a:pt x="1417892" y="0"/>
                      <a:pt x="1417892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1" name="Freihandform: Form 20">
                <a:extLst>
                  <a:ext uri="{FF2B5EF4-FFF2-40B4-BE49-F238E27FC236}">
                    <a16:creationId xmlns:a16="http://schemas.microsoft.com/office/drawing/2014/main" id="{DBDBBF77-6588-8558-C22A-F901D881F4B0}"/>
                  </a:ext>
                </a:extLst>
              </p:cNvPr>
              <p:cNvSpPr/>
              <p:nvPr/>
            </p:nvSpPr>
            <p:spPr>
              <a:xfrm>
                <a:off x="6192869" y="1724311"/>
                <a:ext cx="1600200" cy="1581150"/>
              </a:xfrm>
              <a:custGeom>
                <a:avLst/>
                <a:gdLst>
                  <a:gd name="connsiteX0" fmla="*/ 1416082 w 1600200"/>
                  <a:gd name="connsiteY0" fmla="*/ 1589818 h 1581150"/>
                  <a:gd name="connsiteX1" fmla="*/ 1605915 w 1600200"/>
                  <a:gd name="connsiteY1" fmla="*/ 1589818 h 1581150"/>
                  <a:gd name="connsiteX2" fmla="*/ 0 w 1600200"/>
                  <a:gd name="connsiteY2" fmla="*/ 0 h 1581150"/>
                  <a:gd name="connsiteX3" fmla="*/ 0 w 1600200"/>
                  <a:gd name="connsiteY3" fmla="*/ 189833 h 1581150"/>
                  <a:gd name="connsiteX4" fmla="*/ 1416082 w 1600200"/>
                  <a:gd name="connsiteY4" fmla="*/ 1589818 h 158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0200" h="1581150">
                    <a:moveTo>
                      <a:pt x="1416082" y="1589818"/>
                    </a:moveTo>
                    <a:lnTo>
                      <a:pt x="1605915" y="1589818"/>
                    </a:lnTo>
                    <a:cubicBezTo>
                      <a:pt x="1549146" y="731901"/>
                      <a:pt x="860203" y="48387"/>
                      <a:pt x="0" y="0"/>
                    </a:cubicBezTo>
                    <a:lnTo>
                      <a:pt x="0" y="189833"/>
                    </a:lnTo>
                    <a:cubicBezTo>
                      <a:pt x="754285" y="237839"/>
                      <a:pt x="1359884" y="837819"/>
                      <a:pt x="1416082" y="158981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2" name="Freihandform: Form 21">
                <a:extLst>
                  <a:ext uri="{FF2B5EF4-FFF2-40B4-BE49-F238E27FC236}">
                    <a16:creationId xmlns:a16="http://schemas.microsoft.com/office/drawing/2014/main" id="{9261D0AC-8B95-FDCE-7C9B-10A121FE7310}"/>
                  </a:ext>
                </a:extLst>
              </p:cNvPr>
              <p:cNvSpPr/>
              <p:nvPr/>
            </p:nvSpPr>
            <p:spPr>
              <a:xfrm>
                <a:off x="4392835" y="1724025"/>
                <a:ext cx="1609725" cy="1581150"/>
              </a:xfrm>
              <a:custGeom>
                <a:avLst/>
                <a:gdLst>
                  <a:gd name="connsiteX0" fmla="*/ 1610201 w 1609725"/>
                  <a:gd name="connsiteY0" fmla="*/ 189833 h 1581150"/>
                  <a:gd name="connsiteX1" fmla="*/ 1610201 w 1609725"/>
                  <a:gd name="connsiteY1" fmla="*/ 0 h 1581150"/>
                  <a:gd name="connsiteX2" fmla="*/ 0 w 1609725"/>
                  <a:gd name="connsiteY2" fmla="*/ 1590104 h 1581150"/>
                  <a:gd name="connsiteX3" fmla="*/ 189833 w 1609725"/>
                  <a:gd name="connsiteY3" fmla="*/ 1590104 h 1581150"/>
                  <a:gd name="connsiteX4" fmla="*/ 1610201 w 1609725"/>
                  <a:gd name="connsiteY4" fmla="*/ 189833 h 158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9725" h="1581150">
                    <a:moveTo>
                      <a:pt x="1610201" y="189833"/>
                    </a:moveTo>
                    <a:lnTo>
                      <a:pt x="1610201" y="0"/>
                    </a:lnTo>
                    <a:cubicBezTo>
                      <a:pt x="747903" y="46387"/>
                      <a:pt x="56864" y="730758"/>
                      <a:pt x="0" y="1590104"/>
                    </a:cubicBezTo>
                    <a:lnTo>
                      <a:pt x="189833" y="1590104"/>
                    </a:lnTo>
                    <a:cubicBezTo>
                      <a:pt x="246126" y="836771"/>
                      <a:pt x="853821" y="235934"/>
                      <a:pt x="1610201" y="1898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3" name="Freihandform: Form 22">
                <a:extLst>
                  <a:ext uri="{FF2B5EF4-FFF2-40B4-BE49-F238E27FC236}">
                    <a16:creationId xmlns:a16="http://schemas.microsoft.com/office/drawing/2014/main" id="{96669603-244E-AC0D-F263-6B1F0E5402A9}"/>
                  </a:ext>
                </a:extLst>
              </p:cNvPr>
              <p:cNvSpPr/>
              <p:nvPr/>
            </p:nvSpPr>
            <p:spPr>
              <a:xfrm>
                <a:off x="4391025" y="3503867"/>
                <a:ext cx="1609725" cy="1619250"/>
              </a:xfrm>
              <a:custGeom>
                <a:avLst/>
                <a:gdLst>
                  <a:gd name="connsiteX0" fmla="*/ 189833 w 1609725"/>
                  <a:gd name="connsiteY0" fmla="*/ 0 h 1619250"/>
                  <a:gd name="connsiteX1" fmla="*/ 0 w 1609725"/>
                  <a:gd name="connsiteY1" fmla="*/ 0 h 1619250"/>
                  <a:gd name="connsiteX2" fmla="*/ 1612011 w 1609725"/>
                  <a:gd name="connsiteY2" fmla="*/ 1627823 h 1619250"/>
                  <a:gd name="connsiteX3" fmla="*/ 1612011 w 1609725"/>
                  <a:gd name="connsiteY3" fmla="*/ 1437989 h 1619250"/>
                  <a:gd name="connsiteX4" fmla="*/ 189833 w 1609725"/>
                  <a:gd name="connsiteY4" fmla="*/ 0 h 1619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9725" h="1619250">
                    <a:moveTo>
                      <a:pt x="189833" y="0"/>
                    </a:moveTo>
                    <a:lnTo>
                      <a:pt x="0" y="0"/>
                    </a:lnTo>
                    <a:cubicBezTo>
                      <a:pt x="38767" y="876967"/>
                      <a:pt x="737045" y="1580674"/>
                      <a:pt x="1612011" y="1627823"/>
                    </a:cubicBezTo>
                    <a:lnTo>
                      <a:pt x="1612011" y="1437989"/>
                    </a:lnTo>
                    <a:cubicBezTo>
                      <a:pt x="843058" y="1391126"/>
                      <a:pt x="228219" y="771049"/>
                      <a:pt x="189833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  <p:sp>
          <p:nvSpPr>
            <p:cNvPr id="31" name="Abgerundetes Rechteck 38">
              <a:extLst>
                <a:ext uri="{FF2B5EF4-FFF2-40B4-BE49-F238E27FC236}">
                  <a16:creationId xmlns:a16="http://schemas.microsoft.com/office/drawing/2014/main" id="{DAEE28CF-5023-93E1-D377-D0126D4573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2481294" y="2754591"/>
              <a:ext cx="2232000" cy="720000"/>
            </a:xfrm>
            <a:prstGeom prst="roundRect">
              <a:avLst>
                <a:gd name="adj" fmla="val 24052"/>
              </a:avLst>
            </a:prstGeom>
            <a:solidFill>
              <a:srgbClr val="D8821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90000"/>
                </a:lnSpc>
                <a:spcAft>
                  <a:spcPts val="600"/>
                </a:spcAft>
              </a:pPr>
              <a:r>
                <a:rPr lang="de-DE" sz="1250" b="1" noProof="0" dirty="0"/>
                <a:t>Best Fit </a:t>
              </a:r>
            </a:p>
            <a:p>
              <a:pPr algn="ctr" rtl="0">
                <a:lnSpc>
                  <a:spcPct val="90000"/>
                </a:lnSpc>
                <a:spcAft>
                  <a:spcPts val="600"/>
                </a:spcAft>
              </a:pPr>
              <a:r>
                <a:rPr lang="de-DE" sz="1100" noProof="0" dirty="0"/>
                <a:t>Tarif AZP / PS3 / EGO2</a:t>
              </a:r>
              <a:br>
                <a:rPr lang="de-DE" sz="1100" noProof="0" dirty="0"/>
              </a:br>
              <a:r>
                <a:rPr lang="de-DE" sz="1100" noProof="0" dirty="0"/>
                <a:t>mit garantierter </a:t>
              </a:r>
              <a:r>
                <a:rPr lang="de-DE" sz="1100" b="1" noProof="0" dirty="0"/>
                <a:t>BRE</a:t>
              </a:r>
            </a:p>
          </p:txBody>
        </p:sp>
        <p:sp>
          <p:nvSpPr>
            <p:cNvPr id="32" name="Abgerundetes Rechteck 38">
              <a:extLst>
                <a:ext uri="{FF2B5EF4-FFF2-40B4-BE49-F238E27FC236}">
                  <a16:creationId xmlns:a16="http://schemas.microsoft.com/office/drawing/2014/main" id="{AC85E72E-0050-4DDC-A421-56830C8C2A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2481294" y="3564355"/>
              <a:ext cx="2232000" cy="720000"/>
            </a:xfrm>
            <a:prstGeom prst="roundRect">
              <a:avLst>
                <a:gd name="adj" fmla="val 24052"/>
              </a:avLst>
            </a:prstGeom>
            <a:solidFill>
              <a:srgbClr val="FDC3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5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ea typeface="+mn-ea"/>
                  <a:cs typeface="+mn-cs"/>
                </a:rPr>
                <a:t>Best Fit S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ea typeface="+mn-ea"/>
                  <a:cs typeface="+mn-cs"/>
                </a:rPr>
                <a:t>Tarif AZP / PS3 / EGO2</a:t>
              </a:r>
              <a:b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ea typeface="+mn-ea"/>
                  <a:cs typeface="+mn-cs"/>
                </a:rPr>
              </a:b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ea typeface="+mn-ea"/>
                  <a:cs typeface="+mn-cs"/>
                </a:rPr>
                <a:t>mit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ea typeface="+mn-ea"/>
                  <a:cs typeface="+mn-cs"/>
                </a:rPr>
                <a:t>Beitragsstundung</a:t>
              </a:r>
            </a:p>
          </p:txBody>
        </p:sp>
      </p:grp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3A9AB445-5C24-35E6-B279-67B151584067}"/>
              </a:ext>
            </a:extLst>
          </p:cNvPr>
          <p:cNvGrpSpPr>
            <a:grpSpLocks noChangeAspect="1"/>
          </p:cNvGrpSpPr>
          <p:nvPr/>
        </p:nvGrpSpPr>
        <p:grpSpPr>
          <a:xfrm>
            <a:off x="5344383" y="1283548"/>
            <a:ext cx="2605454" cy="3204000"/>
            <a:chOff x="5344383" y="1283548"/>
            <a:chExt cx="2605454" cy="3204000"/>
          </a:xfrm>
        </p:grpSpPr>
        <p:sp>
          <p:nvSpPr>
            <p:cNvPr id="37" name="Rechteck: abgerundete Ecken 36">
              <a:extLst>
                <a:ext uri="{FF2B5EF4-FFF2-40B4-BE49-F238E27FC236}">
                  <a16:creationId xmlns:a16="http://schemas.microsoft.com/office/drawing/2014/main" id="{C65B469E-3EF6-4ED2-699C-02F0C5EDC040}"/>
                </a:ext>
              </a:extLst>
            </p:cNvPr>
            <p:cNvSpPr/>
            <p:nvPr/>
          </p:nvSpPr>
          <p:spPr>
            <a:xfrm>
              <a:off x="5344383" y="1283548"/>
              <a:ext cx="2605454" cy="3204000"/>
            </a:xfrm>
            <a:prstGeom prst="roundRect">
              <a:avLst>
                <a:gd name="adj" fmla="val 6333"/>
              </a:avLst>
            </a:prstGeom>
            <a:solidFill>
              <a:schemeClr val="accent1">
                <a:alpha val="1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5" name="Grafik 64">
              <a:extLst>
                <a:ext uri="{FF2B5EF4-FFF2-40B4-BE49-F238E27FC236}">
                  <a16:creationId xmlns:a16="http://schemas.microsoft.com/office/drawing/2014/main" id="{252FAB0E-ABAC-5E80-2732-1D64922A105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450465" y="1390825"/>
              <a:ext cx="388838" cy="388838"/>
              <a:chOff x="4391025" y="1724025"/>
              <a:chExt cx="3409950" cy="3409950"/>
            </a:xfrm>
            <a:solidFill>
              <a:schemeClr val="accent1">
                <a:alpha val="80000"/>
              </a:schemeClr>
            </a:solidFill>
          </p:grpSpPr>
          <p:sp>
            <p:nvSpPr>
              <p:cNvPr id="6" name="Freihandform: Form 5">
                <a:extLst>
                  <a:ext uri="{FF2B5EF4-FFF2-40B4-BE49-F238E27FC236}">
                    <a16:creationId xmlns:a16="http://schemas.microsoft.com/office/drawing/2014/main" id="{127A4192-D5DB-3989-3009-74FEAF97247F}"/>
                  </a:ext>
                </a:extLst>
              </p:cNvPr>
              <p:cNvSpPr/>
              <p:nvPr/>
            </p:nvSpPr>
            <p:spPr>
              <a:xfrm>
                <a:off x="5813203" y="2385060"/>
                <a:ext cx="561975" cy="561975"/>
              </a:xfrm>
              <a:custGeom>
                <a:avLst/>
                <a:gdLst>
                  <a:gd name="connsiteX0" fmla="*/ 0 w 561975"/>
                  <a:gd name="connsiteY0" fmla="*/ 284798 h 561975"/>
                  <a:gd name="connsiteX1" fmla="*/ 284702 w 561975"/>
                  <a:gd name="connsiteY1" fmla="*/ 565785 h 561975"/>
                  <a:gd name="connsiteX2" fmla="*/ 569405 w 561975"/>
                  <a:gd name="connsiteY2" fmla="*/ 281083 h 561975"/>
                  <a:gd name="connsiteX3" fmla="*/ 284702 w 561975"/>
                  <a:gd name="connsiteY3" fmla="*/ 0 h 561975"/>
                  <a:gd name="connsiteX4" fmla="*/ 0 w 561975"/>
                  <a:gd name="connsiteY4" fmla="*/ 284798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1975" h="561975">
                    <a:moveTo>
                      <a:pt x="0" y="284798"/>
                    </a:moveTo>
                    <a:cubicBezTo>
                      <a:pt x="0" y="436436"/>
                      <a:pt x="125635" y="565785"/>
                      <a:pt x="284702" y="565785"/>
                    </a:cubicBezTo>
                    <a:cubicBezTo>
                      <a:pt x="443770" y="565785"/>
                      <a:pt x="569405" y="436436"/>
                      <a:pt x="569405" y="281083"/>
                    </a:cubicBezTo>
                    <a:cubicBezTo>
                      <a:pt x="569405" y="125730"/>
                      <a:pt x="443770" y="0"/>
                      <a:pt x="284702" y="0"/>
                    </a:cubicBezTo>
                    <a:cubicBezTo>
                      <a:pt x="125635" y="0"/>
                      <a:pt x="0" y="125730"/>
                      <a:pt x="0" y="2847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7" name="Freihandform: Form 6">
                <a:extLst>
                  <a:ext uri="{FF2B5EF4-FFF2-40B4-BE49-F238E27FC236}">
                    <a16:creationId xmlns:a16="http://schemas.microsoft.com/office/drawing/2014/main" id="{10F14E96-AD7A-6F14-13B0-EAFD0791F43B}"/>
                  </a:ext>
                </a:extLst>
              </p:cNvPr>
              <p:cNvSpPr/>
              <p:nvPr/>
            </p:nvSpPr>
            <p:spPr>
              <a:xfrm>
                <a:off x="5813203" y="3140678"/>
                <a:ext cx="561975" cy="1323975"/>
              </a:xfrm>
              <a:custGeom>
                <a:avLst/>
                <a:gdLst>
                  <a:gd name="connsiteX0" fmla="*/ 0 w 561975"/>
                  <a:gd name="connsiteY0" fmla="*/ 0 h 1323975"/>
                  <a:gd name="connsiteX1" fmla="*/ 569500 w 561975"/>
                  <a:gd name="connsiteY1" fmla="*/ 0 h 1323975"/>
                  <a:gd name="connsiteX2" fmla="*/ 569500 w 561975"/>
                  <a:gd name="connsiteY2" fmla="*/ 1328737 h 1323975"/>
                  <a:gd name="connsiteX3" fmla="*/ 0 w 561975"/>
                  <a:gd name="connsiteY3" fmla="*/ 1328737 h 1323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1975" h="1323975">
                    <a:moveTo>
                      <a:pt x="0" y="0"/>
                    </a:moveTo>
                    <a:lnTo>
                      <a:pt x="569500" y="0"/>
                    </a:lnTo>
                    <a:lnTo>
                      <a:pt x="569500" y="1328737"/>
                    </a:lnTo>
                    <a:lnTo>
                      <a:pt x="0" y="132873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8" name="Freihandform: Form 7">
                <a:extLst>
                  <a:ext uri="{FF2B5EF4-FFF2-40B4-BE49-F238E27FC236}">
                    <a16:creationId xmlns:a16="http://schemas.microsoft.com/office/drawing/2014/main" id="{029B9D9E-DA72-97A5-2743-AF64E394B6E2}"/>
                  </a:ext>
                </a:extLst>
              </p:cNvPr>
              <p:cNvSpPr/>
              <p:nvPr/>
            </p:nvSpPr>
            <p:spPr>
              <a:xfrm>
                <a:off x="6192869" y="3503867"/>
                <a:ext cx="1600200" cy="1619250"/>
              </a:xfrm>
              <a:custGeom>
                <a:avLst/>
                <a:gdLst>
                  <a:gd name="connsiteX0" fmla="*/ 1417892 w 1600200"/>
                  <a:gd name="connsiteY0" fmla="*/ 0 h 1619250"/>
                  <a:gd name="connsiteX1" fmla="*/ 0 w 1600200"/>
                  <a:gd name="connsiteY1" fmla="*/ 1437703 h 1619250"/>
                  <a:gd name="connsiteX2" fmla="*/ 0 w 1600200"/>
                  <a:gd name="connsiteY2" fmla="*/ 1627537 h 1619250"/>
                  <a:gd name="connsiteX3" fmla="*/ 1607725 w 1600200"/>
                  <a:gd name="connsiteY3" fmla="*/ 0 h 1619250"/>
                  <a:gd name="connsiteX4" fmla="*/ 1417892 w 1600200"/>
                  <a:gd name="connsiteY4" fmla="*/ 0 h 1619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0200" h="1619250">
                    <a:moveTo>
                      <a:pt x="1417892" y="0"/>
                    </a:moveTo>
                    <a:cubicBezTo>
                      <a:pt x="1379506" y="769525"/>
                      <a:pt x="766858" y="1388840"/>
                      <a:pt x="0" y="1437703"/>
                    </a:cubicBezTo>
                    <a:lnTo>
                      <a:pt x="0" y="1627537"/>
                    </a:lnTo>
                    <a:cubicBezTo>
                      <a:pt x="872776" y="1578388"/>
                      <a:pt x="1569053" y="875538"/>
                      <a:pt x="1607725" y="0"/>
                    </a:cubicBezTo>
                    <a:cubicBezTo>
                      <a:pt x="1607630" y="0"/>
                      <a:pt x="1417892" y="0"/>
                      <a:pt x="1417892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2" name="Freihandform: Form 11">
                <a:extLst>
                  <a:ext uri="{FF2B5EF4-FFF2-40B4-BE49-F238E27FC236}">
                    <a16:creationId xmlns:a16="http://schemas.microsoft.com/office/drawing/2014/main" id="{6F3E6AC3-A419-01AD-30F7-9338C15D2E14}"/>
                  </a:ext>
                </a:extLst>
              </p:cNvPr>
              <p:cNvSpPr/>
              <p:nvPr/>
            </p:nvSpPr>
            <p:spPr>
              <a:xfrm>
                <a:off x="6192869" y="1724311"/>
                <a:ext cx="1600200" cy="1581150"/>
              </a:xfrm>
              <a:custGeom>
                <a:avLst/>
                <a:gdLst>
                  <a:gd name="connsiteX0" fmla="*/ 1416082 w 1600200"/>
                  <a:gd name="connsiteY0" fmla="*/ 1589818 h 1581150"/>
                  <a:gd name="connsiteX1" fmla="*/ 1605915 w 1600200"/>
                  <a:gd name="connsiteY1" fmla="*/ 1589818 h 1581150"/>
                  <a:gd name="connsiteX2" fmla="*/ 0 w 1600200"/>
                  <a:gd name="connsiteY2" fmla="*/ 0 h 1581150"/>
                  <a:gd name="connsiteX3" fmla="*/ 0 w 1600200"/>
                  <a:gd name="connsiteY3" fmla="*/ 189833 h 1581150"/>
                  <a:gd name="connsiteX4" fmla="*/ 1416082 w 1600200"/>
                  <a:gd name="connsiteY4" fmla="*/ 1589818 h 158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0200" h="1581150">
                    <a:moveTo>
                      <a:pt x="1416082" y="1589818"/>
                    </a:moveTo>
                    <a:lnTo>
                      <a:pt x="1605915" y="1589818"/>
                    </a:lnTo>
                    <a:cubicBezTo>
                      <a:pt x="1549146" y="731901"/>
                      <a:pt x="860203" y="48387"/>
                      <a:pt x="0" y="0"/>
                    </a:cubicBezTo>
                    <a:lnTo>
                      <a:pt x="0" y="189833"/>
                    </a:lnTo>
                    <a:cubicBezTo>
                      <a:pt x="754285" y="237839"/>
                      <a:pt x="1359884" y="837819"/>
                      <a:pt x="1416082" y="158981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3" name="Freihandform: Form 12">
                <a:extLst>
                  <a:ext uri="{FF2B5EF4-FFF2-40B4-BE49-F238E27FC236}">
                    <a16:creationId xmlns:a16="http://schemas.microsoft.com/office/drawing/2014/main" id="{B34F3096-65C0-818D-865B-EA4B21C4468C}"/>
                  </a:ext>
                </a:extLst>
              </p:cNvPr>
              <p:cNvSpPr/>
              <p:nvPr/>
            </p:nvSpPr>
            <p:spPr>
              <a:xfrm>
                <a:off x="4392835" y="1724025"/>
                <a:ext cx="1609725" cy="1581150"/>
              </a:xfrm>
              <a:custGeom>
                <a:avLst/>
                <a:gdLst>
                  <a:gd name="connsiteX0" fmla="*/ 1610201 w 1609725"/>
                  <a:gd name="connsiteY0" fmla="*/ 189833 h 1581150"/>
                  <a:gd name="connsiteX1" fmla="*/ 1610201 w 1609725"/>
                  <a:gd name="connsiteY1" fmla="*/ 0 h 1581150"/>
                  <a:gd name="connsiteX2" fmla="*/ 0 w 1609725"/>
                  <a:gd name="connsiteY2" fmla="*/ 1590104 h 1581150"/>
                  <a:gd name="connsiteX3" fmla="*/ 189833 w 1609725"/>
                  <a:gd name="connsiteY3" fmla="*/ 1590104 h 1581150"/>
                  <a:gd name="connsiteX4" fmla="*/ 1610201 w 1609725"/>
                  <a:gd name="connsiteY4" fmla="*/ 189833 h 158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9725" h="1581150">
                    <a:moveTo>
                      <a:pt x="1610201" y="189833"/>
                    </a:moveTo>
                    <a:lnTo>
                      <a:pt x="1610201" y="0"/>
                    </a:lnTo>
                    <a:cubicBezTo>
                      <a:pt x="747903" y="46387"/>
                      <a:pt x="56864" y="730758"/>
                      <a:pt x="0" y="1590104"/>
                    </a:cubicBezTo>
                    <a:lnTo>
                      <a:pt x="189833" y="1590104"/>
                    </a:lnTo>
                    <a:cubicBezTo>
                      <a:pt x="246126" y="836771"/>
                      <a:pt x="853821" y="235934"/>
                      <a:pt x="1610201" y="1898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4" name="Freihandform: Form 13">
                <a:extLst>
                  <a:ext uri="{FF2B5EF4-FFF2-40B4-BE49-F238E27FC236}">
                    <a16:creationId xmlns:a16="http://schemas.microsoft.com/office/drawing/2014/main" id="{CC5B7C29-A776-4DA0-D50D-6D6F30B618AE}"/>
                  </a:ext>
                </a:extLst>
              </p:cNvPr>
              <p:cNvSpPr/>
              <p:nvPr/>
            </p:nvSpPr>
            <p:spPr>
              <a:xfrm>
                <a:off x="4391025" y="3503867"/>
                <a:ext cx="1609725" cy="1619250"/>
              </a:xfrm>
              <a:custGeom>
                <a:avLst/>
                <a:gdLst>
                  <a:gd name="connsiteX0" fmla="*/ 189833 w 1609725"/>
                  <a:gd name="connsiteY0" fmla="*/ 0 h 1619250"/>
                  <a:gd name="connsiteX1" fmla="*/ 0 w 1609725"/>
                  <a:gd name="connsiteY1" fmla="*/ 0 h 1619250"/>
                  <a:gd name="connsiteX2" fmla="*/ 1612011 w 1609725"/>
                  <a:gd name="connsiteY2" fmla="*/ 1627823 h 1619250"/>
                  <a:gd name="connsiteX3" fmla="*/ 1612011 w 1609725"/>
                  <a:gd name="connsiteY3" fmla="*/ 1437989 h 1619250"/>
                  <a:gd name="connsiteX4" fmla="*/ 189833 w 1609725"/>
                  <a:gd name="connsiteY4" fmla="*/ 0 h 1619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9725" h="1619250">
                    <a:moveTo>
                      <a:pt x="189833" y="0"/>
                    </a:moveTo>
                    <a:lnTo>
                      <a:pt x="0" y="0"/>
                    </a:lnTo>
                    <a:cubicBezTo>
                      <a:pt x="38767" y="876967"/>
                      <a:pt x="737045" y="1580674"/>
                      <a:pt x="1612011" y="1627823"/>
                    </a:cubicBezTo>
                    <a:lnTo>
                      <a:pt x="1612011" y="1437989"/>
                    </a:lnTo>
                    <a:cubicBezTo>
                      <a:pt x="843058" y="1391126"/>
                      <a:pt x="228219" y="771049"/>
                      <a:pt x="189833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D14B2FBC-0593-B674-8861-65FC6283C3E6}"/>
                </a:ext>
              </a:extLst>
            </p:cNvPr>
            <p:cNvSpPr txBox="1"/>
            <p:nvPr/>
          </p:nvSpPr>
          <p:spPr>
            <a:xfrm>
              <a:off x="5531110" y="1656000"/>
              <a:ext cx="2112773" cy="677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de-DE" sz="1100" dirty="0"/>
                <a:t>Für Kunden, die einen </a:t>
              </a:r>
              <a:br>
                <a:rPr lang="de-DE" sz="1100" dirty="0"/>
              </a:br>
              <a:r>
                <a:rPr lang="de-DE" sz="1100" dirty="0"/>
                <a:t>möglichst </a:t>
              </a:r>
              <a:r>
                <a:rPr lang="de-DE" sz="1100" b="1" dirty="0"/>
                <a:t>preiswerten Tarif </a:t>
              </a:r>
              <a:br>
                <a:rPr lang="de-DE" sz="1100" b="1" dirty="0"/>
              </a:br>
              <a:r>
                <a:rPr lang="de-DE" sz="1100" b="1" dirty="0"/>
                <a:t>ohne Selbstbeteiligung</a:t>
              </a:r>
              <a:r>
                <a:rPr lang="de-DE" sz="1100" dirty="0"/>
                <a:t> wünschen.</a:t>
              </a:r>
            </a:p>
          </p:txBody>
        </p:sp>
        <p:sp>
          <p:nvSpPr>
            <p:cNvPr id="33" name="Abgerundetes Rechteck 38">
              <a:extLst>
                <a:ext uri="{FF2B5EF4-FFF2-40B4-BE49-F238E27FC236}">
                  <a16:creationId xmlns:a16="http://schemas.microsoft.com/office/drawing/2014/main" id="{65FC33AB-4F5E-3C5C-15C0-097B56CE54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5531110" y="2754591"/>
              <a:ext cx="2232000" cy="720000"/>
            </a:xfrm>
            <a:prstGeom prst="roundRect">
              <a:avLst>
                <a:gd name="adj" fmla="val 24052"/>
              </a:avLst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5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rPr>
                <a:t>Advanced Fit 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rPr>
                <a:t>Tarif KVP / EKV2 </a:t>
              </a:r>
              <a:b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rPr>
              </a:b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rPr>
                <a:t>mit garantierter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rPr>
                <a:t>BRE</a:t>
              </a:r>
            </a:p>
          </p:txBody>
        </p:sp>
        <p:sp>
          <p:nvSpPr>
            <p:cNvPr id="34" name="Abgerundetes Rechteck 38">
              <a:extLst>
                <a:ext uri="{FF2B5EF4-FFF2-40B4-BE49-F238E27FC236}">
                  <a16:creationId xmlns:a16="http://schemas.microsoft.com/office/drawing/2014/main" id="{EE62780B-904F-6F68-BE51-2185217EA9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5531110" y="3564355"/>
              <a:ext cx="2232000" cy="720000"/>
            </a:xfrm>
            <a:prstGeom prst="roundRect">
              <a:avLst>
                <a:gd name="adj" fmla="val 24052"/>
              </a:avLst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5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Advanced Fit S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Tarif KVP / EKV2 </a:t>
              </a:r>
              <a:b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</a:b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mit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Beitragsstundung</a:t>
              </a:r>
            </a:p>
          </p:txBody>
        </p:sp>
      </p:grp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3576BA2F-AE04-5CB5-C0AA-2C3FAD4DC984}"/>
              </a:ext>
            </a:extLst>
          </p:cNvPr>
          <p:cNvGrpSpPr>
            <a:grpSpLocks noChangeAspect="1"/>
          </p:cNvGrpSpPr>
          <p:nvPr/>
        </p:nvGrpSpPr>
        <p:grpSpPr>
          <a:xfrm>
            <a:off x="8394199" y="1283548"/>
            <a:ext cx="2605454" cy="3204000"/>
            <a:chOff x="8394199" y="1283548"/>
            <a:chExt cx="2605454" cy="3204000"/>
          </a:xfrm>
        </p:grpSpPr>
        <p:sp>
          <p:nvSpPr>
            <p:cNvPr id="38" name="Rechteck: abgerundete Ecken 37">
              <a:extLst>
                <a:ext uri="{FF2B5EF4-FFF2-40B4-BE49-F238E27FC236}">
                  <a16:creationId xmlns:a16="http://schemas.microsoft.com/office/drawing/2014/main" id="{10CB4D7A-FC14-FCDC-0756-CB9A15DFE40F}"/>
                </a:ext>
              </a:extLst>
            </p:cNvPr>
            <p:cNvSpPr/>
            <p:nvPr/>
          </p:nvSpPr>
          <p:spPr>
            <a:xfrm>
              <a:off x="8394199" y="1283548"/>
              <a:ext cx="2605454" cy="3204000"/>
            </a:xfrm>
            <a:prstGeom prst="roundRect">
              <a:avLst>
                <a:gd name="adj" fmla="val 6333"/>
              </a:avLst>
            </a:prstGeom>
            <a:solidFill>
              <a:srgbClr val="87CEDC">
                <a:alpha val="2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70D6F052-0892-008C-427E-C47CCDE51B16}"/>
                </a:ext>
              </a:extLst>
            </p:cNvPr>
            <p:cNvSpPr txBox="1"/>
            <p:nvPr/>
          </p:nvSpPr>
          <p:spPr>
            <a:xfrm>
              <a:off x="8580926" y="1656000"/>
              <a:ext cx="2112773" cy="677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de-DE" sz="1100" dirty="0">
                  <a:solidFill>
                    <a:schemeClr val="tx1"/>
                  </a:solidFill>
                </a:rPr>
                <a:t>Für Kunden, die einen </a:t>
              </a:r>
              <a:br>
                <a:rPr lang="de-DE" sz="1100" dirty="0">
                  <a:solidFill>
                    <a:schemeClr val="tx1"/>
                  </a:solidFill>
                </a:rPr>
              </a:br>
              <a:r>
                <a:rPr lang="de-DE" sz="1100" dirty="0">
                  <a:solidFill>
                    <a:schemeClr val="tx1"/>
                  </a:solidFill>
                </a:rPr>
                <a:t>möglichst </a:t>
              </a:r>
              <a:r>
                <a:rPr lang="de-DE" sz="1100" b="1" dirty="0">
                  <a:solidFill>
                    <a:schemeClr val="tx1"/>
                  </a:solidFill>
                </a:rPr>
                <a:t>preiswerten Beitrag</a:t>
              </a:r>
              <a:r>
                <a:rPr lang="de-DE" sz="1100" dirty="0">
                  <a:solidFill>
                    <a:schemeClr val="tx1"/>
                  </a:solidFill>
                </a:rPr>
                <a:t> zahlen möchten und dafür auch eine </a:t>
              </a:r>
              <a:r>
                <a:rPr lang="de-DE" sz="1100" b="1" dirty="0">
                  <a:solidFill>
                    <a:schemeClr val="tx1"/>
                  </a:solidFill>
                </a:rPr>
                <a:t>Selbstbeteiligung</a:t>
              </a:r>
              <a:r>
                <a:rPr lang="de-DE" sz="1100" dirty="0">
                  <a:solidFill>
                    <a:schemeClr val="tx1"/>
                  </a:solidFill>
                </a:rPr>
                <a:t> billigen.</a:t>
              </a:r>
              <a:endParaRPr lang="de-DE" sz="1100" dirty="0"/>
            </a:p>
          </p:txBody>
        </p:sp>
        <p:grpSp>
          <p:nvGrpSpPr>
            <p:cNvPr id="24" name="Grafik 64">
              <a:extLst>
                <a:ext uri="{FF2B5EF4-FFF2-40B4-BE49-F238E27FC236}">
                  <a16:creationId xmlns:a16="http://schemas.microsoft.com/office/drawing/2014/main" id="{CA153FBC-9CAE-5E3A-0424-61B32A689D6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500281" y="1390825"/>
              <a:ext cx="388838" cy="388838"/>
              <a:chOff x="4391025" y="1724025"/>
              <a:chExt cx="3409950" cy="3409950"/>
            </a:xfrm>
            <a:solidFill>
              <a:srgbClr val="87CEDC"/>
            </a:solidFill>
          </p:grpSpPr>
          <p:sp>
            <p:nvSpPr>
              <p:cNvPr id="25" name="Freihandform: Form 24">
                <a:extLst>
                  <a:ext uri="{FF2B5EF4-FFF2-40B4-BE49-F238E27FC236}">
                    <a16:creationId xmlns:a16="http://schemas.microsoft.com/office/drawing/2014/main" id="{7B833671-724A-98C3-826E-18069B181240}"/>
                  </a:ext>
                </a:extLst>
              </p:cNvPr>
              <p:cNvSpPr/>
              <p:nvPr/>
            </p:nvSpPr>
            <p:spPr>
              <a:xfrm>
                <a:off x="5813203" y="2385060"/>
                <a:ext cx="561975" cy="561975"/>
              </a:xfrm>
              <a:custGeom>
                <a:avLst/>
                <a:gdLst>
                  <a:gd name="connsiteX0" fmla="*/ 0 w 561975"/>
                  <a:gd name="connsiteY0" fmla="*/ 284798 h 561975"/>
                  <a:gd name="connsiteX1" fmla="*/ 284702 w 561975"/>
                  <a:gd name="connsiteY1" fmla="*/ 565785 h 561975"/>
                  <a:gd name="connsiteX2" fmla="*/ 569405 w 561975"/>
                  <a:gd name="connsiteY2" fmla="*/ 281083 h 561975"/>
                  <a:gd name="connsiteX3" fmla="*/ 284702 w 561975"/>
                  <a:gd name="connsiteY3" fmla="*/ 0 h 561975"/>
                  <a:gd name="connsiteX4" fmla="*/ 0 w 561975"/>
                  <a:gd name="connsiteY4" fmla="*/ 284798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1975" h="561975">
                    <a:moveTo>
                      <a:pt x="0" y="284798"/>
                    </a:moveTo>
                    <a:cubicBezTo>
                      <a:pt x="0" y="436436"/>
                      <a:pt x="125635" y="565785"/>
                      <a:pt x="284702" y="565785"/>
                    </a:cubicBezTo>
                    <a:cubicBezTo>
                      <a:pt x="443770" y="565785"/>
                      <a:pt x="569405" y="436436"/>
                      <a:pt x="569405" y="281083"/>
                    </a:cubicBezTo>
                    <a:cubicBezTo>
                      <a:pt x="569405" y="125730"/>
                      <a:pt x="443770" y="0"/>
                      <a:pt x="284702" y="0"/>
                    </a:cubicBezTo>
                    <a:cubicBezTo>
                      <a:pt x="125635" y="0"/>
                      <a:pt x="0" y="125730"/>
                      <a:pt x="0" y="2847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6" name="Freihandform: Form 25">
                <a:extLst>
                  <a:ext uri="{FF2B5EF4-FFF2-40B4-BE49-F238E27FC236}">
                    <a16:creationId xmlns:a16="http://schemas.microsoft.com/office/drawing/2014/main" id="{6E8B4BDC-F9D7-DD69-285B-C2329282A7D0}"/>
                  </a:ext>
                </a:extLst>
              </p:cNvPr>
              <p:cNvSpPr/>
              <p:nvPr/>
            </p:nvSpPr>
            <p:spPr>
              <a:xfrm>
                <a:off x="5813203" y="3140678"/>
                <a:ext cx="561975" cy="1323975"/>
              </a:xfrm>
              <a:custGeom>
                <a:avLst/>
                <a:gdLst>
                  <a:gd name="connsiteX0" fmla="*/ 0 w 561975"/>
                  <a:gd name="connsiteY0" fmla="*/ 0 h 1323975"/>
                  <a:gd name="connsiteX1" fmla="*/ 569500 w 561975"/>
                  <a:gd name="connsiteY1" fmla="*/ 0 h 1323975"/>
                  <a:gd name="connsiteX2" fmla="*/ 569500 w 561975"/>
                  <a:gd name="connsiteY2" fmla="*/ 1328737 h 1323975"/>
                  <a:gd name="connsiteX3" fmla="*/ 0 w 561975"/>
                  <a:gd name="connsiteY3" fmla="*/ 1328737 h 1323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1975" h="1323975">
                    <a:moveTo>
                      <a:pt x="0" y="0"/>
                    </a:moveTo>
                    <a:lnTo>
                      <a:pt x="569500" y="0"/>
                    </a:lnTo>
                    <a:lnTo>
                      <a:pt x="569500" y="1328737"/>
                    </a:lnTo>
                    <a:lnTo>
                      <a:pt x="0" y="132873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7" name="Freihandform: Form 26">
                <a:extLst>
                  <a:ext uri="{FF2B5EF4-FFF2-40B4-BE49-F238E27FC236}">
                    <a16:creationId xmlns:a16="http://schemas.microsoft.com/office/drawing/2014/main" id="{58CE4E0E-5497-1529-5859-0574B9D3715B}"/>
                  </a:ext>
                </a:extLst>
              </p:cNvPr>
              <p:cNvSpPr/>
              <p:nvPr/>
            </p:nvSpPr>
            <p:spPr>
              <a:xfrm>
                <a:off x="6192869" y="3503867"/>
                <a:ext cx="1600200" cy="1619250"/>
              </a:xfrm>
              <a:custGeom>
                <a:avLst/>
                <a:gdLst>
                  <a:gd name="connsiteX0" fmla="*/ 1417892 w 1600200"/>
                  <a:gd name="connsiteY0" fmla="*/ 0 h 1619250"/>
                  <a:gd name="connsiteX1" fmla="*/ 0 w 1600200"/>
                  <a:gd name="connsiteY1" fmla="*/ 1437703 h 1619250"/>
                  <a:gd name="connsiteX2" fmla="*/ 0 w 1600200"/>
                  <a:gd name="connsiteY2" fmla="*/ 1627537 h 1619250"/>
                  <a:gd name="connsiteX3" fmla="*/ 1607725 w 1600200"/>
                  <a:gd name="connsiteY3" fmla="*/ 0 h 1619250"/>
                  <a:gd name="connsiteX4" fmla="*/ 1417892 w 1600200"/>
                  <a:gd name="connsiteY4" fmla="*/ 0 h 1619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0200" h="1619250">
                    <a:moveTo>
                      <a:pt x="1417892" y="0"/>
                    </a:moveTo>
                    <a:cubicBezTo>
                      <a:pt x="1379506" y="769525"/>
                      <a:pt x="766858" y="1388840"/>
                      <a:pt x="0" y="1437703"/>
                    </a:cubicBezTo>
                    <a:lnTo>
                      <a:pt x="0" y="1627537"/>
                    </a:lnTo>
                    <a:cubicBezTo>
                      <a:pt x="872776" y="1578388"/>
                      <a:pt x="1569053" y="875538"/>
                      <a:pt x="1607725" y="0"/>
                    </a:cubicBezTo>
                    <a:cubicBezTo>
                      <a:pt x="1607630" y="0"/>
                      <a:pt x="1417892" y="0"/>
                      <a:pt x="1417892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8" name="Freihandform: Form 27">
                <a:extLst>
                  <a:ext uri="{FF2B5EF4-FFF2-40B4-BE49-F238E27FC236}">
                    <a16:creationId xmlns:a16="http://schemas.microsoft.com/office/drawing/2014/main" id="{D5345CB9-C3A7-6F42-408C-6F973C2C3018}"/>
                  </a:ext>
                </a:extLst>
              </p:cNvPr>
              <p:cNvSpPr/>
              <p:nvPr/>
            </p:nvSpPr>
            <p:spPr>
              <a:xfrm>
                <a:off x="6192869" y="1724311"/>
                <a:ext cx="1600200" cy="1581150"/>
              </a:xfrm>
              <a:custGeom>
                <a:avLst/>
                <a:gdLst>
                  <a:gd name="connsiteX0" fmla="*/ 1416082 w 1600200"/>
                  <a:gd name="connsiteY0" fmla="*/ 1589818 h 1581150"/>
                  <a:gd name="connsiteX1" fmla="*/ 1605915 w 1600200"/>
                  <a:gd name="connsiteY1" fmla="*/ 1589818 h 1581150"/>
                  <a:gd name="connsiteX2" fmla="*/ 0 w 1600200"/>
                  <a:gd name="connsiteY2" fmla="*/ 0 h 1581150"/>
                  <a:gd name="connsiteX3" fmla="*/ 0 w 1600200"/>
                  <a:gd name="connsiteY3" fmla="*/ 189833 h 1581150"/>
                  <a:gd name="connsiteX4" fmla="*/ 1416082 w 1600200"/>
                  <a:gd name="connsiteY4" fmla="*/ 1589818 h 158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0200" h="1581150">
                    <a:moveTo>
                      <a:pt x="1416082" y="1589818"/>
                    </a:moveTo>
                    <a:lnTo>
                      <a:pt x="1605915" y="1589818"/>
                    </a:lnTo>
                    <a:cubicBezTo>
                      <a:pt x="1549146" y="731901"/>
                      <a:pt x="860203" y="48387"/>
                      <a:pt x="0" y="0"/>
                    </a:cubicBezTo>
                    <a:lnTo>
                      <a:pt x="0" y="189833"/>
                    </a:lnTo>
                    <a:cubicBezTo>
                      <a:pt x="754285" y="237839"/>
                      <a:pt x="1359884" y="837819"/>
                      <a:pt x="1416082" y="158981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9" name="Freihandform: Form 28">
                <a:extLst>
                  <a:ext uri="{FF2B5EF4-FFF2-40B4-BE49-F238E27FC236}">
                    <a16:creationId xmlns:a16="http://schemas.microsoft.com/office/drawing/2014/main" id="{25E7D065-3891-0FDB-4D5A-1F7CD58353F5}"/>
                  </a:ext>
                </a:extLst>
              </p:cNvPr>
              <p:cNvSpPr/>
              <p:nvPr/>
            </p:nvSpPr>
            <p:spPr>
              <a:xfrm>
                <a:off x="4392835" y="1724025"/>
                <a:ext cx="1609725" cy="1581150"/>
              </a:xfrm>
              <a:custGeom>
                <a:avLst/>
                <a:gdLst>
                  <a:gd name="connsiteX0" fmla="*/ 1610201 w 1609725"/>
                  <a:gd name="connsiteY0" fmla="*/ 189833 h 1581150"/>
                  <a:gd name="connsiteX1" fmla="*/ 1610201 w 1609725"/>
                  <a:gd name="connsiteY1" fmla="*/ 0 h 1581150"/>
                  <a:gd name="connsiteX2" fmla="*/ 0 w 1609725"/>
                  <a:gd name="connsiteY2" fmla="*/ 1590104 h 1581150"/>
                  <a:gd name="connsiteX3" fmla="*/ 189833 w 1609725"/>
                  <a:gd name="connsiteY3" fmla="*/ 1590104 h 1581150"/>
                  <a:gd name="connsiteX4" fmla="*/ 1610201 w 1609725"/>
                  <a:gd name="connsiteY4" fmla="*/ 189833 h 158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9725" h="1581150">
                    <a:moveTo>
                      <a:pt x="1610201" y="189833"/>
                    </a:moveTo>
                    <a:lnTo>
                      <a:pt x="1610201" y="0"/>
                    </a:lnTo>
                    <a:cubicBezTo>
                      <a:pt x="747903" y="46387"/>
                      <a:pt x="56864" y="730758"/>
                      <a:pt x="0" y="1590104"/>
                    </a:cubicBezTo>
                    <a:lnTo>
                      <a:pt x="189833" y="1590104"/>
                    </a:lnTo>
                    <a:cubicBezTo>
                      <a:pt x="246126" y="836771"/>
                      <a:pt x="853821" y="235934"/>
                      <a:pt x="1610201" y="1898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30" name="Freihandform: Form 29">
                <a:extLst>
                  <a:ext uri="{FF2B5EF4-FFF2-40B4-BE49-F238E27FC236}">
                    <a16:creationId xmlns:a16="http://schemas.microsoft.com/office/drawing/2014/main" id="{F9FE59C6-90F4-242F-13A3-EC75687A40D6}"/>
                  </a:ext>
                </a:extLst>
              </p:cNvPr>
              <p:cNvSpPr/>
              <p:nvPr/>
            </p:nvSpPr>
            <p:spPr>
              <a:xfrm>
                <a:off x="4391025" y="3503867"/>
                <a:ext cx="1609725" cy="1619250"/>
              </a:xfrm>
              <a:custGeom>
                <a:avLst/>
                <a:gdLst>
                  <a:gd name="connsiteX0" fmla="*/ 189833 w 1609725"/>
                  <a:gd name="connsiteY0" fmla="*/ 0 h 1619250"/>
                  <a:gd name="connsiteX1" fmla="*/ 0 w 1609725"/>
                  <a:gd name="connsiteY1" fmla="*/ 0 h 1619250"/>
                  <a:gd name="connsiteX2" fmla="*/ 1612011 w 1609725"/>
                  <a:gd name="connsiteY2" fmla="*/ 1627823 h 1619250"/>
                  <a:gd name="connsiteX3" fmla="*/ 1612011 w 1609725"/>
                  <a:gd name="connsiteY3" fmla="*/ 1437989 h 1619250"/>
                  <a:gd name="connsiteX4" fmla="*/ 189833 w 1609725"/>
                  <a:gd name="connsiteY4" fmla="*/ 0 h 1619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9725" h="1619250">
                    <a:moveTo>
                      <a:pt x="189833" y="0"/>
                    </a:moveTo>
                    <a:lnTo>
                      <a:pt x="0" y="0"/>
                    </a:lnTo>
                    <a:cubicBezTo>
                      <a:pt x="38767" y="876967"/>
                      <a:pt x="737045" y="1580674"/>
                      <a:pt x="1612011" y="1627823"/>
                    </a:cubicBezTo>
                    <a:lnTo>
                      <a:pt x="1612011" y="1437989"/>
                    </a:lnTo>
                    <a:cubicBezTo>
                      <a:pt x="843058" y="1391126"/>
                      <a:pt x="228219" y="771049"/>
                      <a:pt x="189833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  <p:sp>
          <p:nvSpPr>
            <p:cNvPr id="35" name="Abgerundetes Rechteck 38">
              <a:extLst>
                <a:ext uri="{FF2B5EF4-FFF2-40B4-BE49-F238E27FC236}">
                  <a16:creationId xmlns:a16="http://schemas.microsoft.com/office/drawing/2014/main" id="{A14BFFA8-99AC-86FD-4E77-AF182C7093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8580926" y="2754591"/>
              <a:ext cx="2232000" cy="720000"/>
            </a:xfrm>
            <a:prstGeom prst="roundRect">
              <a:avLst>
                <a:gd name="adj" fmla="val 24052"/>
              </a:avLst>
            </a:prstGeom>
            <a:solidFill>
              <a:srgbClr val="87CED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5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ea typeface="+mn-ea"/>
                  <a:cs typeface="+mn-cs"/>
                </a:rPr>
                <a:t>Smart Fit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ea typeface="+mn-ea"/>
                  <a:cs typeface="+mn-cs"/>
                </a:rPr>
                <a:t>Tarif </a:t>
              </a:r>
              <a:b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ea typeface="+mn-ea"/>
                  <a:cs typeface="+mn-cs"/>
                </a:rPr>
              </a:b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ea typeface="+mn-ea"/>
                  <a:cs typeface="+mn-cs"/>
                </a:rPr>
                <a:t>KVS1 / EKV2 + KVS3 / EKV2</a:t>
              </a:r>
            </a:p>
          </p:txBody>
        </p:sp>
      </p:grpSp>
      <p:sp>
        <p:nvSpPr>
          <p:cNvPr id="39" name="Abgerundetes Rechteck 38">
            <a:extLst>
              <a:ext uri="{FF2B5EF4-FFF2-40B4-BE49-F238E27FC236}">
                <a16:creationId xmlns:a16="http://schemas.microsoft.com/office/drawing/2014/main" id="{633D3A20-E6F5-0D23-F67F-FEB00D682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49824" y="4644378"/>
            <a:ext cx="1152000" cy="432000"/>
          </a:xfrm>
          <a:prstGeom prst="roundRect">
            <a:avLst>
              <a:gd name="adj" fmla="val 10275"/>
            </a:avLst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>
              <a:lnSpc>
                <a:spcPct val="90000"/>
              </a:lnSpc>
              <a:spcAft>
                <a:spcPts val="600"/>
              </a:spcAft>
            </a:pPr>
            <a:r>
              <a:rPr lang="de-DE" sz="1250" b="1" noProof="0" dirty="0">
                <a:solidFill>
                  <a:schemeClr val="tx1"/>
                </a:solidFill>
              </a:rPr>
              <a:t>Angestellte</a:t>
            </a:r>
            <a:endParaRPr lang="de-DE" sz="1100" b="1" noProof="0" dirty="0">
              <a:solidFill>
                <a:schemeClr val="tx1"/>
              </a:solidFill>
            </a:endParaRPr>
          </a:p>
        </p:txBody>
      </p:sp>
      <p:sp>
        <p:nvSpPr>
          <p:cNvPr id="42" name="Abgerundetes Rechteck 38">
            <a:extLst>
              <a:ext uri="{FF2B5EF4-FFF2-40B4-BE49-F238E27FC236}">
                <a16:creationId xmlns:a16="http://schemas.microsoft.com/office/drawing/2014/main" id="{CC6E7ED8-8D83-C860-D454-3125A8B01D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481294" y="4698378"/>
            <a:ext cx="2232000" cy="324000"/>
          </a:xfrm>
          <a:prstGeom prst="roundRect">
            <a:avLst>
              <a:gd name="adj" fmla="val 24052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>
              <a:lnSpc>
                <a:spcPct val="90000"/>
              </a:lnSpc>
              <a:spcAft>
                <a:spcPts val="600"/>
              </a:spcAft>
            </a:pPr>
            <a:r>
              <a:rPr lang="de-DE" sz="1250" b="1" noProof="0" dirty="0">
                <a:solidFill>
                  <a:schemeClr val="tx1"/>
                </a:solidFill>
              </a:rPr>
              <a:t>Leistungsorientiert</a:t>
            </a:r>
          </a:p>
        </p:txBody>
      </p:sp>
      <p:pic>
        <p:nvPicPr>
          <p:cNvPr id="45" name="Grafik 44">
            <a:extLst>
              <a:ext uri="{FF2B5EF4-FFF2-40B4-BE49-F238E27FC236}">
                <a16:creationId xmlns:a16="http://schemas.microsoft.com/office/drawing/2014/main" id="{5A3D02A9-515A-D571-34DF-E4D55E8525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9431" y="3981831"/>
            <a:ext cx="712787" cy="712787"/>
          </a:xfrm>
          <a:prstGeom prst="rect">
            <a:avLst/>
          </a:prstGeom>
        </p:spPr>
      </p:pic>
      <p:sp>
        <p:nvSpPr>
          <p:cNvPr id="47" name="Abgerundetes Rechteck 38">
            <a:extLst>
              <a:ext uri="{FF2B5EF4-FFF2-40B4-BE49-F238E27FC236}">
                <a16:creationId xmlns:a16="http://schemas.microsoft.com/office/drawing/2014/main" id="{1BF72D68-8CB0-4E22-50CD-9088E68E66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531110" y="4698378"/>
            <a:ext cx="2232000" cy="324000"/>
          </a:xfrm>
          <a:prstGeom prst="roundRect">
            <a:avLst>
              <a:gd name="adj" fmla="val 24052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>
              <a:lnSpc>
                <a:spcPct val="90000"/>
              </a:lnSpc>
              <a:spcAft>
                <a:spcPts val="600"/>
              </a:spcAft>
            </a:pPr>
            <a:r>
              <a:rPr lang="de-DE" sz="1250" b="1" noProof="0" dirty="0">
                <a:solidFill>
                  <a:schemeClr val="tx1"/>
                </a:solidFill>
              </a:rPr>
              <a:t>Preissensibel ohne SB</a:t>
            </a:r>
          </a:p>
        </p:txBody>
      </p:sp>
      <p:sp>
        <p:nvSpPr>
          <p:cNvPr id="48" name="Abgerundetes Rechteck 38">
            <a:extLst>
              <a:ext uri="{FF2B5EF4-FFF2-40B4-BE49-F238E27FC236}">
                <a16:creationId xmlns:a16="http://schemas.microsoft.com/office/drawing/2014/main" id="{184CA41C-DA4D-ACA0-85C2-895ECDA5CF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580926" y="4698378"/>
            <a:ext cx="2232000" cy="324000"/>
          </a:xfrm>
          <a:prstGeom prst="roundRect">
            <a:avLst>
              <a:gd name="adj" fmla="val 24052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>
              <a:lnSpc>
                <a:spcPct val="90000"/>
              </a:lnSpc>
              <a:spcAft>
                <a:spcPts val="600"/>
              </a:spcAft>
            </a:pPr>
            <a:r>
              <a:rPr lang="de-DE" sz="1250" b="1" noProof="0" dirty="0">
                <a:solidFill>
                  <a:schemeClr val="tx1"/>
                </a:solidFill>
              </a:rPr>
              <a:t>Preissensibel mit SB</a:t>
            </a:r>
          </a:p>
        </p:txBody>
      </p:sp>
    </p:spTree>
    <p:extLst>
      <p:ext uri="{BB962C8B-B14F-4D97-AF65-F5344CB8AC3E}">
        <p14:creationId xmlns:p14="http://schemas.microsoft.com/office/powerpoint/2010/main" val="1865336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2" grpId="0" animBg="1"/>
      <p:bldP spid="47" grpId="0" animBg="1"/>
      <p:bldP spid="4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id="{92F9FCAA-59C5-AD86-26BE-B1E539E93477}"/>
              </a:ext>
            </a:extLst>
          </p:cNvPr>
          <p:cNvSpPr/>
          <p:nvPr/>
        </p:nvSpPr>
        <p:spPr>
          <a:xfrm>
            <a:off x="2294567" y="1283548"/>
            <a:ext cx="2605454" cy="3204000"/>
          </a:xfrm>
          <a:prstGeom prst="roundRect">
            <a:avLst>
              <a:gd name="adj" fmla="val 6333"/>
            </a:avLst>
          </a:prstGeom>
          <a:solidFill>
            <a:srgbClr val="D8821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7" name="Rechteck: abgerundete Ecken 36">
            <a:extLst>
              <a:ext uri="{FF2B5EF4-FFF2-40B4-BE49-F238E27FC236}">
                <a16:creationId xmlns:a16="http://schemas.microsoft.com/office/drawing/2014/main" id="{C65B469E-3EF6-4ED2-699C-02F0C5EDC040}"/>
              </a:ext>
            </a:extLst>
          </p:cNvPr>
          <p:cNvSpPr/>
          <p:nvPr/>
        </p:nvSpPr>
        <p:spPr>
          <a:xfrm>
            <a:off x="5297380" y="1283548"/>
            <a:ext cx="2605454" cy="3204000"/>
          </a:xfrm>
          <a:prstGeom prst="roundRect">
            <a:avLst>
              <a:gd name="adj" fmla="val 6333"/>
            </a:avLst>
          </a:prstGeom>
          <a:solidFill>
            <a:schemeClr val="accent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C0F4E417-715F-0415-5285-5D2E1051D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Für jede Ziel­gruppe haben wir den passenden Tarif</a:t>
            </a:r>
          </a:p>
        </p:txBody>
      </p:sp>
      <p:sp>
        <p:nvSpPr>
          <p:cNvPr id="49" name="Rechteck: abgerundete Ecken 48">
            <a:extLst>
              <a:ext uri="{FF2B5EF4-FFF2-40B4-BE49-F238E27FC236}">
                <a16:creationId xmlns:a16="http://schemas.microsoft.com/office/drawing/2014/main" id="{35F1D489-73D6-3AF9-B83C-6C4972E06E27}"/>
              </a:ext>
            </a:extLst>
          </p:cNvPr>
          <p:cNvSpPr/>
          <p:nvPr/>
        </p:nvSpPr>
        <p:spPr>
          <a:xfrm>
            <a:off x="2132885" y="1172687"/>
            <a:ext cx="5988196" cy="4846276"/>
          </a:xfrm>
          <a:prstGeom prst="roundRect">
            <a:avLst>
              <a:gd name="adj" fmla="val 3575"/>
            </a:avLst>
          </a:prstGeom>
          <a:noFill/>
          <a:ln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8A7E352C-DF69-37ED-2653-FF14D95EDE15}"/>
              </a:ext>
            </a:extLst>
          </p:cNvPr>
          <p:cNvCxnSpPr>
            <a:cxnSpLocks/>
            <a:endCxn id="48" idx="3"/>
          </p:cNvCxnSpPr>
          <p:nvPr/>
        </p:nvCxnSpPr>
        <p:spPr>
          <a:xfrm>
            <a:off x="1828800" y="4860378"/>
            <a:ext cx="8984126" cy="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hteck: abgerundete Ecken 37">
            <a:extLst>
              <a:ext uri="{FF2B5EF4-FFF2-40B4-BE49-F238E27FC236}">
                <a16:creationId xmlns:a16="http://schemas.microsoft.com/office/drawing/2014/main" id="{10CB4D7A-FC14-FCDC-0756-CB9A15DFE40F}"/>
              </a:ext>
            </a:extLst>
          </p:cNvPr>
          <p:cNvSpPr/>
          <p:nvPr/>
        </p:nvSpPr>
        <p:spPr>
          <a:xfrm>
            <a:off x="8394199" y="1283548"/>
            <a:ext cx="2605454" cy="3204000"/>
          </a:xfrm>
          <a:prstGeom prst="roundRect">
            <a:avLst>
              <a:gd name="adj" fmla="val 6333"/>
            </a:avLst>
          </a:prstGeom>
          <a:solidFill>
            <a:srgbClr val="87CEDC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82B887F-0DF1-1731-FD63-D8A60B060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9A7930D-4E8D-FD85-4C9E-1F31BD5D5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E713A58-71A0-8F75-A7E9-4997ADE83C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Die Private Krankenversicherung für Angestellte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42528D0-1327-71F7-DC37-867E17399C3D}"/>
              </a:ext>
            </a:extLst>
          </p:cNvPr>
          <p:cNvSpPr txBox="1"/>
          <p:nvPr/>
        </p:nvSpPr>
        <p:spPr>
          <a:xfrm>
            <a:off x="2481294" y="1656000"/>
            <a:ext cx="2112773" cy="677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1100" dirty="0"/>
              <a:t>Für Kunden mit hohen Ansprüchen, welche </a:t>
            </a:r>
            <a:br>
              <a:rPr lang="de-DE" sz="1100" dirty="0"/>
            </a:br>
            <a:r>
              <a:rPr lang="de-DE" sz="1100" dirty="0"/>
              <a:t>einen </a:t>
            </a:r>
            <a:r>
              <a:rPr lang="de-DE" sz="1100" b="1" dirty="0"/>
              <a:t>Premiumtarif ohne Selbstbeteiligung</a:t>
            </a:r>
            <a:r>
              <a:rPr lang="de-DE" sz="1100" dirty="0"/>
              <a:t> wünschen.</a:t>
            </a:r>
          </a:p>
        </p:txBody>
      </p:sp>
      <p:grpSp>
        <p:nvGrpSpPr>
          <p:cNvPr id="5" name="Grafik 64">
            <a:extLst>
              <a:ext uri="{FF2B5EF4-FFF2-40B4-BE49-F238E27FC236}">
                <a16:creationId xmlns:a16="http://schemas.microsoft.com/office/drawing/2014/main" id="{252FAB0E-ABAC-5E80-2732-1D64922A105A}"/>
              </a:ext>
            </a:extLst>
          </p:cNvPr>
          <p:cNvGrpSpPr>
            <a:grpSpLocks noChangeAspect="1"/>
          </p:cNvGrpSpPr>
          <p:nvPr/>
        </p:nvGrpSpPr>
        <p:grpSpPr>
          <a:xfrm>
            <a:off x="7450465" y="1390825"/>
            <a:ext cx="388838" cy="388838"/>
            <a:chOff x="4391025" y="1724025"/>
            <a:chExt cx="3409950" cy="3409950"/>
          </a:xfrm>
          <a:solidFill>
            <a:schemeClr val="accent1">
              <a:alpha val="80000"/>
            </a:schemeClr>
          </a:solidFill>
        </p:grpSpPr>
        <p:sp>
          <p:nvSpPr>
            <p:cNvPr id="6" name="Freihandform: Form 5">
              <a:extLst>
                <a:ext uri="{FF2B5EF4-FFF2-40B4-BE49-F238E27FC236}">
                  <a16:creationId xmlns:a16="http://schemas.microsoft.com/office/drawing/2014/main" id="{127A4192-D5DB-3989-3009-74FEAF97247F}"/>
                </a:ext>
              </a:extLst>
            </p:cNvPr>
            <p:cNvSpPr/>
            <p:nvPr/>
          </p:nvSpPr>
          <p:spPr>
            <a:xfrm>
              <a:off x="5813203" y="2385060"/>
              <a:ext cx="561975" cy="561975"/>
            </a:xfrm>
            <a:custGeom>
              <a:avLst/>
              <a:gdLst>
                <a:gd name="connsiteX0" fmla="*/ 0 w 561975"/>
                <a:gd name="connsiteY0" fmla="*/ 284798 h 561975"/>
                <a:gd name="connsiteX1" fmla="*/ 284702 w 561975"/>
                <a:gd name="connsiteY1" fmla="*/ 565785 h 561975"/>
                <a:gd name="connsiteX2" fmla="*/ 569405 w 561975"/>
                <a:gd name="connsiteY2" fmla="*/ 281083 h 561975"/>
                <a:gd name="connsiteX3" fmla="*/ 284702 w 561975"/>
                <a:gd name="connsiteY3" fmla="*/ 0 h 561975"/>
                <a:gd name="connsiteX4" fmla="*/ 0 w 561975"/>
                <a:gd name="connsiteY4" fmla="*/ 284798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1975" h="561975">
                  <a:moveTo>
                    <a:pt x="0" y="284798"/>
                  </a:moveTo>
                  <a:cubicBezTo>
                    <a:pt x="0" y="436436"/>
                    <a:pt x="125635" y="565785"/>
                    <a:pt x="284702" y="565785"/>
                  </a:cubicBezTo>
                  <a:cubicBezTo>
                    <a:pt x="443770" y="565785"/>
                    <a:pt x="569405" y="436436"/>
                    <a:pt x="569405" y="281083"/>
                  </a:cubicBezTo>
                  <a:cubicBezTo>
                    <a:pt x="569405" y="125730"/>
                    <a:pt x="443770" y="0"/>
                    <a:pt x="284702" y="0"/>
                  </a:cubicBezTo>
                  <a:cubicBezTo>
                    <a:pt x="125635" y="0"/>
                    <a:pt x="0" y="125730"/>
                    <a:pt x="0" y="2847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10F14E96-AD7A-6F14-13B0-EAFD0791F43B}"/>
                </a:ext>
              </a:extLst>
            </p:cNvPr>
            <p:cNvSpPr/>
            <p:nvPr/>
          </p:nvSpPr>
          <p:spPr>
            <a:xfrm>
              <a:off x="5813203" y="3140678"/>
              <a:ext cx="561975" cy="1323975"/>
            </a:xfrm>
            <a:custGeom>
              <a:avLst/>
              <a:gdLst>
                <a:gd name="connsiteX0" fmla="*/ 0 w 561975"/>
                <a:gd name="connsiteY0" fmla="*/ 0 h 1323975"/>
                <a:gd name="connsiteX1" fmla="*/ 569500 w 561975"/>
                <a:gd name="connsiteY1" fmla="*/ 0 h 1323975"/>
                <a:gd name="connsiteX2" fmla="*/ 569500 w 561975"/>
                <a:gd name="connsiteY2" fmla="*/ 1328737 h 1323975"/>
                <a:gd name="connsiteX3" fmla="*/ 0 w 561975"/>
                <a:gd name="connsiteY3" fmla="*/ 1328737 h 1323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975" h="1323975">
                  <a:moveTo>
                    <a:pt x="0" y="0"/>
                  </a:moveTo>
                  <a:lnTo>
                    <a:pt x="569500" y="0"/>
                  </a:lnTo>
                  <a:lnTo>
                    <a:pt x="569500" y="1328737"/>
                  </a:lnTo>
                  <a:lnTo>
                    <a:pt x="0" y="13287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029B9D9E-DA72-97A5-2743-AF64E394B6E2}"/>
                </a:ext>
              </a:extLst>
            </p:cNvPr>
            <p:cNvSpPr/>
            <p:nvPr/>
          </p:nvSpPr>
          <p:spPr>
            <a:xfrm>
              <a:off x="6192869" y="3503867"/>
              <a:ext cx="1600200" cy="1619250"/>
            </a:xfrm>
            <a:custGeom>
              <a:avLst/>
              <a:gdLst>
                <a:gd name="connsiteX0" fmla="*/ 1417892 w 1600200"/>
                <a:gd name="connsiteY0" fmla="*/ 0 h 1619250"/>
                <a:gd name="connsiteX1" fmla="*/ 0 w 1600200"/>
                <a:gd name="connsiteY1" fmla="*/ 1437703 h 1619250"/>
                <a:gd name="connsiteX2" fmla="*/ 0 w 1600200"/>
                <a:gd name="connsiteY2" fmla="*/ 1627537 h 1619250"/>
                <a:gd name="connsiteX3" fmla="*/ 1607725 w 1600200"/>
                <a:gd name="connsiteY3" fmla="*/ 0 h 1619250"/>
                <a:gd name="connsiteX4" fmla="*/ 1417892 w 1600200"/>
                <a:gd name="connsiteY4" fmla="*/ 0 h 161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0200" h="1619250">
                  <a:moveTo>
                    <a:pt x="1417892" y="0"/>
                  </a:moveTo>
                  <a:cubicBezTo>
                    <a:pt x="1379506" y="769525"/>
                    <a:pt x="766858" y="1388840"/>
                    <a:pt x="0" y="1437703"/>
                  </a:cubicBezTo>
                  <a:lnTo>
                    <a:pt x="0" y="1627537"/>
                  </a:lnTo>
                  <a:cubicBezTo>
                    <a:pt x="872776" y="1578388"/>
                    <a:pt x="1569053" y="875538"/>
                    <a:pt x="1607725" y="0"/>
                  </a:cubicBezTo>
                  <a:cubicBezTo>
                    <a:pt x="1607630" y="0"/>
                    <a:pt x="1417892" y="0"/>
                    <a:pt x="1417892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6F3E6AC3-A419-01AD-30F7-9338C15D2E14}"/>
                </a:ext>
              </a:extLst>
            </p:cNvPr>
            <p:cNvSpPr/>
            <p:nvPr/>
          </p:nvSpPr>
          <p:spPr>
            <a:xfrm>
              <a:off x="6192869" y="1724311"/>
              <a:ext cx="1600200" cy="1581150"/>
            </a:xfrm>
            <a:custGeom>
              <a:avLst/>
              <a:gdLst>
                <a:gd name="connsiteX0" fmla="*/ 1416082 w 1600200"/>
                <a:gd name="connsiteY0" fmla="*/ 1589818 h 1581150"/>
                <a:gd name="connsiteX1" fmla="*/ 1605915 w 1600200"/>
                <a:gd name="connsiteY1" fmla="*/ 1589818 h 1581150"/>
                <a:gd name="connsiteX2" fmla="*/ 0 w 1600200"/>
                <a:gd name="connsiteY2" fmla="*/ 0 h 1581150"/>
                <a:gd name="connsiteX3" fmla="*/ 0 w 1600200"/>
                <a:gd name="connsiteY3" fmla="*/ 189833 h 1581150"/>
                <a:gd name="connsiteX4" fmla="*/ 1416082 w 1600200"/>
                <a:gd name="connsiteY4" fmla="*/ 1589818 h 158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0200" h="1581150">
                  <a:moveTo>
                    <a:pt x="1416082" y="1589818"/>
                  </a:moveTo>
                  <a:lnTo>
                    <a:pt x="1605915" y="1589818"/>
                  </a:lnTo>
                  <a:cubicBezTo>
                    <a:pt x="1549146" y="731901"/>
                    <a:pt x="860203" y="48387"/>
                    <a:pt x="0" y="0"/>
                  </a:cubicBezTo>
                  <a:lnTo>
                    <a:pt x="0" y="189833"/>
                  </a:lnTo>
                  <a:cubicBezTo>
                    <a:pt x="754285" y="237839"/>
                    <a:pt x="1359884" y="837819"/>
                    <a:pt x="1416082" y="15898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B34F3096-65C0-818D-865B-EA4B21C4468C}"/>
                </a:ext>
              </a:extLst>
            </p:cNvPr>
            <p:cNvSpPr/>
            <p:nvPr/>
          </p:nvSpPr>
          <p:spPr>
            <a:xfrm>
              <a:off x="4392835" y="1724025"/>
              <a:ext cx="1609725" cy="1581150"/>
            </a:xfrm>
            <a:custGeom>
              <a:avLst/>
              <a:gdLst>
                <a:gd name="connsiteX0" fmla="*/ 1610201 w 1609725"/>
                <a:gd name="connsiteY0" fmla="*/ 189833 h 1581150"/>
                <a:gd name="connsiteX1" fmla="*/ 1610201 w 1609725"/>
                <a:gd name="connsiteY1" fmla="*/ 0 h 1581150"/>
                <a:gd name="connsiteX2" fmla="*/ 0 w 1609725"/>
                <a:gd name="connsiteY2" fmla="*/ 1590104 h 1581150"/>
                <a:gd name="connsiteX3" fmla="*/ 189833 w 1609725"/>
                <a:gd name="connsiteY3" fmla="*/ 1590104 h 1581150"/>
                <a:gd name="connsiteX4" fmla="*/ 1610201 w 1609725"/>
                <a:gd name="connsiteY4" fmla="*/ 189833 h 158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9725" h="1581150">
                  <a:moveTo>
                    <a:pt x="1610201" y="189833"/>
                  </a:moveTo>
                  <a:lnTo>
                    <a:pt x="1610201" y="0"/>
                  </a:lnTo>
                  <a:cubicBezTo>
                    <a:pt x="747903" y="46387"/>
                    <a:pt x="56864" y="730758"/>
                    <a:pt x="0" y="1590104"/>
                  </a:cubicBezTo>
                  <a:lnTo>
                    <a:pt x="189833" y="1590104"/>
                  </a:lnTo>
                  <a:cubicBezTo>
                    <a:pt x="246126" y="836771"/>
                    <a:pt x="853821" y="235934"/>
                    <a:pt x="1610201" y="189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CC5B7C29-A776-4DA0-D50D-6D6F30B618AE}"/>
                </a:ext>
              </a:extLst>
            </p:cNvPr>
            <p:cNvSpPr/>
            <p:nvPr/>
          </p:nvSpPr>
          <p:spPr>
            <a:xfrm>
              <a:off x="4391025" y="3503867"/>
              <a:ext cx="1609725" cy="1619250"/>
            </a:xfrm>
            <a:custGeom>
              <a:avLst/>
              <a:gdLst>
                <a:gd name="connsiteX0" fmla="*/ 189833 w 1609725"/>
                <a:gd name="connsiteY0" fmla="*/ 0 h 1619250"/>
                <a:gd name="connsiteX1" fmla="*/ 0 w 1609725"/>
                <a:gd name="connsiteY1" fmla="*/ 0 h 1619250"/>
                <a:gd name="connsiteX2" fmla="*/ 1612011 w 1609725"/>
                <a:gd name="connsiteY2" fmla="*/ 1627823 h 1619250"/>
                <a:gd name="connsiteX3" fmla="*/ 1612011 w 1609725"/>
                <a:gd name="connsiteY3" fmla="*/ 1437989 h 1619250"/>
                <a:gd name="connsiteX4" fmla="*/ 189833 w 1609725"/>
                <a:gd name="connsiteY4" fmla="*/ 0 h 161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9725" h="1619250">
                  <a:moveTo>
                    <a:pt x="189833" y="0"/>
                  </a:moveTo>
                  <a:lnTo>
                    <a:pt x="0" y="0"/>
                  </a:lnTo>
                  <a:cubicBezTo>
                    <a:pt x="38767" y="876967"/>
                    <a:pt x="737045" y="1580674"/>
                    <a:pt x="1612011" y="1627823"/>
                  </a:cubicBezTo>
                  <a:lnTo>
                    <a:pt x="1612011" y="1437989"/>
                  </a:lnTo>
                  <a:cubicBezTo>
                    <a:pt x="843058" y="1391126"/>
                    <a:pt x="228219" y="771049"/>
                    <a:pt x="189833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sp>
        <p:nvSpPr>
          <p:cNvPr id="15" name="Textfeld 14">
            <a:extLst>
              <a:ext uri="{FF2B5EF4-FFF2-40B4-BE49-F238E27FC236}">
                <a16:creationId xmlns:a16="http://schemas.microsoft.com/office/drawing/2014/main" id="{70D6F052-0892-008C-427E-C47CCDE51B16}"/>
              </a:ext>
            </a:extLst>
          </p:cNvPr>
          <p:cNvSpPr txBox="1"/>
          <p:nvPr/>
        </p:nvSpPr>
        <p:spPr>
          <a:xfrm>
            <a:off x="8580926" y="1656000"/>
            <a:ext cx="2112773" cy="677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1100" dirty="0">
                <a:solidFill>
                  <a:schemeClr val="tx1"/>
                </a:solidFill>
              </a:rPr>
              <a:t>Für Kunden, die einen </a:t>
            </a:r>
            <a:br>
              <a:rPr lang="de-DE" sz="1100" dirty="0">
                <a:solidFill>
                  <a:schemeClr val="tx1"/>
                </a:solidFill>
              </a:rPr>
            </a:br>
            <a:r>
              <a:rPr lang="de-DE" sz="1100" dirty="0">
                <a:solidFill>
                  <a:schemeClr val="tx1"/>
                </a:solidFill>
              </a:rPr>
              <a:t>möglichst </a:t>
            </a:r>
            <a:r>
              <a:rPr lang="de-DE" sz="1100" b="1" dirty="0">
                <a:solidFill>
                  <a:schemeClr val="tx1"/>
                </a:solidFill>
              </a:rPr>
              <a:t>preiswerten Beitrag</a:t>
            </a:r>
            <a:r>
              <a:rPr lang="de-DE" sz="1100" dirty="0">
                <a:solidFill>
                  <a:schemeClr val="tx1"/>
                </a:solidFill>
              </a:rPr>
              <a:t> zahlen möchten und dafür auch eine </a:t>
            </a:r>
            <a:r>
              <a:rPr lang="de-DE" sz="1100" b="1" dirty="0">
                <a:solidFill>
                  <a:schemeClr val="tx1"/>
                </a:solidFill>
              </a:rPr>
              <a:t>Selbstbeteiligung</a:t>
            </a:r>
            <a:r>
              <a:rPr lang="de-DE" sz="1100" dirty="0">
                <a:solidFill>
                  <a:schemeClr val="tx1"/>
                </a:solidFill>
              </a:rPr>
              <a:t> billigen.</a:t>
            </a:r>
            <a:endParaRPr lang="de-DE" sz="1100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14B2FBC-0593-B674-8861-65FC6283C3E6}"/>
              </a:ext>
            </a:extLst>
          </p:cNvPr>
          <p:cNvSpPr txBox="1"/>
          <p:nvPr/>
        </p:nvSpPr>
        <p:spPr>
          <a:xfrm>
            <a:off x="5531110" y="1656000"/>
            <a:ext cx="2112773" cy="677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1100" dirty="0"/>
              <a:t>Für Kunden, die einen </a:t>
            </a:r>
            <a:br>
              <a:rPr lang="de-DE" sz="1100" dirty="0"/>
            </a:br>
            <a:r>
              <a:rPr lang="de-DE" sz="1100" dirty="0"/>
              <a:t>möglichst </a:t>
            </a:r>
            <a:r>
              <a:rPr lang="de-DE" sz="1100" b="1" dirty="0"/>
              <a:t>preiswerten Tarif </a:t>
            </a:r>
            <a:br>
              <a:rPr lang="de-DE" sz="1100" b="1" dirty="0"/>
            </a:br>
            <a:r>
              <a:rPr lang="de-DE" sz="1100" b="1" dirty="0"/>
              <a:t>ohne Selbstbeteiligung</a:t>
            </a:r>
            <a:r>
              <a:rPr lang="de-DE" sz="1100" dirty="0"/>
              <a:t> wünschen.</a:t>
            </a:r>
          </a:p>
        </p:txBody>
      </p:sp>
      <p:grpSp>
        <p:nvGrpSpPr>
          <p:cNvPr id="17" name="Grafik 64">
            <a:extLst>
              <a:ext uri="{FF2B5EF4-FFF2-40B4-BE49-F238E27FC236}">
                <a16:creationId xmlns:a16="http://schemas.microsoft.com/office/drawing/2014/main" id="{EDEC7073-8C11-55A7-40DD-09CE4A28843F}"/>
              </a:ext>
            </a:extLst>
          </p:cNvPr>
          <p:cNvGrpSpPr>
            <a:grpSpLocks noChangeAspect="1"/>
          </p:cNvGrpSpPr>
          <p:nvPr/>
        </p:nvGrpSpPr>
        <p:grpSpPr>
          <a:xfrm>
            <a:off x="4400649" y="1390825"/>
            <a:ext cx="388838" cy="388838"/>
            <a:chOff x="4391025" y="1724025"/>
            <a:chExt cx="3409950" cy="3409950"/>
          </a:xfrm>
          <a:solidFill>
            <a:srgbClr val="D88210">
              <a:alpha val="80000"/>
            </a:srgbClr>
          </a:solidFill>
        </p:grpSpPr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91CF4FC9-00B1-F38D-5B23-90EE47F2BF7F}"/>
                </a:ext>
              </a:extLst>
            </p:cNvPr>
            <p:cNvSpPr/>
            <p:nvPr/>
          </p:nvSpPr>
          <p:spPr>
            <a:xfrm>
              <a:off x="5813203" y="2385060"/>
              <a:ext cx="561975" cy="561975"/>
            </a:xfrm>
            <a:custGeom>
              <a:avLst/>
              <a:gdLst>
                <a:gd name="connsiteX0" fmla="*/ 0 w 561975"/>
                <a:gd name="connsiteY0" fmla="*/ 284798 h 561975"/>
                <a:gd name="connsiteX1" fmla="*/ 284702 w 561975"/>
                <a:gd name="connsiteY1" fmla="*/ 565785 h 561975"/>
                <a:gd name="connsiteX2" fmla="*/ 569405 w 561975"/>
                <a:gd name="connsiteY2" fmla="*/ 281083 h 561975"/>
                <a:gd name="connsiteX3" fmla="*/ 284702 w 561975"/>
                <a:gd name="connsiteY3" fmla="*/ 0 h 561975"/>
                <a:gd name="connsiteX4" fmla="*/ 0 w 561975"/>
                <a:gd name="connsiteY4" fmla="*/ 284798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1975" h="561975">
                  <a:moveTo>
                    <a:pt x="0" y="284798"/>
                  </a:moveTo>
                  <a:cubicBezTo>
                    <a:pt x="0" y="436436"/>
                    <a:pt x="125635" y="565785"/>
                    <a:pt x="284702" y="565785"/>
                  </a:cubicBezTo>
                  <a:cubicBezTo>
                    <a:pt x="443770" y="565785"/>
                    <a:pt x="569405" y="436436"/>
                    <a:pt x="569405" y="281083"/>
                  </a:cubicBezTo>
                  <a:cubicBezTo>
                    <a:pt x="569405" y="125730"/>
                    <a:pt x="443770" y="0"/>
                    <a:pt x="284702" y="0"/>
                  </a:cubicBezTo>
                  <a:cubicBezTo>
                    <a:pt x="125635" y="0"/>
                    <a:pt x="0" y="125730"/>
                    <a:pt x="0" y="2847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59FCF28C-6853-A01D-4FEE-258E4661AAB4}"/>
                </a:ext>
              </a:extLst>
            </p:cNvPr>
            <p:cNvSpPr/>
            <p:nvPr/>
          </p:nvSpPr>
          <p:spPr>
            <a:xfrm>
              <a:off x="5813203" y="3140678"/>
              <a:ext cx="561975" cy="1323975"/>
            </a:xfrm>
            <a:custGeom>
              <a:avLst/>
              <a:gdLst>
                <a:gd name="connsiteX0" fmla="*/ 0 w 561975"/>
                <a:gd name="connsiteY0" fmla="*/ 0 h 1323975"/>
                <a:gd name="connsiteX1" fmla="*/ 569500 w 561975"/>
                <a:gd name="connsiteY1" fmla="*/ 0 h 1323975"/>
                <a:gd name="connsiteX2" fmla="*/ 569500 w 561975"/>
                <a:gd name="connsiteY2" fmla="*/ 1328737 h 1323975"/>
                <a:gd name="connsiteX3" fmla="*/ 0 w 561975"/>
                <a:gd name="connsiteY3" fmla="*/ 1328737 h 1323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975" h="1323975">
                  <a:moveTo>
                    <a:pt x="0" y="0"/>
                  </a:moveTo>
                  <a:lnTo>
                    <a:pt x="569500" y="0"/>
                  </a:lnTo>
                  <a:lnTo>
                    <a:pt x="569500" y="1328737"/>
                  </a:lnTo>
                  <a:lnTo>
                    <a:pt x="0" y="13287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CD16C668-3850-A3A6-A9C7-1762B798FB43}"/>
                </a:ext>
              </a:extLst>
            </p:cNvPr>
            <p:cNvSpPr/>
            <p:nvPr/>
          </p:nvSpPr>
          <p:spPr>
            <a:xfrm>
              <a:off x="6192869" y="3503867"/>
              <a:ext cx="1600200" cy="1619250"/>
            </a:xfrm>
            <a:custGeom>
              <a:avLst/>
              <a:gdLst>
                <a:gd name="connsiteX0" fmla="*/ 1417892 w 1600200"/>
                <a:gd name="connsiteY0" fmla="*/ 0 h 1619250"/>
                <a:gd name="connsiteX1" fmla="*/ 0 w 1600200"/>
                <a:gd name="connsiteY1" fmla="*/ 1437703 h 1619250"/>
                <a:gd name="connsiteX2" fmla="*/ 0 w 1600200"/>
                <a:gd name="connsiteY2" fmla="*/ 1627537 h 1619250"/>
                <a:gd name="connsiteX3" fmla="*/ 1607725 w 1600200"/>
                <a:gd name="connsiteY3" fmla="*/ 0 h 1619250"/>
                <a:gd name="connsiteX4" fmla="*/ 1417892 w 1600200"/>
                <a:gd name="connsiteY4" fmla="*/ 0 h 161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0200" h="1619250">
                  <a:moveTo>
                    <a:pt x="1417892" y="0"/>
                  </a:moveTo>
                  <a:cubicBezTo>
                    <a:pt x="1379506" y="769525"/>
                    <a:pt x="766858" y="1388840"/>
                    <a:pt x="0" y="1437703"/>
                  </a:cubicBezTo>
                  <a:lnTo>
                    <a:pt x="0" y="1627537"/>
                  </a:lnTo>
                  <a:cubicBezTo>
                    <a:pt x="872776" y="1578388"/>
                    <a:pt x="1569053" y="875538"/>
                    <a:pt x="1607725" y="0"/>
                  </a:cubicBezTo>
                  <a:cubicBezTo>
                    <a:pt x="1607630" y="0"/>
                    <a:pt x="1417892" y="0"/>
                    <a:pt x="1417892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DBDBBF77-6588-8558-C22A-F901D881F4B0}"/>
                </a:ext>
              </a:extLst>
            </p:cNvPr>
            <p:cNvSpPr/>
            <p:nvPr/>
          </p:nvSpPr>
          <p:spPr>
            <a:xfrm>
              <a:off x="6192869" y="1724311"/>
              <a:ext cx="1600200" cy="1581150"/>
            </a:xfrm>
            <a:custGeom>
              <a:avLst/>
              <a:gdLst>
                <a:gd name="connsiteX0" fmla="*/ 1416082 w 1600200"/>
                <a:gd name="connsiteY0" fmla="*/ 1589818 h 1581150"/>
                <a:gd name="connsiteX1" fmla="*/ 1605915 w 1600200"/>
                <a:gd name="connsiteY1" fmla="*/ 1589818 h 1581150"/>
                <a:gd name="connsiteX2" fmla="*/ 0 w 1600200"/>
                <a:gd name="connsiteY2" fmla="*/ 0 h 1581150"/>
                <a:gd name="connsiteX3" fmla="*/ 0 w 1600200"/>
                <a:gd name="connsiteY3" fmla="*/ 189833 h 1581150"/>
                <a:gd name="connsiteX4" fmla="*/ 1416082 w 1600200"/>
                <a:gd name="connsiteY4" fmla="*/ 1589818 h 158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0200" h="1581150">
                  <a:moveTo>
                    <a:pt x="1416082" y="1589818"/>
                  </a:moveTo>
                  <a:lnTo>
                    <a:pt x="1605915" y="1589818"/>
                  </a:lnTo>
                  <a:cubicBezTo>
                    <a:pt x="1549146" y="731901"/>
                    <a:pt x="860203" y="48387"/>
                    <a:pt x="0" y="0"/>
                  </a:cubicBezTo>
                  <a:lnTo>
                    <a:pt x="0" y="189833"/>
                  </a:lnTo>
                  <a:cubicBezTo>
                    <a:pt x="754285" y="237839"/>
                    <a:pt x="1359884" y="837819"/>
                    <a:pt x="1416082" y="15898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9261D0AC-8B95-FDCE-7C9B-10A121FE7310}"/>
                </a:ext>
              </a:extLst>
            </p:cNvPr>
            <p:cNvSpPr/>
            <p:nvPr/>
          </p:nvSpPr>
          <p:spPr>
            <a:xfrm>
              <a:off x="4392835" y="1724025"/>
              <a:ext cx="1609725" cy="1581150"/>
            </a:xfrm>
            <a:custGeom>
              <a:avLst/>
              <a:gdLst>
                <a:gd name="connsiteX0" fmla="*/ 1610201 w 1609725"/>
                <a:gd name="connsiteY0" fmla="*/ 189833 h 1581150"/>
                <a:gd name="connsiteX1" fmla="*/ 1610201 w 1609725"/>
                <a:gd name="connsiteY1" fmla="*/ 0 h 1581150"/>
                <a:gd name="connsiteX2" fmla="*/ 0 w 1609725"/>
                <a:gd name="connsiteY2" fmla="*/ 1590104 h 1581150"/>
                <a:gd name="connsiteX3" fmla="*/ 189833 w 1609725"/>
                <a:gd name="connsiteY3" fmla="*/ 1590104 h 1581150"/>
                <a:gd name="connsiteX4" fmla="*/ 1610201 w 1609725"/>
                <a:gd name="connsiteY4" fmla="*/ 189833 h 158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9725" h="1581150">
                  <a:moveTo>
                    <a:pt x="1610201" y="189833"/>
                  </a:moveTo>
                  <a:lnTo>
                    <a:pt x="1610201" y="0"/>
                  </a:lnTo>
                  <a:cubicBezTo>
                    <a:pt x="747903" y="46387"/>
                    <a:pt x="56864" y="730758"/>
                    <a:pt x="0" y="1590104"/>
                  </a:cubicBezTo>
                  <a:lnTo>
                    <a:pt x="189833" y="1590104"/>
                  </a:lnTo>
                  <a:cubicBezTo>
                    <a:pt x="246126" y="836771"/>
                    <a:pt x="853821" y="235934"/>
                    <a:pt x="1610201" y="189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96669603-244E-AC0D-F263-6B1F0E5402A9}"/>
                </a:ext>
              </a:extLst>
            </p:cNvPr>
            <p:cNvSpPr/>
            <p:nvPr/>
          </p:nvSpPr>
          <p:spPr>
            <a:xfrm>
              <a:off x="4391025" y="3503867"/>
              <a:ext cx="1609725" cy="1619250"/>
            </a:xfrm>
            <a:custGeom>
              <a:avLst/>
              <a:gdLst>
                <a:gd name="connsiteX0" fmla="*/ 189833 w 1609725"/>
                <a:gd name="connsiteY0" fmla="*/ 0 h 1619250"/>
                <a:gd name="connsiteX1" fmla="*/ 0 w 1609725"/>
                <a:gd name="connsiteY1" fmla="*/ 0 h 1619250"/>
                <a:gd name="connsiteX2" fmla="*/ 1612011 w 1609725"/>
                <a:gd name="connsiteY2" fmla="*/ 1627823 h 1619250"/>
                <a:gd name="connsiteX3" fmla="*/ 1612011 w 1609725"/>
                <a:gd name="connsiteY3" fmla="*/ 1437989 h 1619250"/>
                <a:gd name="connsiteX4" fmla="*/ 189833 w 1609725"/>
                <a:gd name="connsiteY4" fmla="*/ 0 h 161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9725" h="1619250">
                  <a:moveTo>
                    <a:pt x="189833" y="0"/>
                  </a:moveTo>
                  <a:lnTo>
                    <a:pt x="0" y="0"/>
                  </a:lnTo>
                  <a:cubicBezTo>
                    <a:pt x="38767" y="876967"/>
                    <a:pt x="737045" y="1580674"/>
                    <a:pt x="1612011" y="1627823"/>
                  </a:cubicBezTo>
                  <a:lnTo>
                    <a:pt x="1612011" y="1437989"/>
                  </a:lnTo>
                  <a:cubicBezTo>
                    <a:pt x="843058" y="1391126"/>
                    <a:pt x="228219" y="771049"/>
                    <a:pt x="189833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24" name="Grafik 64">
            <a:extLst>
              <a:ext uri="{FF2B5EF4-FFF2-40B4-BE49-F238E27FC236}">
                <a16:creationId xmlns:a16="http://schemas.microsoft.com/office/drawing/2014/main" id="{CA153FBC-9CAE-5E3A-0424-61B32A689D60}"/>
              </a:ext>
            </a:extLst>
          </p:cNvPr>
          <p:cNvGrpSpPr>
            <a:grpSpLocks noChangeAspect="1"/>
          </p:cNvGrpSpPr>
          <p:nvPr/>
        </p:nvGrpSpPr>
        <p:grpSpPr>
          <a:xfrm>
            <a:off x="10500281" y="1390825"/>
            <a:ext cx="388838" cy="388838"/>
            <a:chOff x="4391025" y="1724025"/>
            <a:chExt cx="3409950" cy="3409950"/>
          </a:xfrm>
          <a:solidFill>
            <a:srgbClr val="87CEDC"/>
          </a:solidFill>
        </p:grpSpPr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7B833671-724A-98C3-826E-18069B181240}"/>
                </a:ext>
              </a:extLst>
            </p:cNvPr>
            <p:cNvSpPr/>
            <p:nvPr/>
          </p:nvSpPr>
          <p:spPr>
            <a:xfrm>
              <a:off x="5813203" y="2385060"/>
              <a:ext cx="561975" cy="561975"/>
            </a:xfrm>
            <a:custGeom>
              <a:avLst/>
              <a:gdLst>
                <a:gd name="connsiteX0" fmla="*/ 0 w 561975"/>
                <a:gd name="connsiteY0" fmla="*/ 284798 h 561975"/>
                <a:gd name="connsiteX1" fmla="*/ 284702 w 561975"/>
                <a:gd name="connsiteY1" fmla="*/ 565785 h 561975"/>
                <a:gd name="connsiteX2" fmla="*/ 569405 w 561975"/>
                <a:gd name="connsiteY2" fmla="*/ 281083 h 561975"/>
                <a:gd name="connsiteX3" fmla="*/ 284702 w 561975"/>
                <a:gd name="connsiteY3" fmla="*/ 0 h 561975"/>
                <a:gd name="connsiteX4" fmla="*/ 0 w 561975"/>
                <a:gd name="connsiteY4" fmla="*/ 284798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1975" h="561975">
                  <a:moveTo>
                    <a:pt x="0" y="284798"/>
                  </a:moveTo>
                  <a:cubicBezTo>
                    <a:pt x="0" y="436436"/>
                    <a:pt x="125635" y="565785"/>
                    <a:pt x="284702" y="565785"/>
                  </a:cubicBezTo>
                  <a:cubicBezTo>
                    <a:pt x="443770" y="565785"/>
                    <a:pt x="569405" y="436436"/>
                    <a:pt x="569405" y="281083"/>
                  </a:cubicBezTo>
                  <a:cubicBezTo>
                    <a:pt x="569405" y="125730"/>
                    <a:pt x="443770" y="0"/>
                    <a:pt x="284702" y="0"/>
                  </a:cubicBezTo>
                  <a:cubicBezTo>
                    <a:pt x="125635" y="0"/>
                    <a:pt x="0" y="125730"/>
                    <a:pt x="0" y="2847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6E8B4BDC-F9D7-DD69-285B-C2329282A7D0}"/>
                </a:ext>
              </a:extLst>
            </p:cNvPr>
            <p:cNvSpPr/>
            <p:nvPr/>
          </p:nvSpPr>
          <p:spPr>
            <a:xfrm>
              <a:off x="5813203" y="3140678"/>
              <a:ext cx="561975" cy="1323975"/>
            </a:xfrm>
            <a:custGeom>
              <a:avLst/>
              <a:gdLst>
                <a:gd name="connsiteX0" fmla="*/ 0 w 561975"/>
                <a:gd name="connsiteY0" fmla="*/ 0 h 1323975"/>
                <a:gd name="connsiteX1" fmla="*/ 569500 w 561975"/>
                <a:gd name="connsiteY1" fmla="*/ 0 h 1323975"/>
                <a:gd name="connsiteX2" fmla="*/ 569500 w 561975"/>
                <a:gd name="connsiteY2" fmla="*/ 1328737 h 1323975"/>
                <a:gd name="connsiteX3" fmla="*/ 0 w 561975"/>
                <a:gd name="connsiteY3" fmla="*/ 1328737 h 1323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975" h="1323975">
                  <a:moveTo>
                    <a:pt x="0" y="0"/>
                  </a:moveTo>
                  <a:lnTo>
                    <a:pt x="569500" y="0"/>
                  </a:lnTo>
                  <a:lnTo>
                    <a:pt x="569500" y="1328737"/>
                  </a:lnTo>
                  <a:lnTo>
                    <a:pt x="0" y="13287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58CE4E0E-5497-1529-5859-0574B9D3715B}"/>
                </a:ext>
              </a:extLst>
            </p:cNvPr>
            <p:cNvSpPr/>
            <p:nvPr/>
          </p:nvSpPr>
          <p:spPr>
            <a:xfrm>
              <a:off x="6192869" y="3503867"/>
              <a:ext cx="1600200" cy="1619250"/>
            </a:xfrm>
            <a:custGeom>
              <a:avLst/>
              <a:gdLst>
                <a:gd name="connsiteX0" fmla="*/ 1417892 w 1600200"/>
                <a:gd name="connsiteY0" fmla="*/ 0 h 1619250"/>
                <a:gd name="connsiteX1" fmla="*/ 0 w 1600200"/>
                <a:gd name="connsiteY1" fmla="*/ 1437703 h 1619250"/>
                <a:gd name="connsiteX2" fmla="*/ 0 w 1600200"/>
                <a:gd name="connsiteY2" fmla="*/ 1627537 h 1619250"/>
                <a:gd name="connsiteX3" fmla="*/ 1607725 w 1600200"/>
                <a:gd name="connsiteY3" fmla="*/ 0 h 1619250"/>
                <a:gd name="connsiteX4" fmla="*/ 1417892 w 1600200"/>
                <a:gd name="connsiteY4" fmla="*/ 0 h 161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0200" h="1619250">
                  <a:moveTo>
                    <a:pt x="1417892" y="0"/>
                  </a:moveTo>
                  <a:cubicBezTo>
                    <a:pt x="1379506" y="769525"/>
                    <a:pt x="766858" y="1388840"/>
                    <a:pt x="0" y="1437703"/>
                  </a:cubicBezTo>
                  <a:lnTo>
                    <a:pt x="0" y="1627537"/>
                  </a:lnTo>
                  <a:cubicBezTo>
                    <a:pt x="872776" y="1578388"/>
                    <a:pt x="1569053" y="875538"/>
                    <a:pt x="1607725" y="0"/>
                  </a:cubicBezTo>
                  <a:cubicBezTo>
                    <a:pt x="1607630" y="0"/>
                    <a:pt x="1417892" y="0"/>
                    <a:pt x="1417892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D5345CB9-C3A7-6F42-408C-6F973C2C3018}"/>
                </a:ext>
              </a:extLst>
            </p:cNvPr>
            <p:cNvSpPr/>
            <p:nvPr/>
          </p:nvSpPr>
          <p:spPr>
            <a:xfrm>
              <a:off x="6192869" y="1724311"/>
              <a:ext cx="1600200" cy="1581150"/>
            </a:xfrm>
            <a:custGeom>
              <a:avLst/>
              <a:gdLst>
                <a:gd name="connsiteX0" fmla="*/ 1416082 w 1600200"/>
                <a:gd name="connsiteY0" fmla="*/ 1589818 h 1581150"/>
                <a:gd name="connsiteX1" fmla="*/ 1605915 w 1600200"/>
                <a:gd name="connsiteY1" fmla="*/ 1589818 h 1581150"/>
                <a:gd name="connsiteX2" fmla="*/ 0 w 1600200"/>
                <a:gd name="connsiteY2" fmla="*/ 0 h 1581150"/>
                <a:gd name="connsiteX3" fmla="*/ 0 w 1600200"/>
                <a:gd name="connsiteY3" fmla="*/ 189833 h 1581150"/>
                <a:gd name="connsiteX4" fmla="*/ 1416082 w 1600200"/>
                <a:gd name="connsiteY4" fmla="*/ 1589818 h 158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0200" h="1581150">
                  <a:moveTo>
                    <a:pt x="1416082" y="1589818"/>
                  </a:moveTo>
                  <a:lnTo>
                    <a:pt x="1605915" y="1589818"/>
                  </a:lnTo>
                  <a:cubicBezTo>
                    <a:pt x="1549146" y="731901"/>
                    <a:pt x="860203" y="48387"/>
                    <a:pt x="0" y="0"/>
                  </a:cubicBezTo>
                  <a:lnTo>
                    <a:pt x="0" y="189833"/>
                  </a:lnTo>
                  <a:cubicBezTo>
                    <a:pt x="754285" y="237839"/>
                    <a:pt x="1359884" y="837819"/>
                    <a:pt x="1416082" y="15898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25E7D065-3891-0FDB-4D5A-1F7CD58353F5}"/>
                </a:ext>
              </a:extLst>
            </p:cNvPr>
            <p:cNvSpPr/>
            <p:nvPr/>
          </p:nvSpPr>
          <p:spPr>
            <a:xfrm>
              <a:off x="4392835" y="1724025"/>
              <a:ext cx="1609725" cy="1581150"/>
            </a:xfrm>
            <a:custGeom>
              <a:avLst/>
              <a:gdLst>
                <a:gd name="connsiteX0" fmla="*/ 1610201 w 1609725"/>
                <a:gd name="connsiteY0" fmla="*/ 189833 h 1581150"/>
                <a:gd name="connsiteX1" fmla="*/ 1610201 w 1609725"/>
                <a:gd name="connsiteY1" fmla="*/ 0 h 1581150"/>
                <a:gd name="connsiteX2" fmla="*/ 0 w 1609725"/>
                <a:gd name="connsiteY2" fmla="*/ 1590104 h 1581150"/>
                <a:gd name="connsiteX3" fmla="*/ 189833 w 1609725"/>
                <a:gd name="connsiteY3" fmla="*/ 1590104 h 1581150"/>
                <a:gd name="connsiteX4" fmla="*/ 1610201 w 1609725"/>
                <a:gd name="connsiteY4" fmla="*/ 189833 h 158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9725" h="1581150">
                  <a:moveTo>
                    <a:pt x="1610201" y="189833"/>
                  </a:moveTo>
                  <a:lnTo>
                    <a:pt x="1610201" y="0"/>
                  </a:lnTo>
                  <a:cubicBezTo>
                    <a:pt x="747903" y="46387"/>
                    <a:pt x="56864" y="730758"/>
                    <a:pt x="0" y="1590104"/>
                  </a:cubicBezTo>
                  <a:lnTo>
                    <a:pt x="189833" y="1590104"/>
                  </a:lnTo>
                  <a:cubicBezTo>
                    <a:pt x="246126" y="836771"/>
                    <a:pt x="853821" y="235934"/>
                    <a:pt x="1610201" y="189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F9FE59C6-90F4-242F-13A3-EC75687A40D6}"/>
                </a:ext>
              </a:extLst>
            </p:cNvPr>
            <p:cNvSpPr/>
            <p:nvPr/>
          </p:nvSpPr>
          <p:spPr>
            <a:xfrm>
              <a:off x="4391025" y="3503867"/>
              <a:ext cx="1609725" cy="1619250"/>
            </a:xfrm>
            <a:custGeom>
              <a:avLst/>
              <a:gdLst>
                <a:gd name="connsiteX0" fmla="*/ 189833 w 1609725"/>
                <a:gd name="connsiteY0" fmla="*/ 0 h 1619250"/>
                <a:gd name="connsiteX1" fmla="*/ 0 w 1609725"/>
                <a:gd name="connsiteY1" fmla="*/ 0 h 1619250"/>
                <a:gd name="connsiteX2" fmla="*/ 1612011 w 1609725"/>
                <a:gd name="connsiteY2" fmla="*/ 1627823 h 1619250"/>
                <a:gd name="connsiteX3" fmla="*/ 1612011 w 1609725"/>
                <a:gd name="connsiteY3" fmla="*/ 1437989 h 1619250"/>
                <a:gd name="connsiteX4" fmla="*/ 189833 w 1609725"/>
                <a:gd name="connsiteY4" fmla="*/ 0 h 161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9725" h="1619250">
                  <a:moveTo>
                    <a:pt x="189833" y="0"/>
                  </a:moveTo>
                  <a:lnTo>
                    <a:pt x="0" y="0"/>
                  </a:lnTo>
                  <a:cubicBezTo>
                    <a:pt x="38767" y="876967"/>
                    <a:pt x="737045" y="1580674"/>
                    <a:pt x="1612011" y="1627823"/>
                  </a:cubicBezTo>
                  <a:lnTo>
                    <a:pt x="1612011" y="1437989"/>
                  </a:lnTo>
                  <a:cubicBezTo>
                    <a:pt x="843058" y="1391126"/>
                    <a:pt x="228219" y="771049"/>
                    <a:pt x="189833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sp>
        <p:nvSpPr>
          <p:cNvPr id="31" name="Abgerundetes Rechteck 38">
            <a:extLst>
              <a:ext uri="{FF2B5EF4-FFF2-40B4-BE49-F238E27FC236}">
                <a16:creationId xmlns:a16="http://schemas.microsoft.com/office/drawing/2014/main" id="{DAEE28CF-5023-93E1-D377-D0126D4573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481294" y="2754591"/>
            <a:ext cx="2232000" cy="720000"/>
          </a:xfrm>
          <a:prstGeom prst="roundRect">
            <a:avLst>
              <a:gd name="adj" fmla="val 24052"/>
            </a:avLst>
          </a:prstGeom>
          <a:solidFill>
            <a:srgbClr val="D8821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90000"/>
              </a:lnSpc>
              <a:spcAft>
                <a:spcPts val="600"/>
              </a:spcAft>
            </a:pPr>
            <a:r>
              <a:rPr lang="de-DE" sz="1250" b="1" noProof="0" dirty="0"/>
              <a:t>Best Fit </a:t>
            </a:r>
          </a:p>
          <a:p>
            <a:pPr algn="ctr" rtl="0">
              <a:lnSpc>
                <a:spcPct val="90000"/>
              </a:lnSpc>
              <a:spcAft>
                <a:spcPts val="600"/>
              </a:spcAft>
            </a:pPr>
            <a:r>
              <a:rPr lang="de-DE" sz="1100" noProof="0" dirty="0"/>
              <a:t>Tarif AZP / PS3 / EGO2 </a:t>
            </a:r>
            <a:br>
              <a:rPr lang="de-DE" sz="1100" noProof="0" dirty="0"/>
            </a:br>
            <a:r>
              <a:rPr lang="de-DE" sz="1100" noProof="0" dirty="0"/>
              <a:t>mit garantierter </a:t>
            </a:r>
            <a:r>
              <a:rPr lang="de-DE" sz="1100" b="1" noProof="0" dirty="0"/>
              <a:t>BRE</a:t>
            </a:r>
          </a:p>
        </p:txBody>
      </p:sp>
      <p:sp>
        <p:nvSpPr>
          <p:cNvPr id="32" name="Abgerundetes Rechteck 38">
            <a:extLst>
              <a:ext uri="{FF2B5EF4-FFF2-40B4-BE49-F238E27FC236}">
                <a16:creationId xmlns:a16="http://schemas.microsoft.com/office/drawing/2014/main" id="{AC85E72E-0050-4DDC-A421-56830C8C2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481294" y="3564355"/>
            <a:ext cx="2232000" cy="720000"/>
          </a:xfrm>
          <a:prstGeom prst="roundRect">
            <a:avLst>
              <a:gd name="adj" fmla="val 24052"/>
            </a:avLst>
          </a:prstGeom>
          <a:solidFill>
            <a:srgbClr val="FDC3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5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Best Fit S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Tarif AZP / PS3 / EGO2 </a:t>
            </a:r>
            <a:b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mit </a:t>
            </a: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Beitragsstundung</a:t>
            </a:r>
          </a:p>
        </p:txBody>
      </p:sp>
      <p:sp>
        <p:nvSpPr>
          <p:cNvPr id="33" name="Abgerundetes Rechteck 38">
            <a:extLst>
              <a:ext uri="{FF2B5EF4-FFF2-40B4-BE49-F238E27FC236}">
                <a16:creationId xmlns:a16="http://schemas.microsoft.com/office/drawing/2014/main" id="{65FC33AB-4F5E-3C5C-15C0-097B56CE54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531110" y="2754591"/>
            <a:ext cx="2232000" cy="720000"/>
          </a:xfrm>
          <a:prstGeom prst="roundRect">
            <a:avLst>
              <a:gd name="adj" fmla="val 24052"/>
            </a:avLst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Advanced Fit 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Tarif KVP / EKV2 </a:t>
            </a:r>
            <a:b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mit garantierter </a:t>
            </a: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BRE</a:t>
            </a:r>
          </a:p>
        </p:txBody>
      </p:sp>
      <p:sp>
        <p:nvSpPr>
          <p:cNvPr id="34" name="Abgerundetes Rechteck 38">
            <a:extLst>
              <a:ext uri="{FF2B5EF4-FFF2-40B4-BE49-F238E27FC236}">
                <a16:creationId xmlns:a16="http://schemas.microsoft.com/office/drawing/2014/main" id="{EE62780B-904F-6F68-BE51-2185217EA9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531110" y="3564355"/>
            <a:ext cx="2232000" cy="720000"/>
          </a:xfrm>
          <a:prstGeom prst="roundRect">
            <a:avLst>
              <a:gd name="adj" fmla="val 24052"/>
            </a:avLst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5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Advanced Fit S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Tarif KVP / EKV2 </a:t>
            </a:r>
            <a:b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mit </a:t>
            </a: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Beitragsstundung</a:t>
            </a:r>
          </a:p>
        </p:txBody>
      </p:sp>
      <p:sp>
        <p:nvSpPr>
          <p:cNvPr id="35" name="Abgerundetes Rechteck 38">
            <a:extLst>
              <a:ext uri="{FF2B5EF4-FFF2-40B4-BE49-F238E27FC236}">
                <a16:creationId xmlns:a16="http://schemas.microsoft.com/office/drawing/2014/main" id="{A14BFFA8-99AC-86FD-4E77-AF182C7093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580926" y="2754591"/>
            <a:ext cx="2232000" cy="720000"/>
          </a:xfrm>
          <a:prstGeom prst="roundRect">
            <a:avLst>
              <a:gd name="adj" fmla="val 24052"/>
            </a:avLst>
          </a:prstGeom>
          <a:solidFill>
            <a:srgbClr val="87CED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5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Smart Fit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Tarif </a:t>
            </a:r>
            <a:b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KVS1 / EKV2 + KVS3 / EKV2</a:t>
            </a:r>
          </a:p>
        </p:txBody>
      </p:sp>
      <p:sp>
        <p:nvSpPr>
          <p:cNvPr id="39" name="Abgerundetes Rechteck 38">
            <a:extLst>
              <a:ext uri="{FF2B5EF4-FFF2-40B4-BE49-F238E27FC236}">
                <a16:creationId xmlns:a16="http://schemas.microsoft.com/office/drawing/2014/main" id="{633D3A20-E6F5-0D23-F67F-FEB00D682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49824" y="4644378"/>
            <a:ext cx="1152000" cy="432000"/>
          </a:xfrm>
          <a:prstGeom prst="roundRect">
            <a:avLst>
              <a:gd name="adj" fmla="val 10275"/>
            </a:avLst>
          </a:prstGeom>
          <a:solidFill>
            <a:schemeClr val="bg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>
              <a:lnSpc>
                <a:spcPct val="90000"/>
              </a:lnSpc>
              <a:spcAft>
                <a:spcPts val="600"/>
              </a:spcAft>
            </a:pPr>
            <a:r>
              <a:rPr lang="de-DE" sz="1250" b="1" noProof="0" dirty="0">
                <a:solidFill>
                  <a:schemeClr val="tx1"/>
                </a:solidFill>
              </a:rPr>
              <a:t>Angestellte</a:t>
            </a:r>
            <a:endParaRPr lang="de-DE" sz="1100" b="1" noProof="0" dirty="0">
              <a:solidFill>
                <a:schemeClr val="tx1"/>
              </a:solidFill>
            </a:endParaRPr>
          </a:p>
        </p:txBody>
      </p:sp>
      <p:sp>
        <p:nvSpPr>
          <p:cNvPr id="42" name="Abgerundetes Rechteck 38">
            <a:extLst>
              <a:ext uri="{FF2B5EF4-FFF2-40B4-BE49-F238E27FC236}">
                <a16:creationId xmlns:a16="http://schemas.microsoft.com/office/drawing/2014/main" id="{CC6E7ED8-8D83-C860-D454-3125A8B01D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481294" y="4698378"/>
            <a:ext cx="2232000" cy="324000"/>
          </a:xfrm>
          <a:prstGeom prst="roundRect">
            <a:avLst>
              <a:gd name="adj" fmla="val 24052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>
              <a:lnSpc>
                <a:spcPct val="90000"/>
              </a:lnSpc>
              <a:spcAft>
                <a:spcPts val="600"/>
              </a:spcAft>
            </a:pPr>
            <a:r>
              <a:rPr lang="de-DE" sz="1250" b="1" noProof="0" dirty="0">
                <a:solidFill>
                  <a:schemeClr val="tx1"/>
                </a:solidFill>
              </a:rPr>
              <a:t>Leistungsorientiert</a:t>
            </a:r>
          </a:p>
        </p:txBody>
      </p:sp>
      <p:pic>
        <p:nvPicPr>
          <p:cNvPr id="45" name="Grafik 44">
            <a:extLst>
              <a:ext uri="{FF2B5EF4-FFF2-40B4-BE49-F238E27FC236}">
                <a16:creationId xmlns:a16="http://schemas.microsoft.com/office/drawing/2014/main" id="{5A3D02A9-515A-D571-34DF-E4D55E8525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9431" y="3981831"/>
            <a:ext cx="712787" cy="712787"/>
          </a:xfrm>
          <a:prstGeom prst="rect">
            <a:avLst/>
          </a:prstGeom>
        </p:spPr>
      </p:pic>
      <p:sp>
        <p:nvSpPr>
          <p:cNvPr id="47" name="Abgerundetes Rechteck 38">
            <a:extLst>
              <a:ext uri="{FF2B5EF4-FFF2-40B4-BE49-F238E27FC236}">
                <a16:creationId xmlns:a16="http://schemas.microsoft.com/office/drawing/2014/main" id="{1BF72D68-8CB0-4E22-50CD-9088E68E66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531110" y="4698378"/>
            <a:ext cx="2232000" cy="324000"/>
          </a:xfrm>
          <a:prstGeom prst="roundRect">
            <a:avLst>
              <a:gd name="adj" fmla="val 24052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>
              <a:lnSpc>
                <a:spcPct val="90000"/>
              </a:lnSpc>
              <a:spcAft>
                <a:spcPts val="600"/>
              </a:spcAft>
            </a:pPr>
            <a:r>
              <a:rPr lang="de-DE" sz="1250" b="1" noProof="0" dirty="0">
                <a:solidFill>
                  <a:schemeClr val="tx1"/>
                </a:solidFill>
              </a:rPr>
              <a:t>Preissensibel ohne SB</a:t>
            </a:r>
          </a:p>
        </p:txBody>
      </p:sp>
      <p:sp>
        <p:nvSpPr>
          <p:cNvPr id="48" name="Abgerundetes Rechteck 38">
            <a:extLst>
              <a:ext uri="{FF2B5EF4-FFF2-40B4-BE49-F238E27FC236}">
                <a16:creationId xmlns:a16="http://schemas.microsoft.com/office/drawing/2014/main" id="{184CA41C-DA4D-ACA0-85C2-895ECDA5CF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580926" y="4698378"/>
            <a:ext cx="2232000" cy="324000"/>
          </a:xfrm>
          <a:prstGeom prst="roundRect">
            <a:avLst>
              <a:gd name="adj" fmla="val 24052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>
              <a:lnSpc>
                <a:spcPct val="90000"/>
              </a:lnSpc>
              <a:spcAft>
                <a:spcPts val="600"/>
              </a:spcAft>
            </a:pPr>
            <a:r>
              <a:rPr lang="de-DE" sz="1250" b="1" noProof="0" dirty="0">
                <a:solidFill>
                  <a:schemeClr val="tx1"/>
                </a:solidFill>
              </a:rPr>
              <a:t>Preissensibel mit SB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A66CE554-C496-59BA-E663-8E4081635D24}"/>
              </a:ext>
            </a:extLst>
          </p:cNvPr>
          <p:cNvSpPr txBox="1"/>
          <p:nvPr/>
        </p:nvSpPr>
        <p:spPr>
          <a:xfrm>
            <a:off x="2481294" y="5320469"/>
            <a:ext cx="5421540" cy="582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de-DE" sz="1250" b="1" dirty="0">
                <a:solidFill>
                  <a:schemeClr val="accent6"/>
                </a:solidFill>
              </a:rPr>
              <a:t>Ideal für Arbeitnehmer!</a:t>
            </a: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de-DE" sz="1200" dirty="0">
                <a:solidFill>
                  <a:schemeClr val="accent6"/>
                </a:solidFill>
              </a:rPr>
              <a:t>Warum? Der Arbeitgeber bezuschusst den Beitrag zur PKV. An einer Selbst-</a:t>
            </a:r>
            <a:br>
              <a:rPr lang="de-DE" sz="1200" dirty="0">
                <a:solidFill>
                  <a:schemeClr val="accent6"/>
                </a:solidFill>
              </a:rPr>
            </a:br>
            <a:r>
              <a:rPr lang="de-DE" sz="1200" dirty="0">
                <a:solidFill>
                  <a:schemeClr val="accent6"/>
                </a:solidFill>
              </a:rPr>
              <a:t>beteiligung im Leistungsfall beteiligt sich der Arbeitgeber hingegen nicht.</a:t>
            </a:r>
          </a:p>
        </p:txBody>
      </p:sp>
    </p:spTree>
    <p:extLst>
      <p:ext uri="{BB962C8B-B14F-4D97-AF65-F5344CB8AC3E}">
        <p14:creationId xmlns:p14="http://schemas.microsoft.com/office/powerpoint/2010/main" val="3089477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5">
            <a:extLst>
              <a:ext uri="{FF2B5EF4-FFF2-40B4-BE49-F238E27FC236}">
                <a16:creationId xmlns:a16="http://schemas.microsoft.com/office/drawing/2014/main" id="{F606608A-31EF-F47A-B1A1-0C2D223A17E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79" t="5056" r="11979" b="5180"/>
          <a:stretch/>
        </p:blipFill>
        <p:spPr>
          <a:xfrm>
            <a:off x="180000" y="184455"/>
            <a:ext cx="11832000" cy="6489089"/>
          </a:xfr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33AC21B5-DC8E-BDD0-0268-C61D774C1C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000" y="184455"/>
            <a:ext cx="1506611" cy="6488286"/>
          </a:xfrm>
          <a:prstGeom prst="rect">
            <a:avLst/>
          </a:prstGeom>
        </p:spPr>
      </p:pic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78066F40-A35A-2017-E12D-46853F0AEAB7}"/>
              </a:ext>
            </a:extLst>
          </p:cNvPr>
          <p:cNvSpPr/>
          <p:nvPr/>
        </p:nvSpPr>
        <p:spPr>
          <a:xfrm>
            <a:off x="0" y="1333964"/>
            <a:ext cx="5813627" cy="4289694"/>
          </a:xfrm>
          <a:custGeom>
            <a:avLst/>
            <a:gdLst>
              <a:gd name="connsiteX0" fmla="*/ 0 w 5813627"/>
              <a:gd name="connsiteY0" fmla="*/ 0 h 4289694"/>
              <a:gd name="connsiteX1" fmla="*/ 309490 w 5813627"/>
              <a:gd name="connsiteY1" fmla="*/ 0 h 4289694"/>
              <a:gd name="connsiteX2" fmla="*/ 5503353 w 5813627"/>
              <a:gd name="connsiteY2" fmla="*/ 0 h 4289694"/>
              <a:gd name="connsiteX3" fmla="*/ 5813627 w 5813627"/>
              <a:gd name="connsiteY3" fmla="*/ 310274 h 4289694"/>
              <a:gd name="connsiteX4" fmla="*/ 5813627 w 5813627"/>
              <a:gd name="connsiteY4" fmla="*/ 3979420 h 4289694"/>
              <a:gd name="connsiteX5" fmla="*/ 5503353 w 5813627"/>
              <a:gd name="connsiteY5" fmla="*/ 4289694 h 4289694"/>
              <a:gd name="connsiteX6" fmla="*/ 309490 w 5813627"/>
              <a:gd name="connsiteY6" fmla="*/ 4289694 h 4289694"/>
              <a:gd name="connsiteX7" fmla="*/ 0 w 5813627"/>
              <a:gd name="connsiteY7" fmla="*/ 4289694 h 4289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13627" h="4289694">
                <a:moveTo>
                  <a:pt x="0" y="0"/>
                </a:moveTo>
                <a:lnTo>
                  <a:pt x="309490" y="0"/>
                </a:lnTo>
                <a:lnTo>
                  <a:pt x="5503353" y="0"/>
                </a:lnTo>
                <a:cubicBezTo>
                  <a:pt x="5674713" y="0"/>
                  <a:pt x="5813627" y="138914"/>
                  <a:pt x="5813627" y="310274"/>
                </a:cubicBezTo>
                <a:lnTo>
                  <a:pt x="5813627" y="3979420"/>
                </a:lnTo>
                <a:cubicBezTo>
                  <a:pt x="5813627" y="4150780"/>
                  <a:pt x="5674713" y="4289694"/>
                  <a:pt x="5503353" y="4289694"/>
                </a:cubicBezTo>
                <a:lnTo>
                  <a:pt x="309490" y="4289694"/>
                </a:lnTo>
                <a:lnTo>
                  <a:pt x="0" y="4289694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b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endParaRPr lang="de-DE" sz="16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05F093C4-B9A1-0D79-9934-BA35890B9F61}"/>
              </a:ext>
            </a:extLst>
          </p:cNvPr>
          <p:cNvSpPr txBox="1">
            <a:spLocks/>
          </p:cNvSpPr>
          <p:nvPr/>
        </p:nvSpPr>
        <p:spPr bwMode="gray">
          <a:xfrm>
            <a:off x="1089660" y="1740124"/>
            <a:ext cx="4320000" cy="612000"/>
          </a:xfrm>
          <a:prstGeom prst="roundRect">
            <a:avLst>
              <a:gd name="adj" fmla="val 9271"/>
            </a:avLst>
          </a:prstGeom>
          <a:solidFill>
            <a:srgbClr val="6D1B34"/>
          </a:solidFill>
          <a:effectLst>
            <a:softEdge rad="0"/>
          </a:effectLst>
        </p:spPr>
        <p:txBody>
          <a:bodyPr lIns="252000" tIns="0" rIns="0" bIns="0" rtlCol="0" anchor="ctr"/>
          <a:lstStyle>
            <a:defPPr>
              <a:defRPr lang="de-DE"/>
            </a:defPPr>
            <a:lvl1pPr algn="ctr">
              <a:spcBef>
                <a:spcPts val="600"/>
              </a:spcBef>
              <a:defRPr sz="1600">
                <a:solidFill>
                  <a:schemeClr val="bg1"/>
                </a:solidFill>
              </a:defRPr>
            </a:lvl1pPr>
          </a:lstStyle>
          <a:p>
            <a:pPr algn="l">
              <a:lnSpc>
                <a:spcPct val="90000"/>
              </a:lnSpc>
              <a:spcBef>
                <a:spcPts val="0"/>
              </a:spcBef>
            </a:pPr>
            <a:r>
              <a:rPr lang="de-DE" sz="2000" b="1" dirty="0"/>
              <a:t>100% Schutz ambulant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02D892E4-0BCA-7E59-4627-6C177B416E4B}"/>
              </a:ext>
            </a:extLst>
          </p:cNvPr>
          <p:cNvSpPr txBox="1">
            <a:spLocks/>
          </p:cNvSpPr>
          <p:nvPr/>
        </p:nvSpPr>
        <p:spPr bwMode="gray">
          <a:xfrm>
            <a:off x="1089660" y="2659191"/>
            <a:ext cx="4320000" cy="612000"/>
          </a:xfrm>
          <a:prstGeom prst="roundRect">
            <a:avLst>
              <a:gd name="adj" fmla="val 9271"/>
            </a:avLst>
          </a:prstGeom>
          <a:solidFill>
            <a:srgbClr val="D88210"/>
          </a:solidFill>
          <a:effectLst>
            <a:softEdge rad="0"/>
          </a:effectLst>
        </p:spPr>
        <p:txBody>
          <a:bodyPr lIns="252000" tIns="0" rIns="0" bIns="0" rtlCol="0" anchor="ctr"/>
          <a:lstStyle>
            <a:defPPr>
              <a:defRPr lang="de-DE"/>
            </a:defPPr>
            <a:lvl1pPr algn="ctr">
              <a:spcBef>
                <a:spcPts val="600"/>
              </a:spcBef>
              <a:defRPr sz="1600">
                <a:solidFill>
                  <a:schemeClr val="bg1"/>
                </a:solidFill>
              </a:defRPr>
            </a:lvl1pPr>
          </a:lstStyle>
          <a:p>
            <a:pPr algn="l">
              <a:lnSpc>
                <a:spcPct val="90000"/>
              </a:lnSpc>
              <a:spcBef>
                <a:spcPts val="0"/>
              </a:spcBef>
            </a:pPr>
            <a:r>
              <a:rPr lang="de-DE" sz="2000" b="1" dirty="0"/>
              <a:t>100% Schutz stationär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91017072-A8C8-78F9-4BC9-61CB3E4FDD0D}"/>
              </a:ext>
            </a:extLst>
          </p:cNvPr>
          <p:cNvSpPr txBox="1">
            <a:spLocks/>
          </p:cNvSpPr>
          <p:nvPr/>
        </p:nvSpPr>
        <p:spPr bwMode="gray">
          <a:xfrm>
            <a:off x="1089660" y="3578258"/>
            <a:ext cx="4320000" cy="612000"/>
          </a:xfrm>
          <a:prstGeom prst="roundRect">
            <a:avLst>
              <a:gd name="adj" fmla="val 9271"/>
            </a:avLst>
          </a:prstGeom>
          <a:solidFill>
            <a:srgbClr val="EB5B25"/>
          </a:solidFill>
          <a:effectLst>
            <a:softEdge rad="0"/>
          </a:effectLst>
        </p:spPr>
        <p:txBody>
          <a:bodyPr lIns="252000" tIns="0" rIns="0" bIns="0" rtlCol="0" anchor="ctr"/>
          <a:lstStyle>
            <a:defPPr>
              <a:defRPr lang="de-DE"/>
            </a:defPPr>
            <a:lvl1pPr algn="ctr">
              <a:spcBef>
                <a:spcPts val="600"/>
              </a:spcBef>
              <a:defRPr sz="1600">
                <a:solidFill>
                  <a:schemeClr val="bg1"/>
                </a:solidFill>
              </a:defRPr>
            </a:lvl1pPr>
          </a:lstStyle>
          <a:p>
            <a:pPr algn="l">
              <a:lnSpc>
                <a:spcPct val="90000"/>
              </a:lnSpc>
              <a:spcBef>
                <a:spcPts val="0"/>
              </a:spcBef>
            </a:pPr>
            <a:r>
              <a:rPr lang="de-DE" sz="2000" b="1" dirty="0"/>
              <a:t>100% Schutz Zahnbehandlung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450A462F-EB0D-BF88-6D6D-C5A088DFCD2B}"/>
              </a:ext>
            </a:extLst>
          </p:cNvPr>
          <p:cNvSpPr txBox="1">
            <a:spLocks/>
          </p:cNvSpPr>
          <p:nvPr/>
        </p:nvSpPr>
        <p:spPr bwMode="gray">
          <a:xfrm>
            <a:off x="1089660" y="4497324"/>
            <a:ext cx="4320000" cy="612000"/>
          </a:xfrm>
          <a:prstGeom prst="roundRect">
            <a:avLst>
              <a:gd name="adj" fmla="val 9271"/>
            </a:avLst>
          </a:prstGeom>
          <a:solidFill>
            <a:srgbClr val="8D827D"/>
          </a:solidFill>
          <a:effectLst>
            <a:softEdge rad="0"/>
          </a:effectLst>
        </p:spPr>
        <p:txBody>
          <a:bodyPr lIns="252000" tIns="0" rIns="0" bIns="0" rtlCol="0" anchor="ctr"/>
          <a:lstStyle>
            <a:defPPr>
              <a:defRPr lang="de-DE"/>
            </a:defPPr>
            <a:lvl1pPr algn="ctr">
              <a:spcBef>
                <a:spcPts val="600"/>
              </a:spcBef>
              <a:defRPr sz="1600">
                <a:solidFill>
                  <a:schemeClr val="bg1"/>
                </a:solidFill>
              </a:defRPr>
            </a:lvl1pPr>
          </a:lstStyle>
          <a:p>
            <a:pPr algn="l">
              <a:lnSpc>
                <a:spcPct val="90000"/>
              </a:lnSpc>
              <a:spcBef>
                <a:spcPts val="0"/>
              </a:spcBef>
            </a:pPr>
            <a:r>
              <a:rPr lang="de-DE" sz="2000" b="1" dirty="0"/>
              <a:t>90% Schutz Zahnersatz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ABCB4E8-8D43-22CD-421A-59EA23384E92}"/>
              </a:ext>
            </a:extLst>
          </p:cNvPr>
          <p:cNvSpPr txBox="1"/>
          <p:nvPr/>
        </p:nvSpPr>
        <p:spPr>
          <a:xfrm>
            <a:off x="484992" y="2695191"/>
            <a:ext cx="374468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ctr" anchorCtr="0">
            <a:noAutofit/>
          </a:bodyPr>
          <a:lstStyle/>
          <a:p>
            <a:pPr algn="l">
              <a:spcBef>
                <a:spcPts val="600"/>
              </a:spcBef>
            </a:pPr>
            <a:r>
              <a:rPr lang="de-DE" sz="6000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7C76D78-7ABF-E734-70D2-04585E09C62C}"/>
              </a:ext>
            </a:extLst>
          </p:cNvPr>
          <p:cNvSpPr txBox="1"/>
          <p:nvPr/>
        </p:nvSpPr>
        <p:spPr>
          <a:xfrm>
            <a:off x="484992" y="3614258"/>
            <a:ext cx="374468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ctr" anchorCtr="0">
            <a:noAutofit/>
          </a:bodyPr>
          <a:lstStyle/>
          <a:p>
            <a:pPr algn="l">
              <a:spcBef>
                <a:spcPts val="600"/>
              </a:spcBef>
            </a:pPr>
            <a:r>
              <a:rPr lang="de-DE" sz="6000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D08AC8C4-859B-D23F-489E-AEF4540C6A1A}"/>
              </a:ext>
            </a:extLst>
          </p:cNvPr>
          <p:cNvSpPr txBox="1"/>
          <p:nvPr/>
        </p:nvSpPr>
        <p:spPr>
          <a:xfrm>
            <a:off x="484992" y="4533324"/>
            <a:ext cx="374468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ctr" anchorCtr="0">
            <a:noAutofit/>
          </a:bodyPr>
          <a:lstStyle/>
          <a:p>
            <a:pPr algn="l">
              <a:spcBef>
                <a:spcPts val="600"/>
              </a:spcBef>
            </a:pPr>
            <a:r>
              <a:rPr lang="de-DE" sz="6000" dirty="0">
                <a:solidFill>
                  <a:schemeClr val="bg1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073809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22" grpId="0" animBg="1"/>
      <p:bldP spid="23" grpId="0" animBg="1"/>
      <p:bldP spid="24" grpId="0" animBg="1"/>
      <p:bldP spid="17" grpId="0"/>
      <p:bldP spid="27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rafik 28">
            <a:extLst>
              <a:ext uri="{FF2B5EF4-FFF2-40B4-BE49-F238E27FC236}">
                <a16:creationId xmlns:a16="http://schemas.microsoft.com/office/drawing/2014/main" id="{2F5687CD-4D80-B9B5-A33E-D9A8D2DAEA3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457202"/>
            <a:ext cx="12191999" cy="6400798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FD902B7C-AA67-0FA4-EB99-B7C178BD89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gray">
          <a:xfrm>
            <a:off x="5661013" y="6238579"/>
            <a:ext cx="869975" cy="414000"/>
          </a:xfrm>
          <a:prstGeom prst="rect">
            <a:avLst/>
          </a:prstGeom>
        </p:spPr>
      </p:pic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717D863A-3827-6BA4-B77E-722BF0208223}"/>
              </a:ext>
            </a:extLst>
          </p:cNvPr>
          <p:cNvSpPr/>
          <p:nvPr/>
        </p:nvSpPr>
        <p:spPr>
          <a:xfrm>
            <a:off x="2637119" y="1259840"/>
            <a:ext cx="2850776" cy="5544325"/>
          </a:xfrm>
          <a:custGeom>
            <a:avLst/>
            <a:gdLst>
              <a:gd name="connsiteX0" fmla="*/ 206197 w 2850776"/>
              <a:gd name="connsiteY0" fmla="*/ 0 h 5544325"/>
              <a:gd name="connsiteX1" fmla="*/ 2644579 w 2850776"/>
              <a:gd name="connsiteY1" fmla="*/ 0 h 5544325"/>
              <a:gd name="connsiteX2" fmla="*/ 2850776 w 2850776"/>
              <a:gd name="connsiteY2" fmla="*/ 206197 h 5544325"/>
              <a:gd name="connsiteX3" fmla="*/ 2850776 w 2850776"/>
              <a:gd name="connsiteY3" fmla="*/ 5544325 h 5544325"/>
              <a:gd name="connsiteX4" fmla="*/ 0 w 2850776"/>
              <a:gd name="connsiteY4" fmla="*/ 5544325 h 5544325"/>
              <a:gd name="connsiteX5" fmla="*/ 0 w 2850776"/>
              <a:gd name="connsiteY5" fmla="*/ 206197 h 5544325"/>
              <a:gd name="connsiteX6" fmla="*/ 206197 w 2850776"/>
              <a:gd name="connsiteY6" fmla="*/ 0 h 554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50776" h="5544325">
                <a:moveTo>
                  <a:pt x="206197" y="0"/>
                </a:moveTo>
                <a:lnTo>
                  <a:pt x="2644579" y="0"/>
                </a:lnTo>
                <a:cubicBezTo>
                  <a:pt x="2758458" y="0"/>
                  <a:pt x="2850776" y="92318"/>
                  <a:pt x="2850776" y="206197"/>
                </a:cubicBezTo>
                <a:lnTo>
                  <a:pt x="2850776" y="5544325"/>
                </a:lnTo>
                <a:lnTo>
                  <a:pt x="0" y="5544325"/>
                </a:lnTo>
                <a:lnTo>
                  <a:pt x="0" y="206197"/>
                </a:lnTo>
                <a:cubicBezTo>
                  <a:pt x="0" y="92318"/>
                  <a:pt x="92318" y="0"/>
                  <a:pt x="206197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b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endParaRPr lang="de-DE" sz="16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9A15214-E816-F872-1E26-D8AEABB18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 sz="2400" dirty="0"/>
              <a:t>Die Highlights des </a:t>
            </a:r>
            <a:r>
              <a:rPr lang="en-US" sz="2400" dirty="0"/>
              <a:t>Best Fit &amp; Best Fit S</a:t>
            </a:r>
            <a:br>
              <a:rPr lang="de-DE" sz="2400" dirty="0"/>
            </a:br>
            <a:endParaRPr lang="de-DE" sz="2400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7707EC7-F102-0F78-A776-C3A5EF9C72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196057"/>
            <a:ext cx="7488238" cy="144000"/>
          </a:xfrm>
        </p:spPr>
        <p:txBody>
          <a:bodyPr/>
          <a:lstStyle/>
          <a:p>
            <a:r>
              <a:rPr lang="de-DE" dirty="0"/>
              <a:t>Die Highlights des Best Fit &amp; Best Fit 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AB92F29-2F0F-4352-3DAD-0A2B1981D3A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A09558F-49FE-4028-EFF8-C969DD57B3AD}"/>
              </a:ext>
            </a:extLst>
          </p:cNvPr>
          <p:cNvSpPr txBox="1"/>
          <p:nvPr/>
        </p:nvSpPr>
        <p:spPr>
          <a:xfrm>
            <a:off x="611283" y="3915546"/>
            <a:ext cx="2025836" cy="274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rtlCol="0">
            <a:noAutofit/>
          </a:bodyPr>
          <a:lstStyle/>
          <a:p>
            <a:pPr algn="l"/>
            <a:r>
              <a:rPr lang="de-DE" sz="1400" b="1" u="sng" dirty="0">
                <a:solidFill>
                  <a:schemeClr val="bg1"/>
                </a:solidFill>
              </a:rPr>
              <a:t>Die Highlights: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5D81908-649D-D744-CF51-DBE21B4931F1}"/>
              </a:ext>
            </a:extLst>
          </p:cNvPr>
          <p:cNvSpPr txBox="1">
            <a:spLocks/>
          </p:cNvSpPr>
          <p:nvPr/>
        </p:nvSpPr>
        <p:spPr bwMode="gray">
          <a:xfrm>
            <a:off x="699075" y="1488242"/>
            <a:ext cx="1656000" cy="3211867"/>
          </a:xfrm>
          <a:prstGeom prst="roundRect">
            <a:avLst>
              <a:gd name="adj" fmla="val 9271"/>
            </a:avLst>
          </a:prstGeom>
          <a:solidFill>
            <a:schemeClr val="bg1">
              <a:alpha val="43000"/>
            </a:schemeClr>
          </a:solidFill>
          <a:ln>
            <a:solidFill>
              <a:srgbClr val="D88210"/>
            </a:solidFill>
          </a:ln>
          <a:effectLst>
            <a:softEdge rad="0"/>
          </a:effectLst>
        </p:spPr>
        <p:txBody>
          <a:bodyPr lIns="0" tIns="0" rIns="0" bIns="0" rtlCol="0" anchor="ctr"/>
          <a:lstStyle>
            <a:defPPr>
              <a:defRPr lang="de-DE"/>
            </a:defPPr>
            <a:lvl1pPr algn="ctr">
              <a:spcBef>
                <a:spcPts val="600"/>
              </a:spcBef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DE" b="1" dirty="0">
                <a:solidFill>
                  <a:srgbClr val="D88210"/>
                </a:solidFill>
              </a:rPr>
              <a:t>0 EUR</a:t>
            </a:r>
            <a:br>
              <a:rPr lang="de-DE" b="1" dirty="0">
                <a:solidFill>
                  <a:srgbClr val="D88210"/>
                </a:solidFill>
              </a:rPr>
            </a:br>
            <a:r>
              <a:rPr lang="de-DE" b="1" dirty="0">
                <a:solidFill>
                  <a:srgbClr val="D88210"/>
                </a:solidFill>
              </a:rPr>
              <a:t>Selbst-</a:t>
            </a:r>
            <a:br>
              <a:rPr lang="de-DE" b="1" dirty="0">
                <a:solidFill>
                  <a:srgbClr val="D88210"/>
                </a:solidFill>
              </a:rPr>
            </a:br>
            <a:r>
              <a:rPr lang="de-DE" b="1" dirty="0">
                <a:solidFill>
                  <a:srgbClr val="D88210"/>
                </a:solidFill>
              </a:rPr>
              <a:t>beteiligung</a:t>
            </a:r>
          </a:p>
        </p:txBody>
      </p:sp>
      <p:sp>
        <p:nvSpPr>
          <p:cNvPr id="15" name="!!fit s">
            <a:extLst>
              <a:ext uri="{FF2B5EF4-FFF2-40B4-BE49-F238E27FC236}">
                <a16:creationId xmlns:a16="http://schemas.microsoft.com/office/drawing/2014/main" id="{392B09C1-E96E-52E3-D4C2-14D0AF75DD59}"/>
              </a:ext>
            </a:extLst>
          </p:cNvPr>
          <p:cNvSpPr txBox="1">
            <a:spLocks/>
          </p:cNvSpPr>
          <p:nvPr/>
        </p:nvSpPr>
        <p:spPr bwMode="gray">
          <a:xfrm>
            <a:off x="2762357" y="3216591"/>
            <a:ext cx="2525018" cy="1483519"/>
          </a:xfrm>
          <a:prstGeom prst="roundRect">
            <a:avLst>
              <a:gd name="adj" fmla="val 9271"/>
            </a:avLst>
          </a:prstGeom>
          <a:solidFill>
            <a:schemeClr val="accent2"/>
          </a:solidFill>
          <a:effectLst>
            <a:softEdge rad="0"/>
          </a:effectLst>
        </p:spPr>
        <p:txBody>
          <a:bodyPr lIns="0" tIns="144000" rIns="0" bIns="0" rtlCol="0" anchor="t" anchorCtr="0"/>
          <a:lstStyle>
            <a:defPPr>
              <a:defRPr lang="de-DE"/>
            </a:defPPr>
            <a:lvl1pPr algn="ctr">
              <a:spcBef>
                <a:spcPts val="600"/>
              </a:spcBef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DE" sz="2000" b="1" dirty="0"/>
              <a:t>Best Fit S</a:t>
            </a:r>
          </a:p>
        </p:txBody>
      </p:sp>
      <p:sp>
        <p:nvSpPr>
          <p:cNvPr id="16" name="!!fit">
            <a:extLst>
              <a:ext uri="{FF2B5EF4-FFF2-40B4-BE49-F238E27FC236}">
                <a16:creationId xmlns:a16="http://schemas.microsoft.com/office/drawing/2014/main" id="{FFACE515-9369-AE91-1D99-9C2737422A0D}"/>
              </a:ext>
            </a:extLst>
          </p:cNvPr>
          <p:cNvSpPr txBox="1">
            <a:spLocks/>
          </p:cNvSpPr>
          <p:nvPr/>
        </p:nvSpPr>
        <p:spPr bwMode="gray">
          <a:xfrm>
            <a:off x="2762357" y="1488242"/>
            <a:ext cx="2525018" cy="1483519"/>
          </a:xfrm>
          <a:prstGeom prst="roundRect">
            <a:avLst>
              <a:gd name="adj" fmla="val 9887"/>
            </a:avLst>
          </a:prstGeom>
          <a:solidFill>
            <a:schemeClr val="accent1"/>
          </a:solidFill>
          <a:effectLst>
            <a:softEdge rad="0"/>
          </a:effectLst>
        </p:spPr>
        <p:txBody>
          <a:bodyPr lIns="0" tIns="144000" rIns="0" bIns="0" rtlCol="0" anchor="t" anchorCtr="0"/>
          <a:lstStyle>
            <a:defPPr>
              <a:defRPr lang="de-DE"/>
            </a:defPPr>
            <a:lvl1pPr algn="ctr">
              <a:spcBef>
                <a:spcPts val="600"/>
              </a:spcBef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DE" sz="2000" b="1" dirty="0"/>
              <a:t>Best Fit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2869677D-FAEF-D242-4247-B752A6F81BEE}"/>
              </a:ext>
            </a:extLst>
          </p:cNvPr>
          <p:cNvSpPr txBox="1">
            <a:spLocks/>
          </p:cNvSpPr>
          <p:nvPr/>
        </p:nvSpPr>
        <p:spPr bwMode="gray">
          <a:xfrm>
            <a:off x="7595061" y="1488243"/>
            <a:ext cx="1656000" cy="3211868"/>
          </a:xfrm>
          <a:prstGeom prst="roundRect">
            <a:avLst>
              <a:gd name="adj" fmla="val 9887"/>
            </a:avLst>
          </a:prstGeom>
          <a:solidFill>
            <a:schemeClr val="bg1">
              <a:alpha val="43000"/>
            </a:schemeClr>
          </a:solidFill>
          <a:ln>
            <a:solidFill>
              <a:srgbClr val="D88210"/>
            </a:solidFill>
          </a:ln>
          <a:effectLst>
            <a:softEdge rad="0"/>
          </a:effectLst>
        </p:spPr>
        <p:txBody>
          <a:bodyPr lIns="0" tIns="0" rIns="0" bIns="0" rtlCol="0" anchor="ctr"/>
          <a:lstStyle>
            <a:defPPr>
              <a:defRPr lang="de-DE"/>
            </a:defPPr>
            <a:lvl1pPr algn="ctr">
              <a:spcBef>
                <a:spcPts val="600"/>
              </a:spcBef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DE" b="1" dirty="0">
                <a:solidFill>
                  <a:srgbClr val="D88210"/>
                </a:solidFill>
              </a:rPr>
              <a:t>Hervorragende Beitrags-stabilität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05DAB9E-EB7F-AF03-AB82-D720622A831F}"/>
              </a:ext>
            </a:extLst>
          </p:cNvPr>
          <p:cNvSpPr txBox="1">
            <a:spLocks/>
          </p:cNvSpPr>
          <p:nvPr/>
        </p:nvSpPr>
        <p:spPr bwMode="gray">
          <a:xfrm>
            <a:off x="5694657" y="1488242"/>
            <a:ext cx="1656000" cy="3211868"/>
          </a:xfrm>
          <a:prstGeom prst="roundRect">
            <a:avLst>
              <a:gd name="adj" fmla="val 9887"/>
            </a:avLst>
          </a:prstGeom>
          <a:solidFill>
            <a:schemeClr val="bg1">
              <a:alpha val="43000"/>
            </a:schemeClr>
          </a:solidFill>
          <a:ln>
            <a:solidFill>
              <a:srgbClr val="D88210"/>
            </a:solidFill>
          </a:ln>
          <a:effectLst>
            <a:softEdge rad="0"/>
          </a:effectLst>
        </p:spPr>
        <p:txBody>
          <a:bodyPr lIns="0" tIns="0" rIns="0" bIns="0" rtlCol="0" anchor="ctr"/>
          <a:lstStyle>
            <a:defPPr>
              <a:defRPr lang="de-DE"/>
            </a:defPPr>
            <a:lvl1pPr algn="ctr">
              <a:spcBef>
                <a:spcPts val="600"/>
              </a:spcBef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DE" b="1" dirty="0">
                <a:solidFill>
                  <a:srgbClr val="D88210"/>
                </a:solidFill>
              </a:rPr>
              <a:t>Leistungen oberhalb der Höchstsätze der GOÄ und GOZ möglich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10BE9D5-C198-0D9F-3A48-558116BD9BC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7" name="!!fit s">
            <a:extLst>
              <a:ext uri="{FF2B5EF4-FFF2-40B4-BE49-F238E27FC236}">
                <a16:creationId xmlns:a16="http://schemas.microsoft.com/office/drawing/2014/main" id="{2F5D3C28-4C69-6205-B98A-D795B389611D}"/>
              </a:ext>
            </a:extLst>
          </p:cNvPr>
          <p:cNvSpPr txBox="1">
            <a:spLocks/>
          </p:cNvSpPr>
          <p:nvPr/>
        </p:nvSpPr>
        <p:spPr bwMode="gray">
          <a:xfrm>
            <a:off x="2762357" y="3836110"/>
            <a:ext cx="2525018" cy="864000"/>
          </a:xfrm>
          <a:prstGeom prst="rect">
            <a:avLst/>
          </a:prstGeom>
          <a:noFill/>
          <a:effectLst>
            <a:softEdge rad="0"/>
          </a:effectLst>
        </p:spPr>
        <p:txBody>
          <a:bodyPr lIns="0" tIns="0" rIns="0" bIns="144000" rtlCol="0" anchor="b" anchorCtr="0"/>
          <a:lstStyle>
            <a:defPPr>
              <a:defRPr lang="de-DE"/>
            </a:defPPr>
            <a:lvl1pPr algn="ctr">
              <a:spcBef>
                <a:spcPts val="600"/>
              </a:spcBef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DE" sz="1400" dirty="0"/>
              <a:t>Monatliche </a:t>
            </a:r>
            <a:br>
              <a:rPr lang="de-DE" sz="1400" dirty="0"/>
            </a:br>
            <a:r>
              <a:rPr lang="de-DE" sz="1400" dirty="0"/>
              <a:t>Beitragsstundung </a:t>
            </a:r>
            <a:br>
              <a:rPr lang="de-DE" sz="1400" dirty="0"/>
            </a:br>
            <a:r>
              <a:rPr lang="de-DE" sz="1400" dirty="0"/>
              <a:t>ab dem ersten Tag</a:t>
            </a:r>
            <a:br>
              <a:rPr lang="de-DE" sz="1400" dirty="0"/>
            </a:br>
            <a:endParaRPr lang="de-DE" sz="1400" dirty="0"/>
          </a:p>
        </p:txBody>
      </p:sp>
      <p:sp>
        <p:nvSpPr>
          <p:cNvPr id="8" name="!!fit">
            <a:extLst>
              <a:ext uri="{FF2B5EF4-FFF2-40B4-BE49-F238E27FC236}">
                <a16:creationId xmlns:a16="http://schemas.microsoft.com/office/drawing/2014/main" id="{A4EE33FD-B6AD-55D9-CC3E-7F43BFC6F3D9}"/>
              </a:ext>
            </a:extLst>
          </p:cNvPr>
          <p:cNvSpPr txBox="1">
            <a:spLocks/>
          </p:cNvSpPr>
          <p:nvPr/>
        </p:nvSpPr>
        <p:spPr bwMode="gray">
          <a:xfrm>
            <a:off x="2762357" y="2107761"/>
            <a:ext cx="2525018" cy="864000"/>
          </a:xfrm>
          <a:prstGeom prst="rect">
            <a:avLst/>
          </a:prstGeom>
          <a:noFill/>
          <a:effectLst>
            <a:softEdge rad="0"/>
          </a:effectLst>
        </p:spPr>
        <p:txBody>
          <a:bodyPr lIns="0" tIns="0" rIns="0" bIns="144000" rtlCol="0" anchor="b" anchorCtr="0"/>
          <a:lstStyle>
            <a:defPPr>
              <a:defRPr lang="de-DE"/>
            </a:defPPr>
            <a:lvl1pPr algn="ctr">
              <a:spcBef>
                <a:spcPts val="600"/>
              </a:spcBef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DE" sz="1400" dirty="0"/>
              <a:t>Jährliche garantierte Beitragsrückerstattung </a:t>
            </a:r>
            <a:br>
              <a:rPr lang="de-DE" sz="1400" dirty="0"/>
            </a:b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518546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6" presetClass="entr" presetSubtype="4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4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4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5" grpId="0" animBg="1"/>
      <p:bldP spid="16" grpId="0" animBg="1"/>
      <p:bldP spid="17" grpId="0" animBg="1"/>
      <p:bldP spid="5" grpId="0" animBg="1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ildplatzhalter 8">
            <a:extLst>
              <a:ext uri="{FF2B5EF4-FFF2-40B4-BE49-F238E27FC236}">
                <a16:creationId xmlns:a16="http://schemas.microsoft.com/office/drawing/2014/main" id="{54BCB668-F43B-F04F-89DF-808330EFE8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4" r="6747" b="5338"/>
          <a:stretch/>
        </p:blipFill>
        <p:spPr>
          <a:xfrm>
            <a:off x="180000" y="179999"/>
            <a:ext cx="11832000" cy="6489089"/>
          </a:xfrm>
          <a:prstGeom prst="rect">
            <a:avLst/>
          </a:prstGeom>
        </p:spPr>
      </p:pic>
      <p:sp>
        <p:nvSpPr>
          <p:cNvPr id="15" name="!!kasten">
            <a:extLst>
              <a:ext uri="{FF2B5EF4-FFF2-40B4-BE49-F238E27FC236}">
                <a16:creationId xmlns:a16="http://schemas.microsoft.com/office/drawing/2014/main" id="{D2AC6211-4C4A-E2FE-32D2-2D686C21DC7F}"/>
              </a:ext>
            </a:extLst>
          </p:cNvPr>
          <p:cNvSpPr/>
          <p:nvPr/>
        </p:nvSpPr>
        <p:spPr>
          <a:xfrm>
            <a:off x="407988" y="1313675"/>
            <a:ext cx="6312395" cy="5544325"/>
          </a:xfrm>
          <a:custGeom>
            <a:avLst/>
            <a:gdLst>
              <a:gd name="connsiteX0" fmla="*/ 206197 w 6312395"/>
              <a:gd name="connsiteY0" fmla="*/ 0 h 5544325"/>
              <a:gd name="connsiteX1" fmla="*/ 2644579 w 6312395"/>
              <a:gd name="connsiteY1" fmla="*/ 0 h 5544325"/>
              <a:gd name="connsiteX2" fmla="*/ 2644581 w 6312395"/>
              <a:gd name="connsiteY2" fmla="*/ 0 h 5544325"/>
              <a:gd name="connsiteX3" fmla="*/ 3667816 w 6312395"/>
              <a:gd name="connsiteY3" fmla="*/ 0 h 5544325"/>
              <a:gd name="connsiteX4" fmla="*/ 4651445 w 6312395"/>
              <a:gd name="connsiteY4" fmla="*/ 0 h 5544325"/>
              <a:gd name="connsiteX5" fmla="*/ 6106198 w 6312395"/>
              <a:gd name="connsiteY5" fmla="*/ 0 h 5544325"/>
              <a:gd name="connsiteX6" fmla="*/ 6312395 w 6312395"/>
              <a:gd name="connsiteY6" fmla="*/ 206197 h 5544325"/>
              <a:gd name="connsiteX7" fmla="*/ 6312395 w 6312395"/>
              <a:gd name="connsiteY7" fmla="*/ 5544325 h 5544325"/>
              <a:gd name="connsiteX8" fmla="*/ 4857642 w 6312395"/>
              <a:gd name="connsiteY8" fmla="*/ 5544325 h 5544325"/>
              <a:gd name="connsiteX9" fmla="*/ 3461619 w 6312395"/>
              <a:gd name="connsiteY9" fmla="*/ 5544325 h 5544325"/>
              <a:gd name="connsiteX10" fmla="*/ 2850776 w 6312395"/>
              <a:gd name="connsiteY10" fmla="*/ 5544325 h 5544325"/>
              <a:gd name="connsiteX11" fmla="*/ 2006866 w 6312395"/>
              <a:gd name="connsiteY11" fmla="*/ 5544325 h 5544325"/>
              <a:gd name="connsiteX12" fmla="*/ 0 w 6312395"/>
              <a:gd name="connsiteY12" fmla="*/ 5544325 h 5544325"/>
              <a:gd name="connsiteX13" fmla="*/ 0 w 6312395"/>
              <a:gd name="connsiteY13" fmla="*/ 206197 h 5544325"/>
              <a:gd name="connsiteX14" fmla="*/ 206197 w 6312395"/>
              <a:gd name="connsiteY14" fmla="*/ 0 h 554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312395" h="5544325">
                <a:moveTo>
                  <a:pt x="206197" y="0"/>
                </a:moveTo>
                <a:lnTo>
                  <a:pt x="2644579" y="0"/>
                </a:lnTo>
                <a:lnTo>
                  <a:pt x="2644581" y="0"/>
                </a:lnTo>
                <a:lnTo>
                  <a:pt x="3667816" y="0"/>
                </a:lnTo>
                <a:lnTo>
                  <a:pt x="4651445" y="0"/>
                </a:lnTo>
                <a:lnTo>
                  <a:pt x="6106198" y="0"/>
                </a:lnTo>
                <a:cubicBezTo>
                  <a:pt x="6220077" y="0"/>
                  <a:pt x="6312395" y="92318"/>
                  <a:pt x="6312395" y="206197"/>
                </a:cubicBezTo>
                <a:lnTo>
                  <a:pt x="6312395" y="5544325"/>
                </a:lnTo>
                <a:lnTo>
                  <a:pt x="4857642" y="5544325"/>
                </a:lnTo>
                <a:lnTo>
                  <a:pt x="3461619" y="5544325"/>
                </a:lnTo>
                <a:lnTo>
                  <a:pt x="2850776" y="5544325"/>
                </a:lnTo>
                <a:lnTo>
                  <a:pt x="2006866" y="5544325"/>
                </a:lnTo>
                <a:lnTo>
                  <a:pt x="0" y="5544325"/>
                </a:lnTo>
                <a:lnTo>
                  <a:pt x="0" y="206197"/>
                </a:lnTo>
                <a:cubicBezTo>
                  <a:pt x="0" y="92318"/>
                  <a:pt x="92318" y="0"/>
                  <a:pt x="206197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b" anchorCtr="0">
            <a:noAutofit/>
          </a:bodyPr>
          <a:lstStyle/>
          <a:p>
            <a:pPr algn="ctr">
              <a:spcBef>
                <a:spcPts val="600"/>
              </a:spcBef>
            </a:pPr>
            <a:endParaRPr lang="de-DE" sz="1600" dirty="0">
              <a:solidFill>
                <a:schemeClr val="tx2">
                  <a:lumMod val="25000"/>
                </a:schemeClr>
              </a:solidFill>
            </a:endParaRPr>
          </a:p>
        </p:txBody>
      </p:sp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D5E7D85C-D026-A4F1-B5F0-09FB4D0AE4C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D5E7D85C-D026-A4F1-B5F0-09FB4D0AE4C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99FBB2B9-49AF-493F-A835-A47E08FA0CC9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/>
          <a:p>
            <a:r>
              <a:rPr lang="de-DE" dirty="0"/>
              <a:t>Best Fit &amp; Best Fit S</a:t>
            </a:r>
            <a:br>
              <a:rPr lang="de-DE" dirty="0"/>
            </a:br>
            <a:r>
              <a:rPr lang="de-DE" dirty="0"/>
              <a:t>belohnen kostenbewusstes Verhalten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AA86B1F-7076-4277-ADC8-DC5CA76648B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 bwMode="gray"/>
        <p:txBody>
          <a:bodyPr/>
          <a:lstStyle/>
          <a:p>
            <a:r>
              <a:rPr lang="de-DE" dirty="0"/>
              <a:t>Die garantierte Pauschalerstattung bei Leistungsfreiheit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5793EF3A-8F7A-5AC5-0FEC-E5D77367C86E}"/>
              </a:ext>
            </a:extLst>
          </p:cNvPr>
          <p:cNvSpPr>
            <a:spLocks noChangeAspect="1"/>
          </p:cNvSpPr>
          <p:nvPr/>
        </p:nvSpPr>
        <p:spPr bwMode="gray">
          <a:xfrm>
            <a:off x="6011555" y="4670049"/>
            <a:ext cx="1410300" cy="1410300"/>
          </a:xfrm>
          <a:prstGeom prst="ellipse">
            <a:avLst/>
          </a:prstGeom>
          <a:solidFill>
            <a:srgbClr val="D882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de-DE" sz="1600" b="1" dirty="0">
                <a:solidFill>
                  <a:schemeClr val="bg1"/>
                </a:solidFill>
              </a:rPr>
              <a:t>Garantierte</a:t>
            </a:r>
            <a:br>
              <a:rPr lang="de-DE" sz="1600" b="1" dirty="0">
                <a:solidFill>
                  <a:schemeClr val="bg1"/>
                </a:solidFill>
              </a:rPr>
            </a:br>
            <a:r>
              <a:rPr lang="de-DE" sz="1600" b="1" dirty="0">
                <a:solidFill>
                  <a:schemeClr val="bg1"/>
                </a:solidFill>
              </a:rPr>
              <a:t>Pauschal-</a:t>
            </a:r>
            <a:br>
              <a:rPr lang="de-DE" sz="1600" b="1" dirty="0">
                <a:solidFill>
                  <a:schemeClr val="bg1"/>
                </a:solidFill>
              </a:rPr>
            </a:br>
            <a:r>
              <a:rPr lang="de-DE" sz="1600" b="1" dirty="0">
                <a:solidFill>
                  <a:schemeClr val="bg1"/>
                </a:solidFill>
              </a:rPr>
              <a:t>erstattung</a:t>
            </a:r>
            <a:endParaRPr lang="de-DE" sz="1600" b="1" i="1" dirty="0">
              <a:solidFill>
                <a:schemeClr val="bg1"/>
              </a:solidFill>
            </a:endParaRP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5934820-DB20-45DB-8FCB-0A0EBF32AC1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731716" y="2405541"/>
            <a:ext cx="2525018" cy="2843847"/>
          </a:xfrm>
        </p:spPr>
        <p:txBody>
          <a:bodyPr/>
          <a:lstStyle/>
          <a:p>
            <a:pPr lvl="1"/>
            <a:r>
              <a:rPr lang="de-DE" b="1" dirty="0"/>
              <a:t>Garantierte Beitragsrückerstattung</a:t>
            </a:r>
            <a:br>
              <a:rPr lang="de-DE" b="1" dirty="0"/>
            </a:br>
            <a:r>
              <a:rPr lang="de-DE" b="1" dirty="0"/>
              <a:t>6 Monatsbeiträge von Tarif AZP jährlich</a:t>
            </a:r>
          </a:p>
          <a:p>
            <a:pPr lvl="1"/>
            <a:r>
              <a:rPr lang="de-DE" sz="1400" dirty="0"/>
              <a:t>Die Auszahlung erfolgt bei Leistungsfreiheit im Folgejahr. Werden Leistungen in </a:t>
            </a:r>
            <a:br>
              <a:rPr lang="de-DE" sz="1400" dirty="0"/>
            </a:br>
            <a:r>
              <a:rPr lang="de-DE" sz="1400" dirty="0"/>
              <a:t>Anspruch genommen, entfällt der Anspruch. Ein erneuter Anspruch besteht nach zwei weiteren leistungsfreien Jahren. Bei unterjährigem Beginn erfolgt die Auszahlung im Folgejahr des ersten Versicherungsjahres anteilig.</a:t>
            </a:r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EEEEF115-D575-4661-97A6-24CC68690E84}"/>
              </a:ext>
            </a:extLst>
          </p:cNvPr>
          <p:cNvSpPr txBox="1">
            <a:spLocks/>
          </p:cNvSpPr>
          <p:nvPr/>
        </p:nvSpPr>
        <p:spPr bwMode="gray">
          <a:xfrm>
            <a:off x="3958206" y="2405541"/>
            <a:ext cx="2525018" cy="28438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None/>
            </a:pPr>
            <a:r>
              <a:rPr lang="de-DE" b="1" dirty="0"/>
              <a:t>Beitragsstundung </a:t>
            </a:r>
            <a:br>
              <a:rPr lang="de-DE" b="1" dirty="0"/>
            </a:br>
            <a:r>
              <a:rPr lang="de-DE" b="1" dirty="0"/>
              <a:t>ab dem ersten Tag </a:t>
            </a:r>
            <a:br>
              <a:rPr lang="de-DE" b="1" dirty="0"/>
            </a:br>
            <a:r>
              <a:rPr lang="de-DE" b="1" dirty="0"/>
              <a:t>50% des Monatsbeitrages von Tarif AZP monatlich</a:t>
            </a:r>
          </a:p>
          <a:p>
            <a:pPr marL="0" lvl="2" indent="0">
              <a:buNone/>
            </a:pPr>
            <a:r>
              <a:rPr lang="de-DE" sz="1400" dirty="0"/>
              <a:t>Die Auszahlung erfolgt ab dem ersten Tag. Werden Leistungen in Anspruch genommen, entfällt der Anspruch. Ein erneuter Anspruch besteht nach zwei weiteren leistungsfreien Jahren.</a:t>
            </a:r>
          </a:p>
          <a:p>
            <a:pPr lvl="1"/>
            <a:endParaRPr lang="de-DE" dirty="0"/>
          </a:p>
        </p:txBody>
      </p:sp>
      <p:sp>
        <p:nvSpPr>
          <p:cNvPr id="16" name="!!fit s">
            <a:extLst>
              <a:ext uri="{FF2B5EF4-FFF2-40B4-BE49-F238E27FC236}">
                <a16:creationId xmlns:a16="http://schemas.microsoft.com/office/drawing/2014/main" id="{A01E197A-E190-2A1A-6047-575D05F024DD}"/>
              </a:ext>
            </a:extLst>
          </p:cNvPr>
          <p:cNvSpPr txBox="1">
            <a:spLocks/>
          </p:cNvSpPr>
          <p:nvPr/>
        </p:nvSpPr>
        <p:spPr bwMode="gray">
          <a:xfrm>
            <a:off x="3958206" y="1582663"/>
            <a:ext cx="2525018" cy="648000"/>
          </a:xfrm>
          <a:prstGeom prst="roundRect">
            <a:avLst>
              <a:gd name="adj" fmla="val 9271"/>
            </a:avLst>
          </a:prstGeom>
          <a:solidFill>
            <a:schemeClr val="accent2"/>
          </a:solidFill>
          <a:effectLst>
            <a:softEdge rad="0"/>
          </a:effectLst>
        </p:spPr>
        <p:txBody>
          <a:bodyPr lIns="108000" tIns="72000" rIns="108000" bIns="72000" rtlCol="0" anchor="ctr"/>
          <a:lstStyle>
            <a:defPPr>
              <a:defRPr lang="de-DE"/>
            </a:defPPr>
            <a:lvl1pPr algn="ctr">
              <a:spcBef>
                <a:spcPts val="600"/>
              </a:spcBef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DE" sz="2000" b="1" dirty="0"/>
              <a:t>Best Fit S</a:t>
            </a:r>
            <a:endParaRPr lang="de-DE" dirty="0"/>
          </a:p>
        </p:txBody>
      </p:sp>
      <p:sp>
        <p:nvSpPr>
          <p:cNvPr id="17" name="!!fit">
            <a:extLst>
              <a:ext uri="{FF2B5EF4-FFF2-40B4-BE49-F238E27FC236}">
                <a16:creationId xmlns:a16="http://schemas.microsoft.com/office/drawing/2014/main" id="{D05113AF-07F6-843A-E1AD-140FC538A4CF}"/>
              </a:ext>
            </a:extLst>
          </p:cNvPr>
          <p:cNvSpPr txBox="1">
            <a:spLocks/>
          </p:cNvSpPr>
          <p:nvPr/>
        </p:nvSpPr>
        <p:spPr bwMode="gray">
          <a:xfrm>
            <a:off x="731716" y="1580431"/>
            <a:ext cx="2525018" cy="648000"/>
          </a:xfrm>
          <a:prstGeom prst="roundRect">
            <a:avLst>
              <a:gd name="adj" fmla="val 9887"/>
            </a:avLst>
          </a:prstGeom>
          <a:solidFill>
            <a:schemeClr val="accent1"/>
          </a:solidFill>
          <a:effectLst>
            <a:softEdge rad="0"/>
          </a:effectLst>
        </p:spPr>
        <p:txBody>
          <a:bodyPr lIns="108000" tIns="72000" rIns="108000" bIns="72000" rtlCol="0" anchor="ctr"/>
          <a:lstStyle>
            <a:defPPr>
              <a:defRPr lang="de-DE"/>
            </a:defPPr>
            <a:lvl1pPr algn="ctr">
              <a:spcBef>
                <a:spcPts val="600"/>
              </a:spcBef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DE" sz="2000" b="1" dirty="0"/>
              <a:t>Best Fit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33C7B23-CF07-4EAD-B8C3-B06D7F5B2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63990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 animBg="1"/>
      <p:bldP spid="6" grpId="0" build="p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7A1C29BC-76F1-7D31-EC35-9280C0A75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601" y="192422"/>
            <a:ext cx="11826798" cy="5857858"/>
          </a:xfrm>
          <a:prstGeom prst="rect">
            <a:avLst/>
          </a:prstGeom>
        </p:spPr>
      </p:pic>
      <p:sp>
        <p:nvSpPr>
          <p:cNvPr id="8" name="Titel 7">
            <a:extLst>
              <a:ext uri="{FF2B5EF4-FFF2-40B4-BE49-F238E27FC236}">
                <a16:creationId xmlns:a16="http://schemas.microsoft.com/office/drawing/2014/main" id="{1F61EAB3-A155-B792-FABB-439B1A769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passiert, wenn eine Rechnung in Best Fit S eingereicht wird?</a:t>
            </a:r>
          </a:p>
        </p:txBody>
      </p:sp>
      <p:sp>
        <p:nvSpPr>
          <p:cNvPr id="18" name="Fußzeilenplatzhalter 17">
            <a:extLst>
              <a:ext uri="{FF2B5EF4-FFF2-40B4-BE49-F238E27FC236}">
                <a16:creationId xmlns:a16="http://schemas.microsoft.com/office/drawing/2014/main" id="{85F0A018-8C8C-689D-D6DF-BB5C4D152FB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  <p:sp>
        <p:nvSpPr>
          <p:cNvPr id="19" name="Foliennummernplatzhalter 18">
            <a:extLst>
              <a:ext uri="{FF2B5EF4-FFF2-40B4-BE49-F238E27FC236}">
                <a16:creationId xmlns:a16="http://schemas.microsoft.com/office/drawing/2014/main" id="{D678D414-2576-7A27-1E1A-712730CC48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6FDB479-5D58-60D1-E97D-5E71CE5C57A9}"/>
              </a:ext>
            </a:extLst>
          </p:cNvPr>
          <p:cNvSpPr txBox="1">
            <a:spLocks/>
          </p:cNvSpPr>
          <p:nvPr/>
        </p:nvSpPr>
        <p:spPr bwMode="gray">
          <a:xfrm>
            <a:off x="407987" y="192422"/>
            <a:ext cx="7488238" cy="144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>
                <a:solidFill>
                  <a:schemeClr val="tx1"/>
                </a:solidFill>
              </a:rPr>
              <a:t>Die garantierte Pauschalerstattung als Beitragsstundung bei Leistungsfreiheit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807CFA51-5DC3-B6CB-B09A-A412D5EE45F8}"/>
              </a:ext>
            </a:extLst>
          </p:cNvPr>
          <p:cNvSpPr>
            <a:spLocks noChangeAspect="1"/>
          </p:cNvSpPr>
          <p:nvPr/>
        </p:nvSpPr>
        <p:spPr bwMode="gray">
          <a:xfrm>
            <a:off x="7504399" y="1023816"/>
            <a:ext cx="1871783" cy="1871783"/>
          </a:xfrm>
          <a:prstGeom prst="ellipse">
            <a:avLst/>
          </a:prstGeom>
          <a:solidFill>
            <a:srgbClr val="D882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de-DE" sz="1600" b="1" dirty="0">
                <a:solidFill>
                  <a:schemeClr val="bg1"/>
                </a:solidFill>
              </a:rPr>
              <a:t>Monatliche</a:t>
            </a:r>
            <a:br>
              <a:rPr lang="de-DE" sz="1600" b="1" dirty="0">
                <a:solidFill>
                  <a:schemeClr val="bg1"/>
                </a:solidFill>
              </a:rPr>
            </a:br>
            <a:r>
              <a:rPr lang="de-DE" sz="1600" b="1" dirty="0">
                <a:solidFill>
                  <a:schemeClr val="bg1"/>
                </a:solidFill>
              </a:rPr>
              <a:t>Beitragsstundung</a:t>
            </a:r>
            <a:endParaRPr lang="de-DE" sz="1600" b="1" i="1" dirty="0">
              <a:solidFill>
                <a:schemeClr val="bg1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9E0C245-E679-879C-43C3-B6DA7C51CD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96" y="914397"/>
            <a:ext cx="7094324" cy="5016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82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12">
            <a:extLst>
              <a:ext uri="{FF2B5EF4-FFF2-40B4-BE49-F238E27FC236}">
                <a16:creationId xmlns:a16="http://schemas.microsoft.com/office/drawing/2014/main" id="{F7996591-63EE-99E1-CDC7-FFA06A0ED2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000" y="179999"/>
            <a:ext cx="11832000" cy="648908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329D7B4-57CA-D303-0394-B89636D9A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76250"/>
            <a:ext cx="11306217" cy="712787"/>
          </a:xfrm>
        </p:spPr>
        <p:txBody>
          <a:bodyPr/>
          <a:lstStyle/>
          <a:p>
            <a:r>
              <a:rPr lang="de-DE" dirty="0"/>
              <a:t>Top-Vorsorge auch bei Inanspruchnahme der Beitragsrückerstattung / Beitragsstundung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F7C334E-5211-8E1E-FA29-D07605D1AFF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Wir möchten, dass unsere Kunden gesund bleiben!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859D279E-0CE2-BD27-D52F-BE8193B7F869}"/>
              </a:ext>
            </a:extLst>
          </p:cNvPr>
          <p:cNvSpPr txBox="1"/>
          <p:nvPr/>
        </p:nvSpPr>
        <p:spPr>
          <a:xfrm>
            <a:off x="7411768" y="6368755"/>
            <a:ext cx="2312999" cy="28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noAutofit/>
          </a:bodyPr>
          <a:lstStyle/>
          <a:p>
            <a:r>
              <a:rPr lang="de-DE" sz="1100" b="0" u="none" strike="noStrike" baseline="0" dirty="0">
                <a:solidFill>
                  <a:schemeClr val="accent4">
                    <a:lumMod val="75000"/>
                  </a:schemeClr>
                </a:solidFill>
              </a:rPr>
              <a:t>*Ab dem 19. Lebensjahr</a:t>
            </a:r>
            <a:endParaRPr lang="de-DE" sz="1100" dirty="0">
              <a:solidFill>
                <a:schemeClr val="accent4">
                  <a:lumMod val="75000"/>
                </a:schemeClr>
              </a:solidFill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BBE3089A-F7FF-B234-9455-960F760D7C46}"/>
              </a:ext>
            </a:extLst>
          </p:cNvPr>
          <p:cNvGrpSpPr>
            <a:grpSpLocks noChangeAspect="1"/>
          </p:cNvGrpSpPr>
          <p:nvPr/>
        </p:nvGrpSpPr>
        <p:grpSpPr>
          <a:xfrm>
            <a:off x="6580806" y="2892022"/>
            <a:ext cx="4969305" cy="1185519"/>
            <a:chOff x="6580806" y="2892022"/>
            <a:chExt cx="4969305" cy="1185519"/>
          </a:xfrm>
          <a:solidFill>
            <a:schemeClr val="accent1"/>
          </a:solidFill>
        </p:grpSpPr>
        <p:sp>
          <p:nvSpPr>
            <p:cNvPr id="20" name="Rechteck: abgerundete Ecken 19">
              <a:extLst>
                <a:ext uri="{FF2B5EF4-FFF2-40B4-BE49-F238E27FC236}">
                  <a16:creationId xmlns:a16="http://schemas.microsoft.com/office/drawing/2014/main" id="{B4246376-83E6-D9E1-2602-38BFD0A5C4C6}"/>
                </a:ext>
              </a:extLst>
            </p:cNvPr>
            <p:cNvSpPr/>
            <p:nvPr/>
          </p:nvSpPr>
          <p:spPr bwMode="gray">
            <a:xfrm>
              <a:off x="6580806" y="2892022"/>
              <a:ext cx="4969305" cy="1185519"/>
            </a:xfrm>
            <a:prstGeom prst="roundRect">
              <a:avLst>
                <a:gd name="adj" fmla="val 8968"/>
              </a:avLst>
            </a:prstGeom>
            <a:grpFill/>
          </p:spPr>
          <p:txBody>
            <a:bodyPr vert="horz" wrap="square" lIns="828000" tIns="180000" rIns="108000" bIns="180000" rtlCol="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PanTum Detect</a:t>
              </a:r>
              <a:r>
                <a:rPr kumimoji="0" lang="de-DE" sz="1600" b="1" i="0" u="none" strike="noStrike" kern="1200" cap="none" spc="0" normalizeH="0" baseline="3000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®</a:t>
              </a: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Bluttest 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jährlich* </a:t>
              </a:r>
              <a:b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unabhängig der Beitragsrückerstattung / Beitragsstundung</a:t>
              </a:r>
            </a:p>
          </p:txBody>
        </p:sp>
        <p:grpSp>
          <p:nvGrpSpPr>
            <p:cNvPr id="27" name="Group 58">
              <a:extLst>
                <a:ext uri="{FF2B5EF4-FFF2-40B4-BE49-F238E27FC236}">
                  <a16:creationId xmlns:a16="http://schemas.microsoft.com/office/drawing/2014/main" id="{765343E1-D946-34DA-9D65-86DA8CE1EFF5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733589" y="3187342"/>
              <a:ext cx="396094" cy="594879"/>
              <a:chOff x="3154" y="1390"/>
              <a:chExt cx="536" cy="805"/>
            </a:xfrm>
            <a:grpFill/>
          </p:grpSpPr>
          <p:sp>
            <p:nvSpPr>
              <p:cNvPr id="28" name="Rectangle 59">
                <a:extLst>
                  <a:ext uri="{FF2B5EF4-FFF2-40B4-BE49-F238E27FC236}">
                    <a16:creationId xmlns:a16="http://schemas.microsoft.com/office/drawing/2014/main" id="{BFD1C08E-8F2B-37EC-8BCD-36994756E640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154" y="1390"/>
                <a:ext cx="342" cy="14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29" name="Freeform 60">
                <a:extLst>
                  <a:ext uri="{FF2B5EF4-FFF2-40B4-BE49-F238E27FC236}">
                    <a16:creationId xmlns:a16="http://schemas.microsoft.com/office/drawing/2014/main" id="{D6765316-50B0-BF12-3976-BE3B0D5BE49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398" y="1586"/>
                <a:ext cx="48" cy="232"/>
              </a:xfrm>
              <a:custGeom>
                <a:avLst/>
                <a:gdLst>
                  <a:gd name="T0" fmla="*/ 48 w 48"/>
                  <a:gd name="T1" fmla="*/ 164 h 232"/>
                  <a:gd name="T2" fmla="*/ 48 w 48"/>
                  <a:gd name="T3" fmla="*/ 0 h 232"/>
                  <a:gd name="T4" fmla="*/ 0 w 48"/>
                  <a:gd name="T5" fmla="*/ 0 h 232"/>
                  <a:gd name="T6" fmla="*/ 0 w 48"/>
                  <a:gd name="T7" fmla="*/ 232 h 232"/>
                  <a:gd name="T8" fmla="*/ 48 w 48"/>
                  <a:gd name="T9" fmla="*/ 164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232">
                    <a:moveTo>
                      <a:pt x="48" y="164"/>
                    </a:moveTo>
                    <a:lnTo>
                      <a:pt x="48" y="0"/>
                    </a:lnTo>
                    <a:lnTo>
                      <a:pt x="0" y="0"/>
                    </a:lnTo>
                    <a:lnTo>
                      <a:pt x="0" y="232"/>
                    </a:lnTo>
                    <a:lnTo>
                      <a:pt x="48" y="1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30" name="Freeform 61">
                <a:extLst>
                  <a:ext uri="{FF2B5EF4-FFF2-40B4-BE49-F238E27FC236}">
                    <a16:creationId xmlns:a16="http://schemas.microsoft.com/office/drawing/2014/main" id="{84DD5087-655C-10BB-CAD3-A61C9E4E14F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02" y="1586"/>
                <a:ext cx="237" cy="609"/>
              </a:xfrm>
              <a:custGeom>
                <a:avLst/>
                <a:gdLst>
                  <a:gd name="T0" fmla="*/ 161 w 196"/>
                  <a:gd name="T1" fmla="*/ 408 h 505"/>
                  <a:gd name="T2" fmla="*/ 101 w 196"/>
                  <a:gd name="T3" fmla="*/ 464 h 505"/>
                  <a:gd name="T4" fmla="*/ 41 w 196"/>
                  <a:gd name="T5" fmla="*/ 404 h 505"/>
                  <a:gd name="T6" fmla="*/ 41 w 196"/>
                  <a:gd name="T7" fmla="*/ 0 h 505"/>
                  <a:gd name="T8" fmla="*/ 0 w 196"/>
                  <a:gd name="T9" fmla="*/ 0 h 505"/>
                  <a:gd name="T10" fmla="*/ 0 w 196"/>
                  <a:gd name="T11" fmla="*/ 404 h 505"/>
                  <a:gd name="T12" fmla="*/ 101 w 196"/>
                  <a:gd name="T13" fmla="*/ 505 h 505"/>
                  <a:gd name="T14" fmla="*/ 196 w 196"/>
                  <a:gd name="T15" fmla="*/ 438 h 505"/>
                  <a:gd name="T16" fmla="*/ 161 w 196"/>
                  <a:gd name="T17" fmla="*/ 408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6" h="505">
                    <a:moveTo>
                      <a:pt x="161" y="408"/>
                    </a:moveTo>
                    <a:cubicBezTo>
                      <a:pt x="159" y="439"/>
                      <a:pt x="133" y="464"/>
                      <a:pt x="101" y="464"/>
                    </a:cubicBezTo>
                    <a:cubicBezTo>
                      <a:pt x="68" y="464"/>
                      <a:pt x="41" y="437"/>
                      <a:pt x="41" y="404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0" y="459"/>
                      <a:pt x="45" y="505"/>
                      <a:pt x="101" y="505"/>
                    </a:cubicBezTo>
                    <a:cubicBezTo>
                      <a:pt x="145" y="505"/>
                      <a:pt x="182" y="477"/>
                      <a:pt x="196" y="438"/>
                    </a:cubicBezTo>
                    <a:cubicBezTo>
                      <a:pt x="183" y="430"/>
                      <a:pt x="171" y="420"/>
                      <a:pt x="161" y="40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31" name="Freeform 62">
                <a:extLst>
                  <a:ext uri="{FF2B5EF4-FFF2-40B4-BE49-F238E27FC236}">
                    <a16:creationId xmlns:a16="http://schemas.microsoft.com/office/drawing/2014/main" id="{D14D4C93-63A9-55AB-FFA3-8C8C2EAC64F3}"/>
                  </a:ext>
                </a:extLst>
              </p:cNvPr>
              <p:cNvSpPr>
                <a:spLocks noEditPoints="1"/>
              </p:cNvSpPr>
              <p:nvPr/>
            </p:nvSpPr>
            <p:spPr bwMode="gray">
              <a:xfrm>
                <a:off x="3398" y="1698"/>
                <a:ext cx="292" cy="399"/>
              </a:xfrm>
              <a:custGeom>
                <a:avLst/>
                <a:gdLst>
                  <a:gd name="T0" fmla="*/ 218 w 242"/>
                  <a:gd name="T1" fmla="*/ 135 h 331"/>
                  <a:gd name="T2" fmla="*/ 121 w 242"/>
                  <a:gd name="T3" fmla="*/ 0 h 331"/>
                  <a:gd name="T4" fmla="*/ 24 w 242"/>
                  <a:gd name="T5" fmla="*/ 135 h 331"/>
                  <a:gd name="T6" fmla="*/ 0 w 242"/>
                  <a:gd name="T7" fmla="*/ 208 h 331"/>
                  <a:gd name="T8" fmla="*/ 121 w 242"/>
                  <a:gd name="T9" fmla="*/ 331 h 331"/>
                  <a:gd name="T10" fmla="*/ 242 w 242"/>
                  <a:gd name="T11" fmla="*/ 208 h 331"/>
                  <a:gd name="T12" fmla="*/ 218 w 242"/>
                  <a:gd name="T13" fmla="*/ 135 h 331"/>
                  <a:gd name="T14" fmla="*/ 182 w 242"/>
                  <a:gd name="T15" fmla="*/ 216 h 331"/>
                  <a:gd name="T16" fmla="*/ 141 w 242"/>
                  <a:gd name="T17" fmla="*/ 216 h 331"/>
                  <a:gd name="T18" fmla="*/ 141 w 242"/>
                  <a:gd name="T19" fmla="*/ 256 h 331"/>
                  <a:gd name="T20" fmla="*/ 101 w 242"/>
                  <a:gd name="T21" fmla="*/ 256 h 331"/>
                  <a:gd name="T22" fmla="*/ 101 w 242"/>
                  <a:gd name="T23" fmla="*/ 216 h 331"/>
                  <a:gd name="T24" fmla="*/ 60 w 242"/>
                  <a:gd name="T25" fmla="*/ 216 h 331"/>
                  <a:gd name="T26" fmla="*/ 60 w 242"/>
                  <a:gd name="T27" fmla="*/ 176 h 331"/>
                  <a:gd name="T28" fmla="*/ 101 w 242"/>
                  <a:gd name="T29" fmla="*/ 176 h 331"/>
                  <a:gd name="T30" fmla="*/ 101 w 242"/>
                  <a:gd name="T31" fmla="*/ 135 h 331"/>
                  <a:gd name="T32" fmla="*/ 141 w 242"/>
                  <a:gd name="T33" fmla="*/ 135 h 331"/>
                  <a:gd name="T34" fmla="*/ 141 w 242"/>
                  <a:gd name="T35" fmla="*/ 176 h 331"/>
                  <a:gd name="T36" fmla="*/ 182 w 242"/>
                  <a:gd name="T37" fmla="*/ 176 h 331"/>
                  <a:gd name="T38" fmla="*/ 182 w 242"/>
                  <a:gd name="T39" fmla="*/ 216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42" h="331">
                    <a:moveTo>
                      <a:pt x="218" y="135"/>
                    </a:moveTo>
                    <a:cubicBezTo>
                      <a:pt x="121" y="0"/>
                      <a:pt x="121" y="0"/>
                      <a:pt x="121" y="0"/>
                    </a:cubicBezTo>
                    <a:cubicBezTo>
                      <a:pt x="24" y="135"/>
                      <a:pt x="24" y="135"/>
                      <a:pt x="24" y="135"/>
                    </a:cubicBezTo>
                    <a:cubicBezTo>
                      <a:pt x="9" y="155"/>
                      <a:pt x="0" y="181"/>
                      <a:pt x="0" y="208"/>
                    </a:cubicBezTo>
                    <a:cubicBezTo>
                      <a:pt x="0" y="276"/>
                      <a:pt x="54" y="331"/>
                      <a:pt x="121" y="331"/>
                    </a:cubicBezTo>
                    <a:cubicBezTo>
                      <a:pt x="188" y="331"/>
                      <a:pt x="242" y="276"/>
                      <a:pt x="242" y="208"/>
                    </a:cubicBezTo>
                    <a:cubicBezTo>
                      <a:pt x="242" y="181"/>
                      <a:pt x="233" y="155"/>
                      <a:pt x="218" y="135"/>
                    </a:cubicBezTo>
                    <a:close/>
                    <a:moveTo>
                      <a:pt x="182" y="216"/>
                    </a:moveTo>
                    <a:cubicBezTo>
                      <a:pt x="141" y="216"/>
                      <a:pt x="141" y="216"/>
                      <a:pt x="141" y="21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01" y="256"/>
                      <a:pt x="101" y="256"/>
                      <a:pt x="101" y="256"/>
                    </a:cubicBezTo>
                    <a:cubicBezTo>
                      <a:pt x="101" y="216"/>
                      <a:pt x="101" y="216"/>
                      <a:pt x="101" y="216"/>
                    </a:cubicBezTo>
                    <a:cubicBezTo>
                      <a:pt x="60" y="216"/>
                      <a:pt x="60" y="216"/>
                      <a:pt x="60" y="216"/>
                    </a:cubicBezTo>
                    <a:cubicBezTo>
                      <a:pt x="60" y="176"/>
                      <a:pt x="60" y="176"/>
                      <a:pt x="60" y="176"/>
                    </a:cubicBezTo>
                    <a:cubicBezTo>
                      <a:pt x="101" y="176"/>
                      <a:pt x="101" y="176"/>
                      <a:pt x="101" y="176"/>
                    </a:cubicBezTo>
                    <a:cubicBezTo>
                      <a:pt x="101" y="135"/>
                      <a:pt x="101" y="135"/>
                      <a:pt x="101" y="135"/>
                    </a:cubicBezTo>
                    <a:cubicBezTo>
                      <a:pt x="141" y="135"/>
                      <a:pt x="141" y="135"/>
                      <a:pt x="141" y="135"/>
                    </a:cubicBezTo>
                    <a:cubicBezTo>
                      <a:pt x="141" y="176"/>
                      <a:pt x="141" y="176"/>
                      <a:pt x="141" y="176"/>
                    </a:cubicBezTo>
                    <a:cubicBezTo>
                      <a:pt x="182" y="176"/>
                      <a:pt x="182" y="176"/>
                      <a:pt x="182" y="176"/>
                    </a:cubicBezTo>
                    <a:lnTo>
                      <a:pt x="182" y="2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</p:grpSp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0BBC542E-1A73-286B-6247-8FDAADF704B3}"/>
              </a:ext>
            </a:extLst>
          </p:cNvPr>
          <p:cNvGrpSpPr>
            <a:grpSpLocks noChangeAspect="1"/>
          </p:cNvGrpSpPr>
          <p:nvPr/>
        </p:nvGrpSpPr>
        <p:grpSpPr>
          <a:xfrm>
            <a:off x="6580806" y="4445619"/>
            <a:ext cx="4969305" cy="1185519"/>
            <a:chOff x="6580806" y="4445619"/>
            <a:chExt cx="4969305" cy="1185519"/>
          </a:xfrm>
          <a:solidFill>
            <a:schemeClr val="accent1"/>
          </a:solidFill>
        </p:grpSpPr>
        <p:sp>
          <p:nvSpPr>
            <p:cNvPr id="25" name="Rechteck: abgerundete Ecken 24">
              <a:extLst>
                <a:ext uri="{FF2B5EF4-FFF2-40B4-BE49-F238E27FC236}">
                  <a16:creationId xmlns:a16="http://schemas.microsoft.com/office/drawing/2014/main" id="{ADA4CA19-D5D8-CBB0-7C61-929320C088D7}"/>
                </a:ext>
              </a:extLst>
            </p:cNvPr>
            <p:cNvSpPr/>
            <p:nvPr/>
          </p:nvSpPr>
          <p:spPr bwMode="gray">
            <a:xfrm>
              <a:off x="6580806" y="4445619"/>
              <a:ext cx="4969305" cy="1185519"/>
            </a:xfrm>
            <a:prstGeom prst="roundRect">
              <a:avLst>
                <a:gd name="adj" fmla="val 8968"/>
              </a:avLst>
            </a:prstGeom>
            <a:grpFill/>
          </p:spPr>
          <p:txBody>
            <a:bodyPr vert="horz" wrap="square" lIns="828000" tIns="180000" rIns="108000" bIns="180000" rtlCol="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Zahnprophylaxe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bis 120 EUR jährlich</a:t>
              </a:r>
              <a:b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unabhängig der Beitragsrückerstattung / Beitragsstundung</a:t>
              </a:r>
            </a:p>
          </p:txBody>
        </p:sp>
        <p:grpSp>
          <p:nvGrpSpPr>
            <p:cNvPr id="32" name="Grafik 62">
              <a:extLst>
                <a:ext uri="{FF2B5EF4-FFF2-40B4-BE49-F238E27FC236}">
                  <a16:creationId xmlns:a16="http://schemas.microsoft.com/office/drawing/2014/main" id="{AF946603-0DB6-5F12-F8CF-FA371350E20C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660690" y="4768314"/>
              <a:ext cx="541893" cy="540128"/>
              <a:chOff x="3171825" y="514350"/>
              <a:chExt cx="5848350" cy="5829300"/>
            </a:xfrm>
            <a:grpFill/>
          </p:grpSpPr>
          <p:sp>
            <p:nvSpPr>
              <p:cNvPr id="33" name="Freihandform: Form 32">
                <a:extLst>
                  <a:ext uri="{FF2B5EF4-FFF2-40B4-BE49-F238E27FC236}">
                    <a16:creationId xmlns:a16="http://schemas.microsoft.com/office/drawing/2014/main" id="{ADFC6C58-A736-1F62-EB5D-497E7A4A922A}"/>
                  </a:ext>
                </a:extLst>
              </p:cNvPr>
              <p:cNvSpPr/>
              <p:nvPr/>
            </p:nvSpPr>
            <p:spPr bwMode="gray">
              <a:xfrm>
                <a:off x="4356766" y="2696962"/>
                <a:ext cx="3533775" cy="3648075"/>
              </a:xfrm>
              <a:custGeom>
                <a:avLst/>
                <a:gdLst>
                  <a:gd name="connsiteX0" fmla="*/ 1765618 w 3533775"/>
                  <a:gd name="connsiteY0" fmla="*/ 2279565 h 3648075"/>
                  <a:gd name="connsiteX1" fmla="*/ 2370456 w 3533775"/>
                  <a:gd name="connsiteY1" fmla="*/ 3349223 h 3648075"/>
                  <a:gd name="connsiteX2" fmla="*/ 2559337 w 3533775"/>
                  <a:gd name="connsiteY2" fmla="*/ 3646308 h 3648075"/>
                  <a:gd name="connsiteX3" fmla="*/ 2849087 w 3533775"/>
                  <a:gd name="connsiteY3" fmla="*/ 3456093 h 3648075"/>
                  <a:gd name="connsiteX4" fmla="*/ 3139028 w 3533775"/>
                  <a:gd name="connsiteY4" fmla="*/ 2861828 h 3648075"/>
                  <a:gd name="connsiteX5" fmla="*/ 3504312 w 3533775"/>
                  <a:gd name="connsiteY5" fmla="*/ 580115 h 3648075"/>
                  <a:gd name="connsiteX6" fmla="*/ 2748313 w 3533775"/>
                  <a:gd name="connsiteY6" fmla="*/ 21569 h 3648075"/>
                  <a:gd name="connsiteX7" fmla="*/ 2005077 w 3533775"/>
                  <a:gd name="connsiteY7" fmla="*/ 332846 h 3648075"/>
                  <a:gd name="connsiteX8" fmla="*/ 1765999 w 3533775"/>
                  <a:gd name="connsiteY8" fmla="*/ 407236 h 3648075"/>
                  <a:gd name="connsiteX9" fmla="*/ 1770000 w 3533775"/>
                  <a:gd name="connsiteY9" fmla="*/ 407236 h 3648075"/>
                  <a:gd name="connsiteX10" fmla="*/ 1530732 w 3533775"/>
                  <a:gd name="connsiteY10" fmla="*/ 332846 h 3648075"/>
                  <a:gd name="connsiteX11" fmla="*/ 787496 w 3533775"/>
                  <a:gd name="connsiteY11" fmla="*/ 21569 h 3648075"/>
                  <a:gd name="connsiteX12" fmla="*/ 31497 w 3533775"/>
                  <a:gd name="connsiteY12" fmla="*/ 580115 h 3648075"/>
                  <a:gd name="connsiteX13" fmla="*/ 396876 w 3533775"/>
                  <a:gd name="connsiteY13" fmla="*/ 2861828 h 3648075"/>
                  <a:gd name="connsiteX14" fmla="*/ 686626 w 3533775"/>
                  <a:gd name="connsiteY14" fmla="*/ 3456093 h 3648075"/>
                  <a:gd name="connsiteX15" fmla="*/ 976377 w 3533775"/>
                  <a:gd name="connsiteY15" fmla="*/ 3646308 h 3648075"/>
                  <a:gd name="connsiteX16" fmla="*/ 1165448 w 3533775"/>
                  <a:gd name="connsiteY16" fmla="*/ 3349223 h 3648075"/>
                  <a:gd name="connsiteX17" fmla="*/ 1770095 w 3533775"/>
                  <a:gd name="connsiteY17" fmla="*/ 2279565 h 3648075"/>
                  <a:gd name="connsiteX18" fmla="*/ 1765618 w 3533775"/>
                  <a:gd name="connsiteY18" fmla="*/ 2279565 h 3648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533775" h="3648075">
                    <a:moveTo>
                      <a:pt x="1765618" y="2279565"/>
                    </a:moveTo>
                    <a:cubicBezTo>
                      <a:pt x="2370456" y="2279565"/>
                      <a:pt x="2332546" y="3040137"/>
                      <a:pt x="2370456" y="3349223"/>
                    </a:cubicBezTo>
                    <a:cubicBezTo>
                      <a:pt x="2408175" y="3658119"/>
                      <a:pt x="2559337" y="3646308"/>
                      <a:pt x="2559337" y="3646308"/>
                    </a:cubicBezTo>
                    <a:cubicBezTo>
                      <a:pt x="2559337" y="3646308"/>
                      <a:pt x="2697925" y="3693742"/>
                      <a:pt x="2849087" y="3456093"/>
                    </a:cubicBezTo>
                    <a:cubicBezTo>
                      <a:pt x="3000249" y="3218350"/>
                      <a:pt x="3139028" y="2861828"/>
                      <a:pt x="3139028" y="2861828"/>
                    </a:cubicBezTo>
                    <a:cubicBezTo>
                      <a:pt x="3139028" y="2861828"/>
                      <a:pt x="3668046" y="1328875"/>
                      <a:pt x="3504312" y="580115"/>
                    </a:cubicBezTo>
                    <a:cubicBezTo>
                      <a:pt x="3340768" y="-168550"/>
                      <a:pt x="2748313" y="21569"/>
                      <a:pt x="2748313" y="21569"/>
                    </a:cubicBezTo>
                    <a:cubicBezTo>
                      <a:pt x="2748313" y="21569"/>
                      <a:pt x="2315973" y="118914"/>
                      <a:pt x="2005077" y="332846"/>
                    </a:cubicBezTo>
                    <a:cubicBezTo>
                      <a:pt x="1955070" y="367326"/>
                      <a:pt x="1871822" y="407236"/>
                      <a:pt x="1765999" y="407236"/>
                    </a:cubicBezTo>
                    <a:lnTo>
                      <a:pt x="1770000" y="407236"/>
                    </a:lnTo>
                    <a:cubicBezTo>
                      <a:pt x="1664463" y="407236"/>
                      <a:pt x="1580928" y="367326"/>
                      <a:pt x="1530732" y="332846"/>
                    </a:cubicBezTo>
                    <a:cubicBezTo>
                      <a:pt x="1219836" y="118914"/>
                      <a:pt x="787496" y="21569"/>
                      <a:pt x="787496" y="21569"/>
                    </a:cubicBezTo>
                    <a:cubicBezTo>
                      <a:pt x="787496" y="21569"/>
                      <a:pt x="195422" y="-168455"/>
                      <a:pt x="31497" y="580115"/>
                    </a:cubicBezTo>
                    <a:cubicBezTo>
                      <a:pt x="-132429" y="1328685"/>
                      <a:pt x="396876" y="2861828"/>
                      <a:pt x="396876" y="2861828"/>
                    </a:cubicBezTo>
                    <a:cubicBezTo>
                      <a:pt x="396876" y="2861828"/>
                      <a:pt x="535464" y="3218350"/>
                      <a:pt x="686626" y="3456093"/>
                    </a:cubicBezTo>
                    <a:cubicBezTo>
                      <a:pt x="837788" y="3693647"/>
                      <a:pt x="976377" y="3646308"/>
                      <a:pt x="976377" y="3646308"/>
                    </a:cubicBezTo>
                    <a:cubicBezTo>
                      <a:pt x="976377" y="3646308"/>
                      <a:pt x="1127538" y="3658119"/>
                      <a:pt x="1165448" y="3349223"/>
                    </a:cubicBezTo>
                    <a:cubicBezTo>
                      <a:pt x="1203167" y="3040137"/>
                      <a:pt x="1165448" y="2279565"/>
                      <a:pt x="1770095" y="2279565"/>
                    </a:cubicBezTo>
                    <a:cubicBezTo>
                      <a:pt x="1770190" y="2279565"/>
                      <a:pt x="1765618" y="2279565"/>
                      <a:pt x="1765618" y="227956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34" name="Freihandform: Form 33">
                <a:extLst>
                  <a:ext uri="{FF2B5EF4-FFF2-40B4-BE49-F238E27FC236}">
                    <a16:creationId xmlns:a16="http://schemas.microsoft.com/office/drawing/2014/main" id="{E72159CB-FF95-0DFE-FF20-506EA310C4BB}"/>
                  </a:ext>
                </a:extLst>
              </p:cNvPr>
              <p:cNvSpPr/>
              <p:nvPr/>
            </p:nvSpPr>
            <p:spPr bwMode="gray">
              <a:xfrm>
                <a:off x="3171825" y="514350"/>
                <a:ext cx="5838825" cy="2905125"/>
              </a:xfrm>
              <a:custGeom>
                <a:avLst/>
                <a:gdLst>
                  <a:gd name="connsiteX0" fmla="*/ 5847969 w 5838825"/>
                  <a:gd name="connsiteY0" fmla="*/ 2913507 h 2905125"/>
                  <a:gd name="connsiteX1" fmla="*/ 5483257 w 5838825"/>
                  <a:gd name="connsiteY1" fmla="*/ 2913507 h 2905125"/>
                  <a:gd name="connsiteX2" fmla="*/ 2924080 w 5838825"/>
                  <a:gd name="connsiteY2" fmla="*/ 363379 h 2905125"/>
                  <a:gd name="connsiteX3" fmla="*/ 364712 w 5838825"/>
                  <a:gd name="connsiteY3" fmla="*/ 2913507 h 2905125"/>
                  <a:gd name="connsiteX4" fmla="*/ 0 w 5838825"/>
                  <a:gd name="connsiteY4" fmla="*/ 2913507 h 2905125"/>
                  <a:gd name="connsiteX5" fmla="*/ 2923889 w 5838825"/>
                  <a:gd name="connsiteY5" fmla="*/ 0 h 2905125"/>
                  <a:gd name="connsiteX6" fmla="*/ 5847969 w 5838825"/>
                  <a:gd name="connsiteY6" fmla="*/ 2913507 h 2905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38825" h="2905125">
                    <a:moveTo>
                      <a:pt x="5847969" y="2913507"/>
                    </a:moveTo>
                    <a:lnTo>
                      <a:pt x="5483257" y="2913507"/>
                    </a:lnTo>
                    <a:cubicBezTo>
                      <a:pt x="5483257" y="1507427"/>
                      <a:pt x="4335209" y="363379"/>
                      <a:pt x="2924080" y="363379"/>
                    </a:cubicBezTo>
                    <a:cubicBezTo>
                      <a:pt x="1512951" y="363379"/>
                      <a:pt x="364712" y="1507617"/>
                      <a:pt x="364712" y="2913507"/>
                    </a:cubicBezTo>
                    <a:lnTo>
                      <a:pt x="0" y="2913507"/>
                    </a:lnTo>
                    <a:cubicBezTo>
                      <a:pt x="0" y="1307021"/>
                      <a:pt x="1311593" y="0"/>
                      <a:pt x="2923889" y="0"/>
                    </a:cubicBezTo>
                    <a:cubicBezTo>
                      <a:pt x="4536186" y="0"/>
                      <a:pt x="5847969" y="1307021"/>
                      <a:pt x="5847969" y="291350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B0802CD6-B9BF-791F-719E-10A3617E5635}"/>
              </a:ext>
            </a:extLst>
          </p:cNvPr>
          <p:cNvGrpSpPr>
            <a:grpSpLocks noChangeAspect="1"/>
          </p:cNvGrpSpPr>
          <p:nvPr/>
        </p:nvGrpSpPr>
        <p:grpSpPr>
          <a:xfrm>
            <a:off x="6580806" y="1338425"/>
            <a:ext cx="4969305" cy="1185519"/>
            <a:chOff x="6580806" y="1338425"/>
            <a:chExt cx="4969305" cy="1185519"/>
          </a:xfrm>
          <a:solidFill>
            <a:schemeClr val="accent1"/>
          </a:solidFill>
        </p:grpSpPr>
        <p:sp>
          <p:nvSpPr>
            <p:cNvPr id="19" name="Rechteck: abgerundete Ecken 18">
              <a:extLst>
                <a:ext uri="{FF2B5EF4-FFF2-40B4-BE49-F238E27FC236}">
                  <a16:creationId xmlns:a16="http://schemas.microsoft.com/office/drawing/2014/main" id="{8F8D8408-5952-074C-6864-A321B82233B4}"/>
                </a:ext>
              </a:extLst>
            </p:cNvPr>
            <p:cNvSpPr/>
            <p:nvPr/>
          </p:nvSpPr>
          <p:spPr bwMode="gray">
            <a:xfrm>
              <a:off x="6580806" y="1338425"/>
              <a:ext cx="4969305" cy="1185519"/>
            </a:xfrm>
            <a:prstGeom prst="roundRect">
              <a:avLst>
                <a:gd name="adj" fmla="val 8968"/>
              </a:avLst>
            </a:prstGeom>
            <a:grpFill/>
          </p:spPr>
          <p:txBody>
            <a:bodyPr vert="horz" wrap="square" lIns="828000" tIns="180000" rIns="108000" bIns="180000" rtlCol="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Programm für Vorsorgeuntersuchungen </a:t>
              </a:r>
              <a:b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unabhängig der Beitragsrückerstattung / Beitragsstundung</a:t>
              </a:r>
            </a:p>
          </p:txBody>
        </p:sp>
        <p:grpSp>
          <p:nvGrpSpPr>
            <p:cNvPr id="35" name="Grafik 5">
              <a:extLst>
                <a:ext uri="{FF2B5EF4-FFF2-40B4-BE49-F238E27FC236}">
                  <a16:creationId xmlns:a16="http://schemas.microsoft.com/office/drawing/2014/main" id="{7F5CD4E4-1E3F-B7BD-29A2-EC0371765D33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704405" y="1716499"/>
              <a:ext cx="454072" cy="429370"/>
              <a:chOff x="3767137" y="1228725"/>
              <a:chExt cx="4653715" cy="4400550"/>
            </a:xfrm>
            <a:grpFill/>
          </p:grpSpPr>
          <p:sp>
            <p:nvSpPr>
              <p:cNvPr id="36" name="Freihandform: Form 35">
                <a:extLst>
                  <a:ext uri="{FF2B5EF4-FFF2-40B4-BE49-F238E27FC236}">
                    <a16:creationId xmlns:a16="http://schemas.microsoft.com/office/drawing/2014/main" id="{AB31859C-10E6-C53C-077F-E7D0EF43AF12}"/>
                  </a:ext>
                </a:extLst>
              </p:cNvPr>
              <p:cNvSpPr/>
              <p:nvPr/>
            </p:nvSpPr>
            <p:spPr bwMode="gray">
              <a:xfrm>
                <a:off x="5830056" y="2136937"/>
                <a:ext cx="2590796" cy="2590797"/>
              </a:xfrm>
              <a:custGeom>
                <a:avLst/>
                <a:gdLst>
                  <a:gd name="connsiteX0" fmla="*/ 897636 w 2590800"/>
                  <a:gd name="connsiteY0" fmla="*/ 1686592 h 2590800"/>
                  <a:gd name="connsiteX1" fmla="*/ 0 w 2590800"/>
                  <a:gd name="connsiteY1" fmla="*/ 1686592 h 2590800"/>
                  <a:gd name="connsiteX2" fmla="*/ 0 w 2590800"/>
                  <a:gd name="connsiteY2" fmla="*/ 908209 h 2590800"/>
                  <a:gd name="connsiteX3" fmla="*/ 908114 w 2590800"/>
                  <a:gd name="connsiteY3" fmla="*/ 908209 h 2590800"/>
                  <a:gd name="connsiteX4" fmla="*/ 908114 w 2590800"/>
                  <a:gd name="connsiteY4" fmla="*/ 0 h 2590800"/>
                  <a:gd name="connsiteX5" fmla="*/ 1686592 w 2590800"/>
                  <a:gd name="connsiteY5" fmla="*/ 0 h 2590800"/>
                  <a:gd name="connsiteX6" fmla="*/ 1686592 w 2590800"/>
                  <a:gd name="connsiteY6" fmla="*/ 908209 h 2590800"/>
                  <a:gd name="connsiteX7" fmla="*/ 2594801 w 2590800"/>
                  <a:gd name="connsiteY7" fmla="*/ 908209 h 2590800"/>
                  <a:gd name="connsiteX8" fmla="*/ 2594801 w 2590800"/>
                  <a:gd name="connsiteY8" fmla="*/ 1686592 h 2590800"/>
                  <a:gd name="connsiteX9" fmla="*/ 1686592 w 2590800"/>
                  <a:gd name="connsiteY9" fmla="*/ 1686592 h 2590800"/>
                  <a:gd name="connsiteX10" fmla="*/ 1686592 w 2590800"/>
                  <a:gd name="connsiteY10" fmla="*/ 2594801 h 2590800"/>
                  <a:gd name="connsiteX11" fmla="*/ 897636 w 2590800"/>
                  <a:gd name="connsiteY11" fmla="*/ 2594801 h 2590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90800" h="2590800">
                    <a:moveTo>
                      <a:pt x="897636" y="1686592"/>
                    </a:moveTo>
                    <a:lnTo>
                      <a:pt x="0" y="1686592"/>
                    </a:lnTo>
                    <a:lnTo>
                      <a:pt x="0" y="908209"/>
                    </a:lnTo>
                    <a:lnTo>
                      <a:pt x="908114" y="908209"/>
                    </a:lnTo>
                    <a:lnTo>
                      <a:pt x="908114" y="0"/>
                    </a:lnTo>
                    <a:lnTo>
                      <a:pt x="1686592" y="0"/>
                    </a:lnTo>
                    <a:lnTo>
                      <a:pt x="1686592" y="908209"/>
                    </a:lnTo>
                    <a:lnTo>
                      <a:pt x="2594801" y="908209"/>
                    </a:lnTo>
                    <a:lnTo>
                      <a:pt x="2594801" y="1686592"/>
                    </a:lnTo>
                    <a:lnTo>
                      <a:pt x="1686592" y="1686592"/>
                    </a:lnTo>
                    <a:lnTo>
                      <a:pt x="1686592" y="2594801"/>
                    </a:lnTo>
                    <a:lnTo>
                      <a:pt x="897636" y="259480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37" name="Freihandform: Form 36">
                <a:extLst>
                  <a:ext uri="{FF2B5EF4-FFF2-40B4-BE49-F238E27FC236}">
                    <a16:creationId xmlns:a16="http://schemas.microsoft.com/office/drawing/2014/main" id="{37706FBB-2CB8-C6BF-F890-7A9DD32CD99A}"/>
                  </a:ext>
                </a:extLst>
              </p:cNvPr>
              <p:cNvSpPr/>
              <p:nvPr/>
            </p:nvSpPr>
            <p:spPr bwMode="gray">
              <a:xfrm>
                <a:off x="3767137" y="1228725"/>
                <a:ext cx="4648200" cy="4400550"/>
              </a:xfrm>
              <a:custGeom>
                <a:avLst/>
                <a:gdLst>
                  <a:gd name="connsiteX0" fmla="*/ 2583180 w 4648200"/>
                  <a:gd name="connsiteY0" fmla="*/ 3762470 h 4400550"/>
                  <a:gd name="connsiteX1" fmla="*/ 2326767 w 4648200"/>
                  <a:gd name="connsiteY1" fmla="*/ 4029266 h 4400550"/>
                  <a:gd name="connsiteX2" fmla="*/ 601313 w 4648200"/>
                  <a:gd name="connsiteY2" fmla="*/ 2242757 h 4400550"/>
                  <a:gd name="connsiteX3" fmla="*/ 259461 w 4648200"/>
                  <a:gd name="connsiteY3" fmla="*/ 1420463 h 4400550"/>
                  <a:gd name="connsiteX4" fmla="*/ 1424273 w 4648200"/>
                  <a:gd name="connsiteY4" fmla="*/ 259556 h 4400550"/>
                  <a:gd name="connsiteX5" fmla="*/ 2239994 w 4648200"/>
                  <a:gd name="connsiteY5" fmla="*/ 594932 h 4400550"/>
                  <a:gd name="connsiteX6" fmla="*/ 2331339 w 4648200"/>
                  <a:gd name="connsiteY6" fmla="*/ 685324 h 4400550"/>
                  <a:gd name="connsiteX7" fmla="*/ 2422684 w 4648200"/>
                  <a:gd name="connsiteY7" fmla="*/ 595027 h 4400550"/>
                  <a:gd name="connsiteX8" fmla="*/ 3238405 w 4648200"/>
                  <a:gd name="connsiteY8" fmla="*/ 259556 h 4400550"/>
                  <a:gd name="connsiteX9" fmla="*/ 4394264 w 4648200"/>
                  <a:gd name="connsiteY9" fmla="*/ 1420463 h 4400550"/>
                  <a:gd name="connsiteX10" fmla="*/ 4385310 w 4648200"/>
                  <a:gd name="connsiteY10" fmla="*/ 1556957 h 4400550"/>
                  <a:gd name="connsiteX11" fmla="*/ 4647153 w 4648200"/>
                  <a:gd name="connsiteY11" fmla="*/ 1556957 h 4400550"/>
                  <a:gd name="connsiteX12" fmla="*/ 4653915 w 4648200"/>
                  <a:gd name="connsiteY12" fmla="*/ 1420463 h 4400550"/>
                  <a:gd name="connsiteX13" fmla="*/ 3238310 w 4648200"/>
                  <a:gd name="connsiteY13" fmla="*/ 0 h 4400550"/>
                  <a:gd name="connsiteX14" fmla="*/ 2331244 w 4648200"/>
                  <a:gd name="connsiteY14" fmla="*/ 327470 h 4400550"/>
                  <a:gd name="connsiteX15" fmla="*/ 1424273 w 4648200"/>
                  <a:gd name="connsiteY15" fmla="*/ 0 h 4400550"/>
                  <a:gd name="connsiteX16" fmla="*/ 0 w 4648200"/>
                  <a:gd name="connsiteY16" fmla="*/ 1420368 h 4400550"/>
                  <a:gd name="connsiteX17" fmla="*/ 416624 w 4648200"/>
                  <a:gd name="connsiteY17" fmla="*/ 2424875 h 4400550"/>
                  <a:gd name="connsiteX18" fmla="*/ 2233232 w 4648200"/>
                  <a:gd name="connsiteY18" fmla="*/ 4306348 h 4400550"/>
                  <a:gd name="connsiteX19" fmla="*/ 2326862 w 4648200"/>
                  <a:gd name="connsiteY19" fmla="*/ 4403884 h 4400550"/>
                  <a:gd name="connsiteX20" fmla="*/ 2420493 w 4648200"/>
                  <a:gd name="connsiteY20" fmla="*/ 4306348 h 4400550"/>
                  <a:gd name="connsiteX21" fmla="*/ 2943225 w 4648200"/>
                  <a:gd name="connsiteY21" fmla="*/ 3762470 h 4400550"/>
                  <a:gd name="connsiteX22" fmla="*/ 2583180 w 4648200"/>
                  <a:gd name="connsiteY22" fmla="*/ 3762470 h 440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648200" h="4400550">
                    <a:moveTo>
                      <a:pt x="2583180" y="3762470"/>
                    </a:moveTo>
                    <a:cubicBezTo>
                      <a:pt x="2477548" y="3872389"/>
                      <a:pt x="2388394" y="3965162"/>
                      <a:pt x="2326767" y="4029266"/>
                    </a:cubicBezTo>
                    <a:cubicBezTo>
                      <a:pt x="2011204" y="3700463"/>
                      <a:pt x="985647" y="2633091"/>
                      <a:pt x="601313" y="2242757"/>
                    </a:cubicBezTo>
                    <a:cubicBezTo>
                      <a:pt x="380905" y="2018824"/>
                      <a:pt x="259461" y="1726787"/>
                      <a:pt x="259461" y="1420463"/>
                    </a:cubicBezTo>
                    <a:cubicBezTo>
                      <a:pt x="259461" y="780288"/>
                      <a:pt x="781907" y="259556"/>
                      <a:pt x="1424273" y="259556"/>
                    </a:cubicBezTo>
                    <a:cubicBezTo>
                      <a:pt x="1731931" y="259556"/>
                      <a:pt x="2021586" y="378619"/>
                      <a:pt x="2239994" y="594932"/>
                    </a:cubicBezTo>
                    <a:lnTo>
                      <a:pt x="2331339" y="685324"/>
                    </a:lnTo>
                    <a:lnTo>
                      <a:pt x="2422684" y="595027"/>
                    </a:lnTo>
                    <a:cubicBezTo>
                      <a:pt x="2641187" y="378619"/>
                      <a:pt x="2930747" y="259556"/>
                      <a:pt x="3238405" y="259556"/>
                    </a:cubicBezTo>
                    <a:cubicBezTo>
                      <a:pt x="3875723" y="259556"/>
                      <a:pt x="4394264" y="780383"/>
                      <a:pt x="4394264" y="1420463"/>
                    </a:cubicBezTo>
                    <a:cubicBezTo>
                      <a:pt x="4394264" y="1466374"/>
                      <a:pt x="4390644" y="1511903"/>
                      <a:pt x="4385310" y="1556957"/>
                    </a:cubicBezTo>
                    <a:lnTo>
                      <a:pt x="4647153" y="1556957"/>
                    </a:lnTo>
                    <a:cubicBezTo>
                      <a:pt x="4651534" y="1511808"/>
                      <a:pt x="4653915" y="1466279"/>
                      <a:pt x="4653915" y="1420463"/>
                    </a:cubicBezTo>
                    <a:cubicBezTo>
                      <a:pt x="4653534" y="637127"/>
                      <a:pt x="4018788" y="0"/>
                      <a:pt x="3238310" y="0"/>
                    </a:cubicBezTo>
                    <a:cubicBezTo>
                      <a:pt x="2903315" y="0"/>
                      <a:pt x="2585752" y="115443"/>
                      <a:pt x="2331244" y="327470"/>
                    </a:cubicBezTo>
                    <a:cubicBezTo>
                      <a:pt x="2076926" y="115443"/>
                      <a:pt x="1759268" y="0"/>
                      <a:pt x="1424273" y="0"/>
                    </a:cubicBezTo>
                    <a:cubicBezTo>
                      <a:pt x="638842" y="0"/>
                      <a:pt x="0" y="637127"/>
                      <a:pt x="0" y="1420368"/>
                    </a:cubicBezTo>
                    <a:cubicBezTo>
                      <a:pt x="0" y="1795177"/>
                      <a:pt x="147923" y="2151983"/>
                      <a:pt x="416624" y="2424875"/>
                    </a:cubicBezTo>
                    <a:cubicBezTo>
                      <a:pt x="869823" y="2885218"/>
                      <a:pt x="2219611" y="4292251"/>
                      <a:pt x="2233232" y="4306348"/>
                    </a:cubicBezTo>
                    <a:lnTo>
                      <a:pt x="2326862" y="4403884"/>
                    </a:lnTo>
                    <a:lnTo>
                      <a:pt x="2420493" y="4306348"/>
                    </a:lnTo>
                    <a:cubicBezTo>
                      <a:pt x="2425922" y="4300633"/>
                      <a:pt x="2649188" y="4068032"/>
                      <a:pt x="2943225" y="3762470"/>
                    </a:cubicBezTo>
                    <a:lnTo>
                      <a:pt x="2583180" y="376247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6EE7B21-1B59-EB6C-8B9B-92E9F3184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Produkt Best Fit &amp; Best Fit 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9210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PowerPoint-Master_16zu9">
  <a:themeElements>
    <a:clrScheme name="HanseMerkur_final">
      <a:dk1>
        <a:sysClr val="windowText" lastClr="000000"/>
      </a:dk1>
      <a:lt1>
        <a:sysClr val="window" lastClr="FFFFFF"/>
      </a:lt1>
      <a:dk2>
        <a:srgbClr val="ECECED"/>
      </a:dk2>
      <a:lt2>
        <a:srgbClr val="EDF6F2"/>
      </a:lt2>
      <a:accent1>
        <a:srgbClr val="00A075"/>
      </a:accent1>
      <a:accent2>
        <a:srgbClr val="7DBF68"/>
      </a:accent2>
      <a:accent3>
        <a:srgbClr val="005E52"/>
      </a:accent3>
      <a:accent4>
        <a:srgbClr val="A49B97"/>
      </a:accent4>
      <a:accent5>
        <a:srgbClr val="D1CDCB"/>
      </a:accent5>
      <a:accent6>
        <a:srgbClr val="8D827D"/>
      </a:accent6>
      <a:hlink>
        <a:srgbClr val="00A075"/>
      </a:hlink>
      <a:folHlink>
        <a:srgbClr val="005E52"/>
      </a:folHlink>
    </a:clrScheme>
    <a:fontScheme name="HanseMerku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lIns="108000" tIns="108000" rIns="108000" bIns="108000" rtlCol="0" anchor="t" anchorCtr="0"/>
      <a:lstStyle>
        <a:defPPr marL="180000" indent="-180000" algn="l">
          <a:lnSpc>
            <a:spcPct val="100000"/>
          </a:lnSpc>
          <a:spcBef>
            <a:spcPts val="600"/>
          </a:spcBef>
          <a:buFont typeface="Arial" panose="020B0604020202020204" pitchFamily="34" charset="0"/>
          <a:buChar char="•"/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vert="horz" wrap="none" lIns="0" tIns="0" rIns="0" bIns="0" rtlCol="0">
        <a:spAutoFit/>
      </a:bodyPr>
      <a:lstStyle>
        <a:defPPr marL="180000" indent="-180000" algn="l">
          <a:spcBef>
            <a:spcPts val="600"/>
          </a:spcBef>
          <a:buFont typeface="Arial" panose="020B0604020202020204" pitchFamily="34" charset="0"/>
          <a:buChar char="•"/>
          <a:defRPr sz="1600" dirty="0" err="1" smtClean="0"/>
        </a:defPPr>
      </a:lstStyle>
    </a:txDef>
  </a:objectDefaults>
  <a:extraClrSchemeLst/>
  <a:custClrLst>
    <a:custClr>
      <a:srgbClr val="E9D0B7"/>
    </a:custClr>
    <a:custClr>
      <a:srgbClr val="6D1B34"/>
    </a:custClr>
    <a:custClr>
      <a:srgbClr val="D88210"/>
    </a:custClr>
    <a:custClr>
      <a:srgbClr val="FDC300"/>
    </a:custClr>
    <a:custClr>
      <a:srgbClr val="87CEDC"/>
    </a:custClr>
    <a:custClr>
      <a:srgbClr val="8D827D"/>
    </a:custClr>
    <a:custClr>
      <a:srgbClr val="194383"/>
    </a:custClr>
    <a:custClr>
      <a:srgbClr val="EB5B25"/>
    </a:custClr>
    <a:custClr>
      <a:srgbClr val="7F5CAA"/>
    </a:custClr>
    <a:custClr>
      <a:srgbClr val="FFFFFF"/>
    </a:custClr>
    <a:custClr>
      <a:srgbClr val="EDD9C5"/>
    </a:custClr>
    <a:custClr>
      <a:srgbClr val="8A495D"/>
    </a:custClr>
    <a:custClr>
      <a:srgbClr val="E09B40"/>
    </a:custClr>
    <a:custClr>
      <a:srgbClr val="FDCF33"/>
    </a:custClr>
    <a:custClr>
      <a:srgbClr val="9FD8E3"/>
    </a:custClr>
    <a:custClr>
      <a:srgbClr val="A49B97"/>
    </a:custClr>
    <a:custClr>
      <a:srgbClr val="47699C"/>
    </a:custClr>
    <a:custClr>
      <a:srgbClr val="EF7C51"/>
    </a:custClr>
    <a:custClr>
      <a:srgbClr val="997DBB"/>
    </a:custClr>
    <a:custClr>
      <a:srgbClr val="FFFFFF"/>
    </a:custClr>
    <a:custClr>
      <a:srgbClr val="F2E3D4"/>
    </a:custClr>
    <a:custClr>
      <a:srgbClr val="A77685"/>
    </a:custClr>
    <a:custClr>
      <a:srgbClr val="E8B470"/>
    </a:custClr>
    <a:custClr>
      <a:srgbClr val="FEDB66"/>
    </a:custClr>
    <a:custClr>
      <a:srgbClr val="B7E2EA"/>
    </a:custClr>
    <a:custClr>
      <a:srgbClr val="BBB4B1"/>
    </a:custClr>
    <a:custClr>
      <a:srgbClr val="758EB5"/>
    </a:custClr>
    <a:custClr>
      <a:srgbClr val="F39D7C"/>
    </a:custClr>
    <a:custClr>
      <a:srgbClr val="B29DCC"/>
    </a:custClr>
    <a:custClr>
      <a:srgbClr val="FFFFFF"/>
    </a:custClr>
    <a:custClr>
      <a:srgbClr val="F6ECE2"/>
    </a:custClr>
    <a:custClr>
      <a:srgbClr val="C5A4AE"/>
    </a:custClr>
    <a:custClr>
      <a:srgbClr val="EFCD9F"/>
    </a:custClr>
    <a:custClr>
      <a:srgbClr val="FEE799"/>
    </a:custClr>
    <a:custClr>
      <a:srgbClr val="CFEBF1"/>
    </a:custClr>
    <a:custClr>
      <a:srgbClr val="D1CDCB"/>
    </a:custClr>
    <a:custClr>
      <a:srgbClr val="A3B4CD"/>
    </a:custClr>
    <a:custClr>
      <a:srgbClr val="F7BDA8"/>
    </a:custClr>
    <a:custClr>
      <a:srgbClr val="CCBEDD"/>
    </a:custClr>
    <a:custClr>
      <a:srgbClr val="FFFFFF"/>
    </a:custClr>
    <a:custClr>
      <a:srgbClr val="00A075"/>
    </a:custClr>
    <a:custClr>
      <a:srgbClr val="FDC300"/>
    </a:custClr>
    <a:custClr>
      <a:srgbClr val="FF0000"/>
    </a:custClr>
  </a:custClrLst>
  <a:extLst>
    <a:ext uri="{05A4C25C-085E-4340-85A3-A5531E510DB2}">
      <thm15:themeFamily xmlns:thm15="http://schemas.microsoft.com/office/thememl/2012/main" name="Präsentation1" id="{83569A57-AF4F-45FA-98E7-CFDEDC7E04DE}" vid="{AB28EF28-978C-4528-B192-9C3D87A67CA3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1808</Words>
  <Application>Microsoft Office PowerPoint</Application>
  <PresentationFormat>Breitbild</PresentationFormat>
  <Paragraphs>276</Paragraphs>
  <Slides>24</Slides>
  <Notes>3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30" baseType="lpstr">
      <vt:lpstr>Arial</vt:lpstr>
      <vt:lpstr>Arial Narrow</vt:lpstr>
      <vt:lpstr>Calibri</vt:lpstr>
      <vt:lpstr>Open Sans Light</vt:lpstr>
      <vt:lpstr>PowerPoint-Master_16zu9</vt:lpstr>
      <vt:lpstr>think-cell Folie</vt:lpstr>
      <vt:lpstr>Best Fit &amp; Best Fit S</vt:lpstr>
      <vt:lpstr>PowerPoint-Präsentation</vt:lpstr>
      <vt:lpstr>Für jede Ziel­gruppe haben wir den passenden Tarif</vt:lpstr>
      <vt:lpstr>Für jede Ziel­gruppe haben wir den passenden Tarif</vt:lpstr>
      <vt:lpstr>PowerPoint-Präsentation</vt:lpstr>
      <vt:lpstr>Die Highlights des Best Fit &amp; Best Fit S </vt:lpstr>
      <vt:lpstr>Best Fit &amp; Best Fit S belohnen kostenbewusstes Verhalten</vt:lpstr>
      <vt:lpstr>Was passiert, wenn eine Rechnung in Best Fit S eingereicht wird?</vt:lpstr>
      <vt:lpstr>Top-Vorsorge auch bei Inanspruchnahme der Beitragsrückerstattung / Beitragsstundung </vt:lpstr>
      <vt:lpstr>PowerPoint-Präsentation</vt:lpstr>
      <vt:lpstr>Unsere ambulanten Leistungen im Überblick </vt:lpstr>
      <vt:lpstr>Unsere ambulanten Leistungen im Überblick </vt:lpstr>
      <vt:lpstr>Unsere stationären Leistungen im Überblick  </vt:lpstr>
      <vt:lpstr>Unsere zahnärztlichen Leistungen  im Überblick  </vt:lpstr>
      <vt:lpstr>Womit können wir noch punkten?</vt:lpstr>
      <vt:lpstr>Der Gesund­heits­ser­vice der HanseMerkur</vt:lpstr>
      <vt:lpstr>Der Aufbau von Best Fit &amp; Best Fit S</vt:lpstr>
      <vt:lpstr>Bezahl­bare Kran­ken­ver­si­che­rungs­bei­träge auch im Alter</vt:lpstr>
      <vt:lpstr>PowerPoint-Präsentation</vt:lpstr>
      <vt:lpstr>Beitragsberechnung Best Fit  – Eintrittsalter 35 Jahre</vt:lpstr>
      <vt:lpstr>Beitragsberechnung Best Fit S  – Eintrittsalter 35 Jahre</vt:lpstr>
      <vt:lpstr>Beitragshistorie im Vergleich</vt:lpstr>
      <vt:lpstr>Weil wir wissen, was wir tun </vt:lpstr>
      <vt:lpstr>PowerPoint-Präsentation</vt:lpstr>
    </vt:vector>
  </TitlesOfParts>
  <Company>HanseMerkur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Skizze Best Fit</dc:title>
  <dc:creator>Blazek, Marvin</dc:creator>
  <cp:lastModifiedBy>Blazek, Marvin</cp:lastModifiedBy>
  <cp:revision>79</cp:revision>
  <dcterms:created xsi:type="dcterms:W3CDTF">2023-10-10T09:08:03Z</dcterms:created>
  <dcterms:modified xsi:type="dcterms:W3CDTF">2025-02-27T15:27:33Z</dcterms:modified>
</cp:coreProperties>
</file>