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1209" r:id="rId2"/>
    <p:sldId id="801" r:id="rId3"/>
    <p:sldId id="1219" r:id="rId4"/>
    <p:sldId id="1220" r:id="rId5"/>
    <p:sldId id="1221" r:id="rId6"/>
    <p:sldId id="1222" r:id="rId7"/>
    <p:sldId id="1223" r:id="rId8"/>
    <p:sldId id="1226" r:id="rId9"/>
    <p:sldId id="1212" r:id="rId10"/>
    <p:sldId id="1227" r:id="rId11"/>
    <p:sldId id="1228" r:id="rId12"/>
    <p:sldId id="1233" r:id="rId13"/>
    <p:sldId id="290" r:id="rId14"/>
    <p:sldId id="1214" r:id="rId15"/>
    <p:sldId id="1216" r:id="rId16"/>
    <p:sldId id="1237" r:id="rId17"/>
    <p:sldId id="1234" r:id="rId18"/>
    <p:sldId id="1235" r:id="rId19"/>
    <p:sldId id="1236" r:id="rId20"/>
    <p:sldId id="1238" r:id="rId21"/>
    <p:sldId id="1215" r:id="rId22"/>
    <p:sldId id="706" r:id="rId23"/>
    <p:sldId id="1239" r:id="rId24"/>
    <p:sldId id="2142535093" r:id="rId25"/>
    <p:sldId id="2142535092" r:id="rId26"/>
    <p:sldId id="2142535096" r:id="rId27"/>
    <p:sldId id="2142535097" r:id="rId28"/>
    <p:sldId id="2142535098" r:id="rId29"/>
    <p:sldId id="2142535101" r:id="rId30"/>
    <p:sldId id="2142535102" r:id="rId31"/>
  </p:sldIdLst>
  <p:sldSz cx="12192000" cy="6858000"/>
  <p:notesSz cx="6858000" cy="9144000"/>
  <p:custDataLst>
    <p:tags r:id="rId34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F94B86B8-3B22-490E-B422-3DCD81FB047F}">
          <p14:sldIdLst>
            <p14:sldId id="1209"/>
            <p14:sldId id="801"/>
            <p14:sldId id="1219"/>
            <p14:sldId id="1220"/>
            <p14:sldId id="1221"/>
            <p14:sldId id="1222"/>
            <p14:sldId id="1223"/>
            <p14:sldId id="1226"/>
            <p14:sldId id="1212"/>
            <p14:sldId id="1227"/>
            <p14:sldId id="1228"/>
            <p14:sldId id="1233"/>
            <p14:sldId id="290"/>
            <p14:sldId id="1214"/>
            <p14:sldId id="1216"/>
            <p14:sldId id="1237"/>
            <p14:sldId id="1234"/>
            <p14:sldId id="1235"/>
            <p14:sldId id="1236"/>
            <p14:sldId id="1238"/>
            <p14:sldId id="1215"/>
            <p14:sldId id="706"/>
            <p14:sldId id="1239"/>
            <p14:sldId id="2142535093"/>
            <p14:sldId id="2142535092"/>
            <p14:sldId id="2142535096"/>
            <p14:sldId id="2142535097"/>
            <p14:sldId id="2142535098"/>
            <p14:sldId id="2142535101"/>
            <p14:sldId id="21425351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935" userDrawn="1">
          <p15:clr>
            <a:srgbClr val="A4A3A4"/>
          </p15:clr>
        </p15:guide>
        <p15:guide id="3" pos="257" userDrawn="1">
          <p15:clr>
            <a:srgbClr val="A4A3A4"/>
          </p15:clr>
        </p15:guide>
        <p15:guide id="5" orient="horz" pos="3793" userDrawn="1">
          <p15:clr>
            <a:srgbClr val="A4A3A4"/>
          </p15:clr>
        </p15:guide>
        <p15:guide id="6" pos="2525" userDrawn="1">
          <p15:clr>
            <a:srgbClr val="A4A3A4"/>
          </p15:clr>
        </p15:guide>
        <p15:guide id="8" pos="4974" userDrawn="1">
          <p15:clr>
            <a:srgbClr val="A4A3A4"/>
          </p15:clr>
        </p15:guide>
        <p15:guide id="9" pos="5155" userDrawn="1">
          <p15:clr>
            <a:srgbClr val="A4A3A4"/>
          </p15:clr>
        </p15:guide>
        <p15:guide id="10" orient="horz" pos="300" userDrawn="1">
          <p15:clr>
            <a:srgbClr val="A4A3A4"/>
          </p15:clr>
        </p15:guide>
        <p15:guide id="13" pos="3749" userDrawn="1">
          <p15:clr>
            <a:srgbClr val="A4A3A4"/>
          </p15:clr>
        </p15:guide>
        <p15:guide id="14" pos="3931" userDrawn="1">
          <p15:clr>
            <a:srgbClr val="A4A3A4"/>
          </p15:clr>
        </p15:guide>
        <p15:guide id="15" pos="7423" userDrawn="1">
          <p15:clr>
            <a:srgbClr val="A4A3A4"/>
          </p15:clr>
        </p15:guide>
        <p15:guide id="16" orient="horz" pos="2478" userDrawn="1">
          <p15:clr>
            <a:srgbClr val="A4A3A4"/>
          </p15:clr>
        </p15:guide>
        <p15:guide id="17" orient="horz" pos="4201" userDrawn="1">
          <p15:clr>
            <a:srgbClr val="A4A3A4"/>
          </p15:clr>
        </p15:guide>
        <p15:guide id="19" pos="270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59F9"/>
    <a:srgbClr val="FAF6F1"/>
    <a:srgbClr val="C79C3D"/>
    <a:srgbClr val="E7C059"/>
    <a:srgbClr val="E9C2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76" autoAdjust="0"/>
    <p:restoredTop sz="96376" autoAdjust="0"/>
  </p:normalViewPr>
  <p:slideViewPr>
    <p:cSldViewPr snapToObjects="1" showGuides="1">
      <p:cViewPr varScale="1">
        <p:scale>
          <a:sx n="112" d="100"/>
          <a:sy n="112" d="100"/>
        </p:scale>
        <p:origin x="354" y="96"/>
      </p:cViewPr>
      <p:guideLst>
        <p:guide orient="horz" pos="935"/>
        <p:guide pos="257"/>
        <p:guide orient="horz" pos="3793"/>
        <p:guide pos="2525"/>
        <p:guide pos="4974"/>
        <p:guide pos="5155"/>
        <p:guide orient="horz" pos="300"/>
        <p:guide pos="3749"/>
        <p:guide pos="3931"/>
        <p:guide pos="7423"/>
        <p:guide orient="horz" pos="2478"/>
        <p:guide orient="horz" pos="4201"/>
        <p:guide pos="2706"/>
      </p:guideLst>
    </p:cSldViewPr>
  </p:slideViewPr>
  <p:outlineViewPr>
    <p:cViewPr>
      <p:scale>
        <a:sx n="33" d="100"/>
        <a:sy n="33" d="100"/>
      </p:scale>
      <p:origin x="0" y="-5515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8388"/>
    </p:cViewPr>
  </p:sorterViewPr>
  <p:notesViewPr>
    <p:cSldViewPr snapToObjects="1" showGuides="1">
      <p:cViewPr varScale="1">
        <p:scale>
          <a:sx n="115" d="100"/>
          <a:sy n="115" d="100"/>
        </p:scale>
        <p:origin x="5076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WERTE</c:v>
                </c:pt>
              </c:strCache>
            </c:strRef>
          </c:tx>
          <c:spPr>
            <a:solidFill>
              <a:schemeClr val="accent1"/>
            </a:solidFill>
            <a:ln w="31750"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208-4FE2-BC8C-7DCAF825A97B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208-4FE2-BC8C-7DCAF825A97B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208-4FE2-BC8C-7DCAF825A97B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208-4FE2-BC8C-7DCAF825A97B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208-4FE2-BC8C-7DCAF825A97B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208-4FE2-BC8C-7DCAF825A97B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6208-4FE2-BC8C-7DCAF825A97B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6208-4FE2-BC8C-7DCAF825A97B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6208-4FE2-BC8C-7DCAF825A97B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6208-4FE2-BC8C-7DCAF825A97B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6208-4FE2-BC8C-7DCAF825A97B}"/>
              </c:ext>
            </c:extLst>
          </c:dPt>
          <c:cat>
            <c:numRef>
              <c:f>Tabelle1!$A$2:$A$12</c:f>
              <c:numCache>
                <c:formatCode>General</c:formatCode>
                <c:ptCount val="1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</c:numCache>
            </c:numRef>
          </c:cat>
          <c:val>
            <c:numRef>
              <c:f>Tabelle1!$B$2:$B$12</c:f>
              <c:numCache>
                <c:formatCode>General</c:formatCode>
                <c:ptCount val="11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1F-4480-BC23-14AE848EA0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WERTE</c:v>
                </c:pt>
              </c:strCache>
            </c:strRef>
          </c:tx>
          <c:spPr>
            <a:solidFill>
              <a:schemeClr val="accent1"/>
            </a:solidFill>
            <a:ln w="31750"/>
          </c:spPr>
          <c:dPt>
            <c:idx val="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2DA-4627-9F3C-7AACF9F01E83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A2DA-4627-9F3C-7AACF9F01E83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2DA-4627-9F3C-7AACF9F01E83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2DA-4627-9F3C-7AACF9F01E83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A2DA-4627-9F3C-7AACF9F01E83}"/>
              </c:ext>
            </c:extLst>
          </c:dPt>
          <c:dPt>
            <c:idx val="5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A2DA-4627-9F3C-7AACF9F01E83}"/>
              </c:ext>
            </c:extLst>
          </c:dPt>
          <c:dPt>
            <c:idx val="6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A2DA-4627-9F3C-7AACF9F01E83}"/>
              </c:ext>
            </c:extLst>
          </c:dPt>
          <c:dPt>
            <c:idx val="7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A2DA-4627-9F3C-7AACF9F01E83}"/>
              </c:ext>
            </c:extLst>
          </c:dPt>
          <c:dPt>
            <c:idx val="8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A2DA-4627-9F3C-7AACF9F01E83}"/>
              </c:ext>
            </c:extLst>
          </c:dPt>
          <c:dPt>
            <c:idx val="9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A2DA-4627-9F3C-7AACF9F01E83}"/>
              </c:ext>
            </c:extLst>
          </c:dPt>
          <c:dPt>
            <c:idx val="10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A2DA-4627-9F3C-7AACF9F01E83}"/>
              </c:ext>
            </c:extLst>
          </c:dPt>
          <c:dPt>
            <c:idx val="11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A2DA-4627-9F3C-7AACF9F01E83}"/>
              </c:ext>
            </c:extLst>
          </c:dPt>
          <c:dPt>
            <c:idx val="12"/>
            <c:bubble3D val="0"/>
            <c:spPr>
              <a:solidFill>
                <a:schemeClr val="accent1"/>
              </a:solidFill>
              <a:ln w="317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9-A2DA-4627-9F3C-7AACF9F01E83}"/>
              </c:ext>
            </c:extLst>
          </c:dPt>
          <c:cat>
            <c:numRef>
              <c:f>Tabelle1!$A$2:$A$14</c:f>
              <c:numCache>
                <c:formatCode>General</c:formatCode>
                <c:ptCount val="13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</c:numCache>
            </c:numRef>
          </c:cat>
          <c:val>
            <c:numRef>
              <c:f>Tabelle1!$B$2:$B$14</c:f>
              <c:numCache>
                <c:formatCode>General</c:formatCode>
                <c:ptCount val="13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  <c:pt idx="10">
                  <c:v>10</c:v>
                </c:pt>
                <c:pt idx="11">
                  <c:v>10</c:v>
                </c:pt>
                <c:pt idx="1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81F-4480-BC23-14AE848EA08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62"/>
      </c:doughnut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6">
            <a:extLst>
              <a:ext uri="{FF2B5EF4-FFF2-40B4-BE49-F238E27FC236}">
                <a16:creationId xmlns:a16="http://schemas.microsoft.com/office/drawing/2014/main" id="{991F4094-5DD3-473C-96DE-AD00724A511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5"/>
                </a:solidFill>
              </a:defRPr>
            </a:lvl1pPr>
          </a:lstStyle>
          <a:p>
            <a:fld id="{309517E9-C179-4FD6-9CC5-98C0AC9D00C9}" type="slidenum">
              <a:rPr lang="de-DE" smtClean="0">
                <a:solidFill>
                  <a:schemeClr val="accent4"/>
                </a:solidFill>
              </a:rPr>
              <a:pPr/>
              <a:t>‹Nr.›</a:t>
            </a:fld>
            <a:endParaRPr lang="de-DE" dirty="0">
              <a:solidFill>
                <a:schemeClr val="accent4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72E9ACE-817F-4D64-82E8-0B68A95B5E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5841424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930811" y="8882563"/>
            <a:ext cx="568156" cy="138499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>
            <a:lvl1pPr algn="r">
              <a:defRPr sz="900">
                <a:solidFill>
                  <a:schemeClr val="accent4"/>
                </a:solidFill>
              </a:defRPr>
            </a:lvl1pPr>
          </a:lstStyle>
          <a:p>
            <a:fld id="{309517E9-C179-4FD6-9CC5-98C0AC9D00C9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A9E0E741-0603-4663-94CB-8C20DA075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2994013" y="8591077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60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100000"/>
      </a:lnSpc>
      <a:spcBef>
        <a:spcPts val="1200"/>
      </a:spcBef>
      <a:defRPr sz="1200" kern="1200">
        <a:solidFill>
          <a:schemeClr val="accent1"/>
        </a:solidFill>
        <a:latin typeface="+mn-lt"/>
        <a:ea typeface="+mn-ea"/>
        <a:cs typeface="+mn-cs"/>
      </a:defRPr>
    </a:lvl1pPr>
    <a:lvl2pPr marL="0" indent="0" algn="l" defTabSz="914400" rtl="0" eaLnBrk="1" latinLnBrk="0" hangingPunct="1">
      <a:lnSpc>
        <a:spcPct val="100000"/>
      </a:lnSpc>
      <a:spcBef>
        <a:spcPts val="800"/>
      </a:spcBef>
      <a:spcAft>
        <a:spcPts val="0"/>
      </a:spcAft>
      <a:buFont typeface="Arial" panose="020B0604020202020204" pitchFamily="34" charset="0"/>
      <a:buNone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80000" indent="-180000" algn="l" defTabSz="914400" rtl="0" eaLnBrk="1" latinLnBrk="0" hangingPunct="1">
      <a:lnSpc>
        <a:spcPct val="100000"/>
      </a:lnSpc>
      <a:spcBef>
        <a:spcPts val="600"/>
      </a:spcBef>
      <a:spcAft>
        <a:spcPts val="0"/>
      </a:spcAft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36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4pPr>
    <a:lvl5pPr marL="540000" indent="-180000" algn="l" defTabSz="914400" rtl="0" eaLnBrk="1" latinLnBrk="0" hangingPunct="1">
      <a:lnSpc>
        <a:spcPct val="100000"/>
      </a:lnSpc>
      <a:spcBef>
        <a:spcPts val="300"/>
      </a:spcBef>
      <a:spcAft>
        <a:spcPts val="0"/>
      </a:spcAft>
      <a:buFont typeface="Arial" panose="020B0604020202020204" pitchFamily="34" charset="0"/>
      <a:buChar char="•"/>
      <a:defRPr sz="10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/>
              <a:t>Ja, denn wir als Krankenversicherer mit unserer Erfahrung in diesem Sektor sind natürlich einer der ersten Ansprechpartner. Warum? </a:t>
            </a:r>
            <a:br>
              <a:rPr lang="de-DE" sz="1200" dirty="0"/>
            </a:br>
            <a:r>
              <a:rPr lang="de-DE" sz="1200" dirty="0"/>
              <a:t>Die Geschichte ist einfach erzählt: </a:t>
            </a:r>
            <a:br>
              <a:rPr lang="de-DE" sz="1200" dirty="0"/>
            </a:br>
            <a:r>
              <a:rPr lang="de-DE" sz="1200" dirty="0"/>
              <a:t>Wir haben ein Top Produkt! (Auszeichnung, Höchstes Budget am Markt, den einzigartigen Baustein Krebs-Scan) 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9517E9-C179-4FD6-9CC5-98C0AC9D00C9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46954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Keyvisual und grüner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395B0D8C-11E7-4D75-8286-5C4DB53A2F3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gray">
          <a:xfrm>
            <a:off x="180000" y="180000"/>
            <a:ext cx="11832000" cy="6489088"/>
          </a:xfrm>
          <a:prstGeom prst="rect">
            <a:avLst/>
          </a:prstGeom>
        </p:spPr>
      </p:pic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A48B1841-01CE-4279-9287-D71C77AF46D6}"/>
              </a:ext>
            </a:extLst>
          </p:cNvPr>
          <p:cNvSpPr/>
          <p:nvPr userDrawn="1"/>
        </p:nvSpPr>
        <p:spPr bwMode="gray">
          <a:xfrm>
            <a:off x="5036776" y="2223000"/>
            <a:ext cx="6583774" cy="2412000"/>
          </a:xfrm>
          <a:prstGeom prst="roundRect">
            <a:avLst>
              <a:gd name="adj" fmla="val 2327"/>
            </a:avLst>
          </a:prstGeom>
          <a:gradFill flip="none" rotWithShape="1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110000"/>
              </a:lnSpc>
              <a:spcBef>
                <a:spcPts val="600"/>
              </a:spcBef>
              <a:buFontTx/>
              <a:buNone/>
            </a:pPr>
            <a:endParaRPr lang="de-DE" sz="100" dirty="0">
              <a:solidFill>
                <a:schemeClr val="accent3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7841170" y="2411896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26" name="Textplatzhalter 11">
            <a:extLst>
              <a:ext uri="{FF2B5EF4-FFF2-40B4-BE49-F238E27FC236}">
                <a16:creationId xmlns:a16="http://schemas.microsoft.com/office/drawing/2014/main" id="{8A420F65-EF73-4FA3-A317-809F62D2E2D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94474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F4E73C7-3280-48CC-8E18-F2E0B38C10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658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C9FF80EC-0581-4231-B689-89FC1FBE74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A73718C8-D943-4221-9230-1B369FCCC3C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9" name="Textplatzhalter 3">
            <a:extLst>
              <a:ext uri="{FF2B5EF4-FFF2-40B4-BE49-F238E27FC236}">
                <a16:creationId xmlns:a16="http://schemas.microsoft.com/office/drawing/2014/main" id="{D6BB31C7-1592-43E6-93F7-865DC7B7BE9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0" name="Textplatzhalter 3">
            <a:extLst>
              <a:ext uri="{FF2B5EF4-FFF2-40B4-BE49-F238E27FC236}">
                <a16:creationId xmlns:a16="http://schemas.microsoft.com/office/drawing/2014/main" id="{1DA68C81-6370-4929-9E40-4B62058E5085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407988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1" name="Textplatzhalter 3">
            <a:extLst>
              <a:ext uri="{FF2B5EF4-FFF2-40B4-BE49-F238E27FC236}">
                <a16:creationId xmlns:a16="http://schemas.microsoft.com/office/drawing/2014/main" id="{50191F92-08DB-4DEE-96E6-3FE06F36E1F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295775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22" name="Textplatzhalter 3">
            <a:extLst>
              <a:ext uri="{FF2B5EF4-FFF2-40B4-BE49-F238E27FC236}">
                <a16:creationId xmlns:a16="http://schemas.microsoft.com/office/drawing/2014/main" id="{8EB6FA55-510D-4CD5-8871-DF9908F3A59B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 bwMode="gray">
          <a:xfrm>
            <a:off x="8183562" y="3897313"/>
            <a:ext cx="36004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025454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2706" userDrawn="1">
          <p15:clr>
            <a:srgbClr val="FBAE40"/>
          </p15:clr>
        </p15:guide>
        <p15:guide id="3" pos="2525" userDrawn="1">
          <p15:clr>
            <a:srgbClr val="FBAE40"/>
          </p15:clr>
        </p15:guide>
        <p15:guide id="4" pos="4974" userDrawn="1">
          <p15:clr>
            <a:srgbClr val="FBAE40"/>
          </p15:clr>
        </p15:guide>
        <p15:guide id="5" pos="5155" userDrawn="1">
          <p15:clr>
            <a:srgbClr val="FBAE40"/>
          </p15:clr>
        </p15:guide>
        <p15:guide id="6" orient="horz" pos="2273" userDrawn="1">
          <p15:clr>
            <a:srgbClr val="FBAE40"/>
          </p15:clr>
        </p15:guide>
        <p15:guide id="7" orient="horz" pos="245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6240463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517873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Text und Diagramm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294800" y="1484313"/>
            <a:ext cx="7489212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294800" y="1783434"/>
            <a:ext cx="7489212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294800" y="5882889"/>
            <a:ext cx="7489212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294800" y="2082800"/>
            <a:ext cx="7489212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6795965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Diagramm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7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8919967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468F67D7-664E-4CA1-8395-1E99AE6C0D79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6240462" y="1484313"/>
            <a:ext cx="5543550" cy="246221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394B7C-326B-4E62-BBFB-20BDD2D3BD0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0462" y="1783434"/>
            <a:ext cx="5543550" cy="215444"/>
          </a:xfrm>
        </p:spPr>
        <p:txBody>
          <a:bodyPr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3CA97315-1508-4F8E-AF03-72D38603D76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0462" y="5882889"/>
            <a:ext cx="5543550" cy="138499"/>
          </a:xfrm>
        </p:spPr>
        <p:txBody>
          <a:bodyPr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18" name="Diagrammplatzhalter 2">
            <a:extLst>
              <a:ext uri="{FF2B5EF4-FFF2-40B4-BE49-F238E27FC236}">
                <a16:creationId xmlns:a16="http://schemas.microsoft.com/office/drawing/2014/main" id="{C921FA15-D6B9-45D1-B2C6-D0A7FBD510A1}"/>
              </a:ext>
            </a:extLst>
          </p:cNvPr>
          <p:cNvSpPr>
            <a:spLocks noGrp="1"/>
          </p:cNvSpPr>
          <p:nvPr>
            <p:ph type="chart" sz="quarter" idx="26"/>
          </p:nvPr>
        </p:nvSpPr>
        <p:spPr>
          <a:xfrm>
            <a:off x="6240462" y="2082800"/>
            <a:ext cx="5543550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9543114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07987" y="1484313"/>
            <a:ext cx="11376026" cy="246221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pPr lvl="0"/>
            <a:r>
              <a:rPr lang="de-DE" dirty="0"/>
              <a:t>Diagrammtitel durch Klicken bearbeiten</a:t>
            </a:r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9D704462-1E8B-4A5C-8D73-E22CD88311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407987" y="1783434"/>
            <a:ext cx="11376026" cy="215444"/>
          </a:xfrm>
        </p:spPr>
        <p:txBody>
          <a:bodyPr wrap="square">
            <a:spAutoFit/>
          </a:bodyPr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dirty="0"/>
              <a:t>Werteinheit durch Klicken bearbeiten</a:t>
            </a:r>
          </a:p>
        </p:txBody>
      </p:sp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0098367E-CDCF-4D76-AD3A-3DE658F0D6D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 bwMode="gray">
          <a:xfrm>
            <a:off x="407988" y="5882889"/>
            <a:ext cx="11376026" cy="138499"/>
          </a:xfrm>
        </p:spPr>
        <p:txBody>
          <a:bodyPr wrap="square" anchor="b" anchorCtr="0">
            <a:spAutoFit/>
          </a:bodyPr>
          <a:lstStyle>
            <a:lvl1pPr>
              <a:defRPr sz="9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 dirty="0"/>
              <a:t>Quellenangabe durch Klicken bearbeiten</a:t>
            </a:r>
          </a:p>
        </p:txBody>
      </p:sp>
      <p:sp>
        <p:nvSpPr>
          <p:cNvPr id="3" name="Diagrammplatzhalter 2">
            <a:extLst>
              <a:ext uri="{FF2B5EF4-FFF2-40B4-BE49-F238E27FC236}">
                <a16:creationId xmlns:a16="http://schemas.microsoft.com/office/drawing/2014/main" id="{6AB78E9C-6B5B-4EEB-A9AC-E301E93B920A}"/>
              </a:ext>
            </a:extLst>
          </p:cNvPr>
          <p:cNvSpPr>
            <a:spLocks noGrp="1"/>
          </p:cNvSpPr>
          <p:nvPr>
            <p:ph type="chart" sz="quarter" idx="22"/>
          </p:nvPr>
        </p:nvSpPr>
        <p:spPr>
          <a:xfrm>
            <a:off x="407987" y="2082800"/>
            <a:ext cx="11376026" cy="37052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58953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4DE0D70-570A-46FB-B7B9-1F84EBF4756D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F28CD76-E68F-4C49-935E-16FFD2F0D554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647FABA-2EF0-410C-99FF-EBBA80118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965CE5-8329-4109-9433-1622915FC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1067C31-1A30-4887-A2C8-A35DFA05F36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</p:spTree>
    <p:extLst>
      <p:ext uri="{BB962C8B-B14F-4D97-AF65-F5344CB8AC3E}">
        <p14:creationId xmlns:p14="http://schemas.microsoft.com/office/powerpoint/2010/main" val="9448530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males Bild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98BC072-E656-49C7-9863-F88AA3A7C85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8" y="476250"/>
            <a:ext cx="7640007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87E1FDB-7749-4631-91C3-279B7497F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35845E7C-BEFE-4B8B-B1E5-C212E8E02E3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gray">
          <a:xfrm>
            <a:off x="8183563" y="180000"/>
            <a:ext cx="3828436" cy="648908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9" name="Textplatzhalter 6">
            <a:extLst>
              <a:ext uri="{FF2B5EF4-FFF2-40B4-BE49-F238E27FC236}">
                <a16:creationId xmlns:a16="http://schemas.microsoft.com/office/drawing/2014/main" id="{2F56FFC7-A665-45F4-B514-CC6172B4183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497E650-784B-4989-85C0-6ECC1EF228F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76390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594589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anzseitiges Wechse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>
            <a:extLst>
              <a:ext uri="{FF2B5EF4-FFF2-40B4-BE49-F238E27FC236}">
                <a16:creationId xmlns:a16="http://schemas.microsoft.com/office/drawing/2014/main" id="{28B42CCA-295C-41B8-8800-A4C80E0BD3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 bwMode="gray">
          <a:xfrm>
            <a:off x="180000" y="179999"/>
            <a:ext cx="11832000" cy="648908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4030455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2279650" y="1495600"/>
            <a:ext cx="3096000" cy="3816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627688" y="1497494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5627688" y="2311087"/>
            <a:ext cx="6156324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5627688" y="1778290"/>
            <a:ext cx="6156324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  <a:p>
            <a:endParaRPr lang="de-DE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301984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mit ganzseitigem Wechselmo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8">
            <a:extLst>
              <a:ext uri="{FF2B5EF4-FFF2-40B4-BE49-F238E27FC236}">
                <a16:creationId xmlns:a16="http://schemas.microsoft.com/office/drawing/2014/main" id="{532C0B7B-CBE7-4E60-BE6D-6C54613583E3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 bwMode="gray">
          <a:xfrm>
            <a:off x="179999" y="179999"/>
            <a:ext cx="11832000" cy="6489088"/>
          </a:xfrm>
        </p:spPr>
        <p:txBody>
          <a:bodyPr/>
          <a:lstStyle>
            <a:lvl1pPr>
              <a:spcBef>
                <a:spcPts val="0"/>
              </a:spcBef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So fügen Sie ein Hintergrundbild ein: </a:t>
            </a:r>
            <a:br>
              <a:rPr lang="de-DE" dirty="0"/>
            </a:br>
            <a:r>
              <a:rPr lang="de-DE" dirty="0"/>
              <a:t>Bitte wählen Sie ein Bild aus, indem Sie auf den Reiter „Einfügen“ klicken und den Befehl „Bilder“ wählen.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A4116CC9-D85E-4755-9690-EAEFC5338C7D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 bwMode="gray">
          <a:xfrm>
            <a:off x="5036775" y="2223000"/>
            <a:ext cx="6583774" cy="2412000"/>
          </a:xfrm>
          <a:custGeom>
            <a:avLst/>
            <a:gdLst>
              <a:gd name="connsiteX0" fmla="*/ 56127 w 6583774"/>
              <a:gd name="connsiteY0" fmla="*/ 0 h 2412000"/>
              <a:gd name="connsiteX1" fmla="*/ 6527647 w 6583774"/>
              <a:gd name="connsiteY1" fmla="*/ 0 h 2412000"/>
              <a:gd name="connsiteX2" fmla="*/ 6583774 w 6583774"/>
              <a:gd name="connsiteY2" fmla="*/ 56127 h 2412000"/>
              <a:gd name="connsiteX3" fmla="*/ 6583774 w 6583774"/>
              <a:gd name="connsiteY3" fmla="*/ 2355873 h 2412000"/>
              <a:gd name="connsiteX4" fmla="*/ 6527647 w 6583774"/>
              <a:gd name="connsiteY4" fmla="*/ 2412000 h 2412000"/>
              <a:gd name="connsiteX5" fmla="*/ 56127 w 6583774"/>
              <a:gd name="connsiteY5" fmla="*/ 2412000 h 2412000"/>
              <a:gd name="connsiteX6" fmla="*/ 0 w 6583774"/>
              <a:gd name="connsiteY6" fmla="*/ 2355873 h 2412000"/>
              <a:gd name="connsiteX7" fmla="*/ 0 w 6583774"/>
              <a:gd name="connsiteY7" fmla="*/ 56127 h 2412000"/>
              <a:gd name="connsiteX8" fmla="*/ 56127 w 6583774"/>
              <a:gd name="connsiteY8" fmla="*/ 0 h 241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774" h="2412000">
                <a:moveTo>
                  <a:pt x="56127" y="0"/>
                </a:moveTo>
                <a:lnTo>
                  <a:pt x="6527647" y="0"/>
                </a:lnTo>
                <a:cubicBezTo>
                  <a:pt x="6558645" y="0"/>
                  <a:pt x="6583774" y="25129"/>
                  <a:pt x="6583774" y="56127"/>
                </a:cubicBezTo>
                <a:lnTo>
                  <a:pt x="6583774" y="2355873"/>
                </a:lnTo>
                <a:cubicBezTo>
                  <a:pt x="6583774" y="2386871"/>
                  <a:pt x="6558645" y="2412000"/>
                  <a:pt x="6527647" y="2412000"/>
                </a:cubicBezTo>
                <a:lnTo>
                  <a:pt x="56127" y="2412000"/>
                </a:lnTo>
                <a:cubicBezTo>
                  <a:pt x="25129" y="2412000"/>
                  <a:pt x="0" y="2386871"/>
                  <a:pt x="0" y="2355873"/>
                </a:cubicBezTo>
                <a:lnTo>
                  <a:pt x="0" y="56127"/>
                </a:lnTo>
                <a:cubicBezTo>
                  <a:pt x="0" y="25129"/>
                  <a:pt x="25129" y="0"/>
                  <a:pt x="56127" y="0"/>
                </a:cubicBezTo>
                <a:close/>
              </a:path>
            </a:pathLst>
          </a:custGeom>
          <a:gradFill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</a:gradFill>
        </p:spPr>
        <p:txBody>
          <a:bodyPr vert="horz" lIns="0" tIns="0" rIns="0" bIns="0" rtlCol="0" anchor="b">
            <a:noAutofit/>
          </a:bodyPr>
          <a:lstStyle>
            <a:lvl1pPr>
              <a:defRPr lang="de-DE" sz="100" dirty="0">
                <a:solidFill>
                  <a:schemeClr val="accent3"/>
                </a:solidFill>
              </a:defRPr>
            </a:lvl1pPr>
          </a:lstStyle>
          <a:p>
            <a:pPr lvl="0"/>
            <a:r>
              <a:rPr lang="de-DE" dirty="0"/>
              <a:t>.</a:t>
            </a:r>
          </a:p>
        </p:txBody>
      </p:sp>
      <p:sp>
        <p:nvSpPr>
          <p:cNvPr id="15" name="Titel 1">
            <a:extLst>
              <a:ext uri="{FF2B5EF4-FFF2-40B4-BE49-F238E27FC236}">
                <a16:creationId xmlns:a16="http://schemas.microsoft.com/office/drawing/2014/main" id="{3E7ACC9E-4A0A-44D3-B347-6BE8505BB8AD}"/>
              </a:ext>
            </a:extLst>
          </p:cNvPr>
          <p:cNvSpPr>
            <a:spLocks noGrp="1"/>
          </p:cNvSpPr>
          <p:nvPr>
            <p:ph type="ctrTitle"/>
          </p:nvPr>
        </p:nvSpPr>
        <p:spPr bwMode="gray">
          <a:xfrm>
            <a:off x="7841170" y="2412000"/>
            <a:ext cx="3577388" cy="1224000"/>
          </a:xfrm>
        </p:spPr>
        <p:txBody>
          <a:bodyPr anchor="b"/>
          <a:lstStyle>
            <a:lvl1pPr algn="l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16" name="Untertitel 2">
            <a:extLst>
              <a:ext uri="{FF2B5EF4-FFF2-40B4-BE49-F238E27FC236}">
                <a16:creationId xmlns:a16="http://schemas.microsoft.com/office/drawing/2014/main" id="{F6CFB820-E971-41C8-A458-280EAF2776D9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>
          <a:xfrm>
            <a:off x="7841170" y="3708000"/>
            <a:ext cx="3577388" cy="504000"/>
          </a:xfrm>
        </p:spPr>
        <p:txBody>
          <a:bodyPr vert="horz" lIns="0" tIns="0" rIns="0" bIns="0" rtlCol="0" anchor="t">
            <a:noAutofit/>
          </a:bodyPr>
          <a:lstStyle>
            <a:lvl1pPr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7" name="Textplatzhalter 11">
            <a:extLst>
              <a:ext uri="{FF2B5EF4-FFF2-40B4-BE49-F238E27FC236}">
                <a16:creationId xmlns:a16="http://schemas.microsoft.com/office/drawing/2014/main" id="{5625B69D-1C6C-4A59-AFC6-2CE4610E117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7841170" y="4284000"/>
            <a:ext cx="3577388" cy="144000"/>
          </a:xfrm>
        </p:spPr>
        <p:txBody>
          <a:bodyPr/>
          <a:lstStyle>
            <a:lvl1pPr algn="l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9B4355D-48E8-401B-A9E2-0A9A556CD8C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 bwMode="gray">
          <a:xfrm>
            <a:off x="5407200" y="3124800"/>
            <a:ext cx="1378800" cy="655200"/>
          </a:xfr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">
                <a:noFill/>
              </a:defRPr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01566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folie 2 Ansprechpart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eck 10">
            <a:extLst>
              <a:ext uri="{FF2B5EF4-FFF2-40B4-BE49-F238E27FC236}">
                <a16:creationId xmlns:a16="http://schemas.microsoft.com/office/drawing/2014/main" id="{BEA37DC4-4685-46C1-9660-8D7BE7405B23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584138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1F035F89-C815-452D-86D6-11B6380FC7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>
            <a:lvl1pPr>
              <a:defRPr/>
            </a:lvl1pPr>
          </a:lstStyle>
          <a:p>
            <a:r>
              <a:rPr lang="de-DE" dirty="0"/>
              <a:t>Ihre Ansprechpartner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82BC6DEE-E78F-4013-A76C-072F2E7149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gray">
          <a:xfrm>
            <a:off x="407988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4A9CF6F3-25FB-4A1D-BE03-A727BC336A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07988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4" name="Textplatzhalter 9">
            <a:extLst>
              <a:ext uri="{FF2B5EF4-FFF2-40B4-BE49-F238E27FC236}">
                <a16:creationId xmlns:a16="http://schemas.microsoft.com/office/drawing/2014/main" id="{F9A3CB98-9CC2-486C-B9F4-96687E5A45D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2730076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5" name="Textplatzhalter 9">
            <a:extLst>
              <a:ext uri="{FF2B5EF4-FFF2-40B4-BE49-F238E27FC236}">
                <a16:creationId xmlns:a16="http://schemas.microsoft.com/office/drawing/2014/main" id="{942AB6C4-F54F-4A9D-9851-0E338AA921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07988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780BFD8-8BC6-4E11-88F1-696D56CAC5D6}"/>
              </a:ext>
            </a:extLst>
          </p:cNvPr>
          <p:cNvSpPr>
            <a:spLocks noGrp="1"/>
          </p:cNvSpPr>
          <p:nvPr>
            <p:ph type="dt" sz="half" idx="18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E00360-8595-4DA4-BB5E-5685D5F7F03E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EA912ED-2275-407D-8775-BA6E1486A15F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DCE4AD0C-74C2-4546-9448-E579E6801218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 bwMode="gray">
          <a:xfrm>
            <a:off x="6253164" y="2246611"/>
            <a:ext cx="2094100" cy="2581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  <p:sp>
        <p:nvSpPr>
          <p:cNvPr id="13" name="Textplatzhalter 9">
            <a:extLst>
              <a:ext uri="{FF2B5EF4-FFF2-40B4-BE49-F238E27FC236}">
                <a16:creationId xmlns:a16="http://schemas.microsoft.com/office/drawing/2014/main" id="{B0F89D90-603D-4BEC-A92B-0CC9572A89B9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6253164" y="1497494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 b="1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Name</a:t>
            </a:r>
          </a:p>
          <a:p>
            <a:endParaRPr lang="de-DE" dirty="0"/>
          </a:p>
        </p:txBody>
      </p:sp>
      <p:sp>
        <p:nvSpPr>
          <p:cNvPr id="16" name="Textplatzhalter 9">
            <a:extLst>
              <a:ext uri="{FF2B5EF4-FFF2-40B4-BE49-F238E27FC236}">
                <a16:creationId xmlns:a16="http://schemas.microsoft.com/office/drawing/2014/main" id="{FE0C26BD-D4EF-42D7-B503-B1347E1FE1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8575252" y="2246611"/>
            <a:ext cx="3221462" cy="1245394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r>
              <a:rPr lang="de-DE" sz="1200" dirty="0"/>
              <a:t>Tel</a:t>
            </a:r>
          </a:p>
          <a:p>
            <a:r>
              <a:rPr lang="de-DE" sz="1200" dirty="0"/>
              <a:t>Mail</a:t>
            </a:r>
          </a:p>
          <a:p>
            <a:r>
              <a:rPr lang="de-DE" sz="1200" dirty="0"/>
              <a:t>Adresse</a:t>
            </a:r>
            <a:endParaRPr lang="de-DE" dirty="0"/>
          </a:p>
          <a:p>
            <a:endParaRPr lang="de-DE" dirty="0"/>
          </a:p>
        </p:txBody>
      </p:sp>
      <p:sp>
        <p:nvSpPr>
          <p:cNvPr id="17" name="Textplatzhalter 9">
            <a:extLst>
              <a:ext uri="{FF2B5EF4-FFF2-40B4-BE49-F238E27FC236}">
                <a16:creationId xmlns:a16="http://schemas.microsoft.com/office/drawing/2014/main" id="{12976E3E-DD26-4111-A757-1EC243A2B21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53164" y="1778290"/>
            <a:ext cx="5543550" cy="252000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400">
                <a:solidFill>
                  <a:schemeClr val="accent1"/>
                </a:solidFill>
              </a:defRPr>
            </a:lvl1pPr>
          </a:lstStyle>
          <a:p>
            <a:r>
              <a:rPr lang="de-DE" sz="160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8429136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749" userDrawn="1">
          <p15:clr>
            <a:srgbClr val="FBAE40"/>
          </p15:clr>
        </p15:guide>
        <p15:guide id="2" pos="3931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>
            <a:extLst>
              <a:ext uri="{FF2B5EF4-FFF2-40B4-BE49-F238E27FC236}">
                <a16:creationId xmlns:a16="http://schemas.microsoft.com/office/drawing/2014/main" id="{74A85017-E04B-49DE-ADD0-EFE9D206BA9C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D1E16E3-7F0F-4915-AAF8-A4EB36BCEA7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4933537" y="2909798"/>
            <a:ext cx="2324927" cy="139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396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08997412-C897-4AD9-A9CC-09F1BF58B312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664AAFC-9332-41C7-9D5D-0D8E0A34086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2856000" y="4561200"/>
            <a:ext cx="6480000" cy="943200"/>
          </a:xfrm>
        </p:spPr>
        <p:txBody>
          <a:bodyPr anchor="b"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BC20B08-2920-49E0-A084-64E8BF172F6E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2856000" y="5576400"/>
            <a:ext cx="6480000" cy="432000"/>
          </a:xfrm>
        </p:spPr>
        <p:txBody>
          <a:bodyPr anchor="t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5206586-87DA-4924-BB0E-31A6CA744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62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Inhalte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68F13F25-B426-4F54-8989-A7ABC8A1A84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07986" y="1484368"/>
            <a:ext cx="5544015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BC301D7F-2AC1-4358-9425-BD3C810FFB87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6240001" y="1484368"/>
            <a:ext cx="5544015" cy="357187"/>
          </a:xfrm>
        </p:spPr>
        <p:txBody>
          <a:bodyPr/>
          <a:lstStyle>
            <a:lvl1pPr>
              <a:defRPr b="0" i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15" name="Textplatzhalter 6">
            <a:extLst>
              <a:ext uri="{FF2B5EF4-FFF2-40B4-BE49-F238E27FC236}">
                <a16:creationId xmlns:a16="http://schemas.microsoft.com/office/drawing/2014/main" id="{F7A17322-E1CE-4348-919D-2122BA512A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639200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549C69E-8B55-463E-B7DE-518BB679A64A}"/>
              </a:ext>
            </a:extLst>
          </p:cNvPr>
          <p:cNvSpPr>
            <a:spLocks noGrp="1"/>
          </p:cNvSpPr>
          <p:nvPr>
            <p:ph sz="quarter" idx="21"/>
          </p:nvPr>
        </p:nvSpPr>
        <p:spPr bwMode="gray">
          <a:xfrm>
            <a:off x="407986" y="1841500"/>
            <a:ext cx="5544015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E2658042-18D5-40DC-9609-D5EC54F7AFFB}"/>
              </a:ext>
            </a:extLst>
          </p:cNvPr>
          <p:cNvSpPr>
            <a:spLocks noGrp="1"/>
          </p:cNvSpPr>
          <p:nvPr>
            <p:ph sz="quarter" idx="22"/>
          </p:nvPr>
        </p:nvSpPr>
        <p:spPr bwMode="gray">
          <a:xfrm>
            <a:off x="6240001" y="1841500"/>
            <a:ext cx="5544015" cy="41798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1439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 grüner Verlau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5461CAF6-E57B-49ED-8AE4-9A59F2D906E1}"/>
              </a:ext>
            </a:extLst>
          </p:cNvPr>
          <p:cNvSpPr/>
          <p:nvPr userDrawn="1"/>
        </p:nvSpPr>
        <p:spPr bwMode="gray">
          <a:xfrm>
            <a:off x="180000" y="180000"/>
            <a:ext cx="11832000" cy="6498000"/>
          </a:xfrm>
          <a:prstGeom prst="rect">
            <a:avLst/>
          </a:prstGeom>
          <a:gradFill flip="none" rotWithShape="1">
            <a:gsLst>
              <a:gs pos="10000">
                <a:schemeClr val="accent3"/>
              </a:gs>
              <a:gs pos="80000">
                <a:schemeClr val="accent1"/>
              </a:gs>
            </a:gsLst>
            <a:lin ang="195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2D85246-262F-43D5-B7CF-2ADBC032F690}"/>
              </a:ext>
            </a:extLst>
          </p:cNvPr>
          <p:cNvSpPr>
            <a:spLocks noGrp="1"/>
          </p:cNvSpPr>
          <p:nvPr userDrawn="1">
            <p:ph type="ctrTitle"/>
          </p:nvPr>
        </p:nvSpPr>
        <p:spPr bwMode="gray">
          <a:xfrm>
            <a:off x="2856000" y="4320209"/>
            <a:ext cx="6480000" cy="1187791"/>
          </a:xfrm>
        </p:spPr>
        <p:txBody>
          <a:bodyPr anchor="b"/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C174046-DE2F-40C3-9134-E5CB7E2B17CA}"/>
              </a:ext>
            </a:extLst>
          </p:cNvPr>
          <p:cNvSpPr>
            <a:spLocks noGrp="1"/>
          </p:cNvSpPr>
          <p:nvPr userDrawn="1">
            <p:ph type="subTitle" idx="1"/>
          </p:nvPr>
        </p:nvSpPr>
        <p:spPr bwMode="gray">
          <a:xfrm>
            <a:off x="2856000" y="5589807"/>
            <a:ext cx="6480000" cy="504000"/>
          </a:xfrm>
        </p:spPr>
        <p:txBody>
          <a:bodyPr vert="horz" lIns="0" tIns="0" rIns="0" bIns="0" rtlCol="0" anchor="t">
            <a:noAutofit/>
          </a:bodyPr>
          <a:lstStyle>
            <a:lvl1pPr algn="ctr">
              <a:spcBef>
                <a:spcPts val="0"/>
              </a:spcBef>
              <a:defRPr lang="de-DE" sz="1600" dirty="0">
                <a:solidFill>
                  <a:schemeClr val="bg1"/>
                </a:solidFill>
              </a:defRPr>
            </a:lvl1pPr>
          </a:lstStyle>
          <a:p>
            <a:pPr lvl="0">
              <a:lnSpc>
                <a:spcPct val="90000"/>
              </a:lnSpc>
            </a:pPr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1" name="Textplatzhalter 11">
            <a:extLst>
              <a:ext uri="{FF2B5EF4-FFF2-40B4-BE49-F238E27FC236}">
                <a16:creationId xmlns:a16="http://schemas.microsoft.com/office/drawing/2014/main" id="{6B642990-DDA4-4D18-9EBD-00481549E02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2856000" y="6175660"/>
            <a:ext cx="6480000" cy="144000"/>
          </a:xfrm>
        </p:spPr>
        <p:txBody>
          <a:bodyPr/>
          <a:lstStyle>
            <a:lvl1pPr algn="ctr">
              <a:spcBef>
                <a:spcPts val="0"/>
              </a:spcBef>
              <a:defRPr sz="1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Name; Datum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DB19AC6-C115-42DD-B8C8-B68979FFFEA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407585" y="3125107"/>
            <a:ext cx="1376830" cy="65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281816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3AF33780-3FA7-4C26-8299-BF6362DBD31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11376025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3607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2711450" y="1484313"/>
            <a:ext cx="6769100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38853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Bild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774C978D-C154-4552-B457-B263FA6573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E8929F5-4366-4409-9C95-8BFBACB65B8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 bwMode="gray">
          <a:xfrm>
            <a:off x="407987" y="1484313"/>
            <a:ext cx="11376025" cy="453707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914399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27686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7328BD8-6080-47D2-94F2-E0EF3F21EE7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2" name="Textplatzhalter 3">
            <a:extLst>
              <a:ext uri="{FF2B5EF4-FFF2-40B4-BE49-F238E27FC236}">
                <a16:creationId xmlns:a16="http://schemas.microsoft.com/office/drawing/2014/main" id="{A89743B0-6E76-4AA3-990B-73C20E63771D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4295775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3">
            <a:extLst>
              <a:ext uri="{FF2B5EF4-FFF2-40B4-BE49-F238E27FC236}">
                <a16:creationId xmlns:a16="http://schemas.microsoft.com/office/drawing/2014/main" id="{C0FAE760-4F4A-4ACE-BC08-FA04ABFE8BF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8183562" y="1484313"/>
            <a:ext cx="3600450" cy="4537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6092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 userDrawn="1">
          <p15:clr>
            <a:srgbClr val="FBAE40"/>
          </p15:clr>
        </p15:guide>
        <p15:guide id="3" pos="3931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E6AF234A-E64A-4F93-A091-8A45263D6EAE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0F7080B3-F3B4-42F1-BF14-94540E0D3903}"/>
              </a:ext>
            </a:extLst>
          </p:cNvPr>
          <p:cNvSpPr>
            <a:spLocks noGrp="1"/>
          </p:cNvSpPr>
          <p:nvPr>
            <p:ph type="dt" sz="half" idx="15"/>
          </p:nvPr>
        </p:nvSpPr>
        <p:spPr bwMode="gray"/>
        <p:txBody>
          <a:bodyPr/>
          <a:lstStyle/>
          <a:p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2FCC8CAD-A211-4F73-AA09-CC3EFEE4A5F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E1CCF97F-4B90-42DA-B21E-2EAC39F7655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A3C45283-5BD2-4DC4-84C0-56D64480336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07987" y="196057"/>
            <a:ext cx="7488238" cy="144000"/>
          </a:xfrm>
        </p:spPr>
        <p:txBody>
          <a:bodyPr anchor="t"/>
          <a:lstStyle>
            <a:lvl1pPr>
              <a:lnSpc>
                <a:spcPct val="90000"/>
              </a:lnSpc>
              <a:defRPr sz="12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2"/>
                </a:solidFill>
              </a:defRPr>
            </a:lvl2pPr>
          </a:lstStyle>
          <a:p>
            <a:pPr lvl="0"/>
            <a:r>
              <a:rPr lang="de-DE" dirty="0"/>
              <a:t>Thema der Folie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039EC8C1-C6D4-4281-8E57-CC2F4359F25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6" name="Textplatzhalter 3">
            <a:extLst>
              <a:ext uri="{FF2B5EF4-FFF2-40B4-BE49-F238E27FC236}">
                <a16:creationId xmlns:a16="http://schemas.microsoft.com/office/drawing/2014/main" id="{22420A9F-2E56-4919-834B-320EEDD304A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gray">
          <a:xfrm>
            <a:off x="6240462" y="1484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7" name="Textplatzhalter 3">
            <a:extLst>
              <a:ext uri="{FF2B5EF4-FFF2-40B4-BE49-F238E27FC236}">
                <a16:creationId xmlns:a16="http://schemas.microsoft.com/office/drawing/2014/main" id="{48CCEFC0-4D9A-4B96-BFE8-65BB705ED7D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407988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8" name="Textplatzhalter 3">
            <a:extLst>
              <a:ext uri="{FF2B5EF4-FFF2-40B4-BE49-F238E27FC236}">
                <a16:creationId xmlns:a16="http://schemas.microsoft.com/office/drawing/2014/main" id="{4E967D63-261C-4D71-8925-BF8301A93F2F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 bwMode="gray">
          <a:xfrm>
            <a:off x="6240462" y="3897313"/>
            <a:ext cx="5543550" cy="2124075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9389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9">
          <p15:clr>
            <a:srgbClr val="FBAE40"/>
          </p15:clr>
        </p15:guide>
        <p15:guide id="2" pos="3749">
          <p15:clr>
            <a:srgbClr val="FBAE40"/>
          </p15:clr>
        </p15:guide>
        <p15:guide id="3" pos="3931">
          <p15:clr>
            <a:srgbClr val="FBAE40"/>
          </p15:clr>
        </p15:guide>
        <p15:guide id="4" orient="horz" pos="2273" userDrawn="1">
          <p15:clr>
            <a:srgbClr val="FBAE40"/>
          </p15:clr>
        </p15:guide>
        <p15:guide id="5" orient="horz" pos="245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AA96CBD8-F7F2-2ECE-5EB9-0A2EDE54ED4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25"/>
            </p:custDataLst>
            <p:extLst>
              <p:ext uri="{D42A27DB-BD31-4B8C-83A1-F6EECF244321}">
                <p14:modId xmlns:p14="http://schemas.microsoft.com/office/powerpoint/2010/main" val="36883012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26" imgW="344" imgH="345" progId="TCLayout.ActiveDocument.1">
                  <p:embed/>
                </p:oleObj>
              </mc:Choice>
              <mc:Fallback>
                <p:oleObj name="think-cell Folie" r:id="rId26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A8C5A361-D4D9-4D3E-BE7C-84894C5C704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C37112-57D2-4C6C-9A55-769412D176D7}"/>
              </a:ext>
            </a:extLst>
          </p:cNvPr>
          <p:cNvSpPr>
            <a:spLocks noGrp="1"/>
          </p:cNvSpPr>
          <p:nvPr>
            <p:ph type="body" idx="1"/>
          </p:nvPr>
        </p:nvSpPr>
        <p:spPr bwMode="gray">
          <a:xfrm>
            <a:off x="407987" y="1484313"/>
            <a:ext cx="11376025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07271DB-EEEA-41F6-B3D6-2A2B16BAB0E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229956" y="6546778"/>
            <a:ext cx="1011237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1DBD589-3779-425D-BE2C-B82FE5D11C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407987" y="6546778"/>
            <a:ext cx="4680000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l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r>
              <a:rPr lang="de-DE" dirty="0"/>
              <a:t>INTERN │ Name, Abteilung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BC71AE6-9865-4EB2-B33B-FB6FD69C2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11313319" y="6546778"/>
            <a:ext cx="470693" cy="118800"/>
          </a:xfrm>
          <a:prstGeom prst="rect">
            <a:avLst/>
          </a:prstGeom>
        </p:spPr>
        <p:txBody>
          <a:bodyPr vert="horz" lIns="0" tIns="0" rIns="0" bIns="0" rtlCol="0" anchor="b">
            <a:noAutofit/>
          </a:bodyPr>
          <a:lstStyle>
            <a:lvl1pPr algn="r">
              <a:lnSpc>
                <a:spcPct val="100000"/>
              </a:lnSpc>
              <a:defRPr sz="900">
                <a:solidFill>
                  <a:schemeClr val="accent4"/>
                </a:solidFill>
              </a:defRPr>
            </a:lvl1pPr>
          </a:lstStyle>
          <a:p>
            <a:fld id="{77D899ED-E07B-4111-BFEA-7E6553FCF2C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5ED4E6F2-AEF3-429C-9FE1-94FF3DD65350}"/>
              </a:ext>
            </a:extLst>
          </p:cNvPr>
          <p:cNvPicPr>
            <a:picLocks noChangeAspect="1"/>
          </p:cNvPicPr>
          <p:nvPr userDrawn="1"/>
        </p:nvPicPr>
        <p:blipFill>
          <a:blip r:embed="rId2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5661013" y="6238579"/>
            <a:ext cx="869975" cy="41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60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9" r:id="rId2"/>
    <p:sldLayoutId id="2147483670" r:id="rId3"/>
    <p:sldLayoutId id="2147483652" r:id="rId4"/>
    <p:sldLayoutId id="2147483673" r:id="rId5"/>
    <p:sldLayoutId id="2147483678" r:id="rId6"/>
    <p:sldLayoutId id="2147483659" r:id="rId7"/>
    <p:sldLayoutId id="2147483677" r:id="rId8"/>
    <p:sldLayoutId id="2147483674" r:id="rId9"/>
    <p:sldLayoutId id="2147483675" r:id="rId10"/>
    <p:sldLayoutId id="2147483679" r:id="rId11"/>
    <p:sldLayoutId id="2147483680" r:id="rId12"/>
    <p:sldLayoutId id="2147483681" r:id="rId13"/>
    <p:sldLayoutId id="2147483682" r:id="rId14"/>
    <p:sldLayoutId id="2147483683" r:id="rId15"/>
    <p:sldLayoutId id="2147483662" r:id="rId16"/>
    <p:sldLayoutId id="2147483665" r:id="rId17"/>
    <p:sldLayoutId id="2147483667" r:id="rId18"/>
    <p:sldLayoutId id="2147483666" r:id="rId19"/>
    <p:sldLayoutId id="2147483676" r:id="rId20"/>
    <p:sldLayoutId id="2147483657" r:id="rId21"/>
    <p:sldLayoutId id="2147483651" r:id="rId22"/>
    <p:sldLayoutId id="2147483684" r:id="rId2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200"/>
        </a:spcBef>
        <a:buFontTx/>
        <a:buNone/>
        <a:defRPr sz="16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800"/>
        </a:spcBef>
        <a:buClr>
          <a:schemeClr val="tx1"/>
        </a:buClr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80000" indent="-180000" algn="l" defTabSz="9144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540000" indent="-180000" algn="l" defTabSz="914400" rtl="0" eaLnBrk="1" latinLnBrk="0" hangingPunct="1">
        <a:lnSpc>
          <a:spcPct val="100000"/>
        </a:lnSpc>
        <a:spcBef>
          <a:spcPts val="3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indent="0" algn="l" defTabSz="914400" rtl="0" eaLnBrk="1" latinLnBrk="0" hangingPunct="1">
        <a:lnSpc>
          <a:spcPct val="110000"/>
        </a:lnSpc>
        <a:spcBef>
          <a:spcPts val="800"/>
        </a:spcBef>
        <a:buFontTx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4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20000" indent="-180000" algn="l" defTabSz="914400" rtl="0" eaLnBrk="1" latinLnBrk="0" hangingPunct="1">
        <a:lnSpc>
          <a:spcPct val="110000"/>
        </a:lnSpc>
        <a:spcBef>
          <a:spcPts val="800"/>
        </a:spcBef>
        <a:buClr>
          <a:schemeClr val="tx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793" userDrawn="1">
          <p15:clr>
            <a:srgbClr val="F26B43"/>
          </p15:clr>
        </p15:guide>
        <p15:guide id="3" pos="257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orient="horz" pos="935" userDrawn="1">
          <p15:clr>
            <a:srgbClr val="F26B43"/>
          </p15:clr>
        </p15:guide>
        <p15:guide id="6" orient="horz" pos="300" userDrawn="1">
          <p15:clr>
            <a:srgbClr val="F26B43"/>
          </p15:clr>
        </p15:guide>
        <p15:guide id="7" orient="horz" pos="4201" userDrawn="1">
          <p15:clr>
            <a:srgbClr val="F26B43"/>
          </p15:clr>
        </p15:guide>
        <p15:guide id="8" orient="horz" pos="2273" userDrawn="1">
          <p15:clr>
            <a:srgbClr val="F26B43"/>
          </p15:clr>
        </p15:guide>
        <p15:guide id="9" orient="horz" pos="2455" userDrawn="1">
          <p15:clr>
            <a:srgbClr val="F26B43"/>
          </p15:clr>
        </p15:guide>
        <p15:guide id="10" pos="2525" userDrawn="1">
          <p15:clr>
            <a:srgbClr val="F26B43"/>
          </p15:clr>
        </p15:guide>
        <p15:guide id="11" pos="2706" userDrawn="1">
          <p15:clr>
            <a:srgbClr val="F26B43"/>
          </p15:clr>
        </p15:guide>
        <p15:guide id="12" pos="3749" userDrawn="1">
          <p15:clr>
            <a:srgbClr val="F26B43"/>
          </p15:clr>
        </p15:guide>
        <p15:guide id="13" pos="3931" userDrawn="1">
          <p15:clr>
            <a:srgbClr val="F26B43"/>
          </p15:clr>
        </p15:guide>
        <p15:guide id="14" pos="4974" userDrawn="1">
          <p15:clr>
            <a:srgbClr val="F26B43"/>
          </p15:clr>
        </p15:guide>
        <p15:guide id="15" pos="515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1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2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4.png"/><Relationship Id="rId7" Type="http://schemas.openxmlformats.org/officeDocument/2006/relationships/image" Target="../media/image10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10" Type="http://schemas.openxmlformats.org/officeDocument/2006/relationships/image" Target="../media/image13.svg"/><Relationship Id="rId4" Type="http://schemas.openxmlformats.org/officeDocument/2006/relationships/image" Target="../media/image15.svg"/><Relationship Id="rId9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4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5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2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8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9.xml"/><Relationship Id="rId6" Type="http://schemas.openxmlformats.org/officeDocument/2006/relationships/image" Target="../media/image7.png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0.xml"/><Relationship Id="rId5" Type="http://schemas.openxmlformats.org/officeDocument/2006/relationships/image" Target="../media/image5.emf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Bildplatzhalter 9">
            <a:extLst>
              <a:ext uri="{FF2B5EF4-FFF2-40B4-BE49-F238E27FC236}">
                <a16:creationId xmlns:a16="http://schemas.microsoft.com/office/drawing/2014/main" id="{FC94F3B0-5527-D221-4150-3743228BB0FE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999" y="179999"/>
            <a:ext cx="11832000" cy="6489088"/>
          </a:xfrm>
        </p:spPr>
      </p:pic>
      <p:sp>
        <p:nvSpPr>
          <p:cNvPr id="12" name="Rechteck 11">
            <a:extLst>
              <a:ext uri="{FF2B5EF4-FFF2-40B4-BE49-F238E27FC236}">
                <a16:creationId xmlns:a16="http://schemas.microsoft.com/office/drawing/2014/main" id="{6402D001-A2B4-8672-11A8-D30ACC8E2185}"/>
              </a:ext>
            </a:extLst>
          </p:cNvPr>
          <p:cNvSpPr/>
          <p:nvPr/>
        </p:nvSpPr>
        <p:spPr>
          <a:xfrm>
            <a:off x="179389" y="179389"/>
            <a:ext cx="11833224" cy="6489700"/>
          </a:xfrm>
          <a:prstGeom prst="rect">
            <a:avLst/>
          </a:prstGeom>
          <a:gradFill>
            <a:gsLst>
              <a:gs pos="24000">
                <a:schemeClr val="tx1">
                  <a:alpha val="36000"/>
                </a:schemeClr>
              </a:gs>
              <a:gs pos="68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2" name="Objekt 1" hidden="1">
            <a:extLst>
              <a:ext uri="{FF2B5EF4-FFF2-40B4-BE49-F238E27FC236}">
                <a16:creationId xmlns:a16="http://schemas.microsoft.com/office/drawing/2014/main" id="{33FC4491-0E5F-5F43-77F3-3FD5B8F978E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2" name="Objekt 1" hidden="1">
                        <a:extLst>
                          <a:ext uri="{FF2B5EF4-FFF2-40B4-BE49-F238E27FC236}">
                            <a16:creationId xmlns:a16="http://schemas.microsoft.com/office/drawing/2014/main" id="{33FC4491-0E5F-5F43-77F3-3FD5B8F978E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EF65D9-AE78-5DF7-ED30-1E003439619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66634AA0-58DF-4841-89F2-708F0D8C2309}"/>
              </a:ext>
            </a:extLst>
          </p:cNvPr>
          <p:cNvSpPr>
            <a:spLocks noGrp="1"/>
          </p:cNvSpPr>
          <p:nvPr>
            <p:ph type="ctrTitle"/>
          </p:nvPr>
        </p:nvSpPr>
        <p:spPr bwMode="gray"/>
        <p:txBody>
          <a:bodyPr vert="horz"/>
          <a:lstStyle/>
          <a:p>
            <a:r>
              <a:rPr lang="de-DE" dirty="0"/>
              <a:t>#daskannbkv</a:t>
            </a:r>
          </a:p>
        </p:txBody>
      </p:sp>
      <p:sp>
        <p:nvSpPr>
          <p:cNvPr id="6" name="Untertitel 5">
            <a:extLst>
              <a:ext uri="{FF2B5EF4-FFF2-40B4-BE49-F238E27FC236}">
                <a16:creationId xmlns:a16="http://schemas.microsoft.com/office/drawing/2014/main" id="{5C145501-0096-4EAA-9F14-817FB840911E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gray"/>
        <p:txBody>
          <a:bodyPr/>
          <a:lstStyle/>
          <a:p>
            <a:r>
              <a:rPr lang="de-DE" dirty="0"/>
              <a:t>Informationen für Sie im Vertrieb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56E22F9-D93C-42F2-AB0B-89116117E6D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gray"/>
        <p:txBody>
          <a:bodyPr/>
          <a:lstStyle/>
          <a:p>
            <a:r>
              <a:rPr lang="de-DE" dirty="0"/>
              <a:t>Juli 2024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EA7C2CB3-885B-A63F-43F4-7F98EC884E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de-DE" dirty="0"/>
              <a:t> 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6D76640D-AD2D-58FD-3553-754E4AA49B52}"/>
              </a:ext>
            </a:extLst>
          </p:cNvPr>
          <p:cNvSpPr>
            <a:spLocks noChangeAspect="1"/>
          </p:cNvSpPr>
          <p:nvPr/>
        </p:nvSpPr>
        <p:spPr>
          <a:xfrm>
            <a:off x="12504712" y="278680"/>
            <a:ext cx="540000" cy="54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200" b="1" dirty="0">
                <a:solidFill>
                  <a:schemeClr val="bg1"/>
                </a:solidFill>
              </a:rPr>
              <a:t>V8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2E96335C-2A2D-9C76-BDEA-C0B95DF3FD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82882" y="4423854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690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10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6634E700-9693-4DAD-94FA-BE2CBBA05BC9}"/>
              </a:ext>
            </a:extLst>
          </p:cNvPr>
          <p:cNvSpPr/>
          <p:nvPr/>
        </p:nvSpPr>
        <p:spPr bwMode="gray">
          <a:xfrm flipH="1">
            <a:off x="6115509" y="1485322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487160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54EFD827-F40F-4614-9CEE-2A3CEB926D45}"/>
              </a:ext>
            </a:extLst>
          </p:cNvPr>
          <p:cNvSpPr/>
          <p:nvPr/>
        </p:nvSpPr>
        <p:spPr bwMode="gray">
          <a:xfrm flipH="1">
            <a:off x="4041744" y="3526508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E7492947-9957-4FD0-9B15-11CEE8341414}"/>
              </a:ext>
            </a:extLst>
          </p:cNvPr>
          <p:cNvSpPr/>
          <p:nvPr/>
        </p:nvSpPr>
        <p:spPr bwMode="gray">
          <a:xfrm flipH="1">
            <a:off x="6080953" y="3558875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512001" y="1951610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D0278F8-5607-DFBE-B99A-0A8E161DC9C5}"/>
              </a:ext>
            </a:extLst>
          </p:cNvPr>
          <p:cNvGrpSpPr/>
          <p:nvPr/>
        </p:nvGrpSpPr>
        <p:grpSpPr>
          <a:xfrm>
            <a:off x="8440670" y="1196752"/>
            <a:ext cx="2700000" cy="2065879"/>
            <a:chOff x="8440670" y="1196752"/>
            <a:chExt cx="2700000" cy="2065879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39FDB931-37F5-4B22-B9BD-CF87A73294A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2"/>
                  </a:solidFill>
                </a:rPr>
                <a:t>Ausgezeichnete Produkte mit einem erstklassigen Preis-/ Leistungsverhältnis</a:t>
              </a:r>
            </a:p>
          </p:txBody>
        </p:sp>
        <p:grpSp>
          <p:nvGrpSpPr>
            <p:cNvPr id="48" name="Grafik 5">
              <a:extLst>
                <a:ext uri="{FF2B5EF4-FFF2-40B4-BE49-F238E27FC236}">
                  <a16:creationId xmlns:a16="http://schemas.microsoft.com/office/drawing/2014/main" id="{E341CBAA-905F-3AA6-8244-07E8383E289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1196752"/>
              <a:ext cx="379794" cy="684000"/>
              <a:chOff x="4192027" y="0"/>
              <a:chExt cx="3807946" cy="6858000"/>
            </a:xfrm>
            <a:solidFill>
              <a:schemeClr val="accent2"/>
            </a:solidFill>
          </p:grpSpPr>
          <p:sp>
            <p:nvSpPr>
              <p:cNvPr id="49" name="Freihandform: Form 11">
                <a:extLst>
                  <a:ext uri="{FF2B5EF4-FFF2-40B4-BE49-F238E27FC236}">
                    <a16:creationId xmlns:a16="http://schemas.microsoft.com/office/drawing/2014/main" id="{6D84B764-7E95-C447-315C-0676C70F0461}"/>
                  </a:ext>
                </a:extLst>
              </p:cNvPr>
              <p:cNvSpPr/>
              <p:nvPr/>
            </p:nvSpPr>
            <p:spPr bwMode="gray">
              <a:xfrm>
                <a:off x="4551841" y="3862108"/>
                <a:ext cx="3087024" cy="2994598"/>
              </a:xfrm>
              <a:custGeom>
                <a:avLst/>
                <a:gdLst>
                  <a:gd name="connsiteX0" fmla="*/ 1544067 w 3087024"/>
                  <a:gd name="connsiteY0" fmla="*/ 275799 h 2994598"/>
                  <a:gd name="connsiteX1" fmla="*/ 870375 w 3087024"/>
                  <a:gd name="connsiteY1" fmla="*/ 0 h 2994598"/>
                  <a:gd name="connsiteX2" fmla="*/ 0 w 3087024"/>
                  <a:gd name="connsiteY2" fmla="*/ 2345677 h 2994598"/>
                  <a:gd name="connsiteX3" fmla="*/ 812793 w 3087024"/>
                  <a:gd name="connsiteY3" fmla="*/ 1695460 h 2994598"/>
                  <a:gd name="connsiteX4" fmla="*/ 1625401 w 3087024"/>
                  <a:gd name="connsiteY4" fmla="*/ 2995800 h 2994598"/>
                  <a:gd name="connsiteX5" fmla="*/ 2275433 w 3087024"/>
                  <a:gd name="connsiteY5" fmla="*/ 1695460 h 2994598"/>
                  <a:gd name="connsiteX6" fmla="*/ 3088226 w 3087024"/>
                  <a:gd name="connsiteY6" fmla="*/ 2345677 h 2994598"/>
                  <a:gd name="connsiteX7" fmla="*/ 2217944 w 3087024"/>
                  <a:gd name="connsiteY7" fmla="*/ 0 h 2994598"/>
                  <a:gd name="connsiteX8" fmla="*/ 1544067 w 3087024"/>
                  <a:gd name="connsiteY8" fmla="*/ 275799 h 299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7024" h="2994598">
                    <a:moveTo>
                      <a:pt x="1544067" y="275799"/>
                    </a:moveTo>
                    <a:cubicBezTo>
                      <a:pt x="1240633" y="275799"/>
                      <a:pt x="1022415" y="139194"/>
                      <a:pt x="870375" y="0"/>
                    </a:cubicBezTo>
                    <a:lnTo>
                      <a:pt x="0" y="2345677"/>
                    </a:lnTo>
                    <a:lnTo>
                      <a:pt x="812793" y="1695460"/>
                    </a:lnTo>
                    <a:lnTo>
                      <a:pt x="1625401" y="2995800"/>
                    </a:lnTo>
                    <a:lnTo>
                      <a:pt x="2275433" y="1695460"/>
                    </a:lnTo>
                    <a:lnTo>
                      <a:pt x="3088226" y="2345677"/>
                    </a:lnTo>
                    <a:lnTo>
                      <a:pt x="2217944" y="0"/>
                    </a:lnTo>
                    <a:cubicBezTo>
                      <a:pt x="2065718" y="139101"/>
                      <a:pt x="1847501" y="275799"/>
                      <a:pt x="1544067" y="275799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2" name="Freihandform: Form 12">
                <a:extLst>
                  <a:ext uri="{FF2B5EF4-FFF2-40B4-BE49-F238E27FC236}">
                    <a16:creationId xmlns:a16="http://schemas.microsoft.com/office/drawing/2014/main" id="{AF7E04AD-CE95-8698-F53E-9D075A476DFC}"/>
                  </a:ext>
                </a:extLst>
              </p:cNvPr>
              <p:cNvSpPr/>
              <p:nvPr/>
            </p:nvSpPr>
            <p:spPr bwMode="gray">
              <a:xfrm>
                <a:off x="4192027" y="0"/>
                <a:ext cx="3798703" cy="3743248"/>
              </a:xfrm>
              <a:custGeom>
                <a:avLst/>
                <a:gdLst>
                  <a:gd name="connsiteX0" fmla="*/ 3459593 w 3798703"/>
                  <a:gd name="connsiteY0" fmla="*/ 1309120 h 3743247"/>
                  <a:gd name="connsiteX1" fmla="*/ 3401457 w 3798703"/>
                  <a:gd name="connsiteY1" fmla="*/ 1261521 h 3743247"/>
                  <a:gd name="connsiteX2" fmla="*/ 3408112 w 3798703"/>
                  <a:gd name="connsiteY2" fmla="*/ 1180186 h 3743247"/>
                  <a:gd name="connsiteX3" fmla="*/ 3249139 w 3798703"/>
                  <a:gd name="connsiteY3" fmla="*/ 549564 h 3743247"/>
                  <a:gd name="connsiteX4" fmla="*/ 2790060 w 3798703"/>
                  <a:gd name="connsiteY4" fmla="*/ 382089 h 3743247"/>
                  <a:gd name="connsiteX5" fmla="*/ 2609367 w 3798703"/>
                  <a:gd name="connsiteY5" fmla="*/ 392995 h 3743247"/>
                  <a:gd name="connsiteX6" fmla="*/ 2526461 w 3798703"/>
                  <a:gd name="connsiteY6" fmla="*/ 399650 h 3743247"/>
                  <a:gd name="connsiteX7" fmla="*/ 2478215 w 3798703"/>
                  <a:gd name="connsiteY7" fmla="*/ 342438 h 3743247"/>
                  <a:gd name="connsiteX8" fmla="*/ 1903326 w 3798703"/>
                  <a:gd name="connsiteY8" fmla="*/ 0 h 3743247"/>
                  <a:gd name="connsiteX9" fmla="*/ 1328345 w 3798703"/>
                  <a:gd name="connsiteY9" fmla="*/ 342253 h 3743247"/>
                  <a:gd name="connsiteX10" fmla="*/ 1280098 w 3798703"/>
                  <a:gd name="connsiteY10" fmla="*/ 399465 h 3743247"/>
                  <a:gd name="connsiteX11" fmla="*/ 1197377 w 3798703"/>
                  <a:gd name="connsiteY11" fmla="*/ 392810 h 3743247"/>
                  <a:gd name="connsiteX12" fmla="*/ 1016500 w 3798703"/>
                  <a:gd name="connsiteY12" fmla="*/ 381904 h 3743247"/>
                  <a:gd name="connsiteX13" fmla="*/ 557605 w 3798703"/>
                  <a:gd name="connsiteY13" fmla="*/ 549195 h 3743247"/>
                  <a:gd name="connsiteX14" fmla="*/ 398540 w 3798703"/>
                  <a:gd name="connsiteY14" fmla="*/ 1180094 h 3743247"/>
                  <a:gd name="connsiteX15" fmla="*/ 405195 w 3798703"/>
                  <a:gd name="connsiteY15" fmla="*/ 1261428 h 3743247"/>
                  <a:gd name="connsiteX16" fmla="*/ 347244 w 3798703"/>
                  <a:gd name="connsiteY16" fmla="*/ 1309028 h 3743247"/>
                  <a:gd name="connsiteX17" fmla="*/ 0 w 3798703"/>
                  <a:gd name="connsiteY17" fmla="*/ 1875691 h 3743247"/>
                  <a:gd name="connsiteX18" fmla="*/ 347244 w 3798703"/>
                  <a:gd name="connsiteY18" fmla="*/ 2442261 h 3743247"/>
                  <a:gd name="connsiteX19" fmla="*/ 405195 w 3798703"/>
                  <a:gd name="connsiteY19" fmla="*/ 2489861 h 3743247"/>
                  <a:gd name="connsiteX20" fmla="*/ 398540 w 3798703"/>
                  <a:gd name="connsiteY20" fmla="*/ 2571196 h 3743247"/>
                  <a:gd name="connsiteX21" fmla="*/ 557513 w 3798703"/>
                  <a:gd name="connsiteY21" fmla="*/ 3201817 h 3743247"/>
                  <a:gd name="connsiteX22" fmla="*/ 1016592 w 3798703"/>
                  <a:gd name="connsiteY22" fmla="*/ 3369293 h 3743247"/>
                  <a:gd name="connsiteX23" fmla="*/ 1197470 w 3798703"/>
                  <a:gd name="connsiteY23" fmla="*/ 3358387 h 3743247"/>
                  <a:gd name="connsiteX24" fmla="*/ 1280191 w 3798703"/>
                  <a:gd name="connsiteY24" fmla="*/ 3351732 h 3743247"/>
                  <a:gd name="connsiteX25" fmla="*/ 1328437 w 3798703"/>
                  <a:gd name="connsiteY25" fmla="*/ 3408759 h 3743247"/>
                  <a:gd name="connsiteX26" fmla="*/ 1903419 w 3798703"/>
                  <a:gd name="connsiteY26" fmla="*/ 3751012 h 3743247"/>
                  <a:gd name="connsiteX27" fmla="*/ 2478400 w 3798703"/>
                  <a:gd name="connsiteY27" fmla="*/ 3408759 h 3743247"/>
                  <a:gd name="connsiteX28" fmla="*/ 2526646 w 3798703"/>
                  <a:gd name="connsiteY28" fmla="*/ 3351732 h 3743247"/>
                  <a:gd name="connsiteX29" fmla="*/ 2609552 w 3798703"/>
                  <a:gd name="connsiteY29" fmla="*/ 3358387 h 3743247"/>
                  <a:gd name="connsiteX30" fmla="*/ 2790245 w 3798703"/>
                  <a:gd name="connsiteY30" fmla="*/ 3369293 h 3743247"/>
                  <a:gd name="connsiteX31" fmla="*/ 3249139 w 3798703"/>
                  <a:gd name="connsiteY31" fmla="*/ 3202002 h 3743247"/>
                  <a:gd name="connsiteX32" fmla="*/ 3408297 w 3798703"/>
                  <a:gd name="connsiteY32" fmla="*/ 2571196 h 3743247"/>
                  <a:gd name="connsiteX33" fmla="*/ 3401642 w 3798703"/>
                  <a:gd name="connsiteY33" fmla="*/ 2489861 h 3743247"/>
                  <a:gd name="connsiteX34" fmla="*/ 3459778 w 3798703"/>
                  <a:gd name="connsiteY34" fmla="*/ 2442261 h 3743247"/>
                  <a:gd name="connsiteX35" fmla="*/ 3806837 w 3798703"/>
                  <a:gd name="connsiteY35" fmla="*/ 1875691 h 3743247"/>
                  <a:gd name="connsiteX36" fmla="*/ 3459593 w 3798703"/>
                  <a:gd name="connsiteY36" fmla="*/ 1309120 h 3743247"/>
                  <a:gd name="connsiteX37" fmla="*/ 3030830 w 3798703"/>
                  <a:gd name="connsiteY37" fmla="*/ 2335972 h 3743247"/>
                  <a:gd name="connsiteX38" fmla="*/ 2973063 w 3798703"/>
                  <a:gd name="connsiteY38" fmla="*/ 2929993 h 3743247"/>
                  <a:gd name="connsiteX39" fmla="*/ 2790060 w 3798703"/>
                  <a:gd name="connsiteY39" fmla="*/ 2984894 h 3743247"/>
                  <a:gd name="connsiteX40" fmla="*/ 2501506 w 3798703"/>
                  <a:gd name="connsiteY40" fmla="*/ 2966593 h 3743247"/>
                  <a:gd name="connsiteX41" fmla="*/ 2370354 w 3798703"/>
                  <a:gd name="connsiteY41" fmla="*/ 2987020 h 3743247"/>
                  <a:gd name="connsiteX42" fmla="*/ 1903419 w 3798703"/>
                  <a:gd name="connsiteY42" fmla="*/ 3366890 h 3743247"/>
                  <a:gd name="connsiteX43" fmla="*/ 1436483 w 3798703"/>
                  <a:gd name="connsiteY43" fmla="*/ 2987020 h 3743247"/>
                  <a:gd name="connsiteX44" fmla="*/ 1305331 w 3798703"/>
                  <a:gd name="connsiteY44" fmla="*/ 2966593 h 3743247"/>
                  <a:gd name="connsiteX45" fmla="*/ 1016777 w 3798703"/>
                  <a:gd name="connsiteY45" fmla="*/ 2984894 h 3743247"/>
                  <a:gd name="connsiteX46" fmla="*/ 833589 w 3798703"/>
                  <a:gd name="connsiteY46" fmla="*/ 2929993 h 3743247"/>
                  <a:gd name="connsiteX47" fmla="*/ 776008 w 3798703"/>
                  <a:gd name="connsiteY47" fmla="*/ 2335972 h 3743247"/>
                  <a:gd name="connsiteX48" fmla="*/ 390314 w 3798703"/>
                  <a:gd name="connsiteY48" fmla="*/ 1875691 h 3743247"/>
                  <a:gd name="connsiteX49" fmla="*/ 776008 w 3798703"/>
                  <a:gd name="connsiteY49" fmla="*/ 1415225 h 3743247"/>
                  <a:gd name="connsiteX50" fmla="*/ 833589 w 3798703"/>
                  <a:gd name="connsiteY50" fmla="*/ 821204 h 3743247"/>
                  <a:gd name="connsiteX51" fmla="*/ 1016777 w 3798703"/>
                  <a:gd name="connsiteY51" fmla="*/ 766303 h 3743247"/>
                  <a:gd name="connsiteX52" fmla="*/ 1305331 w 3798703"/>
                  <a:gd name="connsiteY52" fmla="*/ 784603 h 3743247"/>
                  <a:gd name="connsiteX53" fmla="*/ 1436483 w 3798703"/>
                  <a:gd name="connsiteY53" fmla="*/ 764177 h 3743247"/>
                  <a:gd name="connsiteX54" fmla="*/ 1903419 w 3798703"/>
                  <a:gd name="connsiteY54" fmla="*/ 384307 h 3743247"/>
                  <a:gd name="connsiteX55" fmla="*/ 2370354 w 3798703"/>
                  <a:gd name="connsiteY55" fmla="*/ 764177 h 3743247"/>
                  <a:gd name="connsiteX56" fmla="*/ 2501506 w 3798703"/>
                  <a:gd name="connsiteY56" fmla="*/ 784603 h 3743247"/>
                  <a:gd name="connsiteX57" fmla="*/ 2790060 w 3798703"/>
                  <a:gd name="connsiteY57" fmla="*/ 766303 h 3743247"/>
                  <a:gd name="connsiteX58" fmla="*/ 2973248 w 3798703"/>
                  <a:gd name="connsiteY58" fmla="*/ 821204 h 3743247"/>
                  <a:gd name="connsiteX59" fmla="*/ 3030830 w 3798703"/>
                  <a:gd name="connsiteY59" fmla="*/ 1415225 h 3743247"/>
                  <a:gd name="connsiteX60" fmla="*/ 3416522 w 3798703"/>
                  <a:gd name="connsiteY60" fmla="*/ 1875691 h 3743247"/>
                  <a:gd name="connsiteX61" fmla="*/ 3030830 w 3798703"/>
                  <a:gd name="connsiteY61" fmla="*/ 2335972 h 3743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798703" h="3743247">
                    <a:moveTo>
                      <a:pt x="3459593" y="1309120"/>
                    </a:moveTo>
                    <a:cubicBezTo>
                      <a:pt x="3442032" y="1295164"/>
                      <a:pt x="3419757" y="1277141"/>
                      <a:pt x="3401457" y="1261521"/>
                    </a:cubicBezTo>
                    <a:cubicBezTo>
                      <a:pt x="3402751" y="1235827"/>
                      <a:pt x="3405801" y="1204124"/>
                      <a:pt x="3408112" y="1180186"/>
                    </a:cubicBezTo>
                    <a:cubicBezTo>
                      <a:pt x="3424471" y="1007535"/>
                      <a:pt x="3449426" y="746801"/>
                      <a:pt x="3249139" y="549564"/>
                    </a:cubicBezTo>
                    <a:cubicBezTo>
                      <a:pt x="3136287" y="438468"/>
                      <a:pt x="2981936" y="382089"/>
                      <a:pt x="2790060" y="382089"/>
                    </a:cubicBezTo>
                    <a:cubicBezTo>
                      <a:pt x="2725639" y="382089"/>
                      <a:pt x="2663714" y="387819"/>
                      <a:pt x="2609367" y="392995"/>
                    </a:cubicBezTo>
                    <a:cubicBezTo>
                      <a:pt x="2579237" y="395675"/>
                      <a:pt x="2550862" y="398356"/>
                      <a:pt x="2526461" y="399650"/>
                    </a:cubicBezTo>
                    <a:cubicBezTo>
                      <a:pt x="2510657" y="381719"/>
                      <a:pt x="2492172" y="359629"/>
                      <a:pt x="2478215" y="342438"/>
                    </a:cubicBezTo>
                    <a:cubicBezTo>
                      <a:pt x="2371556" y="214243"/>
                      <a:pt x="2194006" y="0"/>
                      <a:pt x="1903326" y="0"/>
                    </a:cubicBezTo>
                    <a:cubicBezTo>
                      <a:pt x="1612647" y="0"/>
                      <a:pt x="1434912" y="214428"/>
                      <a:pt x="1328345" y="342253"/>
                    </a:cubicBezTo>
                    <a:cubicBezTo>
                      <a:pt x="1314388" y="359259"/>
                      <a:pt x="1295903" y="381534"/>
                      <a:pt x="1280098" y="399465"/>
                    </a:cubicBezTo>
                    <a:cubicBezTo>
                      <a:pt x="1255698" y="398171"/>
                      <a:pt x="1227323" y="395490"/>
                      <a:pt x="1197377" y="392810"/>
                    </a:cubicBezTo>
                    <a:cubicBezTo>
                      <a:pt x="1142846" y="387819"/>
                      <a:pt x="1080921" y="381904"/>
                      <a:pt x="1016500" y="381904"/>
                    </a:cubicBezTo>
                    <a:cubicBezTo>
                      <a:pt x="824439" y="381904"/>
                      <a:pt x="670365" y="438284"/>
                      <a:pt x="557605" y="549195"/>
                    </a:cubicBezTo>
                    <a:cubicBezTo>
                      <a:pt x="356949" y="746709"/>
                      <a:pt x="382089" y="1007442"/>
                      <a:pt x="398540" y="1180094"/>
                    </a:cubicBezTo>
                    <a:cubicBezTo>
                      <a:pt x="400851" y="1204124"/>
                      <a:pt x="403901" y="1235734"/>
                      <a:pt x="405195" y="1261428"/>
                    </a:cubicBezTo>
                    <a:cubicBezTo>
                      <a:pt x="386895" y="1277048"/>
                      <a:pt x="364620" y="1295164"/>
                      <a:pt x="347244" y="1309028"/>
                    </a:cubicBezTo>
                    <a:cubicBezTo>
                      <a:pt x="217293" y="1413931"/>
                      <a:pt x="0" y="1589448"/>
                      <a:pt x="0" y="1875691"/>
                    </a:cubicBezTo>
                    <a:cubicBezTo>
                      <a:pt x="0" y="2161749"/>
                      <a:pt x="217478" y="2337266"/>
                      <a:pt x="347244" y="2442261"/>
                    </a:cubicBezTo>
                    <a:cubicBezTo>
                      <a:pt x="364620" y="2456218"/>
                      <a:pt x="386895" y="2474241"/>
                      <a:pt x="405195" y="2489861"/>
                    </a:cubicBezTo>
                    <a:cubicBezTo>
                      <a:pt x="403901" y="2515370"/>
                      <a:pt x="400851" y="2547257"/>
                      <a:pt x="398540" y="2571196"/>
                    </a:cubicBezTo>
                    <a:cubicBezTo>
                      <a:pt x="382181" y="2743662"/>
                      <a:pt x="356949" y="3004580"/>
                      <a:pt x="557513" y="3201817"/>
                    </a:cubicBezTo>
                    <a:cubicBezTo>
                      <a:pt x="670550" y="3312913"/>
                      <a:pt x="824531" y="3369570"/>
                      <a:pt x="1016592" y="3369293"/>
                    </a:cubicBezTo>
                    <a:cubicBezTo>
                      <a:pt x="1081013" y="3369293"/>
                      <a:pt x="1142754" y="3363563"/>
                      <a:pt x="1197470" y="3358387"/>
                    </a:cubicBezTo>
                    <a:cubicBezTo>
                      <a:pt x="1227231" y="3355706"/>
                      <a:pt x="1255790" y="3353026"/>
                      <a:pt x="1280191" y="3351732"/>
                    </a:cubicBezTo>
                    <a:cubicBezTo>
                      <a:pt x="1295996" y="3369663"/>
                      <a:pt x="1314481" y="3391753"/>
                      <a:pt x="1328437" y="3408759"/>
                    </a:cubicBezTo>
                    <a:cubicBezTo>
                      <a:pt x="1435004" y="3536861"/>
                      <a:pt x="1612739" y="3751012"/>
                      <a:pt x="1903419" y="3751012"/>
                    </a:cubicBezTo>
                    <a:cubicBezTo>
                      <a:pt x="2194098" y="3751012"/>
                      <a:pt x="2371648" y="3536584"/>
                      <a:pt x="2478400" y="3408759"/>
                    </a:cubicBezTo>
                    <a:cubicBezTo>
                      <a:pt x="2492356" y="3391753"/>
                      <a:pt x="2510841" y="3369478"/>
                      <a:pt x="2526646" y="3351732"/>
                    </a:cubicBezTo>
                    <a:cubicBezTo>
                      <a:pt x="2551047" y="3352841"/>
                      <a:pt x="2579237" y="3355706"/>
                      <a:pt x="2609552" y="3358387"/>
                    </a:cubicBezTo>
                    <a:cubicBezTo>
                      <a:pt x="2663899" y="3363378"/>
                      <a:pt x="2725824" y="3369293"/>
                      <a:pt x="2790245" y="3369293"/>
                    </a:cubicBezTo>
                    <a:cubicBezTo>
                      <a:pt x="2982121" y="3369293"/>
                      <a:pt x="3136564" y="3312913"/>
                      <a:pt x="3249139" y="3202002"/>
                    </a:cubicBezTo>
                    <a:cubicBezTo>
                      <a:pt x="3449611" y="3004580"/>
                      <a:pt x="3424656" y="2743662"/>
                      <a:pt x="3408297" y="2571196"/>
                    </a:cubicBezTo>
                    <a:cubicBezTo>
                      <a:pt x="3405986" y="2547165"/>
                      <a:pt x="3402936" y="2515370"/>
                      <a:pt x="3401642" y="2489861"/>
                    </a:cubicBezTo>
                    <a:cubicBezTo>
                      <a:pt x="3419942" y="2474241"/>
                      <a:pt x="3442217" y="2456125"/>
                      <a:pt x="3459778" y="2442261"/>
                    </a:cubicBezTo>
                    <a:cubicBezTo>
                      <a:pt x="3589544" y="2337450"/>
                      <a:pt x="3806837" y="2161934"/>
                      <a:pt x="3806837" y="1875691"/>
                    </a:cubicBezTo>
                    <a:cubicBezTo>
                      <a:pt x="3806652" y="1589448"/>
                      <a:pt x="3589359" y="1414116"/>
                      <a:pt x="3459593" y="1309120"/>
                    </a:cubicBezTo>
                    <a:close/>
                    <a:moveTo>
                      <a:pt x="3030830" y="2335972"/>
                    </a:moveTo>
                    <a:cubicBezTo>
                      <a:pt x="2961880" y="2500675"/>
                      <a:pt x="3098855" y="2806142"/>
                      <a:pt x="2973063" y="2929993"/>
                    </a:cubicBezTo>
                    <a:cubicBezTo>
                      <a:pt x="2929438" y="2973063"/>
                      <a:pt x="2864093" y="2984894"/>
                      <a:pt x="2790060" y="2984894"/>
                    </a:cubicBezTo>
                    <a:cubicBezTo>
                      <a:pt x="2698374" y="2984894"/>
                      <a:pt x="2593378" y="2966593"/>
                      <a:pt x="2501506" y="2966593"/>
                    </a:cubicBezTo>
                    <a:cubicBezTo>
                      <a:pt x="2452705" y="2966593"/>
                      <a:pt x="2408156" y="2971585"/>
                      <a:pt x="2370354" y="2987020"/>
                    </a:cubicBezTo>
                    <a:cubicBezTo>
                      <a:pt x="2209348" y="3052919"/>
                      <a:pt x="2088455" y="3366890"/>
                      <a:pt x="1903419" y="3366890"/>
                    </a:cubicBezTo>
                    <a:cubicBezTo>
                      <a:pt x="1718382" y="3366890"/>
                      <a:pt x="1597581" y="3053012"/>
                      <a:pt x="1436483" y="2987020"/>
                    </a:cubicBezTo>
                    <a:cubicBezTo>
                      <a:pt x="1398958" y="2971585"/>
                      <a:pt x="1353762" y="2966593"/>
                      <a:pt x="1305331" y="2966593"/>
                    </a:cubicBezTo>
                    <a:cubicBezTo>
                      <a:pt x="1213644" y="2966593"/>
                      <a:pt x="1108833" y="2984894"/>
                      <a:pt x="1016777" y="2984894"/>
                    </a:cubicBezTo>
                    <a:cubicBezTo>
                      <a:pt x="942836" y="2984894"/>
                      <a:pt x="877491" y="2973063"/>
                      <a:pt x="833589" y="2929993"/>
                    </a:cubicBezTo>
                    <a:cubicBezTo>
                      <a:pt x="707982" y="2806142"/>
                      <a:pt x="845235" y="2500582"/>
                      <a:pt x="776008" y="2335972"/>
                    </a:cubicBezTo>
                    <a:cubicBezTo>
                      <a:pt x="709091" y="2177184"/>
                      <a:pt x="390314" y="2058324"/>
                      <a:pt x="390314" y="1875691"/>
                    </a:cubicBezTo>
                    <a:cubicBezTo>
                      <a:pt x="390314" y="1693057"/>
                      <a:pt x="709369" y="1574198"/>
                      <a:pt x="776008" y="1415225"/>
                    </a:cubicBezTo>
                    <a:cubicBezTo>
                      <a:pt x="844957" y="1250522"/>
                      <a:pt x="707982" y="945055"/>
                      <a:pt x="833589" y="821204"/>
                    </a:cubicBezTo>
                    <a:cubicBezTo>
                      <a:pt x="877214" y="778134"/>
                      <a:pt x="942836" y="766303"/>
                      <a:pt x="1016777" y="766303"/>
                    </a:cubicBezTo>
                    <a:cubicBezTo>
                      <a:pt x="1108648" y="766303"/>
                      <a:pt x="1213459" y="784603"/>
                      <a:pt x="1305331" y="784603"/>
                    </a:cubicBezTo>
                    <a:cubicBezTo>
                      <a:pt x="1354316" y="784603"/>
                      <a:pt x="1398866" y="779612"/>
                      <a:pt x="1436483" y="764177"/>
                    </a:cubicBezTo>
                    <a:cubicBezTo>
                      <a:pt x="1597489" y="698278"/>
                      <a:pt x="1718382" y="384307"/>
                      <a:pt x="1903419" y="384307"/>
                    </a:cubicBezTo>
                    <a:cubicBezTo>
                      <a:pt x="2088455" y="384307"/>
                      <a:pt x="2209256" y="698185"/>
                      <a:pt x="2370354" y="764177"/>
                    </a:cubicBezTo>
                    <a:cubicBezTo>
                      <a:pt x="2408064" y="779612"/>
                      <a:pt x="2453075" y="784603"/>
                      <a:pt x="2501506" y="784603"/>
                    </a:cubicBezTo>
                    <a:cubicBezTo>
                      <a:pt x="2593193" y="784603"/>
                      <a:pt x="2698189" y="766303"/>
                      <a:pt x="2790060" y="766303"/>
                    </a:cubicBezTo>
                    <a:cubicBezTo>
                      <a:pt x="2864001" y="766303"/>
                      <a:pt x="2929346" y="778134"/>
                      <a:pt x="2973248" y="821204"/>
                    </a:cubicBezTo>
                    <a:cubicBezTo>
                      <a:pt x="3098855" y="945055"/>
                      <a:pt x="2961602" y="1250615"/>
                      <a:pt x="3030830" y="1415225"/>
                    </a:cubicBezTo>
                    <a:cubicBezTo>
                      <a:pt x="3097746" y="1574013"/>
                      <a:pt x="3416522" y="1692872"/>
                      <a:pt x="3416522" y="1875691"/>
                    </a:cubicBezTo>
                    <a:cubicBezTo>
                      <a:pt x="3416708" y="2058232"/>
                      <a:pt x="3097653" y="2177184"/>
                      <a:pt x="3030830" y="2335972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AE165B3-8B12-5798-7ABB-7A4C8BFD9002}"/>
              </a:ext>
            </a:extLst>
          </p:cNvPr>
          <p:cNvGrpSpPr/>
          <p:nvPr/>
        </p:nvGrpSpPr>
        <p:grpSpPr>
          <a:xfrm>
            <a:off x="1076145" y="3851174"/>
            <a:ext cx="3142355" cy="2030363"/>
            <a:chOff x="1076145" y="3851174"/>
            <a:chExt cx="3142355" cy="2030363"/>
          </a:xfrm>
        </p:grpSpPr>
        <p:sp>
          <p:nvSpPr>
            <p:cNvPr id="15" name="TextBox 5">
              <a:extLst>
                <a:ext uri="{FF2B5EF4-FFF2-40B4-BE49-F238E27FC236}">
                  <a16:creationId xmlns:a16="http://schemas.microsoft.com/office/drawing/2014/main" id="{799E27AE-2C7E-4F60-83EB-0D9E9EEC09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Top Unterstützung durch die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Vertriebsleiter der HanseMerkur </a:t>
              </a:r>
            </a:p>
          </p:txBody>
        </p:sp>
        <p:grpSp>
          <p:nvGrpSpPr>
            <p:cNvPr id="11" name="Grafik 108">
              <a:extLst>
                <a:ext uri="{FF2B5EF4-FFF2-40B4-BE49-F238E27FC236}">
                  <a16:creationId xmlns:a16="http://schemas.microsoft.com/office/drawing/2014/main" id="{8497E1E4-A530-D04E-AAEA-2D9ED3EE089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12" name="Freihandform: Form 110">
                <a:extLst>
                  <a:ext uri="{FF2B5EF4-FFF2-40B4-BE49-F238E27FC236}">
                    <a16:creationId xmlns:a16="http://schemas.microsoft.com/office/drawing/2014/main" id="{A11AA8A6-BF0A-64E8-62E7-8CA9F01AF29C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11">
                <a:extLst>
                  <a:ext uri="{FF2B5EF4-FFF2-40B4-BE49-F238E27FC236}">
                    <a16:creationId xmlns:a16="http://schemas.microsoft.com/office/drawing/2014/main" id="{B59E32C4-E428-595B-B7A8-A196E6E18D4C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120">
                <a:extLst>
                  <a:ext uri="{FF2B5EF4-FFF2-40B4-BE49-F238E27FC236}">
                    <a16:creationId xmlns:a16="http://schemas.microsoft.com/office/drawing/2014/main" id="{622852B1-A200-9431-270A-A2753F6765B2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121">
                <a:extLst>
                  <a:ext uri="{FF2B5EF4-FFF2-40B4-BE49-F238E27FC236}">
                    <a16:creationId xmlns:a16="http://schemas.microsoft.com/office/drawing/2014/main" id="{FCEE7A26-5EEB-4134-424E-75445CC77959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122">
                <a:extLst>
                  <a:ext uri="{FF2B5EF4-FFF2-40B4-BE49-F238E27FC236}">
                    <a16:creationId xmlns:a16="http://schemas.microsoft.com/office/drawing/2014/main" id="{79299387-67FD-D643-7A6D-4614CCB7AEB5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123">
                <a:extLst>
                  <a:ext uri="{FF2B5EF4-FFF2-40B4-BE49-F238E27FC236}">
                    <a16:creationId xmlns:a16="http://schemas.microsoft.com/office/drawing/2014/main" id="{B964D4B1-0B67-E359-769C-301A524C5316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E5B4A5CB-A21C-5701-822E-D79DE3D1F26E}"/>
              </a:ext>
            </a:extLst>
          </p:cNvPr>
          <p:cNvGrpSpPr/>
          <p:nvPr/>
        </p:nvGrpSpPr>
        <p:grpSpPr>
          <a:xfrm>
            <a:off x="8440670" y="3861048"/>
            <a:ext cx="2700000" cy="2020489"/>
            <a:chOff x="8440670" y="3861048"/>
            <a:chExt cx="2700000" cy="2020489"/>
          </a:xfrm>
        </p:grpSpPr>
        <p:sp>
          <p:nvSpPr>
            <p:cNvPr id="17" name="TextBox 5">
              <a:extLst>
                <a:ext uri="{FF2B5EF4-FFF2-40B4-BE49-F238E27FC236}">
                  <a16:creationId xmlns:a16="http://schemas.microsoft.com/office/drawing/2014/main" id="{0588FB1C-0D89-4815-A4FF-7CDD8CE11C2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3"/>
                  </a:solidFill>
                </a:rPr>
                <a:t>Nur bei uns: Krebs-Scan!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b="1" dirty="0">
                  <a:solidFill>
                    <a:schemeClr val="accent3"/>
                  </a:solidFill>
                </a:rPr>
                <a:t>Die Innovation in der Krebsfrüherkennung.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6B2592-D9B2-CF0C-0F66-400EB227B01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95D72072-3607-9206-9A44-A4C4252695FC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ED87874-A522-17DD-98F5-D5F900E2B552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48" name="Freihandform: Form 447">
                <a:extLst>
                  <a:ext uri="{FF2B5EF4-FFF2-40B4-BE49-F238E27FC236}">
                    <a16:creationId xmlns:a16="http://schemas.microsoft.com/office/drawing/2014/main" id="{75EEF435-1F39-4863-333E-E3EBECC23A0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240913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!! +Freihandform: Form 25">
            <a:extLst>
              <a:ext uri="{FF2B5EF4-FFF2-40B4-BE49-F238E27FC236}">
                <a16:creationId xmlns:a16="http://schemas.microsoft.com/office/drawing/2014/main" id="{FF6DD0AD-4806-C986-80CD-93032FAC22D1}"/>
              </a:ext>
            </a:extLst>
          </p:cNvPr>
          <p:cNvSpPr/>
          <p:nvPr/>
        </p:nvSpPr>
        <p:spPr>
          <a:xfrm>
            <a:off x="6148977" y="3588306"/>
            <a:ext cx="6043023" cy="2376000"/>
          </a:xfrm>
          <a:custGeom>
            <a:avLst/>
            <a:gdLst>
              <a:gd name="connsiteX0" fmla="*/ 1165711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2376000 h 2376000"/>
              <a:gd name="connsiteX3" fmla="*/ 0 w 6043023"/>
              <a:gd name="connsiteY3" fmla="*/ 2376000 h 2376000"/>
              <a:gd name="connsiteX4" fmla="*/ 0 w 6043023"/>
              <a:gd name="connsiteY4" fmla="*/ 1168629 h 2376000"/>
              <a:gd name="connsiteX5" fmla="*/ 72170 w 6043023"/>
              <a:gd name="connsiteY5" fmla="*/ 1164985 h 2376000"/>
              <a:gd name="connsiteX6" fmla="*/ 1146156 w 6043023"/>
              <a:gd name="connsiteY6" fmla="*/ 193983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1165711" y="0"/>
                </a:moveTo>
                <a:lnTo>
                  <a:pt x="6043023" y="0"/>
                </a:lnTo>
                <a:lnTo>
                  <a:pt x="6043023" y="2376000"/>
                </a:lnTo>
                <a:lnTo>
                  <a:pt x="0" y="2376000"/>
                </a:lnTo>
                <a:lnTo>
                  <a:pt x="0" y="1168629"/>
                </a:lnTo>
                <a:lnTo>
                  <a:pt x="72170" y="1164985"/>
                </a:lnTo>
                <a:cubicBezTo>
                  <a:pt x="607085" y="1110661"/>
                  <a:pt x="1040175" y="711900"/>
                  <a:pt x="1146156" y="193983"/>
                </a:cubicBezTo>
                <a:close/>
              </a:path>
            </a:pathLst>
          </a:custGeom>
          <a:solidFill>
            <a:schemeClr val="accent3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2865733-8969-8F06-9325-D9AE9339C92D}"/>
              </a:ext>
            </a:extLst>
          </p:cNvPr>
          <p:cNvGrpSpPr>
            <a:grpSpLocks noChangeAspect="1"/>
          </p:cNvGrpSpPr>
          <p:nvPr/>
        </p:nvGrpSpPr>
        <p:grpSpPr>
          <a:xfrm>
            <a:off x="-416387" y="1278960"/>
            <a:ext cx="4538400" cy="4814335"/>
            <a:chOff x="8110328" y="1738112"/>
            <a:chExt cx="4538400" cy="4814335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AFCAC7CC-9B55-8029-ABFA-CCF1AF1942F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934757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Der USP</a:t>
              </a: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01A6281D-CB7E-1BC6-7996-F3FDF87ACFE1}"/>
                </a:ext>
              </a:extLst>
            </p:cNvPr>
            <p:cNvSpPr/>
            <p:nvPr/>
          </p:nvSpPr>
          <p:spPr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DAD9374C-5815-43C6-E0F7-9558E87D175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934757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Krebs-Scan ergänzt die etablierten gesetzlichen  Früherkennungs-</a:t>
              </a:r>
              <a:br>
                <a:rPr lang="de-DE" sz="1400" dirty="0"/>
              </a:br>
              <a:r>
                <a:rPr lang="de-DE" sz="1400" dirty="0"/>
                <a:t>maßnahmen für Krebs.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Krebs-Scan gibt es exklusiv nur </a:t>
              </a:r>
              <a:br>
                <a:rPr lang="de-DE" sz="1400" dirty="0"/>
              </a:br>
              <a:r>
                <a:rPr lang="de-DE" sz="1400" dirty="0"/>
                <a:t>bei der HanseMerkur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endParaRPr lang="de-DE" sz="1400" dirty="0"/>
            </a:p>
          </p:txBody>
        </p: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3DFD248C-EF87-94D4-913D-90983BDCB73E}"/>
                </a:ext>
              </a:extLst>
            </p:cNvPr>
            <p:cNvCxnSpPr/>
            <p:nvPr/>
          </p:nvCxnSpPr>
          <p:spPr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4F455773-1349-16F9-DCB6-05D3DA52E4AD}"/>
              </a:ext>
            </a:extLst>
          </p:cNvPr>
          <p:cNvGrpSpPr/>
          <p:nvPr/>
        </p:nvGrpSpPr>
        <p:grpSpPr>
          <a:xfrm>
            <a:off x="8440670" y="3861048"/>
            <a:ext cx="2700000" cy="2020489"/>
            <a:chOff x="8440670" y="3861048"/>
            <a:chExt cx="2700000" cy="2020489"/>
          </a:xfrm>
        </p:grpSpPr>
        <p:sp>
          <p:nvSpPr>
            <p:cNvPr id="19" name="TextBox 5">
              <a:extLst>
                <a:ext uri="{FF2B5EF4-FFF2-40B4-BE49-F238E27FC236}">
                  <a16:creationId xmlns:a16="http://schemas.microsoft.com/office/drawing/2014/main" id="{8010A10E-21C3-10F9-3071-2A55C0675CC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3"/>
                  </a:solidFill>
                </a:rPr>
                <a:t>Nur bei uns: Krebs-Scan!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b="1" dirty="0">
                  <a:solidFill>
                    <a:schemeClr val="accent3"/>
                  </a:solidFill>
                </a:rPr>
                <a:t>Die Innovation in der Krebsfrüherkennung.</a:t>
              </a:r>
            </a:p>
          </p:txBody>
        </p:sp>
        <p:grpSp>
          <p:nvGrpSpPr>
            <p:cNvPr id="20" name="Gruppieren 19">
              <a:extLst>
                <a:ext uri="{FF2B5EF4-FFF2-40B4-BE49-F238E27FC236}">
                  <a16:creationId xmlns:a16="http://schemas.microsoft.com/office/drawing/2014/main" id="{637AE1F2-0FA6-2045-29A0-B92B41D00C9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22" name="Freihandform: Form 21">
                <a:extLst>
                  <a:ext uri="{FF2B5EF4-FFF2-40B4-BE49-F238E27FC236}">
                    <a16:creationId xmlns:a16="http://schemas.microsoft.com/office/drawing/2014/main" id="{11F73DAC-1941-2E30-7052-2DDCC7B7BFC3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4" name="Freihandform: Form 23">
                <a:extLst>
                  <a:ext uri="{FF2B5EF4-FFF2-40B4-BE49-F238E27FC236}">
                    <a16:creationId xmlns:a16="http://schemas.microsoft.com/office/drawing/2014/main" id="{FA108911-0390-24B2-6E7C-F1ADE12E7D27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5" name="Freihandform: Form 24">
                <a:extLst>
                  <a:ext uri="{FF2B5EF4-FFF2-40B4-BE49-F238E27FC236}">
                    <a16:creationId xmlns:a16="http://schemas.microsoft.com/office/drawing/2014/main" id="{29EF7D59-3BA7-2F5E-2441-5BA42B1549B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8CABE1B1-03D9-B0E1-D2C0-577E54B9D325}"/>
              </a:ext>
            </a:extLst>
          </p:cNvPr>
          <p:cNvGrpSpPr>
            <a:grpSpLocks noChangeAspect="1"/>
          </p:cNvGrpSpPr>
          <p:nvPr/>
        </p:nvGrpSpPr>
        <p:grpSpPr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28" name="Ellipse 27">
              <a:extLst>
                <a:ext uri="{FF2B5EF4-FFF2-40B4-BE49-F238E27FC236}">
                  <a16:creationId xmlns:a16="http://schemas.microsoft.com/office/drawing/2014/main" id="{5372EAE0-A92A-7CBB-8404-C7B894F4969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7178BB85-D592-23B2-BA7A-32210A6685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32473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platzhalter 7">
            <a:extLst>
              <a:ext uri="{FF2B5EF4-FFF2-40B4-BE49-F238E27FC236}">
                <a16:creationId xmlns:a16="http://schemas.microsoft.com/office/drawing/2014/main" id="{26118EC4-BBA9-4FDC-BB9F-919CEFCF766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388" y="179388"/>
            <a:ext cx="11833225" cy="6489700"/>
          </a:xfrm>
        </p:spPr>
      </p:pic>
      <p:sp>
        <p:nvSpPr>
          <p:cNvPr id="2" name="Rechteck 1"/>
          <p:cNvSpPr/>
          <p:nvPr/>
        </p:nvSpPr>
        <p:spPr bwMode="gray">
          <a:xfrm>
            <a:off x="179999" y="179999"/>
            <a:ext cx="6208295" cy="6489089"/>
          </a:xfrm>
          <a:prstGeom prst="rect">
            <a:avLst/>
          </a:prstGeom>
          <a:gradFill flip="none" rotWithShape="0">
            <a:gsLst>
              <a:gs pos="10000">
                <a:schemeClr val="accent3">
                  <a:alpha val="95000"/>
                </a:schemeClr>
              </a:gs>
              <a:gs pos="80000">
                <a:schemeClr val="accent1">
                  <a:alpha val="95000"/>
                </a:schemeClr>
              </a:gs>
            </a:gsLst>
            <a:lin ang="19500000" scaled="0"/>
            <a:tileRect/>
          </a:gradFill>
        </p:spPr>
        <p:txBody>
          <a:bodyPr vert="horz" lIns="540000" tIns="1692000" rIns="0" bIns="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Betriebliche Krankenversicherung </a:t>
            </a:r>
            <a:b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de-DE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der HanseMerkur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Company Fit</a:t>
            </a:r>
          </a:p>
        </p:txBody>
      </p:sp>
    </p:spTree>
    <p:extLst>
      <p:ext uri="{BB962C8B-B14F-4D97-AF65-F5344CB8AC3E}">
        <p14:creationId xmlns:p14="http://schemas.microsoft.com/office/powerpoint/2010/main" val="455498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5A8D90B6-4E8E-A0A2-8BB3-CB813AAB8A2E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361318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hteck 5">
            <a:extLst>
              <a:ext uri="{FF2B5EF4-FFF2-40B4-BE49-F238E27FC236}">
                <a16:creationId xmlns:a16="http://schemas.microsoft.com/office/drawing/2014/main" id="{B29ACE20-7358-4EA4-8C82-1B22C2FA91AA}"/>
              </a:ext>
            </a:extLst>
          </p:cNvPr>
          <p:cNvSpPr/>
          <p:nvPr/>
        </p:nvSpPr>
        <p:spPr bwMode="gray">
          <a:xfrm>
            <a:off x="0" y="0"/>
            <a:ext cx="12192000" cy="60213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72000" rIns="108000" b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1C449E-E79B-44B7-9FE3-FC7C9E3030EB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>
                <a:solidFill>
                  <a:schemeClr val="bg1"/>
                </a:solidFill>
              </a:rPr>
              <a:t>Company Fit – Die Highlights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8DBA5CF-9BE6-44D1-AFFD-8CC6B44FF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CE0D103-ECFE-4C6A-8456-DCCFC27B8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3FC45A6-6DBE-4987-9CE4-41E6BB6E3B0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>
                <a:solidFill>
                  <a:schemeClr val="bg1"/>
                </a:solidFill>
              </a:rPr>
              <a:t>#daskannbkv</a:t>
            </a:r>
            <a:endParaRPr lang="de-DE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7CD7301F-EF14-9CFA-E3E1-DDDD2611D83A}"/>
              </a:ext>
            </a:extLst>
          </p:cNvPr>
          <p:cNvSpPr txBox="1"/>
          <p:nvPr/>
        </p:nvSpPr>
        <p:spPr bwMode="gray">
          <a:xfrm>
            <a:off x="3046828" y="1124744"/>
            <a:ext cx="6098344" cy="1015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3600" b="1" dirty="0">
                <a:solidFill>
                  <a:schemeClr val="bg1"/>
                </a:solidFill>
              </a:rPr>
              <a:t>Company Fit</a:t>
            </a:r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1A1EF1F-9F3E-3A99-C0F7-82D0DBB9C609}"/>
              </a:ext>
            </a:extLst>
          </p:cNvPr>
          <p:cNvSpPr txBox="1">
            <a:spLocks/>
          </p:cNvSpPr>
          <p:nvPr/>
        </p:nvSpPr>
        <p:spPr bwMode="gray">
          <a:xfrm>
            <a:off x="3588169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Budgettarife und Bausteintarife sind frei kombinierbar</a:t>
            </a:r>
          </a:p>
        </p:txBody>
      </p:sp>
      <p:sp>
        <p:nvSpPr>
          <p:cNvPr id="10" name="Textplatzhalter 2">
            <a:extLst>
              <a:ext uri="{FF2B5EF4-FFF2-40B4-BE49-F238E27FC236}">
                <a16:creationId xmlns:a16="http://schemas.microsoft.com/office/drawing/2014/main" id="{7F918CB5-689B-2A52-7B85-CAFCFECFE8BC}"/>
              </a:ext>
            </a:extLst>
          </p:cNvPr>
          <p:cNvSpPr txBox="1">
            <a:spLocks/>
          </p:cNvSpPr>
          <p:nvPr/>
        </p:nvSpPr>
        <p:spPr bwMode="gray">
          <a:xfrm>
            <a:off x="6516219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Budgettarife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bis 1.700 EUR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jährlichem Budget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EAF55AC0-ED1D-D384-6295-7BB8D7569674}"/>
              </a:ext>
            </a:extLst>
          </p:cNvPr>
          <p:cNvSpPr txBox="1">
            <a:spLocks/>
          </p:cNvSpPr>
          <p:nvPr/>
        </p:nvSpPr>
        <p:spPr bwMode="gray">
          <a:xfrm>
            <a:off x="660119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Schon ab einer Betriebsgröße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von 5 Mitarbeitern</a:t>
            </a:r>
          </a:p>
        </p:txBody>
      </p:sp>
      <p:sp>
        <p:nvSpPr>
          <p:cNvPr id="12" name="Textplatzhalter 2">
            <a:extLst>
              <a:ext uri="{FF2B5EF4-FFF2-40B4-BE49-F238E27FC236}">
                <a16:creationId xmlns:a16="http://schemas.microsoft.com/office/drawing/2014/main" id="{6B1C991C-47DE-63DC-C786-2325B26EEFF4}"/>
              </a:ext>
            </a:extLst>
          </p:cNvPr>
          <p:cNvSpPr txBox="1">
            <a:spLocks/>
          </p:cNvSpPr>
          <p:nvPr/>
        </p:nvSpPr>
        <p:spPr bwMode="gray">
          <a:xfrm>
            <a:off x="9444269" y="2961370"/>
            <a:ext cx="2087612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Budgethöhe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in 50 EUR Schritten wählbar</a:t>
            </a:r>
          </a:p>
        </p:txBody>
      </p:sp>
      <p:sp>
        <p:nvSpPr>
          <p:cNvPr id="15" name="Textplatzhalter 2">
            <a:extLst>
              <a:ext uri="{FF2B5EF4-FFF2-40B4-BE49-F238E27FC236}">
                <a16:creationId xmlns:a16="http://schemas.microsoft.com/office/drawing/2014/main" id="{6C851D4B-189D-6E0C-8E57-5FC379322A29}"/>
              </a:ext>
            </a:extLst>
          </p:cNvPr>
          <p:cNvSpPr txBox="1">
            <a:spLocks/>
          </p:cNvSpPr>
          <p:nvPr/>
        </p:nvSpPr>
        <p:spPr bwMode="gray">
          <a:xfrm>
            <a:off x="953950" y="4869160"/>
            <a:ext cx="442800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Bei Arbeitsunterbrechungen wie beispielsweise Elternzeit oder längerer Krankheit wird kein Beitrag erhoben. Leistungen gibt es </a:t>
            </a:r>
            <a:r>
              <a:rPr lang="de-DE" sz="1400">
                <a:solidFill>
                  <a:schemeClr val="bg1"/>
                </a:solidFill>
              </a:rPr>
              <a:t>natürlich weiterhin.*</a:t>
            </a:r>
            <a:endParaRPr lang="de-DE" sz="1400" dirty="0">
              <a:solidFill>
                <a:schemeClr val="bg1"/>
              </a:solidFill>
            </a:endParaRPr>
          </a:p>
        </p:txBody>
      </p:sp>
      <p:sp>
        <p:nvSpPr>
          <p:cNvPr id="16" name="Textplatzhalter 2">
            <a:extLst>
              <a:ext uri="{FF2B5EF4-FFF2-40B4-BE49-F238E27FC236}">
                <a16:creationId xmlns:a16="http://schemas.microsoft.com/office/drawing/2014/main" id="{542F0CA2-B610-35ED-50DD-3B56F65777DB}"/>
              </a:ext>
            </a:extLst>
          </p:cNvPr>
          <p:cNvSpPr txBox="1">
            <a:spLocks/>
          </p:cNvSpPr>
          <p:nvPr/>
        </p:nvSpPr>
        <p:spPr bwMode="gray">
          <a:xfrm>
            <a:off x="6810050" y="4869160"/>
            <a:ext cx="4428000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400" dirty="0">
                <a:solidFill>
                  <a:schemeClr val="bg1"/>
                </a:solidFill>
              </a:rPr>
              <a:t>Bei Ausscheiden kann der Mitarbeiter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den versicherten Tarif mit identischen Leistungen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auf eigene Rechnung weiterführen</a:t>
            </a:r>
          </a:p>
        </p:txBody>
      </p:sp>
      <p:grpSp>
        <p:nvGrpSpPr>
          <p:cNvPr id="17" name="Group 8">
            <a:extLst>
              <a:ext uri="{FF2B5EF4-FFF2-40B4-BE49-F238E27FC236}">
                <a16:creationId xmlns:a16="http://schemas.microsoft.com/office/drawing/2014/main" id="{5E2E4C57-1C44-61B3-652B-0BDF3C17C97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411031" y="2278236"/>
            <a:ext cx="585788" cy="539750"/>
            <a:chOff x="4786" y="2079"/>
            <a:chExt cx="369" cy="340"/>
          </a:xfrm>
          <a:solidFill>
            <a:schemeClr val="bg1"/>
          </a:solidFill>
        </p:grpSpPr>
        <p:sp>
          <p:nvSpPr>
            <p:cNvPr id="18" name="Oval 9">
              <a:extLst>
                <a:ext uri="{FF2B5EF4-FFF2-40B4-BE49-F238E27FC236}">
                  <a16:creationId xmlns:a16="http://schemas.microsoft.com/office/drawing/2014/main" id="{89BBB78C-63E8-C151-D92D-191CB1E845B3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937" y="2079"/>
              <a:ext cx="67" cy="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9" name="Oval 10">
              <a:extLst>
                <a:ext uri="{FF2B5EF4-FFF2-40B4-BE49-F238E27FC236}">
                  <a16:creationId xmlns:a16="http://schemas.microsoft.com/office/drawing/2014/main" id="{8E592087-AD04-D88E-6A48-3B60B0A6F04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5053" y="2152"/>
              <a:ext cx="68" cy="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0" name="Oval 11">
              <a:extLst>
                <a:ext uri="{FF2B5EF4-FFF2-40B4-BE49-F238E27FC236}">
                  <a16:creationId xmlns:a16="http://schemas.microsoft.com/office/drawing/2014/main" id="{743266D9-CF61-B4FF-94BF-05BAE9D5CE5C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995" y="2220"/>
              <a:ext cx="68" cy="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1" name="Oval 12">
              <a:extLst>
                <a:ext uri="{FF2B5EF4-FFF2-40B4-BE49-F238E27FC236}">
                  <a16:creationId xmlns:a16="http://schemas.microsoft.com/office/drawing/2014/main" id="{B9F1C702-83CB-ADBE-2C08-A14CEF05B1CF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820" y="2152"/>
              <a:ext cx="68" cy="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CF1D6B39-2B8C-881E-7D84-D19E8B7207A3}"/>
                </a:ext>
              </a:extLst>
            </p:cNvPr>
            <p:cNvSpPr>
              <a:spLocks/>
            </p:cNvSpPr>
            <p:nvPr/>
          </p:nvSpPr>
          <p:spPr bwMode="gray">
            <a:xfrm>
              <a:off x="4905" y="2166"/>
              <a:ext cx="131" cy="36"/>
            </a:xfrm>
            <a:custGeom>
              <a:avLst/>
              <a:gdLst>
                <a:gd name="T0" fmla="*/ 436 w 673"/>
                <a:gd name="T1" fmla="*/ 0 h 183"/>
                <a:gd name="T2" fmla="*/ 237 w 673"/>
                <a:gd name="T3" fmla="*/ 0 h 183"/>
                <a:gd name="T4" fmla="*/ 0 w 673"/>
                <a:gd name="T5" fmla="*/ 177 h 183"/>
                <a:gd name="T6" fmla="*/ 38 w 673"/>
                <a:gd name="T7" fmla="*/ 174 h 183"/>
                <a:gd name="T8" fmla="*/ 104 w 673"/>
                <a:gd name="T9" fmla="*/ 183 h 183"/>
                <a:gd name="T10" fmla="*/ 237 w 673"/>
                <a:gd name="T11" fmla="*/ 100 h 183"/>
                <a:gd name="T12" fmla="*/ 436 w 673"/>
                <a:gd name="T13" fmla="*/ 100 h 183"/>
                <a:gd name="T14" fmla="*/ 569 w 673"/>
                <a:gd name="T15" fmla="*/ 183 h 183"/>
                <a:gd name="T16" fmla="*/ 635 w 673"/>
                <a:gd name="T17" fmla="*/ 174 h 183"/>
                <a:gd name="T18" fmla="*/ 673 w 673"/>
                <a:gd name="T19" fmla="*/ 177 h 183"/>
                <a:gd name="T20" fmla="*/ 436 w 673"/>
                <a:gd name="T2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73" h="183">
                  <a:moveTo>
                    <a:pt x="436" y="0"/>
                  </a:moveTo>
                  <a:cubicBezTo>
                    <a:pt x="237" y="0"/>
                    <a:pt x="237" y="0"/>
                    <a:pt x="237" y="0"/>
                  </a:cubicBezTo>
                  <a:cubicBezTo>
                    <a:pt x="125" y="0"/>
                    <a:pt x="31" y="75"/>
                    <a:pt x="0" y="177"/>
                  </a:cubicBezTo>
                  <a:cubicBezTo>
                    <a:pt x="13" y="176"/>
                    <a:pt x="25" y="174"/>
                    <a:pt x="38" y="174"/>
                  </a:cubicBezTo>
                  <a:cubicBezTo>
                    <a:pt x="61" y="174"/>
                    <a:pt x="83" y="177"/>
                    <a:pt x="104" y="183"/>
                  </a:cubicBezTo>
                  <a:cubicBezTo>
                    <a:pt x="129" y="134"/>
                    <a:pt x="179" y="100"/>
                    <a:pt x="237" y="100"/>
                  </a:cubicBezTo>
                  <a:cubicBezTo>
                    <a:pt x="436" y="100"/>
                    <a:pt x="436" y="100"/>
                    <a:pt x="436" y="100"/>
                  </a:cubicBezTo>
                  <a:cubicBezTo>
                    <a:pt x="495" y="100"/>
                    <a:pt x="545" y="134"/>
                    <a:pt x="569" y="183"/>
                  </a:cubicBezTo>
                  <a:cubicBezTo>
                    <a:pt x="590" y="177"/>
                    <a:pt x="612" y="174"/>
                    <a:pt x="635" y="174"/>
                  </a:cubicBezTo>
                  <a:cubicBezTo>
                    <a:pt x="648" y="174"/>
                    <a:pt x="661" y="176"/>
                    <a:pt x="673" y="177"/>
                  </a:cubicBezTo>
                  <a:cubicBezTo>
                    <a:pt x="642" y="75"/>
                    <a:pt x="548" y="0"/>
                    <a:pt x="4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3" name="Oval 14">
              <a:extLst>
                <a:ext uri="{FF2B5EF4-FFF2-40B4-BE49-F238E27FC236}">
                  <a16:creationId xmlns:a16="http://schemas.microsoft.com/office/drawing/2014/main" id="{D915AC4A-58F7-5D34-EBA4-687C516081E6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4878" y="2220"/>
              <a:ext cx="68" cy="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EF212E50-7F0B-E94D-4050-E239096FA644}"/>
                </a:ext>
              </a:extLst>
            </p:cNvPr>
            <p:cNvSpPr>
              <a:spLocks/>
            </p:cNvSpPr>
            <p:nvPr/>
          </p:nvSpPr>
          <p:spPr bwMode="gray">
            <a:xfrm>
              <a:off x="5080" y="2239"/>
              <a:ext cx="75" cy="112"/>
            </a:xfrm>
            <a:custGeom>
              <a:avLst/>
              <a:gdLst>
                <a:gd name="T0" fmla="*/ 135 w 384"/>
                <a:gd name="T1" fmla="*/ 0 h 573"/>
                <a:gd name="T2" fmla="*/ 0 w 384"/>
                <a:gd name="T3" fmla="*/ 0 h 573"/>
                <a:gd name="T4" fmla="*/ 11 w 384"/>
                <a:gd name="T5" fmla="*/ 75 h 573"/>
                <a:gd name="T6" fmla="*/ 9 w 384"/>
                <a:gd name="T7" fmla="*/ 100 h 573"/>
                <a:gd name="T8" fmla="*/ 135 w 384"/>
                <a:gd name="T9" fmla="*/ 100 h 573"/>
                <a:gd name="T10" fmla="*/ 284 w 384"/>
                <a:gd name="T11" fmla="*/ 249 h 573"/>
                <a:gd name="T12" fmla="*/ 284 w 384"/>
                <a:gd name="T13" fmla="*/ 573 h 573"/>
                <a:gd name="T14" fmla="*/ 384 w 384"/>
                <a:gd name="T15" fmla="*/ 573 h 573"/>
                <a:gd name="T16" fmla="*/ 384 w 384"/>
                <a:gd name="T17" fmla="*/ 249 h 573"/>
                <a:gd name="T18" fmla="*/ 135 w 384"/>
                <a:gd name="T19" fmla="*/ 0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573">
                  <a:moveTo>
                    <a:pt x="13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24"/>
                    <a:pt x="11" y="49"/>
                    <a:pt x="11" y="75"/>
                  </a:cubicBezTo>
                  <a:cubicBezTo>
                    <a:pt x="11" y="83"/>
                    <a:pt x="10" y="92"/>
                    <a:pt x="9" y="100"/>
                  </a:cubicBezTo>
                  <a:cubicBezTo>
                    <a:pt x="135" y="100"/>
                    <a:pt x="135" y="100"/>
                    <a:pt x="135" y="100"/>
                  </a:cubicBezTo>
                  <a:cubicBezTo>
                    <a:pt x="217" y="100"/>
                    <a:pt x="284" y="167"/>
                    <a:pt x="284" y="249"/>
                  </a:cubicBezTo>
                  <a:cubicBezTo>
                    <a:pt x="284" y="573"/>
                    <a:pt x="284" y="573"/>
                    <a:pt x="284" y="573"/>
                  </a:cubicBezTo>
                  <a:cubicBezTo>
                    <a:pt x="384" y="573"/>
                    <a:pt x="384" y="573"/>
                    <a:pt x="384" y="573"/>
                  </a:cubicBezTo>
                  <a:cubicBezTo>
                    <a:pt x="384" y="249"/>
                    <a:pt x="384" y="249"/>
                    <a:pt x="384" y="249"/>
                  </a:cubicBezTo>
                  <a:cubicBezTo>
                    <a:pt x="384" y="112"/>
                    <a:pt x="272" y="0"/>
                    <a:pt x="13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DDF32A1F-70B8-37E2-D371-4C12CCB9E562}"/>
                </a:ext>
              </a:extLst>
            </p:cNvPr>
            <p:cNvSpPr>
              <a:spLocks/>
            </p:cNvSpPr>
            <p:nvPr/>
          </p:nvSpPr>
          <p:spPr bwMode="gray">
            <a:xfrm>
              <a:off x="4786" y="2239"/>
              <a:ext cx="75" cy="112"/>
            </a:xfrm>
            <a:custGeom>
              <a:avLst/>
              <a:gdLst>
                <a:gd name="T0" fmla="*/ 373 w 383"/>
                <a:gd name="T1" fmla="*/ 75 h 573"/>
                <a:gd name="T2" fmla="*/ 383 w 383"/>
                <a:gd name="T3" fmla="*/ 0 h 573"/>
                <a:gd name="T4" fmla="*/ 248 w 383"/>
                <a:gd name="T5" fmla="*/ 0 h 573"/>
                <a:gd name="T6" fmla="*/ 0 w 383"/>
                <a:gd name="T7" fmla="*/ 249 h 573"/>
                <a:gd name="T8" fmla="*/ 0 w 383"/>
                <a:gd name="T9" fmla="*/ 573 h 573"/>
                <a:gd name="T10" fmla="*/ 99 w 383"/>
                <a:gd name="T11" fmla="*/ 573 h 573"/>
                <a:gd name="T12" fmla="*/ 99 w 383"/>
                <a:gd name="T13" fmla="*/ 249 h 573"/>
                <a:gd name="T14" fmla="*/ 248 w 383"/>
                <a:gd name="T15" fmla="*/ 100 h 573"/>
                <a:gd name="T16" fmla="*/ 374 w 383"/>
                <a:gd name="T17" fmla="*/ 100 h 573"/>
                <a:gd name="T18" fmla="*/ 373 w 383"/>
                <a:gd name="T19" fmla="*/ 75 h 5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3" h="573">
                  <a:moveTo>
                    <a:pt x="373" y="75"/>
                  </a:moveTo>
                  <a:cubicBezTo>
                    <a:pt x="373" y="49"/>
                    <a:pt x="377" y="24"/>
                    <a:pt x="383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111" y="0"/>
                    <a:pt x="0" y="112"/>
                    <a:pt x="0" y="249"/>
                  </a:cubicBezTo>
                  <a:cubicBezTo>
                    <a:pt x="0" y="573"/>
                    <a:pt x="0" y="573"/>
                    <a:pt x="0" y="573"/>
                  </a:cubicBezTo>
                  <a:cubicBezTo>
                    <a:pt x="99" y="573"/>
                    <a:pt x="99" y="573"/>
                    <a:pt x="99" y="573"/>
                  </a:cubicBezTo>
                  <a:cubicBezTo>
                    <a:pt x="99" y="249"/>
                    <a:pt x="99" y="249"/>
                    <a:pt x="99" y="249"/>
                  </a:cubicBezTo>
                  <a:cubicBezTo>
                    <a:pt x="99" y="167"/>
                    <a:pt x="166" y="100"/>
                    <a:pt x="248" y="100"/>
                  </a:cubicBezTo>
                  <a:cubicBezTo>
                    <a:pt x="374" y="100"/>
                    <a:pt x="374" y="100"/>
                    <a:pt x="374" y="100"/>
                  </a:cubicBezTo>
                  <a:cubicBezTo>
                    <a:pt x="373" y="92"/>
                    <a:pt x="373" y="83"/>
                    <a:pt x="373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86AEC18C-3A13-690A-B497-86F8D842DBAE}"/>
                </a:ext>
              </a:extLst>
            </p:cNvPr>
            <p:cNvSpPr>
              <a:spLocks/>
            </p:cNvSpPr>
            <p:nvPr/>
          </p:nvSpPr>
          <p:spPr bwMode="gray">
            <a:xfrm>
              <a:off x="4844" y="2307"/>
              <a:ext cx="112" cy="112"/>
            </a:xfrm>
            <a:custGeom>
              <a:avLst/>
              <a:gdLst>
                <a:gd name="T0" fmla="*/ 100 w 572"/>
                <a:gd name="T1" fmla="*/ 572 h 572"/>
                <a:gd name="T2" fmla="*/ 100 w 572"/>
                <a:gd name="T3" fmla="*/ 249 h 572"/>
                <a:gd name="T4" fmla="*/ 249 w 572"/>
                <a:gd name="T5" fmla="*/ 100 h 572"/>
                <a:gd name="T6" fmla="*/ 448 w 572"/>
                <a:gd name="T7" fmla="*/ 100 h 572"/>
                <a:gd name="T8" fmla="*/ 522 w 572"/>
                <a:gd name="T9" fmla="*/ 121 h 572"/>
                <a:gd name="T10" fmla="*/ 572 w 572"/>
                <a:gd name="T11" fmla="*/ 35 h 572"/>
                <a:gd name="T12" fmla="*/ 448 w 572"/>
                <a:gd name="T13" fmla="*/ 0 h 572"/>
                <a:gd name="T14" fmla="*/ 249 w 572"/>
                <a:gd name="T15" fmla="*/ 0 h 572"/>
                <a:gd name="T16" fmla="*/ 0 w 572"/>
                <a:gd name="T17" fmla="*/ 249 h 572"/>
                <a:gd name="T18" fmla="*/ 0 w 572"/>
                <a:gd name="T19" fmla="*/ 572 h 572"/>
                <a:gd name="T20" fmla="*/ 100 w 572"/>
                <a:gd name="T21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2" h="572">
                  <a:moveTo>
                    <a:pt x="100" y="572"/>
                  </a:moveTo>
                  <a:cubicBezTo>
                    <a:pt x="100" y="249"/>
                    <a:pt x="100" y="249"/>
                    <a:pt x="100" y="249"/>
                  </a:cubicBezTo>
                  <a:cubicBezTo>
                    <a:pt x="100" y="167"/>
                    <a:pt x="166" y="100"/>
                    <a:pt x="249" y="100"/>
                  </a:cubicBezTo>
                  <a:cubicBezTo>
                    <a:pt x="448" y="100"/>
                    <a:pt x="448" y="100"/>
                    <a:pt x="448" y="100"/>
                  </a:cubicBezTo>
                  <a:cubicBezTo>
                    <a:pt x="475" y="100"/>
                    <a:pt x="500" y="108"/>
                    <a:pt x="522" y="121"/>
                  </a:cubicBezTo>
                  <a:cubicBezTo>
                    <a:pt x="535" y="89"/>
                    <a:pt x="551" y="61"/>
                    <a:pt x="572" y="35"/>
                  </a:cubicBezTo>
                  <a:cubicBezTo>
                    <a:pt x="535" y="13"/>
                    <a:pt x="493" y="0"/>
                    <a:pt x="448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11" y="0"/>
                    <a:pt x="0" y="112"/>
                    <a:pt x="0" y="249"/>
                  </a:cubicBezTo>
                  <a:cubicBezTo>
                    <a:pt x="0" y="572"/>
                    <a:pt x="0" y="572"/>
                    <a:pt x="0" y="572"/>
                  </a:cubicBezTo>
                  <a:lnTo>
                    <a:pt x="100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0C1CA511-8ED6-82EB-9B2F-4611B66F6970}"/>
                </a:ext>
              </a:extLst>
            </p:cNvPr>
            <p:cNvSpPr>
              <a:spLocks/>
            </p:cNvSpPr>
            <p:nvPr/>
          </p:nvSpPr>
          <p:spPr bwMode="gray">
            <a:xfrm>
              <a:off x="4961" y="2307"/>
              <a:ext cx="136" cy="112"/>
            </a:xfrm>
            <a:custGeom>
              <a:avLst/>
              <a:gdLst>
                <a:gd name="T0" fmla="*/ 99 w 696"/>
                <a:gd name="T1" fmla="*/ 572 h 572"/>
                <a:gd name="T2" fmla="*/ 99 w 696"/>
                <a:gd name="T3" fmla="*/ 249 h 572"/>
                <a:gd name="T4" fmla="*/ 249 w 696"/>
                <a:gd name="T5" fmla="*/ 100 h 572"/>
                <a:gd name="T6" fmla="*/ 448 w 696"/>
                <a:gd name="T7" fmla="*/ 100 h 572"/>
                <a:gd name="T8" fmla="*/ 597 w 696"/>
                <a:gd name="T9" fmla="*/ 249 h 572"/>
                <a:gd name="T10" fmla="*/ 597 w 696"/>
                <a:gd name="T11" fmla="*/ 572 h 572"/>
                <a:gd name="T12" fmla="*/ 696 w 696"/>
                <a:gd name="T13" fmla="*/ 572 h 572"/>
                <a:gd name="T14" fmla="*/ 696 w 696"/>
                <a:gd name="T15" fmla="*/ 249 h 572"/>
                <a:gd name="T16" fmla="*/ 448 w 696"/>
                <a:gd name="T17" fmla="*/ 0 h 572"/>
                <a:gd name="T18" fmla="*/ 249 w 696"/>
                <a:gd name="T19" fmla="*/ 0 h 572"/>
                <a:gd name="T20" fmla="*/ 0 w 696"/>
                <a:gd name="T21" fmla="*/ 249 h 572"/>
                <a:gd name="T22" fmla="*/ 0 w 696"/>
                <a:gd name="T23" fmla="*/ 572 h 572"/>
                <a:gd name="T24" fmla="*/ 99 w 696"/>
                <a:gd name="T25" fmla="*/ 572 h 5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6" h="572">
                  <a:moveTo>
                    <a:pt x="99" y="572"/>
                  </a:moveTo>
                  <a:cubicBezTo>
                    <a:pt x="99" y="249"/>
                    <a:pt x="99" y="249"/>
                    <a:pt x="99" y="249"/>
                  </a:cubicBezTo>
                  <a:cubicBezTo>
                    <a:pt x="99" y="167"/>
                    <a:pt x="166" y="100"/>
                    <a:pt x="249" y="100"/>
                  </a:cubicBezTo>
                  <a:cubicBezTo>
                    <a:pt x="448" y="100"/>
                    <a:pt x="448" y="100"/>
                    <a:pt x="448" y="100"/>
                  </a:cubicBezTo>
                  <a:cubicBezTo>
                    <a:pt x="530" y="100"/>
                    <a:pt x="597" y="167"/>
                    <a:pt x="597" y="249"/>
                  </a:cubicBezTo>
                  <a:cubicBezTo>
                    <a:pt x="597" y="572"/>
                    <a:pt x="597" y="572"/>
                    <a:pt x="597" y="572"/>
                  </a:cubicBezTo>
                  <a:cubicBezTo>
                    <a:pt x="696" y="572"/>
                    <a:pt x="696" y="572"/>
                    <a:pt x="696" y="572"/>
                  </a:cubicBezTo>
                  <a:cubicBezTo>
                    <a:pt x="696" y="249"/>
                    <a:pt x="696" y="249"/>
                    <a:pt x="696" y="249"/>
                  </a:cubicBezTo>
                  <a:cubicBezTo>
                    <a:pt x="696" y="112"/>
                    <a:pt x="585" y="0"/>
                    <a:pt x="448" y="0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11" y="0"/>
                    <a:pt x="0" y="112"/>
                    <a:pt x="0" y="249"/>
                  </a:cubicBezTo>
                  <a:cubicBezTo>
                    <a:pt x="0" y="572"/>
                    <a:pt x="0" y="572"/>
                    <a:pt x="0" y="572"/>
                  </a:cubicBezTo>
                  <a:lnTo>
                    <a:pt x="99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28" name="Grafik 154">
            <a:extLst>
              <a:ext uri="{FF2B5EF4-FFF2-40B4-BE49-F238E27FC236}">
                <a16:creationId xmlns:a16="http://schemas.microsoft.com/office/drawing/2014/main" id="{049CCF47-5FCA-14A5-1F4A-F0B32356B518}"/>
              </a:ext>
            </a:extLst>
          </p:cNvPr>
          <p:cNvSpPr>
            <a:spLocks noChangeAspect="1"/>
          </p:cNvSpPr>
          <p:nvPr/>
        </p:nvSpPr>
        <p:spPr bwMode="gray">
          <a:xfrm>
            <a:off x="4361975" y="2359707"/>
            <a:ext cx="540000" cy="458279"/>
          </a:xfrm>
          <a:custGeom>
            <a:avLst/>
            <a:gdLst>
              <a:gd name="connsiteX0" fmla="*/ 1065371 w 3209925"/>
              <a:gd name="connsiteY0" fmla="*/ 1799177 h 2724150"/>
              <a:gd name="connsiteX1" fmla="*/ 0 w 3209925"/>
              <a:gd name="connsiteY1" fmla="*/ 904780 h 2724150"/>
              <a:gd name="connsiteX2" fmla="*/ 0 w 3209925"/>
              <a:gd name="connsiteY2" fmla="*/ 1955387 h 2724150"/>
              <a:gd name="connsiteX3" fmla="*/ 807625 w 3209925"/>
              <a:gd name="connsiteY3" fmla="*/ 2633472 h 2724150"/>
              <a:gd name="connsiteX4" fmla="*/ 1325975 w 3209925"/>
              <a:gd name="connsiteY4" fmla="*/ 2632710 h 2724150"/>
              <a:gd name="connsiteX5" fmla="*/ 3213545 w 3209925"/>
              <a:gd name="connsiteY5" fmla="*/ 1053751 h 2724150"/>
              <a:gd name="connsiteX6" fmla="*/ 3213545 w 3209925"/>
              <a:gd name="connsiteY6" fmla="*/ 0 h 2724150"/>
              <a:gd name="connsiteX7" fmla="*/ 1065371 w 3209925"/>
              <a:gd name="connsiteY7" fmla="*/ 1799177 h 272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09925" h="2724150">
                <a:moveTo>
                  <a:pt x="1065371" y="1799177"/>
                </a:moveTo>
                <a:lnTo>
                  <a:pt x="0" y="904780"/>
                </a:lnTo>
                <a:lnTo>
                  <a:pt x="0" y="1955387"/>
                </a:lnTo>
                <a:lnTo>
                  <a:pt x="807625" y="2633472"/>
                </a:lnTo>
                <a:cubicBezTo>
                  <a:pt x="957453" y="2759393"/>
                  <a:pt x="1176433" y="2759297"/>
                  <a:pt x="1325975" y="2632710"/>
                </a:cubicBezTo>
                <a:lnTo>
                  <a:pt x="3213545" y="1053751"/>
                </a:lnTo>
                <a:lnTo>
                  <a:pt x="3213545" y="0"/>
                </a:lnTo>
                <a:lnTo>
                  <a:pt x="1065371" y="179917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  <p:grpSp>
        <p:nvGrpSpPr>
          <p:cNvPr id="38" name="Grafik 99">
            <a:extLst>
              <a:ext uri="{FF2B5EF4-FFF2-40B4-BE49-F238E27FC236}">
                <a16:creationId xmlns:a16="http://schemas.microsoft.com/office/drawing/2014/main" id="{E8947E95-7EC2-8586-6ADA-B1620A2E24E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182075" y="2320999"/>
            <a:ext cx="612000" cy="496987"/>
            <a:chOff x="2624137" y="609600"/>
            <a:chExt cx="6943725" cy="5638800"/>
          </a:xfrm>
          <a:solidFill>
            <a:schemeClr val="bg1"/>
          </a:solidFill>
        </p:grpSpPr>
        <p:sp>
          <p:nvSpPr>
            <p:cNvPr id="39" name="Freihandform: Form 202">
              <a:extLst>
                <a:ext uri="{FF2B5EF4-FFF2-40B4-BE49-F238E27FC236}">
                  <a16:creationId xmlns:a16="http://schemas.microsoft.com/office/drawing/2014/main" id="{4982B2B4-BDB1-8767-AD66-A0C8BC163EF4}"/>
                </a:ext>
              </a:extLst>
            </p:cNvPr>
            <p:cNvSpPr/>
            <p:nvPr/>
          </p:nvSpPr>
          <p:spPr bwMode="gray">
            <a:xfrm>
              <a:off x="2624137" y="4947095"/>
              <a:ext cx="6934200" cy="1295400"/>
            </a:xfrm>
            <a:custGeom>
              <a:avLst/>
              <a:gdLst>
                <a:gd name="connsiteX0" fmla="*/ 0 w 6934200"/>
                <a:gd name="connsiteY0" fmla="*/ 0 h 1295400"/>
                <a:gd name="connsiteX1" fmla="*/ 6940106 w 6934200"/>
                <a:gd name="connsiteY1" fmla="*/ 0 h 1295400"/>
                <a:gd name="connsiteX2" fmla="*/ 6940106 w 6934200"/>
                <a:gd name="connsiteY2" fmla="*/ 1301306 h 1295400"/>
                <a:gd name="connsiteX3" fmla="*/ 0 w 6934200"/>
                <a:gd name="connsiteY3" fmla="*/ 1301306 h 129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934200" h="1295400">
                  <a:moveTo>
                    <a:pt x="0" y="0"/>
                  </a:moveTo>
                  <a:lnTo>
                    <a:pt x="6940106" y="0"/>
                  </a:lnTo>
                  <a:lnTo>
                    <a:pt x="6940106" y="1301306"/>
                  </a:lnTo>
                  <a:lnTo>
                    <a:pt x="0" y="130130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0" name="Freihandform: Form 203">
              <a:extLst>
                <a:ext uri="{FF2B5EF4-FFF2-40B4-BE49-F238E27FC236}">
                  <a16:creationId xmlns:a16="http://schemas.microsoft.com/office/drawing/2014/main" id="{2B056971-61EB-4AB7-FC42-49E043E7D8EF}"/>
                </a:ext>
              </a:extLst>
            </p:cNvPr>
            <p:cNvSpPr/>
            <p:nvPr/>
          </p:nvSpPr>
          <p:spPr bwMode="gray">
            <a:xfrm>
              <a:off x="2896361" y="1391602"/>
              <a:ext cx="5724525" cy="3105150"/>
            </a:xfrm>
            <a:custGeom>
              <a:avLst/>
              <a:gdLst>
                <a:gd name="connsiteX0" fmla="*/ 1088422 w 5724525"/>
                <a:gd name="connsiteY0" fmla="*/ 2156460 h 3105150"/>
                <a:gd name="connsiteX1" fmla="*/ 1998631 w 5724525"/>
                <a:gd name="connsiteY1" fmla="*/ 2722531 h 3105150"/>
                <a:gd name="connsiteX2" fmla="*/ 2171700 w 5724525"/>
                <a:gd name="connsiteY2" fmla="*/ 2747296 h 3105150"/>
                <a:gd name="connsiteX3" fmla="*/ 2306860 w 5724525"/>
                <a:gd name="connsiteY3" fmla="*/ 2636234 h 3105150"/>
                <a:gd name="connsiteX4" fmla="*/ 3085910 w 5724525"/>
                <a:gd name="connsiteY4" fmla="*/ 1094423 h 3105150"/>
                <a:gd name="connsiteX5" fmla="*/ 4184428 w 5724525"/>
                <a:gd name="connsiteY5" fmla="*/ 1647635 h 3105150"/>
                <a:gd name="connsiteX6" fmla="*/ 4435983 w 5724525"/>
                <a:gd name="connsiteY6" fmla="*/ 1606868 h 3105150"/>
                <a:gd name="connsiteX7" fmla="*/ 5728145 w 5724525"/>
                <a:gd name="connsiteY7" fmla="*/ 305562 h 3105150"/>
                <a:gd name="connsiteX8" fmla="*/ 5420202 w 5724525"/>
                <a:gd name="connsiteY8" fmla="*/ 0 h 3105150"/>
                <a:gd name="connsiteX9" fmla="*/ 4239006 w 5724525"/>
                <a:gd name="connsiteY9" fmla="*/ 1189673 h 3105150"/>
                <a:gd name="connsiteX10" fmla="*/ 3087434 w 5724525"/>
                <a:gd name="connsiteY10" fmla="*/ 609790 h 3105150"/>
                <a:gd name="connsiteX11" fmla="*/ 2796159 w 5724525"/>
                <a:gd name="connsiteY11" fmla="*/ 705612 h 3105150"/>
                <a:gd name="connsiteX12" fmla="*/ 2026444 w 5724525"/>
                <a:gd name="connsiteY12" fmla="*/ 2229136 h 3105150"/>
                <a:gd name="connsiteX13" fmla="*/ 1152430 w 5724525"/>
                <a:gd name="connsiteY13" fmla="*/ 1685639 h 3105150"/>
                <a:gd name="connsiteX14" fmla="*/ 867442 w 5724525"/>
                <a:gd name="connsiteY14" fmla="*/ 1735741 h 3105150"/>
                <a:gd name="connsiteX15" fmla="*/ 0 w 5724525"/>
                <a:gd name="connsiteY15" fmla="*/ 2838069 h 3105150"/>
                <a:gd name="connsiteX16" fmla="*/ 340900 w 5724525"/>
                <a:gd name="connsiteY16" fmla="*/ 3106103 h 3105150"/>
                <a:gd name="connsiteX17" fmla="*/ 1088422 w 5724525"/>
                <a:gd name="connsiteY17" fmla="*/ 2156460 h 310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724525" h="3105150">
                  <a:moveTo>
                    <a:pt x="1088422" y="2156460"/>
                  </a:moveTo>
                  <a:lnTo>
                    <a:pt x="1998631" y="2722531"/>
                  </a:lnTo>
                  <a:cubicBezTo>
                    <a:pt x="2050447" y="2754821"/>
                    <a:pt x="2114264" y="2763774"/>
                    <a:pt x="2171700" y="2747296"/>
                  </a:cubicBezTo>
                  <a:cubicBezTo>
                    <a:pt x="2230469" y="2730818"/>
                    <a:pt x="2279237" y="2690432"/>
                    <a:pt x="2306860" y="2636234"/>
                  </a:cubicBezTo>
                  <a:lnTo>
                    <a:pt x="3085910" y="1094423"/>
                  </a:lnTo>
                  <a:lnTo>
                    <a:pt x="4184428" y="1647635"/>
                  </a:lnTo>
                  <a:cubicBezTo>
                    <a:pt x="4268534" y="1689735"/>
                    <a:pt x="4369594" y="1673638"/>
                    <a:pt x="4435983" y="1606868"/>
                  </a:cubicBezTo>
                  <a:lnTo>
                    <a:pt x="5728145" y="305562"/>
                  </a:lnTo>
                  <a:lnTo>
                    <a:pt x="5420202" y="0"/>
                  </a:lnTo>
                  <a:lnTo>
                    <a:pt x="4239006" y="1189673"/>
                  </a:lnTo>
                  <a:lnTo>
                    <a:pt x="3087434" y="609790"/>
                  </a:lnTo>
                  <a:cubicBezTo>
                    <a:pt x="2980754" y="556260"/>
                    <a:pt x="2850166" y="598742"/>
                    <a:pt x="2796159" y="705612"/>
                  </a:cubicBezTo>
                  <a:lnTo>
                    <a:pt x="2026444" y="2229136"/>
                  </a:lnTo>
                  <a:lnTo>
                    <a:pt x="1152430" y="1685639"/>
                  </a:lnTo>
                  <a:cubicBezTo>
                    <a:pt x="1058132" y="1626870"/>
                    <a:pt x="935546" y="1648968"/>
                    <a:pt x="867442" y="1735741"/>
                  </a:cubicBezTo>
                  <a:lnTo>
                    <a:pt x="0" y="2838069"/>
                  </a:lnTo>
                  <a:lnTo>
                    <a:pt x="340900" y="3106103"/>
                  </a:lnTo>
                  <a:lnTo>
                    <a:pt x="1088422" y="21564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1" name="Freihandform: Form 204">
              <a:extLst>
                <a:ext uri="{FF2B5EF4-FFF2-40B4-BE49-F238E27FC236}">
                  <a16:creationId xmlns:a16="http://schemas.microsoft.com/office/drawing/2014/main" id="{7B7B3E30-108D-B041-B7A1-99AE762E9511}"/>
                </a:ext>
              </a:extLst>
            </p:cNvPr>
            <p:cNvSpPr/>
            <p:nvPr/>
          </p:nvSpPr>
          <p:spPr bwMode="gray">
            <a:xfrm>
              <a:off x="7395400" y="609600"/>
              <a:ext cx="1943100" cy="1943100"/>
            </a:xfrm>
            <a:custGeom>
              <a:avLst/>
              <a:gdLst>
                <a:gd name="connsiteX0" fmla="*/ 1518190 w 1943100"/>
                <a:gd name="connsiteY0" fmla="*/ 1951863 h 1943100"/>
                <a:gd name="connsiteX1" fmla="*/ 1951958 w 1943100"/>
                <a:gd name="connsiteY1" fmla="*/ 1951863 h 1943100"/>
                <a:gd name="connsiteX2" fmla="*/ 1951958 w 1943100"/>
                <a:gd name="connsiteY2" fmla="*/ 216884 h 1943100"/>
                <a:gd name="connsiteX3" fmla="*/ 1735074 w 1943100"/>
                <a:gd name="connsiteY3" fmla="*/ 0 h 1943100"/>
                <a:gd name="connsiteX4" fmla="*/ 0 w 1943100"/>
                <a:gd name="connsiteY4" fmla="*/ 0 h 1943100"/>
                <a:gd name="connsiteX5" fmla="*/ 0 w 1943100"/>
                <a:gd name="connsiteY5" fmla="*/ 433769 h 1943100"/>
                <a:gd name="connsiteX6" fmla="*/ 1518094 w 1943100"/>
                <a:gd name="connsiteY6" fmla="*/ 433769 h 1943100"/>
                <a:gd name="connsiteX7" fmla="*/ 1518094 w 1943100"/>
                <a:gd name="connsiteY7" fmla="*/ 1951863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43100" h="1943100">
                  <a:moveTo>
                    <a:pt x="1518190" y="1951863"/>
                  </a:moveTo>
                  <a:lnTo>
                    <a:pt x="1951958" y="1951863"/>
                  </a:lnTo>
                  <a:lnTo>
                    <a:pt x="1951958" y="216884"/>
                  </a:lnTo>
                  <a:cubicBezTo>
                    <a:pt x="1951482" y="97346"/>
                    <a:pt x="1854517" y="0"/>
                    <a:pt x="1735074" y="0"/>
                  </a:cubicBezTo>
                  <a:lnTo>
                    <a:pt x="0" y="0"/>
                  </a:lnTo>
                  <a:lnTo>
                    <a:pt x="0" y="433769"/>
                  </a:lnTo>
                  <a:lnTo>
                    <a:pt x="1518094" y="433769"/>
                  </a:lnTo>
                  <a:lnTo>
                    <a:pt x="1518094" y="19518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42" name="Grafik 166">
            <a:extLst>
              <a:ext uri="{FF2B5EF4-FFF2-40B4-BE49-F238E27FC236}">
                <a16:creationId xmlns:a16="http://schemas.microsoft.com/office/drawing/2014/main" id="{78A13FD8-7EA3-5D4D-2FFE-549C30FB8A0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7289047" y="2277466"/>
            <a:ext cx="541957" cy="540000"/>
            <a:chOff x="3457575" y="800100"/>
            <a:chExt cx="5276850" cy="5257800"/>
          </a:xfrm>
          <a:solidFill>
            <a:schemeClr val="bg1"/>
          </a:solidFill>
        </p:grpSpPr>
        <p:sp>
          <p:nvSpPr>
            <p:cNvPr id="43" name="Freihandform: Form 216">
              <a:extLst>
                <a:ext uri="{FF2B5EF4-FFF2-40B4-BE49-F238E27FC236}">
                  <a16:creationId xmlns:a16="http://schemas.microsoft.com/office/drawing/2014/main" id="{F6C9A9A3-888D-FAC1-FEF9-DF99BC57DFBC}"/>
                </a:ext>
              </a:extLst>
            </p:cNvPr>
            <p:cNvSpPr/>
            <p:nvPr/>
          </p:nvSpPr>
          <p:spPr bwMode="gray">
            <a:xfrm>
              <a:off x="3457575" y="800100"/>
              <a:ext cx="2667000" cy="2667000"/>
            </a:xfrm>
            <a:custGeom>
              <a:avLst/>
              <a:gdLst>
                <a:gd name="connsiteX0" fmla="*/ 1333024 w 2667000"/>
                <a:gd name="connsiteY0" fmla="*/ 0 h 2667000"/>
                <a:gd name="connsiteX1" fmla="*/ 0 w 2667000"/>
                <a:gd name="connsiteY1" fmla="*/ 1339406 h 2667000"/>
                <a:gd name="connsiteX2" fmla="*/ 1339406 w 2667000"/>
                <a:gd name="connsiteY2" fmla="*/ 2672429 h 2667000"/>
                <a:gd name="connsiteX3" fmla="*/ 2672429 w 2667000"/>
                <a:gd name="connsiteY3" fmla="*/ 1339406 h 2667000"/>
                <a:gd name="connsiteX4" fmla="*/ 1333024 w 2667000"/>
                <a:gd name="connsiteY4" fmla="*/ 0 h 2667000"/>
                <a:gd name="connsiteX5" fmla="*/ 1825371 w 2667000"/>
                <a:gd name="connsiteY5" fmla="*/ 873252 h 2667000"/>
                <a:gd name="connsiteX6" fmla="*/ 1503617 w 2667000"/>
                <a:gd name="connsiteY6" fmla="*/ 768191 h 2667000"/>
                <a:gd name="connsiteX7" fmla="*/ 1089851 w 2667000"/>
                <a:gd name="connsiteY7" fmla="*/ 1050417 h 2667000"/>
                <a:gd name="connsiteX8" fmla="*/ 1562481 w 2667000"/>
                <a:gd name="connsiteY8" fmla="*/ 1050417 h 2667000"/>
                <a:gd name="connsiteX9" fmla="*/ 1523238 w 2667000"/>
                <a:gd name="connsiteY9" fmla="*/ 1267111 h 2667000"/>
                <a:gd name="connsiteX10" fmla="*/ 1043845 w 2667000"/>
                <a:gd name="connsiteY10" fmla="*/ 1267111 h 2667000"/>
                <a:gd name="connsiteX11" fmla="*/ 1037463 w 2667000"/>
                <a:gd name="connsiteY11" fmla="*/ 1339215 h 2667000"/>
                <a:gd name="connsiteX12" fmla="*/ 1043845 w 2667000"/>
                <a:gd name="connsiteY12" fmla="*/ 1424750 h 2667000"/>
                <a:gd name="connsiteX13" fmla="*/ 1496949 w 2667000"/>
                <a:gd name="connsiteY13" fmla="*/ 1424750 h 2667000"/>
                <a:gd name="connsiteX14" fmla="*/ 1457706 w 2667000"/>
                <a:gd name="connsiteY14" fmla="*/ 1634871 h 2667000"/>
                <a:gd name="connsiteX15" fmla="*/ 1096518 w 2667000"/>
                <a:gd name="connsiteY15" fmla="*/ 1634871 h 2667000"/>
                <a:gd name="connsiteX16" fmla="*/ 1503521 w 2667000"/>
                <a:gd name="connsiteY16" fmla="*/ 1917097 h 2667000"/>
                <a:gd name="connsiteX17" fmla="*/ 1825276 w 2667000"/>
                <a:gd name="connsiteY17" fmla="*/ 1805464 h 2667000"/>
                <a:gd name="connsiteX18" fmla="*/ 1825276 w 2667000"/>
                <a:gd name="connsiteY18" fmla="*/ 2146935 h 2667000"/>
                <a:gd name="connsiteX19" fmla="*/ 1483900 w 2667000"/>
                <a:gd name="connsiteY19" fmla="*/ 2225612 h 2667000"/>
                <a:gd name="connsiteX20" fmla="*/ 735235 w 2667000"/>
                <a:gd name="connsiteY20" fmla="*/ 1634681 h 2667000"/>
                <a:gd name="connsiteX21" fmla="*/ 564642 w 2667000"/>
                <a:gd name="connsiteY21" fmla="*/ 1634681 h 2667000"/>
                <a:gd name="connsiteX22" fmla="*/ 564642 w 2667000"/>
                <a:gd name="connsiteY22" fmla="*/ 1424559 h 2667000"/>
                <a:gd name="connsiteX23" fmla="*/ 702564 w 2667000"/>
                <a:gd name="connsiteY23" fmla="*/ 1424559 h 2667000"/>
                <a:gd name="connsiteX24" fmla="*/ 695992 w 2667000"/>
                <a:gd name="connsiteY24" fmla="*/ 1339025 h 2667000"/>
                <a:gd name="connsiteX25" fmla="*/ 702564 w 2667000"/>
                <a:gd name="connsiteY25" fmla="*/ 1266920 h 2667000"/>
                <a:gd name="connsiteX26" fmla="*/ 564642 w 2667000"/>
                <a:gd name="connsiteY26" fmla="*/ 1266920 h 2667000"/>
                <a:gd name="connsiteX27" fmla="*/ 564642 w 2667000"/>
                <a:gd name="connsiteY27" fmla="*/ 1050227 h 2667000"/>
                <a:gd name="connsiteX28" fmla="*/ 735330 w 2667000"/>
                <a:gd name="connsiteY28" fmla="*/ 1050227 h 2667000"/>
                <a:gd name="connsiteX29" fmla="*/ 1490377 w 2667000"/>
                <a:gd name="connsiteY29" fmla="*/ 452819 h 2667000"/>
                <a:gd name="connsiteX30" fmla="*/ 1825276 w 2667000"/>
                <a:gd name="connsiteY30" fmla="*/ 538163 h 2667000"/>
                <a:gd name="connsiteX31" fmla="*/ 1825371 w 2667000"/>
                <a:gd name="connsiteY31" fmla="*/ 873252 h 2667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667000" h="2667000">
                  <a:moveTo>
                    <a:pt x="1333024" y="0"/>
                  </a:moveTo>
                  <a:cubicBezTo>
                    <a:pt x="590741" y="0"/>
                    <a:pt x="0" y="617315"/>
                    <a:pt x="0" y="1339406"/>
                  </a:cubicBezTo>
                  <a:cubicBezTo>
                    <a:pt x="0" y="2048637"/>
                    <a:pt x="577787" y="2672429"/>
                    <a:pt x="1339406" y="2672429"/>
                  </a:cubicBezTo>
                  <a:cubicBezTo>
                    <a:pt x="2081498" y="2672429"/>
                    <a:pt x="2672429" y="2081403"/>
                    <a:pt x="2672429" y="1339406"/>
                  </a:cubicBezTo>
                  <a:cubicBezTo>
                    <a:pt x="2672334" y="617125"/>
                    <a:pt x="2101025" y="0"/>
                    <a:pt x="1333024" y="0"/>
                  </a:cubicBezTo>
                  <a:close/>
                  <a:moveTo>
                    <a:pt x="1825371" y="873252"/>
                  </a:moveTo>
                  <a:cubicBezTo>
                    <a:pt x="1726692" y="801053"/>
                    <a:pt x="1615250" y="768191"/>
                    <a:pt x="1503617" y="768191"/>
                  </a:cubicBezTo>
                  <a:cubicBezTo>
                    <a:pt x="1319879" y="768191"/>
                    <a:pt x="1168718" y="873252"/>
                    <a:pt x="1089851" y="1050417"/>
                  </a:cubicBezTo>
                  <a:lnTo>
                    <a:pt x="1562481" y="1050417"/>
                  </a:lnTo>
                  <a:lnTo>
                    <a:pt x="1523238" y="1267111"/>
                  </a:lnTo>
                  <a:lnTo>
                    <a:pt x="1043845" y="1267111"/>
                  </a:lnTo>
                  <a:lnTo>
                    <a:pt x="1037463" y="1339215"/>
                  </a:lnTo>
                  <a:lnTo>
                    <a:pt x="1043845" y="1424750"/>
                  </a:lnTo>
                  <a:lnTo>
                    <a:pt x="1496949" y="1424750"/>
                  </a:lnTo>
                  <a:lnTo>
                    <a:pt x="1457706" y="1634871"/>
                  </a:lnTo>
                  <a:lnTo>
                    <a:pt x="1096518" y="1634871"/>
                  </a:lnTo>
                  <a:cubicBezTo>
                    <a:pt x="1175290" y="1812036"/>
                    <a:pt x="1319784" y="1917097"/>
                    <a:pt x="1503521" y="1917097"/>
                  </a:cubicBezTo>
                  <a:cubicBezTo>
                    <a:pt x="1615154" y="1917097"/>
                    <a:pt x="1726597" y="1877663"/>
                    <a:pt x="1825276" y="1805464"/>
                  </a:cubicBezTo>
                  <a:lnTo>
                    <a:pt x="1825276" y="2146935"/>
                  </a:lnTo>
                  <a:cubicBezTo>
                    <a:pt x="1726597" y="2199513"/>
                    <a:pt x="1615154" y="2225612"/>
                    <a:pt x="1483900" y="2225612"/>
                  </a:cubicBezTo>
                  <a:cubicBezTo>
                    <a:pt x="1122712" y="2225612"/>
                    <a:pt x="833723" y="2002346"/>
                    <a:pt x="735235" y="1634681"/>
                  </a:cubicBezTo>
                  <a:lnTo>
                    <a:pt x="564642" y="1634681"/>
                  </a:lnTo>
                  <a:lnTo>
                    <a:pt x="564642" y="1424559"/>
                  </a:lnTo>
                  <a:lnTo>
                    <a:pt x="702564" y="1424559"/>
                  </a:lnTo>
                  <a:cubicBezTo>
                    <a:pt x="695992" y="1404842"/>
                    <a:pt x="695992" y="1378553"/>
                    <a:pt x="695992" y="1339025"/>
                  </a:cubicBezTo>
                  <a:lnTo>
                    <a:pt x="702564" y="1266920"/>
                  </a:lnTo>
                  <a:lnTo>
                    <a:pt x="564642" y="1266920"/>
                  </a:lnTo>
                  <a:lnTo>
                    <a:pt x="564642" y="1050227"/>
                  </a:lnTo>
                  <a:lnTo>
                    <a:pt x="735330" y="1050227"/>
                  </a:lnTo>
                  <a:cubicBezTo>
                    <a:pt x="833819" y="682657"/>
                    <a:pt x="1122617" y="452819"/>
                    <a:pt x="1490377" y="452819"/>
                  </a:cubicBezTo>
                  <a:cubicBezTo>
                    <a:pt x="1615154" y="452819"/>
                    <a:pt x="1726597" y="479108"/>
                    <a:pt x="1825276" y="538163"/>
                  </a:cubicBezTo>
                  <a:cubicBezTo>
                    <a:pt x="1825371" y="538163"/>
                    <a:pt x="1825371" y="873252"/>
                    <a:pt x="1825371" y="8732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4" name="Freihandform: Form 217">
              <a:extLst>
                <a:ext uri="{FF2B5EF4-FFF2-40B4-BE49-F238E27FC236}">
                  <a16:creationId xmlns:a16="http://schemas.microsoft.com/office/drawing/2014/main" id="{C8615FCC-B59D-2E95-9F9B-7DC58C18D45D}"/>
                </a:ext>
              </a:extLst>
            </p:cNvPr>
            <p:cNvSpPr/>
            <p:nvPr/>
          </p:nvSpPr>
          <p:spPr bwMode="gray">
            <a:xfrm>
              <a:off x="6393466" y="1639348"/>
              <a:ext cx="2333625" cy="4410075"/>
            </a:xfrm>
            <a:custGeom>
              <a:avLst/>
              <a:gdLst>
                <a:gd name="connsiteX0" fmla="*/ 2338769 w 2333625"/>
                <a:gd name="connsiteY0" fmla="*/ 1665351 h 4410075"/>
                <a:gd name="connsiteX1" fmla="*/ 2209228 w 2333625"/>
                <a:gd name="connsiteY1" fmla="*/ 1536002 h 4410075"/>
                <a:gd name="connsiteX2" fmla="*/ 1849850 w 2333625"/>
                <a:gd name="connsiteY2" fmla="*/ 1525048 h 4410075"/>
                <a:gd name="connsiteX3" fmla="*/ 1541335 w 2333625"/>
                <a:gd name="connsiteY3" fmla="*/ 1148429 h 4410075"/>
                <a:gd name="connsiteX4" fmla="*/ 1146524 w 2333625"/>
                <a:gd name="connsiteY4" fmla="*/ 849630 h 4410075"/>
                <a:gd name="connsiteX5" fmla="*/ 1135666 w 2333625"/>
                <a:gd name="connsiteY5" fmla="*/ 127921 h 4410075"/>
                <a:gd name="connsiteX6" fmla="*/ 1055370 w 2333625"/>
                <a:gd name="connsiteY6" fmla="*/ 10668 h 4410075"/>
                <a:gd name="connsiteX7" fmla="*/ 1002030 w 2333625"/>
                <a:gd name="connsiteY7" fmla="*/ 0 h 4410075"/>
                <a:gd name="connsiteX8" fmla="*/ 912209 w 2333625"/>
                <a:gd name="connsiteY8" fmla="*/ 33623 h 4410075"/>
                <a:gd name="connsiteX9" fmla="*/ 241554 w 2333625"/>
                <a:gd name="connsiteY9" fmla="*/ 625507 h 4410075"/>
                <a:gd name="connsiteX10" fmla="*/ 58483 w 2333625"/>
                <a:gd name="connsiteY10" fmla="*/ 627507 h 4410075"/>
                <a:gd name="connsiteX11" fmla="*/ 0 w 2333625"/>
                <a:gd name="connsiteY11" fmla="*/ 955358 h 4410075"/>
                <a:gd name="connsiteX12" fmla="*/ 244983 w 2333625"/>
                <a:gd name="connsiteY12" fmla="*/ 953834 h 4410075"/>
                <a:gd name="connsiteX13" fmla="*/ 458914 w 2333625"/>
                <a:gd name="connsiteY13" fmla="*/ 871538 h 4410075"/>
                <a:gd name="connsiteX14" fmla="*/ 813911 w 2333625"/>
                <a:gd name="connsiteY14" fmla="*/ 558451 h 4410075"/>
                <a:gd name="connsiteX15" fmla="*/ 818388 w 2333625"/>
                <a:gd name="connsiteY15" fmla="*/ 854678 h 4410075"/>
                <a:gd name="connsiteX16" fmla="*/ 985361 w 2333625"/>
                <a:gd name="connsiteY16" fmla="*/ 1135571 h 4410075"/>
                <a:gd name="connsiteX17" fmla="*/ 1312735 w 2333625"/>
                <a:gd name="connsiteY17" fmla="*/ 1383983 h 4410075"/>
                <a:gd name="connsiteX18" fmla="*/ 1566863 w 2333625"/>
                <a:gd name="connsiteY18" fmla="*/ 1691450 h 4410075"/>
                <a:gd name="connsiteX19" fmla="*/ 1840039 w 2333625"/>
                <a:gd name="connsiteY19" fmla="*/ 1853375 h 4410075"/>
                <a:gd name="connsiteX20" fmla="*/ 2011489 w 2333625"/>
                <a:gd name="connsiteY20" fmla="*/ 1858613 h 4410075"/>
                <a:gd name="connsiteX21" fmla="*/ 2013966 w 2333625"/>
                <a:gd name="connsiteY21" fmla="*/ 2549462 h 4410075"/>
                <a:gd name="connsiteX22" fmla="*/ 1850231 w 2333625"/>
                <a:gd name="connsiteY22" fmla="*/ 2549462 h 4410075"/>
                <a:gd name="connsiteX23" fmla="*/ 1550765 w 2333625"/>
                <a:gd name="connsiteY23" fmla="*/ 2743200 h 4410075"/>
                <a:gd name="connsiteX24" fmla="*/ 1131951 w 2333625"/>
                <a:gd name="connsiteY24" fmla="*/ 3298984 h 4410075"/>
                <a:gd name="connsiteX25" fmla="*/ 368808 w 2333625"/>
                <a:gd name="connsiteY25" fmla="*/ 3570065 h 4410075"/>
                <a:gd name="connsiteX26" fmla="*/ 74581 w 2333625"/>
                <a:gd name="connsiteY26" fmla="*/ 3896582 h 4410075"/>
                <a:gd name="connsiteX27" fmla="*/ 74581 w 2333625"/>
                <a:gd name="connsiteY27" fmla="*/ 4418839 h 4410075"/>
                <a:gd name="connsiteX28" fmla="*/ 402907 w 2333625"/>
                <a:gd name="connsiteY28" fmla="*/ 4418839 h 4410075"/>
                <a:gd name="connsiteX29" fmla="*/ 402907 w 2333625"/>
                <a:gd name="connsiteY29" fmla="*/ 3896392 h 4410075"/>
                <a:gd name="connsiteX30" fmla="*/ 1343311 w 2333625"/>
                <a:gd name="connsiteY30" fmla="*/ 3549968 h 4410075"/>
                <a:gd name="connsiteX31" fmla="*/ 1850136 w 2333625"/>
                <a:gd name="connsiteY31" fmla="*/ 2877693 h 4410075"/>
                <a:gd name="connsiteX32" fmla="*/ 2209228 w 2333625"/>
                <a:gd name="connsiteY32" fmla="*/ 2877693 h 4410075"/>
                <a:gd name="connsiteX33" fmla="*/ 2303812 w 2333625"/>
                <a:gd name="connsiteY33" fmla="*/ 2839784 h 4410075"/>
                <a:gd name="connsiteX34" fmla="*/ 2342864 w 2333625"/>
                <a:gd name="connsiteY34" fmla="*/ 2747486 h 4410075"/>
                <a:gd name="connsiteX35" fmla="*/ 2338769 w 2333625"/>
                <a:gd name="connsiteY35" fmla="*/ 1665351 h 441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333625" h="4410075">
                  <a:moveTo>
                    <a:pt x="2338769" y="1665351"/>
                  </a:moveTo>
                  <a:cubicBezTo>
                    <a:pt x="2338292" y="1595533"/>
                    <a:pt x="2281333" y="1538478"/>
                    <a:pt x="2209228" y="1536002"/>
                  </a:cubicBezTo>
                  <a:lnTo>
                    <a:pt x="1849850" y="1525048"/>
                  </a:lnTo>
                  <a:cubicBezTo>
                    <a:pt x="1803178" y="1445705"/>
                    <a:pt x="1711452" y="1313783"/>
                    <a:pt x="1541335" y="1148429"/>
                  </a:cubicBezTo>
                  <a:cubicBezTo>
                    <a:pt x="1382077" y="993934"/>
                    <a:pt x="1232821" y="898398"/>
                    <a:pt x="1146524" y="849630"/>
                  </a:cubicBezTo>
                  <a:lnTo>
                    <a:pt x="1135666" y="127921"/>
                  </a:lnTo>
                  <a:cubicBezTo>
                    <a:pt x="1134713" y="76676"/>
                    <a:pt x="1103281" y="31052"/>
                    <a:pt x="1055370" y="10668"/>
                  </a:cubicBezTo>
                  <a:cubicBezTo>
                    <a:pt x="1038320" y="3429"/>
                    <a:pt x="1020032" y="0"/>
                    <a:pt x="1002030" y="0"/>
                  </a:cubicBezTo>
                  <a:cubicBezTo>
                    <a:pt x="969550" y="0"/>
                    <a:pt x="937355" y="11525"/>
                    <a:pt x="912209" y="33623"/>
                  </a:cubicBezTo>
                  <a:lnTo>
                    <a:pt x="241554" y="625507"/>
                  </a:lnTo>
                  <a:lnTo>
                    <a:pt x="58483" y="627507"/>
                  </a:lnTo>
                  <a:cubicBezTo>
                    <a:pt x="49816" y="740474"/>
                    <a:pt x="30099" y="849821"/>
                    <a:pt x="0" y="955358"/>
                  </a:cubicBezTo>
                  <a:lnTo>
                    <a:pt x="244983" y="953834"/>
                  </a:lnTo>
                  <a:cubicBezTo>
                    <a:pt x="323755" y="952976"/>
                    <a:pt x="399764" y="923830"/>
                    <a:pt x="458914" y="871538"/>
                  </a:cubicBezTo>
                  <a:lnTo>
                    <a:pt x="813911" y="558451"/>
                  </a:lnTo>
                  <a:lnTo>
                    <a:pt x="818388" y="854678"/>
                  </a:lnTo>
                  <a:cubicBezTo>
                    <a:pt x="820198" y="971264"/>
                    <a:pt x="883730" y="1078325"/>
                    <a:pt x="985361" y="1135571"/>
                  </a:cubicBezTo>
                  <a:cubicBezTo>
                    <a:pt x="1049274" y="1171670"/>
                    <a:pt x="1176433" y="1251776"/>
                    <a:pt x="1312735" y="1383983"/>
                  </a:cubicBezTo>
                  <a:cubicBezTo>
                    <a:pt x="1462183" y="1529429"/>
                    <a:pt x="1536192" y="1639157"/>
                    <a:pt x="1566863" y="1691450"/>
                  </a:cubicBezTo>
                  <a:cubicBezTo>
                    <a:pt x="1624013" y="1788795"/>
                    <a:pt x="1727264" y="1849850"/>
                    <a:pt x="1840039" y="1853375"/>
                  </a:cubicBezTo>
                  <a:lnTo>
                    <a:pt x="2011489" y="1858613"/>
                  </a:lnTo>
                  <a:lnTo>
                    <a:pt x="2013966" y="2549462"/>
                  </a:lnTo>
                  <a:lnTo>
                    <a:pt x="1850231" y="2549462"/>
                  </a:lnTo>
                  <a:cubicBezTo>
                    <a:pt x="1720977" y="2549462"/>
                    <a:pt x="1603819" y="2625281"/>
                    <a:pt x="1550765" y="2743200"/>
                  </a:cubicBezTo>
                  <a:cubicBezTo>
                    <a:pt x="1506474" y="2841498"/>
                    <a:pt x="1377029" y="3092577"/>
                    <a:pt x="1131951" y="3298984"/>
                  </a:cubicBezTo>
                  <a:cubicBezTo>
                    <a:pt x="897636" y="3495961"/>
                    <a:pt x="520255" y="3554254"/>
                    <a:pt x="368808" y="3570065"/>
                  </a:cubicBezTo>
                  <a:cubicBezTo>
                    <a:pt x="201644" y="3587496"/>
                    <a:pt x="74581" y="3728657"/>
                    <a:pt x="74581" y="3896582"/>
                  </a:cubicBezTo>
                  <a:lnTo>
                    <a:pt x="74581" y="4418839"/>
                  </a:lnTo>
                  <a:lnTo>
                    <a:pt x="402907" y="4418839"/>
                  </a:lnTo>
                  <a:lnTo>
                    <a:pt x="402907" y="3896392"/>
                  </a:lnTo>
                  <a:cubicBezTo>
                    <a:pt x="617030" y="3873913"/>
                    <a:pt x="1046512" y="3799523"/>
                    <a:pt x="1343311" y="3549968"/>
                  </a:cubicBezTo>
                  <a:cubicBezTo>
                    <a:pt x="1631156" y="3307652"/>
                    <a:pt x="1785938" y="3020282"/>
                    <a:pt x="1850136" y="2877693"/>
                  </a:cubicBezTo>
                  <a:lnTo>
                    <a:pt x="2209228" y="2877693"/>
                  </a:lnTo>
                  <a:cubicBezTo>
                    <a:pt x="2244662" y="2877693"/>
                    <a:pt x="2278856" y="2864263"/>
                    <a:pt x="2303812" y="2839784"/>
                  </a:cubicBezTo>
                  <a:cubicBezTo>
                    <a:pt x="2329053" y="2815495"/>
                    <a:pt x="2343054" y="2782157"/>
                    <a:pt x="2342864" y="2747486"/>
                  </a:cubicBezTo>
                  <a:lnTo>
                    <a:pt x="2338769" y="166535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45" name="Freihandform: Form 218">
              <a:extLst>
                <a:ext uri="{FF2B5EF4-FFF2-40B4-BE49-F238E27FC236}">
                  <a16:creationId xmlns:a16="http://schemas.microsoft.com/office/drawing/2014/main" id="{20CB8375-BCC3-BC37-1928-43684D4A7CD4}"/>
                </a:ext>
              </a:extLst>
            </p:cNvPr>
            <p:cNvSpPr/>
            <p:nvPr/>
          </p:nvSpPr>
          <p:spPr bwMode="gray">
            <a:xfrm>
              <a:off x="3601879" y="3356515"/>
              <a:ext cx="1724025" cy="2695575"/>
            </a:xfrm>
            <a:custGeom>
              <a:avLst/>
              <a:gdLst>
                <a:gd name="connsiteX0" fmla="*/ 1495520 w 1724025"/>
                <a:gd name="connsiteY0" fmla="*/ 1822609 h 2695575"/>
                <a:gd name="connsiteX1" fmla="*/ 328327 w 1724025"/>
                <a:gd name="connsiteY1" fmla="*/ 454819 h 2695575"/>
                <a:gd name="connsiteX2" fmla="*/ 352139 w 1724025"/>
                <a:gd name="connsiteY2" fmla="*/ 214122 h 2695575"/>
                <a:gd name="connsiteX3" fmla="*/ 63532 w 1724025"/>
                <a:gd name="connsiteY3" fmla="*/ 0 h 2695575"/>
                <a:gd name="connsiteX4" fmla="*/ 0 w 1724025"/>
                <a:gd name="connsiteY4" fmla="*/ 454628 h 2695575"/>
                <a:gd name="connsiteX5" fmla="*/ 1396556 w 1724025"/>
                <a:gd name="connsiteY5" fmla="*/ 2135505 h 2695575"/>
                <a:gd name="connsiteX6" fmla="*/ 1396556 w 1724025"/>
                <a:gd name="connsiteY6" fmla="*/ 2701576 h 2695575"/>
                <a:gd name="connsiteX7" fmla="*/ 1724882 w 1724025"/>
                <a:gd name="connsiteY7" fmla="*/ 2701576 h 2695575"/>
                <a:gd name="connsiteX8" fmla="*/ 1724882 w 1724025"/>
                <a:gd name="connsiteY8" fmla="*/ 2135600 h 2695575"/>
                <a:gd name="connsiteX9" fmla="*/ 1495520 w 1724025"/>
                <a:gd name="connsiteY9" fmla="*/ 1822609 h 269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724025" h="2695575">
                  <a:moveTo>
                    <a:pt x="1495520" y="1822609"/>
                  </a:moveTo>
                  <a:cubicBezTo>
                    <a:pt x="442151" y="1489996"/>
                    <a:pt x="328327" y="755237"/>
                    <a:pt x="328327" y="454819"/>
                  </a:cubicBezTo>
                  <a:cubicBezTo>
                    <a:pt x="328327" y="371094"/>
                    <a:pt x="338042" y="292132"/>
                    <a:pt x="352139" y="214122"/>
                  </a:cubicBezTo>
                  <a:cubicBezTo>
                    <a:pt x="248222" y="153257"/>
                    <a:pt x="151543" y="81343"/>
                    <a:pt x="63532" y="0"/>
                  </a:cubicBezTo>
                  <a:cubicBezTo>
                    <a:pt x="24098" y="137065"/>
                    <a:pt x="0" y="287274"/>
                    <a:pt x="0" y="454628"/>
                  </a:cubicBezTo>
                  <a:cubicBezTo>
                    <a:pt x="0" y="1600295"/>
                    <a:pt x="1050893" y="2026348"/>
                    <a:pt x="1396556" y="2135505"/>
                  </a:cubicBezTo>
                  <a:lnTo>
                    <a:pt x="1396556" y="2701576"/>
                  </a:lnTo>
                  <a:lnTo>
                    <a:pt x="1724882" y="2701576"/>
                  </a:lnTo>
                  <a:lnTo>
                    <a:pt x="1724882" y="2135600"/>
                  </a:lnTo>
                  <a:cubicBezTo>
                    <a:pt x="1724882" y="1992535"/>
                    <a:pt x="1632109" y="1865662"/>
                    <a:pt x="1495520" y="18226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09DCA23-1DCD-C8F0-D58F-1086EBFB4909}"/>
              </a:ext>
            </a:extLst>
          </p:cNvPr>
          <p:cNvCxnSpPr>
            <a:cxnSpLocks/>
          </p:cNvCxnSpPr>
          <p:nvPr/>
        </p:nvCxnSpPr>
        <p:spPr bwMode="gray">
          <a:xfrm>
            <a:off x="754029" y="3862412"/>
            <a:ext cx="106839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1" name="Grafik 102">
            <a:extLst>
              <a:ext uri="{FF2B5EF4-FFF2-40B4-BE49-F238E27FC236}">
                <a16:creationId xmlns:a16="http://schemas.microsoft.com/office/drawing/2014/main" id="{F90D6C83-5D60-0570-A914-86CC40C4A8C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933950" y="4247793"/>
            <a:ext cx="468000" cy="521649"/>
            <a:chOff x="4600575" y="1762125"/>
            <a:chExt cx="2990850" cy="3333750"/>
          </a:xfrm>
          <a:solidFill>
            <a:schemeClr val="bg1"/>
          </a:solidFill>
        </p:grpSpPr>
        <p:sp>
          <p:nvSpPr>
            <p:cNvPr id="112" name="Freihandform: Form 190">
              <a:extLst>
                <a:ext uri="{FF2B5EF4-FFF2-40B4-BE49-F238E27FC236}">
                  <a16:creationId xmlns:a16="http://schemas.microsoft.com/office/drawing/2014/main" id="{AC6F15DF-3D48-7ACF-DB04-A98AB98D777D}"/>
                </a:ext>
              </a:extLst>
            </p:cNvPr>
            <p:cNvSpPr/>
            <p:nvPr/>
          </p:nvSpPr>
          <p:spPr bwMode="gray">
            <a:xfrm>
              <a:off x="5723192" y="3224689"/>
              <a:ext cx="1866900" cy="1866900"/>
            </a:xfrm>
            <a:custGeom>
              <a:avLst/>
              <a:gdLst>
                <a:gd name="connsiteX0" fmla="*/ 1214438 w 1866900"/>
                <a:gd name="connsiteY0" fmla="*/ 656463 h 1866900"/>
                <a:gd name="connsiteX1" fmla="*/ 1214438 w 1866900"/>
                <a:gd name="connsiteY1" fmla="*/ 0 h 1866900"/>
                <a:gd name="connsiteX2" fmla="*/ 653796 w 1866900"/>
                <a:gd name="connsiteY2" fmla="*/ 0 h 1866900"/>
                <a:gd name="connsiteX3" fmla="*/ 653796 w 1866900"/>
                <a:gd name="connsiteY3" fmla="*/ 656463 h 1866900"/>
                <a:gd name="connsiteX4" fmla="*/ 0 w 1866900"/>
                <a:gd name="connsiteY4" fmla="*/ 656463 h 1866900"/>
                <a:gd name="connsiteX5" fmla="*/ 0 w 1866900"/>
                <a:gd name="connsiteY5" fmla="*/ 1216819 h 1866900"/>
                <a:gd name="connsiteX6" fmla="*/ 653796 w 1866900"/>
                <a:gd name="connsiteY6" fmla="*/ 1216819 h 1866900"/>
                <a:gd name="connsiteX7" fmla="*/ 653796 w 1866900"/>
                <a:gd name="connsiteY7" fmla="*/ 1867852 h 1866900"/>
                <a:gd name="connsiteX8" fmla="*/ 1214438 w 1866900"/>
                <a:gd name="connsiteY8" fmla="*/ 1867852 h 1866900"/>
                <a:gd name="connsiteX9" fmla="*/ 1214438 w 1866900"/>
                <a:gd name="connsiteY9" fmla="*/ 1216819 h 1866900"/>
                <a:gd name="connsiteX10" fmla="*/ 1868424 w 1866900"/>
                <a:gd name="connsiteY10" fmla="*/ 1216819 h 1866900"/>
                <a:gd name="connsiteX11" fmla="*/ 1868424 w 1866900"/>
                <a:gd name="connsiteY11" fmla="*/ 656463 h 1866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66900" h="1866900">
                  <a:moveTo>
                    <a:pt x="1214438" y="656463"/>
                  </a:moveTo>
                  <a:lnTo>
                    <a:pt x="1214438" y="0"/>
                  </a:lnTo>
                  <a:lnTo>
                    <a:pt x="653796" y="0"/>
                  </a:lnTo>
                  <a:lnTo>
                    <a:pt x="653796" y="656463"/>
                  </a:lnTo>
                  <a:lnTo>
                    <a:pt x="0" y="656463"/>
                  </a:lnTo>
                  <a:lnTo>
                    <a:pt x="0" y="1216819"/>
                  </a:lnTo>
                  <a:lnTo>
                    <a:pt x="653796" y="1216819"/>
                  </a:lnTo>
                  <a:lnTo>
                    <a:pt x="653796" y="1867852"/>
                  </a:lnTo>
                  <a:lnTo>
                    <a:pt x="1214438" y="1867852"/>
                  </a:lnTo>
                  <a:lnTo>
                    <a:pt x="1214438" y="1216819"/>
                  </a:lnTo>
                  <a:lnTo>
                    <a:pt x="1868424" y="1216819"/>
                  </a:lnTo>
                  <a:lnTo>
                    <a:pt x="1868424" y="65646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3" name="Freihandform: Form 191">
              <a:extLst>
                <a:ext uri="{FF2B5EF4-FFF2-40B4-BE49-F238E27FC236}">
                  <a16:creationId xmlns:a16="http://schemas.microsoft.com/office/drawing/2014/main" id="{81126738-1F5E-D3EF-346C-6A0DE08B3F1C}"/>
                </a:ext>
              </a:extLst>
            </p:cNvPr>
            <p:cNvSpPr/>
            <p:nvPr/>
          </p:nvSpPr>
          <p:spPr bwMode="gray">
            <a:xfrm>
              <a:off x="5179314" y="2537460"/>
              <a:ext cx="809625" cy="400050"/>
            </a:xfrm>
            <a:custGeom>
              <a:avLst/>
              <a:gdLst>
                <a:gd name="connsiteX0" fmla="*/ 407194 w 809625"/>
                <a:gd name="connsiteY0" fmla="*/ 407098 h 400050"/>
                <a:gd name="connsiteX1" fmla="*/ 814292 w 809625"/>
                <a:gd name="connsiteY1" fmla="*/ 0 h 400050"/>
                <a:gd name="connsiteX2" fmla="*/ 0 w 809625"/>
                <a:gd name="connsiteY2" fmla="*/ 0 h 400050"/>
                <a:gd name="connsiteX3" fmla="*/ 407194 w 809625"/>
                <a:gd name="connsiteY3" fmla="*/ 407098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09625" h="400050">
                  <a:moveTo>
                    <a:pt x="407194" y="407098"/>
                  </a:moveTo>
                  <a:cubicBezTo>
                    <a:pt x="623792" y="407098"/>
                    <a:pt x="814292" y="242697"/>
                    <a:pt x="814292" y="0"/>
                  </a:cubicBezTo>
                  <a:lnTo>
                    <a:pt x="0" y="0"/>
                  </a:lnTo>
                  <a:cubicBezTo>
                    <a:pt x="0" y="220409"/>
                    <a:pt x="186785" y="407098"/>
                    <a:pt x="407194" y="4070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4" name="Freihandform: Form 192">
              <a:extLst>
                <a:ext uri="{FF2B5EF4-FFF2-40B4-BE49-F238E27FC236}">
                  <a16:creationId xmlns:a16="http://schemas.microsoft.com/office/drawing/2014/main" id="{E036EB36-47C9-164A-F527-4DDC577C90AF}"/>
                </a:ext>
              </a:extLst>
            </p:cNvPr>
            <p:cNvSpPr/>
            <p:nvPr/>
          </p:nvSpPr>
          <p:spPr bwMode="gray">
            <a:xfrm>
              <a:off x="5086064" y="1762125"/>
              <a:ext cx="1000125" cy="581025"/>
            </a:xfrm>
            <a:custGeom>
              <a:avLst/>
              <a:gdLst>
                <a:gd name="connsiteX0" fmla="*/ 684371 w 1000125"/>
                <a:gd name="connsiteY0" fmla="*/ 403384 h 581025"/>
                <a:gd name="connsiteX1" fmla="*/ 202025 w 1000125"/>
                <a:gd name="connsiteY1" fmla="*/ 403384 h 581025"/>
                <a:gd name="connsiteX2" fmla="*/ 504158 w 1000125"/>
                <a:gd name="connsiteY2" fmla="*/ 186785 h 581025"/>
                <a:gd name="connsiteX3" fmla="*/ 814102 w 1000125"/>
                <a:gd name="connsiteY3" fmla="*/ 496729 h 581025"/>
                <a:gd name="connsiteX4" fmla="*/ 814102 w 1000125"/>
                <a:gd name="connsiteY4" fmla="*/ 590074 h 581025"/>
                <a:gd name="connsiteX5" fmla="*/ 1000887 w 1000125"/>
                <a:gd name="connsiteY5" fmla="*/ 590074 h 581025"/>
                <a:gd name="connsiteX6" fmla="*/ 1000887 w 1000125"/>
                <a:gd name="connsiteY6" fmla="*/ 496729 h 581025"/>
                <a:gd name="connsiteX7" fmla="*/ 504158 w 1000125"/>
                <a:gd name="connsiteY7" fmla="*/ 0 h 581025"/>
                <a:gd name="connsiteX8" fmla="*/ 0 w 1000125"/>
                <a:gd name="connsiteY8" fmla="*/ 496729 h 581025"/>
                <a:gd name="connsiteX9" fmla="*/ 0 w 1000125"/>
                <a:gd name="connsiteY9" fmla="*/ 590074 h 581025"/>
                <a:gd name="connsiteX10" fmla="*/ 684371 w 1000125"/>
                <a:gd name="connsiteY10" fmla="*/ 590074 h 581025"/>
                <a:gd name="connsiteX11" fmla="*/ 684371 w 1000125"/>
                <a:gd name="connsiteY11" fmla="*/ 403384 h 581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00125" h="581025">
                  <a:moveTo>
                    <a:pt x="684371" y="403384"/>
                  </a:moveTo>
                  <a:lnTo>
                    <a:pt x="202025" y="403384"/>
                  </a:lnTo>
                  <a:cubicBezTo>
                    <a:pt x="243650" y="279368"/>
                    <a:pt x="365284" y="186785"/>
                    <a:pt x="504158" y="186785"/>
                  </a:cubicBezTo>
                  <a:cubicBezTo>
                    <a:pt x="695611" y="186785"/>
                    <a:pt x="814102" y="347663"/>
                    <a:pt x="814102" y="496729"/>
                  </a:cubicBezTo>
                  <a:lnTo>
                    <a:pt x="814102" y="590074"/>
                  </a:lnTo>
                  <a:lnTo>
                    <a:pt x="1000887" y="590074"/>
                  </a:lnTo>
                  <a:lnTo>
                    <a:pt x="1000887" y="496729"/>
                  </a:lnTo>
                  <a:cubicBezTo>
                    <a:pt x="1000887" y="222790"/>
                    <a:pt x="778002" y="0"/>
                    <a:pt x="504158" y="0"/>
                  </a:cubicBezTo>
                  <a:cubicBezTo>
                    <a:pt x="226028" y="0"/>
                    <a:pt x="0" y="222885"/>
                    <a:pt x="0" y="496729"/>
                  </a:cubicBezTo>
                  <a:lnTo>
                    <a:pt x="0" y="590074"/>
                  </a:lnTo>
                  <a:lnTo>
                    <a:pt x="684371" y="590074"/>
                  </a:lnTo>
                  <a:lnTo>
                    <a:pt x="684371" y="40338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15" name="Freihandform: Form 193">
              <a:extLst>
                <a:ext uri="{FF2B5EF4-FFF2-40B4-BE49-F238E27FC236}">
                  <a16:creationId xmlns:a16="http://schemas.microsoft.com/office/drawing/2014/main" id="{F454E9F5-4DDD-EA30-6F81-EB1995732813}"/>
                </a:ext>
              </a:extLst>
            </p:cNvPr>
            <p:cNvSpPr/>
            <p:nvPr/>
          </p:nvSpPr>
          <p:spPr bwMode="gray">
            <a:xfrm>
              <a:off x="4600575" y="3131534"/>
              <a:ext cx="1581150" cy="1581150"/>
            </a:xfrm>
            <a:custGeom>
              <a:avLst/>
              <a:gdLst>
                <a:gd name="connsiteX0" fmla="*/ 1588199 w 1581150"/>
                <a:gd name="connsiteY0" fmla="*/ 214027 h 1581150"/>
                <a:gd name="connsiteX1" fmla="*/ 1166241 w 1581150"/>
                <a:gd name="connsiteY1" fmla="*/ 0 h 1581150"/>
                <a:gd name="connsiteX2" fmla="*/ 514731 w 1581150"/>
                <a:gd name="connsiteY2" fmla="*/ 0 h 1581150"/>
                <a:gd name="connsiteX3" fmla="*/ 0 w 1581150"/>
                <a:gd name="connsiteY3" fmla="*/ 514731 h 1581150"/>
                <a:gd name="connsiteX4" fmla="*/ 0 w 1581150"/>
                <a:gd name="connsiteY4" fmla="*/ 1587627 h 1581150"/>
                <a:gd name="connsiteX5" fmla="*/ 560356 w 1581150"/>
                <a:gd name="connsiteY5" fmla="*/ 1587627 h 1581150"/>
                <a:gd name="connsiteX6" fmla="*/ 560737 w 1581150"/>
                <a:gd name="connsiteY6" fmla="*/ 653701 h 1581150"/>
                <a:gd name="connsiteX7" fmla="*/ 653796 w 1581150"/>
                <a:gd name="connsiteY7" fmla="*/ 560356 h 1581150"/>
                <a:gd name="connsiteX8" fmla="*/ 1588294 w 1581150"/>
                <a:gd name="connsiteY8" fmla="*/ 560356 h 1581150"/>
                <a:gd name="connsiteX9" fmla="*/ 1588294 w 1581150"/>
                <a:gd name="connsiteY9" fmla="*/ 214027 h 1581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81150" h="1581150">
                  <a:moveTo>
                    <a:pt x="1588199" y="214027"/>
                  </a:moveTo>
                  <a:cubicBezTo>
                    <a:pt x="1494377" y="84677"/>
                    <a:pt x="1337691" y="0"/>
                    <a:pt x="1166241" y="0"/>
                  </a:cubicBezTo>
                  <a:lnTo>
                    <a:pt x="514731" y="0"/>
                  </a:lnTo>
                  <a:cubicBezTo>
                    <a:pt x="230981" y="0"/>
                    <a:pt x="0" y="230981"/>
                    <a:pt x="0" y="514731"/>
                  </a:cubicBezTo>
                  <a:lnTo>
                    <a:pt x="0" y="1587627"/>
                  </a:lnTo>
                  <a:lnTo>
                    <a:pt x="560356" y="1587627"/>
                  </a:lnTo>
                  <a:cubicBezTo>
                    <a:pt x="560356" y="1587627"/>
                    <a:pt x="560737" y="653796"/>
                    <a:pt x="560737" y="653701"/>
                  </a:cubicBezTo>
                  <a:cubicBezTo>
                    <a:pt x="562451" y="589788"/>
                    <a:pt x="589502" y="560356"/>
                    <a:pt x="653796" y="560356"/>
                  </a:cubicBezTo>
                  <a:cubicBezTo>
                    <a:pt x="654368" y="560356"/>
                    <a:pt x="1509046" y="560356"/>
                    <a:pt x="1588294" y="560356"/>
                  </a:cubicBezTo>
                  <a:lnTo>
                    <a:pt x="1588294" y="21402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16" name="Group 29">
            <a:extLst>
              <a:ext uri="{FF2B5EF4-FFF2-40B4-BE49-F238E27FC236}">
                <a16:creationId xmlns:a16="http://schemas.microsoft.com/office/drawing/2014/main" id="{5CA6DF8D-7DF7-0028-1D95-28C087B2FC3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739094" y="4206051"/>
            <a:ext cx="569913" cy="539750"/>
            <a:chOff x="2984" y="1820"/>
            <a:chExt cx="359" cy="340"/>
          </a:xfrm>
          <a:solidFill>
            <a:schemeClr val="bg1"/>
          </a:solidFill>
        </p:grpSpPr>
        <p:sp>
          <p:nvSpPr>
            <p:cNvPr id="117" name="Rectangle 30">
              <a:extLst>
                <a:ext uri="{FF2B5EF4-FFF2-40B4-BE49-F238E27FC236}">
                  <a16:creationId xmlns:a16="http://schemas.microsoft.com/office/drawing/2014/main" id="{C154AA0B-A8E1-B0AF-167F-4DBEED95029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971"/>
              <a:ext cx="85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18" name="Rectangle 31">
              <a:extLst>
                <a:ext uri="{FF2B5EF4-FFF2-40B4-BE49-F238E27FC236}">
                  <a16:creationId xmlns:a16="http://schemas.microsoft.com/office/drawing/2014/main" id="{435D27AA-7F91-D0A3-C7B8-0DA993DE64B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896"/>
              <a:ext cx="141" cy="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19" name="Rectangle 32">
              <a:extLst>
                <a:ext uri="{FF2B5EF4-FFF2-40B4-BE49-F238E27FC236}">
                  <a16:creationId xmlns:a16="http://schemas.microsoft.com/office/drawing/2014/main" id="{369625A8-E86E-42CB-85FF-B92A1EE9FBA8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022" y="1933"/>
              <a:ext cx="113" cy="1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0" name="Freeform 33">
              <a:extLst>
                <a:ext uri="{FF2B5EF4-FFF2-40B4-BE49-F238E27FC236}">
                  <a16:creationId xmlns:a16="http://schemas.microsoft.com/office/drawing/2014/main" id="{18CBE0A3-126D-ADB4-942A-BD8524517DC0}"/>
                </a:ext>
              </a:extLst>
            </p:cNvPr>
            <p:cNvSpPr>
              <a:spLocks/>
            </p:cNvSpPr>
            <p:nvPr/>
          </p:nvSpPr>
          <p:spPr bwMode="gray">
            <a:xfrm>
              <a:off x="2984" y="1820"/>
              <a:ext cx="264" cy="340"/>
            </a:xfrm>
            <a:custGeom>
              <a:avLst/>
              <a:gdLst>
                <a:gd name="T0" fmla="*/ 1366 w 1471"/>
                <a:gd name="T1" fmla="*/ 1470 h 1890"/>
                <a:gd name="T2" fmla="*/ 1366 w 1471"/>
                <a:gd name="T3" fmla="*/ 1785 h 1890"/>
                <a:gd name="T4" fmla="*/ 105 w 1471"/>
                <a:gd name="T5" fmla="*/ 1785 h 1890"/>
                <a:gd name="T6" fmla="*/ 105 w 1471"/>
                <a:gd name="T7" fmla="*/ 105 h 1890"/>
                <a:gd name="T8" fmla="*/ 1081 w 1471"/>
                <a:gd name="T9" fmla="*/ 105 h 1890"/>
                <a:gd name="T10" fmla="*/ 1366 w 1471"/>
                <a:gd name="T11" fmla="*/ 386 h 1890"/>
                <a:gd name="T12" fmla="*/ 1365 w 1471"/>
                <a:gd name="T13" fmla="*/ 945 h 1890"/>
                <a:gd name="T14" fmla="*/ 1470 w 1471"/>
                <a:gd name="T15" fmla="*/ 945 h 1890"/>
                <a:gd name="T16" fmla="*/ 1471 w 1471"/>
                <a:gd name="T17" fmla="*/ 365 h 1890"/>
                <a:gd name="T18" fmla="*/ 1455 w 1471"/>
                <a:gd name="T19" fmla="*/ 327 h 1890"/>
                <a:gd name="T20" fmla="*/ 1139 w 1471"/>
                <a:gd name="T21" fmla="*/ 15 h 1890"/>
                <a:gd name="T22" fmla="*/ 1102 w 1471"/>
                <a:gd name="T23" fmla="*/ 0 h 1890"/>
                <a:gd name="T24" fmla="*/ 52 w 1471"/>
                <a:gd name="T25" fmla="*/ 0 h 1890"/>
                <a:gd name="T26" fmla="*/ 0 w 1471"/>
                <a:gd name="T27" fmla="*/ 52 h 1890"/>
                <a:gd name="T28" fmla="*/ 0 w 1471"/>
                <a:gd name="T29" fmla="*/ 1837 h 1890"/>
                <a:gd name="T30" fmla="*/ 52 w 1471"/>
                <a:gd name="T31" fmla="*/ 1890 h 1890"/>
                <a:gd name="T32" fmla="*/ 1418 w 1471"/>
                <a:gd name="T33" fmla="*/ 1890 h 1890"/>
                <a:gd name="T34" fmla="*/ 1471 w 1471"/>
                <a:gd name="T35" fmla="*/ 1837 h 1890"/>
                <a:gd name="T36" fmla="*/ 1471 w 1471"/>
                <a:gd name="T37" fmla="*/ 1470 h 1890"/>
                <a:gd name="T38" fmla="*/ 1366 w 1471"/>
                <a:gd name="T39" fmla="*/ 147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71" h="1890">
                  <a:moveTo>
                    <a:pt x="1366" y="1470"/>
                  </a:moveTo>
                  <a:cubicBezTo>
                    <a:pt x="1366" y="1785"/>
                    <a:pt x="1366" y="1785"/>
                    <a:pt x="1366" y="1785"/>
                  </a:cubicBezTo>
                  <a:cubicBezTo>
                    <a:pt x="105" y="1785"/>
                    <a:pt x="105" y="1785"/>
                    <a:pt x="105" y="178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81" y="105"/>
                    <a:pt x="1081" y="105"/>
                    <a:pt x="1081" y="105"/>
                  </a:cubicBezTo>
                  <a:cubicBezTo>
                    <a:pt x="1184" y="206"/>
                    <a:pt x="1264" y="284"/>
                    <a:pt x="1366" y="386"/>
                  </a:cubicBezTo>
                  <a:cubicBezTo>
                    <a:pt x="1365" y="945"/>
                    <a:pt x="1365" y="945"/>
                    <a:pt x="1365" y="945"/>
                  </a:cubicBezTo>
                  <a:cubicBezTo>
                    <a:pt x="1470" y="945"/>
                    <a:pt x="1470" y="945"/>
                    <a:pt x="1470" y="945"/>
                  </a:cubicBezTo>
                  <a:cubicBezTo>
                    <a:pt x="1471" y="365"/>
                    <a:pt x="1471" y="365"/>
                    <a:pt x="1471" y="365"/>
                  </a:cubicBezTo>
                  <a:cubicBezTo>
                    <a:pt x="1471" y="351"/>
                    <a:pt x="1465" y="337"/>
                    <a:pt x="1455" y="327"/>
                  </a:cubicBezTo>
                  <a:cubicBezTo>
                    <a:pt x="1340" y="212"/>
                    <a:pt x="1255" y="128"/>
                    <a:pt x="1139" y="15"/>
                  </a:cubicBezTo>
                  <a:cubicBezTo>
                    <a:pt x="1129" y="5"/>
                    <a:pt x="1116" y="0"/>
                    <a:pt x="110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23" y="0"/>
                    <a:pt x="0" y="23"/>
                    <a:pt x="0" y="52"/>
                  </a:cubicBezTo>
                  <a:cubicBezTo>
                    <a:pt x="0" y="1837"/>
                    <a:pt x="0" y="1837"/>
                    <a:pt x="0" y="1837"/>
                  </a:cubicBezTo>
                  <a:cubicBezTo>
                    <a:pt x="0" y="1866"/>
                    <a:pt x="23" y="1890"/>
                    <a:pt x="52" y="1890"/>
                  </a:cubicBezTo>
                  <a:cubicBezTo>
                    <a:pt x="1418" y="1890"/>
                    <a:pt x="1418" y="1890"/>
                    <a:pt x="1418" y="1890"/>
                  </a:cubicBezTo>
                  <a:cubicBezTo>
                    <a:pt x="1447" y="1890"/>
                    <a:pt x="1471" y="1866"/>
                    <a:pt x="1471" y="1837"/>
                  </a:cubicBezTo>
                  <a:cubicBezTo>
                    <a:pt x="1471" y="1470"/>
                    <a:pt x="1471" y="1470"/>
                    <a:pt x="1471" y="1470"/>
                  </a:cubicBezTo>
                  <a:lnTo>
                    <a:pt x="1366" y="14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1" name="Freeform 34">
              <a:extLst>
                <a:ext uri="{FF2B5EF4-FFF2-40B4-BE49-F238E27FC236}">
                  <a16:creationId xmlns:a16="http://schemas.microsoft.com/office/drawing/2014/main" id="{EEC358D3-DA64-2964-55B1-9C89BAA1389E}"/>
                </a:ext>
              </a:extLst>
            </p:cNvPr>
            <p:cNvSpPr>
              <a:spLocks/>
            </p:cNvSpPr>
            <p:nvPr/>
          </p:nvSpPr>
          <p:spPr bwMode="gray">
            <a:xfrm>
              <a:off x="3144" y="1967"/>
              <a:ext cx="199" cy="142"/>
            </a:xfrm>
            <a:custGeom>
              <a:avLst/>
              <a:gdLst>
                <a:gd name="T0" fmla="*/ 0 w 1107"/>
                <a:gd name="T1" fmla="*/ 236 h 787"/>
                <a:gd name="T2" fmla="*/ 0 w 1107"/>
                <a:gd name="T3" fmla="*/ 548 h 787"/>
                <a:gd name="T4" fmla="*/ 0 w 1107"/>
                <a:gd name="T5" fmla="*/ 234 h 787"/>
                <a:gd name="T6" fmla="*/ 647 w 1107"/>
                <a:gd name="T7" fmla="*/ 234 h 787"/>
                <a:gd name="T8" fmla="*/ 683 w 1107"/>
                <a:gd name="T9" fmla="*/ 197 h 787"/>
                <a:gd name="T10" fmla="*/ 683 w 1107"/>
                <a:gd name="T11" fmla="*/ 56 h 787"/>
                <a:gd name="T12" fmla="*/ 707 w 1107"/>
                <a:gd name="T13" fmla="*/ 8 h 787"/>
                <a:gd name="T14" fmla="*/ 764 w 1107"/>
                <a:gd name="T15" fmla="*/ 22 h 787"/>
                <a:gd name="T16" fmla="*/ 1093 w 1107"/>
                <a:gd name="T17" fmla="*/ 380 h 787"/>
                <a:gd name="T18" fmla="*/ 1090 w 1107"/>
                <a:gd name="T19" fmla="*/ 417 h 787"/>
                <a:gd name="T20" fmla="*/ 795 w 1107"/>
                <a:gd name="T21" fmla="*/ 730 h 787"/>
                <a:gd name="T22" fmla="*/ 761 w 1107"/>
                <a:gd name="T23" fmla="*/ 767 h 787"/>
                <a:gd name="T24" fmla="*/ 708 w 1107"/>
                <a:gd name="T25" fmla="*/ 780 h 787"/>
                <a:gd name="T26" fmla="*/ 683 w 1107"/>
                <a:gd name="T27" fmla="*/ 735 h 787"/>
                <a:gd name="T28" fmla="*/ 683 w 1107"/>
                <a:gd name="T29" fmla="*/ 580 h 787"/>
                <a:gd name="T30" fmla="*/ 653 w 1107"/>
                <a:gd name="T31" fmla="*/ 550 h 787"/>
                <a:gd name="T32" fmla="*/ 0 w 1107"/>
                <a:gd name="T33" fmla="*/ 548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07" h="787">
                  <a:moveTo>
                    <a:pt x="0" y="236"/>
                  </a:moveTo>
                  <a:cubicBezTo>
                    <a:pt x="0" y="341"/>
                    <a:pt x="0" y="444"/>
                    <a:pt x="0" y="548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647" y="234"/>
                    <a:pt x="647" y="234"/>
                    <a:pt x="647" y="234"/>
                  </a:cubicBezTo>
                  <a:cubicBezTo>
                    <a:pt x="682" y="234"/>
                    <a:pt x="682" y="234"/>
                    <a:pt x="683" y="197"/>
                  </a:cubicBezTo>
                  <a:cubicBezTo>
                    <a:pt x="683" y="150"/>
                    <a:pt x="682" y="103"/>
                    <a:pt x="683" y="56"/>
                  </a:cubicBezTo>
                  <a:cubicBezTo>
                    <a:pt x="683" y="36"/>
                    <a:pt x="685" y="16"/>
                    <a:pt x="707" y="8"/>
                  </a:cubicBezTo>
                  <a:cubicBezTo>
                    <a:pt x="728" y="0"/>
                    <a:pt x="748" y="4"/>
                    <a:pt x="764" y="22"/>
                  </a:cubicBezTo>
                  <a:cubicBezTo>
                    <a:pt x="877" y="141"/>
                    <a:pt x="979" y="263"/>
                    <a:pt x="1093" y="380"/>
                  </a:cubicBezTo>
                  <a:cubicBezTo>
                    <a:pt x="1107" y="395"/>
                    <a:pt x="1102" y="404"/>
                    <a:pt x="1090" y="417"/>
                  </a:cubicBezTo>
                  <a:cubicBezTo>
                    <a:pt x="988" y="522"/>
                    <a:pt x="897" y="624"/>
                    <a:pt x="795" y="730"/>
                  </a:cubicBezTo>
                  <a:cubicBezTo>
                    <a:pt x="784" y="742"/>
                    <a:pt x="773" y="755"/>
                    <a:pt x="761" y="767"/>
                  </a:cubicBezTo>
                  <a:cubicBezTo>
                    <a:pt x="747" y="782"/>
                    <a:pt x="729" y="787"/>
                    <a:pt x="708" y="780"/>
                  </a:cubicBezTo>
                  <a:cubicBezTo>
                    <a:pt x="688" y="772"/>
                    <a:pt x="683" y="755"/>
                    <a:pt x="683" y="735"/>
                  </a:cubicBezTo>
                  <a:cubicBezTo>
                    <a:pt x="683" y="683"/>
                    <a:pt x="682" y="631"/>
                    <a:pt x="683" y="580"/>
                  </a:cubicBezTo>
                  <a:cubicBezTo>
                    <a:pt x="683" y="557"/>
                    <a:pt x="676" y="550"/>
                    <a:pt x="653" y="550"/>
                  </a:cubicBezTo>
                  <a:cubicBezTo>
                    <a:pt x="0" y="548"/>
                    <a:pt x="0" y="548"/>
                    <a:pt x="0" y="548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22" name="Freeform 35">
              <a:extLst>
                <a:ext uri="{FF2B5EF4-FFF2-40B4-BE49-F238E27FC236}">
                  <a16:creationId xmlns:a16="http://schemas.microsoft.com/office/drawing/2014/main" id="{006BBD67-756F-730F-5B9C-4545C53BDA18}"/>
                </a:ext>
              </a:extLst>
            </p:cNvPr>
            <p:cNvSpPr>
              <a:spLocks/>
            </p:cNvSpPr>
            <p:nvPr/>
          </p:nvSpPr>
          <p:spPr bwMode="gray">
            <a:xfrm>
              <a:off x="3022" y="2065"/>
              <a:ext cx="189" cy="56"/>
            </a:xfrm>
            <a:custGeom>
              <a:avLst/>
              <a:gdLst>
                <a:gd name="T0" fmla="*/ 102 w 189"/>
                <a:gd name="T1" fmla="*/ 19 h 56"/>
                <a:gd name="T2" fmla="*/ 102 w 189"/>
                <a:gd name="T3" fmla="*/ 0 h 56"/>
                <a:gd name="T4" fmla="*/ 0 w 189"/>
                <a:gd name="T5" fmla="*/ 0 h 56"/>
                <a:gd name="T6" fmla="*/ 0 w 189"/>
                <a:gd name="T7" fmla="*/ 56 h 56"/>
                <a:gd name="T8" fmla="*/ 189 w 189"/>
                <a:gd name="T9" fmla="*/ 56 h 56"/>
                <a:gd name="T10" fmla="*/ 189 w 189"/>
                <a:gd name="T11" fmla="*/ 19 h 56"/>
                <a:gd name="T12" fmla="*/ 102 w 189"/>
                <a:gd name="T13" fmla="*/ 19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9" h="56">
                  <a:moveTo>
                    <a:pt x="102" y="19"/>
                  </a:moveTo>
                  <a:lnTo>
                    <a:pt x="102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189" y="56"/>
                  </a:lnTo>
                  <a:lnTo>
                    <a:pt x="189" y="19"/>
                  </a:lnTo>
                  <a:lnTo>
                    <a:pt x="102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3" name="Textfeld 12">
            <a:extLst>
              <a:ext uri="{FF2B5EF4-FFF2-40B4-BE49-F238E27FC236}">
                <a16:creationId xmlns:a16="http://schemas.microsoft.com/office/drawing/2014/main" id="{7106B5DF-D06A-64D0-2784-F7022580422F}"/>
              </a:ext>
            </a:extLst>
          </p:cNvPr>
          <p:cNvSpPr txBox="1"/>
          <p:nvPr/>
        </p:nvSpPr>
        <p:spPr>
          <a:xfrm>
            <a:off x="98284" y="5828819"/>
            <a:ext cx="4994787" cy="138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algn="l">
              <a:spcBef>
                <a:spcPts val="600"/>
              </a:spcBef>
            </a:pPr>
            <a:r>
              <a:rPr lang="de-DE" sz="900" dirty="0">
                <a:solidFill>
                  <a:schemeClr val="bg1"/>
                </a:solidFill>
              </a:rPr>
              <a:t>* Optionale Zusatzleistung für 5% Beitragszuschlag</a:t>
            </a:r>
          </a:p>
        </p:txBody>
      </p:sp>
    </p:spTree>
    <p:extLst>
      <p:ext uri="{BB962C8B-B14F-4D97-AF65-F5344CB8AC3E}">
        <p14:creationId xmlns:p14="http://schemas.microsoft.com/office/powerpoint/2010/main" val="2830586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5" grpId="0"/>
      <p:bldP spid="16" grpId="0"/>
      <p:bldP spid="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CA7D8DE1-B2F6-8904-844E-460690A6D561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Warum bkv mit der HanseMerkur</a:t>
            </a:r>
          </a:p>
        </p:txBody>
      </p:sp>
      <p:grpSp>
        <p:nvGrpSpPr>
          <p:cNvPr id="2" name="Grafik 316">
            <a:extLst>
              <a:ext uri="{FF2B5EF4-FFF2-40B4-BE49-F238E27FC236}">
                <a16:creationId xmlns:a16="http://schemas.microsoft.com/office/drawing/2014/main" id="{C4CD14D0-BEB8-F720-CB20-17BB7BD8CCA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385385" y="1437823"/>
            <a:ext cx="607500" cy="540000"/>
            <a:chOff x="3738562" y="1333500"/>
            <a:chExt cx="4714875" cy="4191000"/>
          </a:xfrm>
          <a:solidFill>
            <a:schemeClr val="accent1"/>
          </a:solidFill>
        </p:grpSpPr>
        <p:sp>
          <p:nvSpPr>
            <p:cNvPr id="3" name="Freihandform: Form 318">
              <a:extLst>
                <a:ext uri="{FF2B5EF4-FFF2-40B4-BE49-F238E27FC236}">
                  <a16:creationId xmlns:a16="http://schemas.microsoft.com/office/drawing/2014/main" id="{70E2E9F4-51BE-00D7-10E9-C18DF77DCF87}"/>
                </a:ext>
              </a:extLst>
            </p:cNvPr>
            <p:cNvSpPr/>
            <p:nvPr/>
          </p:nvSpPr>
          <p:spPr bwMode="gray">
            <a:xfrm>
              <a:off x="3738753" y="3954494"/>
              <a:ext cx="781050" cy="1304925"/>
            </a:xfrm>
            <a:custGeom>
              <a:avLst/>
              <a:gdLst>
                <a:gd name="connsiteX0" fmla="*/ 0 w 781050"/>
                <a:gd name="connsiteY0" fmla="*/ 0 h 1304925"/>
                <a:gd name="connsiteX1" fmla="*/ 786098 w 781050"/>
                <a:gd name="connsiteY1" fmla="*/ 0 h 1304925"/>
                <a:gd name="connsiteX2" fmla="*/ 786098 w 781050"/>
                <a:gd name="connsiteY2" fmla="*/ 1310355 h 1304925"/>
                <a:gd name="connsiteX3" fmla="*/ 0 w 781050"/>
                <a:gd name="connsiteY3" fmla="*/ 1310355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0" h="1304925">
                  <a:moveTo>
                    <a:pt x="0" y="0"/>
                  </a:moveTo>
                  <a:lnTo>
                    <a:pt x="786098" y="0"/>
                  </a:lnTo>
                  <a:lnTo>
                    <a:pt x="786098" y="1310355"/>
                  </a:lnTo>
                  <a:lnTo>
                    <a:pt x="0" y="131035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4" name="Freihandform: Form 319">
              <a:extLst>
                <a:ext uri="{FF2B5EF4-FFF2-40B4-BE49-F238E27FC236}">
                  <a16:creationId xmlns:a16="http://schemas.microsoft.com/office/drawing/2014/main" id="{EC000088-D72B-0B98-D8CB-59960234A31F}"/>
                </a:ext>
              </a:extLst>
            </p:cNvPr>
            <p:cNvSpPr/>
            <p:nvPr/>
          </p:nvSpPr>
          <p:spPr bwMode="gray">
            <a:xfrm>
              <a:off x="4788979" y="3732689"/>
              <a:ext cx="2066925" cy="1066800"/>
            </a:xfrm>
            <a:custGeom>
              <a:avLst/>
              <a:gdLst>
                <a:gd name="connsiteX0" fmla="*/ 1264349 w 2066925"/>
                <a:gd name="connsiteY0" fmla="*/ 318484 h 1066800"/>
                <a:gd name="connsiteX1" fmla="*/ 1748504 w 2066925"/>
                <a:gd name="connsiteY1" fmla="*/ 666147 h 1066800"/>
                <a:gd name="connsiteX2" fmla="*/ 1793557 w 2066925"/>
                <a:gd name="connsiteY2" fmla="*/ 801211 h 1066800"/>
                <a:gd name="connsiteX3" fmla="*/ 1631823 w 2066925"/>
                <a:gd name="connsiteY3" fmla="*/ 760349 h 1066800"/>
                <a:gd name="connsiteX4" fmla="*/ 1165098 w 2066925"/>
                <a:gd name="connsiteY4" fmla="*/ 451263 h 1066800"/>
                <a:gd name="connsiteX5" fmla="*/ 1022223 w 2066925"/>
                <a:gd name="connsiteY5" fmla="*/ 665766 h 1066800"/>
                <a:gd name="connsiteX6" fmla="*/ 1497139 w 2066925"/>
                <a:gd name="connsiteY6" fmla="*/ 982377 h 1066800"/>
                <a:gd name="connsiteX7" fmla="*/ 2005013 w 2066925"/>
                <a:gd name="connsiteY7" fmla="*/ 952278 h 1066800"/>
                <a:gd name="connsiteX8" fmla="*/ 1863281 w 2066925"/>
                <a:gd name="connsiteY8" fmla="*/ 422212 h 1066800"/>
                <a:gd name="connsiteX9" fmla="*/ 1412272 w 2066925"/>
                <a:gd name="connsiteY9" fmla="*/ 101410 h 1066800"/>
                <a:gd name="connsiteX10" fmla="*/ 1019556 w 2066925"/>
                <a:gd name="connsiteY10" fmla="*/ 5588 h 1066800"/>
                <a:gd name="connsiteX11" fmla="*/ 0 w 2066925"/>
                <a:gd name="connsiteY11" fmla="*/ 219996 h 1066800"/>
                <a:gd name="connsiteX12" fmla="*/ 0 w 2066925"/>
                <a:gd name="connsiteY12" fmla="*/ 492411 h 1066800"/>
                <a:gd name="connsiteX13" fmla="*/ 1057751 w 2066925"/>
                <a:gd name="connsiteY13" fmla="*/ 263620 h 1066800"/>
                <a:gd name="connsiteX14" fmla="*/ 1264349 w 2066925"/>
                <a:gd name="connsiteY14" fmla="*/ 318484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925" h="1066800">
                  <a:moveTo>
                    <a:pt x="1264349" y="318484"/>
                  </a:moveTo>
                  <a:lnTo>
                    <a:pt x="1748504" y="666147"/>
                  </a:lnTo>
                  <a:cubicBezTo>
                    <a:pt x="1791748" y="696913"/>
                    <a:pt x="1842706" y="752062"/>
                    <a:pt x="1793557" y="801211"/>
                  </a:cubicBezTo>
                  <a:cubicBezTo>
                    <a:pt x="1750600" y="844169"/>
                    <a:pt x="1677448" y="793115"/>
                    <a:pt x="1631823" y="760349"/>
                  </a:cubicBezTo>
                  <a:lnTo>
                    <a:pt x="1165098" y="451263"/>
                  </a:lnTo>
                  <a:lnTo>
                    <a:pt x="1022223" y="665766"/>
                  </a:lnTo>
                  <a:cubicBezTo>
                    <a:pt x="1022223" y="665766"/>
                    <a:pt x="1375505" y="907701"/>
                    <a:pt x="1497139" y="982377"/>
                  </a:cubicBezTo>
                  <a:cubicBezTo>
                    <a:pt x="1781842" y="1157351"/>
                    <a:pt x="1925479" y="1045242"/>
                    <a:pt x="2005013" y="952278"/>
                  </a:cubicBezTo>
                  <a:cubicBezTo>
                    <a:pt x="2074355" y="870934"/>
                    <a:pt x="2166842" y="634905"/>
                    <a:pt x="1863281" y="422212"/>
                  </a:cubicBezTo>
                  <a:cubicBezTo>
                    <a:pt x="1744789" y="339249"/>
                    <a:pt x="1412272" y="101410"/>
                    <a:pt x="1412272" y="101410"/>
                  </a:cubicBezTo>
                  <a:cubicBezTo>
                    <a:pt x="1297972" y="19685"/>
                    <a:pt x="1158335" y="-14414"/>
                    <a:pt x="1019556" y="5588"/>
                  </a:cubicBezTo>
                  <a:lnTo>
                    <a:pt x="0" y="219996"/>
                  </a:lnTo>
                  <a:lnTo>
                    <a:pt x="0" y="492411"/>
                  </a:lnTo>
                  <a:lnTo>
                    <a:pt x="1057751" y="263620"/>
                  </a:lnTo>
                  <a:cubicBezTo>
                    <a:pt x="1135094" y="253714"/>
                    <a:pt x="1201007" y="272860"/>
                    <a:pt x="1264349" y="3184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5" name="Freihandform: Form 320">
              <a:extLst>
                <a:ext uri="{FF2B5EF4-FFF2-40B4-BE49-F238E27FC236}">
                  <a16:creationId xmlns:a16="http://schemas.microsoft.com/office/drawing/2014/main" id="{2E27D630-FEC1-956C-CCE9-8B38C2609F47}"/>
                </a:ext>
              </a:extLst>
            </p:cNvPr>
            <p:cNvSpPr/>
            <p:nvPr/>
          </p:nvSpPr>
          <p:spPr bwMode="gray">
            <a:xfrm>
              <a:off x="4788598" y="3821139"/>
              <a:ext cx="3657600" cy="1695450"/>
            </a:xfrm>
            <a:custGeom>
              <a:avLst/>
              <a:gdLst>
                <a:gd name="connsiteX0" fmla="*/ 3631692 w 3657600"/>
                <a:gd name="connsiteY0" fmla="*/ 180504 h 1695450"/>
                <a:gd name="connsiteX1" fmla="*/ 3279458 w 3657600"/>
                <a:gd name="connsiteY1" fmla="*/ 10578 h 1695450"/>
                <a:gd name="connsiteX2" fmla="*/ 2229041 w 3657600"/>
                <a:gd name="connsiteY2" fmla="*/ 321760 h 1695450"/>
                <a:gd name="connsiteX3" fmla="*/ 2321147 w 3657600"/>
                <a:gd name="connsiteY3" fmla="*/ 569124 h 1695450"/>
                <a:gd name="connsiteX4" fmla="*/ 3240501 w 3657600"/>
                <a:gd name="connsiteY4" fmla="*/ 294328 h 1695450"/>
                <a:gd name="connsiteX5" fmla="*/ 3404902 w 3657600"/>
                <a:gd name="connsiteY5" fmla="*/ 297090 h 1695450"/>
                <a:gd name="connsiteX6" fmla="*/ 3299841 w 3657600"/>
                <a:gd name="connsiteY6" fmla="*/ 442537 h 1695450"/>
                <a:gd name="connsiteX7" fmla="*/ 1605439 w 3657600"/>
                <a:gd name="connsiteY7" fmla="*/ 1439423 h 1695450"/>
                <a:gd name="connsiteX8" fmla="*/ 0 w 3657600"/>
                <a:gd name="connsiteY8" fmla="*/ 1173390 h 1695450"/>
                <a:gd name="connsiteX9" fmla="*/ 0 w 3657600"/>
                <a:gd name="connsiteY9" fmla="*/ 1443709 h 1695450"/>
                <a:gd name="connsiteX10" fmla="*/ 1638205 w 3657600"/>
                <a:gd name="connsiteY10" fmla="*/ 1703456 h 1695450"/>
                <a:gd name="connsiteX11" fmla="*/ 3568065 w 3657600"/>
                <a:gd name="connsiteY11" fmla="*/ 579601 h 1695450"/>
                <a:gd name="connsiteX12" fmla="*/ 3631692 w 3657600"/>
                <a:gd name="connsiteY12" fmla="*/ 180504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1695450">
                  <a:moveTo>
                    <a:pt x="3631692" y="180504"/>
                  </a:moveTo>
                  <a:cubicBezTo>
                    <a:pt x="3572637" y="62203"/>
                    <a:pt x="3447479" y="-32475"/>
                    <a:pt x="3279458" y="10578"/>
                  </a:cubicBezTo>
                  <a:lnTo>
                    <a:pt x="2229041" y="321760"/>
                  </a:lnTo>
                  <a:lnTo>
                    <a:pt x="2321147" y="569124"/>
                  </a:lnTo>
                  <a:cubicBezTo>
                    <a:pt x="2321147" y="569124"/>
                    <a:pt x="3010281" y="359860"/>
                    <a:pt x="3240501" y="294328"/>
                  </a:cubicBezTo>
                  <a:cubicBezTo>
                    <a:pt x="3322511" y="270991"/>
                    <a:pt x="3384518" y="241749"/>
                    <a:pt x="3404902" y="297090"/>
                  </a:cubicBezTo>
                  <a:cubicBezTo>
                    <a:pt x="3431381" y="368813"/>
                    <a:pt x="3377660" y="394816"/>
                    <a:pt x="3299841" y="442537"/>
                  </a:cubicBezTo>
                  <a:cubicBezTo>
                    <a:pt x="3106198" y="561313"/>
                    <a:pt x="1737932" y="1439423"/>
                    <a:pt x="1605439" y="1439423"/>
                  </a:cubicBezTo>
                  <a:cubicBezTo>
                    <a:pt x="1411605" y="1439423"/>
                    <a:pt x="0" y="1173390"/>
                    <a:pt x="0" y="1173390"/>
                  </a:cubicBezTo>
                  <a:lnTo>
                    <a:pt x="0" y="1443709"/>
                  </a:lnTo>
                  <a:cubicBezTo>
                    <a:pt x="0" y="1443709"/>
                    <a:pt x="1451896" y="1703456"/>
                    <a:pt x="1638205" y="1703456"/>
                  </a:cubicBezTo>
                  <a:cubicBezTo>
                    <a:pt x="1839468" y="1703456"/>
                    <a:pt x="3568065" y="579601"/>
                    <a:pt x="3568065" y="579601"/>
                  </a:cubicBezTo>
                  <a:cubicBezTo>
                    <a:pt x="3678651" y="503401"/>
                    <a:pt x="3691700" y="300519"/>
                    <a:pt x="3631692" y="1805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6" name="Freihandform: Form 321">
              <a:extLst>
                <a:ext uri="{FF2B5EF4-FFF2-40B4-BE49-F238E27FC236}">
                  <a16:creationId xmlns:a16="http://schemas.microsoft.com/office/drawing/2014/main" id="{55D7BEB6-0D0E-9C5B-EEEF-149E59B24AFB}"/>
                </a:ext>
              </a:extLst>
            </p:cNvPr>
            <p:cNvSpPr/>
            <p:nvPr/>
          </p:nvSpPr>
          <p:spPr bwMode="gray">
            <a:xfrm>
              <a:off x="7669434" y="1593342"/>
              <a:ext cx="781050" cy="1304925"/>
            </a:xfrm>
            <a:custGeom>
              <a:avLst/>
              <a:gdLst>
                <a:gd name="connsiteX0" fmla="*/ 0 w 781050"/>
                <a:gd name="connsiteY0" fmla="*/ 0 h 1304925"/>
                <a:gd name="connsiteX1" fmla="*/ 786098 w 781050"/>
                <a:gd name="connsiteY1" fmla="*/ 0 h 1304925"/>
                <a:gd name="connsiteX2" fmla="*/ 786098 w 781050"/>
                <a:gd name="connsiteY2" fmla="*/ 1310354 h 1304925"/>
                <a:gd name="connsiteX3" fmla="*/ 0 w 781050"/>
                <a:gd name="connsiteY3" fmla="*/ 1310354 h 130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81050" h="1304925">
                  <a:moveTo>
                    <a:pt x="0" y="0"/>
                  </a:moveTo>
                  <a:lnTo>
                    <a:pt x="786098" y="0"/>
                  </a:lnTo>
                  <a:lnTo>
                    <a:pt x="786098" y="1310354"/>
                  </a:lnTo>
                  <a:lnTo>
                    <a:pt x="0" y="131035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7" name="Freihandform: Form 322">
              <a:extLst>
                <a:ext uri="{FF2B5EF4-FFF2-40B4-BE49-F238E27FC236}">
                  <a16:creationId xmlns:a16="http://schemas.microsoft.com/office/drawing/2014/main" id="{C60DE02B-BAB9-5C31-23DD-99A11DB45B87}"/>
                </a:ext>
              </a:extLst>
            </p:cNvPr>
            <p:cNvSpPr/>
            <p:nvPr/>
          </p:nvSpPr>
          <p:spPr bwMode="gray">
            <a:xfrm>
              <a:off x="5330600" y="2051306"/>
              <a:ext cx="2066925" cy="1066800"/>
            </a:xfrm>
            <a:custGeom>
              <a:avLst/>
              <a:gdLst>
                <a:gd name="connsiteX0" fmla="*/ 810263 w 2066925"/>
                <a:gd name="connsiteY0" fmla="*/ 755807 h 1066800"/>
                <a:gd name="connsiteX1" fmla="*/ 326107 w 2066925"/>
                <a:gd name="connsiteY1" fmla="*/ 408144 h 1066800"/>
                <a:gd name="connsiteX2" fmla="*/ 281054 w 2066925"/>
                <a:gd name="connsiteY2" fmla="*/ 273079 h 1066800"/>
                <a:gd name="connsiteX3" fmla="*/ 442788 w 2066925"/>
                <a:gd name="connsiteY3" fmla="*/ 313942 h 1066800"/>
                <a:gd name="connsiteX4" fmla="*/ 909513 w 2066925"/>
                <a:gd name="connsiteY4" fmla="*/ 623028 h 1066800"/>
                <a:gd name="connsiteX5" fmla="*/ 1052388 w 2066925"/>
                <a:gd name="connsiteY5" fmla="*/ 408525 h 1066800"/>
                <a:gd name="connsiteX6" fmla="*/ 577472 w 2066925"/>
                <a:gd name="connsiteY6" fmla="*/ 91914 h 1066800"/>
                <a:gd name="connsiteX7" fmla="*/ 69599 w 2066925"/>
                <a:gd name="connsiteY7" fmla="*/ 122013 h 1066800"/>
                <a:gd name="connsiteX8" fmla="*/ 211331 w 2066925"/>
                <a:gd name="connsiteY8" fmla="*/ 652079 h 1066800"/>
                <a:gd name="connsiteX9" fmla="*/ 662339 w 2066925"/>
                <a:gd name="connsiteY9" fmla="*/ 972881 h 1066800"/>
                <a:gd name="connsiteX10" fmla="*/ 1055055 w 2066925"/>
                <a:gd name="connsiteY10" fmla="*/ 1068703 h 1066800"/>
                <a:gd name="connsiteX11" fmla="*/ 2074802 w 2066925"/>
                <a:gd name="connsiteY11" fmla="*/ 854581 h 1066800"/>
                <a:gd name="connsiteX12" fmla="*/ 2074802 w 2066925"/>
                <a:gd name="connsiteY12" fmla="*/ 582070 h 1066800"/>
                <a:gd name="connsiteX13" fmla="*/ 1017050 w 2066925"/>
                <a:gd name="connsiteY13" fmla="*/ 810861 h 1066800"/>
                <a:gd name="connsiteX14" fmla="*/ 810263 w 2066925"/>
                <a:gd name="connsiteY14" fmla="*/ 755807 h 106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66925" h="1066800">
                  <a:moveTo>
                    <a:pt x="810263" y="755807"/>
                  </a:moveTo>
                  <a:lnTo>
                    <a:pt x="326107" y="408144"/>
                  </a:lnTo>
                  <a:cubicBezTo>
                    <a:pt x="282863" y="377378"/>
                    <a:pt x="231905" y="322228"/>
                    <a:pt x="281054" y="273079"/>
                  </a:cubicBezTo>
                  <a:cubicBezTo>
                    <a:pt x="324011" y="230122"/>
                    <a:pt x="397163" y="281176"/>
                    <a:pt x="442788" y="313942"/>
                  </a:cubicBezTo>
                  <a:lnTo>
                    <a:pt x="909513" y="623028"/>
                  </a:lnTo>
                  <a:lnTo>
                    <a:pt x="1052388" y="408525"/>
                  </a:lnTo>
                  <a:cubicBezTo>
                    <a:pt x="1052388" y="408525"/>
                    <a:pt x="699106" y="166590"/>
                    <a:pt x="577472" y="91914"/>
                  </a:cubicBezTo>
                  <a:cubicBezTo>
                    <a:pt x="292769" y="-83060"/>
                    <a:pt x="149132" y="29049"/>
                    <a:pt x="69599" y="122013"/>
                  </a:cubicBezTo>
                  <a:cubicBezTo>
                    <a:pt x="257" y="203356"/>
                    <a:pt x="-92231" y="439386"/>
                    <a:pt x="211331" y="652079"/>
                  </a:cubicBezTo>
                  <a:cubicBezTo>
                    <a:pt x="329822" y="735042"/>
                    <a:pt x="662339" y="972881"/>
                    <a:pt x="662339" y="972881"/>
                  </a:cubicBezTo>
                  <a:cubicBezTo>
                    <a:pt x="776639" y="1054606"/>
                    <a:pt x="916276" y="1088705"/>
                    <a:pt x="1055055" y="1068703"/>
                  </a:cubicBezTo>
                  <a:lnTo>
                    <a:pt x="2074802" y="854581"/>
                  </a:lnTo>
                  <a:lnTo>
                    <a:pt x="2074802" y="582070"/>
                  </a:lnTo>
                  <a:lnTo>
                    <a:pt x="1017050" y="810861"/>
                  </a:lnTo>
                  <a:cubicBezTo>
                    <a:pt x="939612" y="820576"/>
                    <a:pt x="873699" y="801241"/>
                    <a:pt x="810263" y="7558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8" name="Freihandform: Form 323">
              <a:extLst>
                <a:ext uri="{FF2B5EF4-FFF2-40B4-BE49-F238E27FC236}">
                  <a16:creationId xmlns:a16="http://schemas.microsoft.com/office/drawing/2014/main" id="{B0FC34DB-3E67-07CA-0B97-6155AFF81B18}"/>
                </a:ext>
              </a:extLst>
            </p:cNvPr>
            <p:cNvSpPr/>
            <p:nvPr/>
          </p:nvSpPr>
          <p:spPr bwMode="gray">
            <a:xfrm>
              <a:off x="3738533" y="1333500"/>
              <a:ext cx="3657600" cy="1695450"/>
            </a:xfrm>
            <a:custGeom>
              <a:avLst/>
              <a:gdLst>
                <a:gd name="connsiteX0" fmla="*/ 35462 w 3657600"/>
                <a:gd name="connsiteY0" fmla="*/ 1523143 h 1695450"/>
                <a:gd name="connsiteX1" fmla="*/ 387697 w 3657600"/>
                <a:gd name="connsiteY1" fmla="*/ 1693069 h 1695450"/>
                <a:gd name="connsiteX2" fmla="*/ 1438114 w 3657600"/>
                <a:gd name="connsiteY2" fmla="*/ 1381887 h 1695450"/>
                <a:gd name="connsiteX3" fmla="*/ 1346007 w 3657600"/>
                <a:gd name="connsiteY3" fmla="*/ 1134523 h 1695450"/>
                <a:gd name="connsiteX4" fmla="*/ 426654 w 3657600"/>
                <a:gd name="connsiteY4" fmla="*/ 1409319 h 1695450"/>
                <a:gd name="connsiteX5" fmla="*/ 262062 w 3657600"/>
                <a:gd name="connsiteY5" fmla="*/ 1406557 h 1695450"/>
                <a:gd name="connsiteX6" fmla="*/ 367123 w 3657600"/>
                <a:gd name="connsiteY6" fmla="*/ 1261110 h 1695450"/>
                <a:gd name="connsiteX7" fmla="*/ 2061525 w 3657600"/>
                <a:gd name="connsiteY7" fmla="*/ 264128 h 1695450"/>
                <a:gd name="connsiteX8" fmla="*/ 3666964 w 3657600"/>
                <a:gd name="connsiteY8" fmla="*/ 530162 h 1695450"/>
                <a:gd name="connsiteX9" fmla="*/ 3666964 w 3657600"/>
                <a:gd name="connsiteY9" fmla="*/ 259747 h 1695450"/>
                <a:gd name="connsiteX10" fmla="*/ 2028759 w 3657600"/>
                <a:gd name="connsiteY10" fmla="*/ 0 h 1695450"/>
                <a:gd name="connsiteX11" fmla="*/ 98899 w 3657600"/>
                <a:gd name="connsiteY11" fmla="*/ 1123855 h 1695450"/>
                <a:gd name="connsiteX12" fmla="*/ 35462 w 3657600"/>
                <a:gd name="connsiteY12" fmla="*/ 1523143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657600" h="1695450">
                  <a:moveTo>
                    <a:pt x="35462" y="1523143"/>
                  </a:moveTo>
                  <a:cubicBezTo>
                    <a:pt x="94517" y="1641443"/>
                    <a:pt x="219676" y="1736027"/>
                    <a:pt x="387697" y="1693069"/>
                  </a:cubicBezTo>
                  <a:lnTo>
                    <a:pt x="1438114" y="1381887"/>
                  </a:lnTo>
                  <a:lnTo>
                    <a:pt x="1346007" y="1134523"/>
                  </a:lnTo>
                  <a:cubicBezTo>
                    <a:pt x="1346007" y="1134523"/>
                    <a:pt x="656873" y="1343787"/>
                    <a:pt x="426654" y="1409319"/>
                  </a:cubicBezTo>
                  <a:cubicBezTo>
                    <a:pt x="344453" y="1432465"/>
                    <a:pt x="282541" y="1461897"/>
                    <a:pt x="262062" y="1406557"/>
                  </a:cubicBezTo>
                  <a:cubicBezTo>
                    <a:pt x="235583" y="1334834"/>
                    <a:pt x="289304" y="1308830"/>
                    <a:pt x="367123" y="1261110"/>
                  </a:cubicBezTo>
                  <a:cubicBezTo>
                    <a:pt x="560766" y="1142333"/>
                    <a:pt x="1929033" y="264128"/>
                    <a:pt x="2061525" y="264128"/>
                  </a:cubicBezTo>
                  <a:cubicBezTo>
                    <a:pt x="2255359" y="264128"/>
                    <a:pt x="3666964" y="530162"/>
                    <a:pt x="3666964" y="530162"/>
                  </a:cubicBezTo>
                  <a:lnTo>
                    <a:pt x="3666964" y="259747"/>
                  </a:lnTo>
                  <a:cubicBezTo>
                    <a:pt x="3666964" y="259747"/>
                    <a:pt x="2215068" y="0"/>
                    <a:pt x="2028759" y="0"/>
                  </a:cubicBezTo>
                  <a:cubicBezTo>
                    <a:pt x="1827496" y="0"/>
                    <a:pt x="98899" y="1123855"/>
                    <a:pt x="98899" y="1123855"/>
                  </a:cubicBezTo>
                  <a:cubicBezTo>
                    <a:pt x="-11591" y="1200245"/>
                    <a:pt x="-24545" y="1403128"/>
                    <a:pt x="35462" y="15231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</p:grpSp>
      <p:grpSp>
        <p:nvGrpSpPr>
          <p:cNvPr id="9" name="Grafik 53">
            <a:extLst>
              <a:ext uri="{FF2B5EF4-FFF2-40B4-BE49-F238E27FC236}">
                <a16:creationId xmlns:a16="http://schemas.microsoft.com/office/drawing/2014/main" id="{641A7B73-15D1-66E0-2F84-F2AEAF8E5D8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926615" y="1376832"/>
            <a:ext cx="589603" cy="540000"/>
            <a:chOff x="3605212" y="1147762"/>
            <a:chExt cx="4981575" cy="4562475"/>
          </a:xfrm>
          <a:solidFill>
            <a:schemeClr val="accent1"/>
          </a:solidFill>
        </p:grpSpPr>
        <p:sp>
          <p:nvSpPr>
            <p:cNvPr id="10" name="Freihandform: Form 55">
              <a:extLst>
                <a:ext uri="{FF2B5EF4-FFF2-40B4-BE49-F238E27FC236}">
                  <a16:creationId xmlns:a16="http://schemas.microsoft.com/office/drawing/2014/main" id="{E754D783-934D-FF43-EDA3-FCCC504B3032}"/>
                </a:ext>
              </a:extLst>
            </p:cNvPr>
            <p:cNvSpPr/>
            <p:nvPr/>
          </p:nvSpPr>
          <p:spPr bwMode="gray">
            <a:xfrm>
              <a:off x="3605212" y="4052792"/>
              <a:ext cx="828675" cy="1381125"/>
            </a:xfrm>
            <a:custGeom>
              <a:avLst/>
              <a:gdLst>
                <a:gd name="connsiteX0" fmla="*/ 0 w 828675"/>
                <a:gd name="connsiteY0" fmla="*/ 0 h 1381125"/>
                <a:gd name="connsiteX1" fmla="*/ 829818 w 828675"/>
                <a:gd name="connsiteY1" fmla="*/ 0 h 1381125"/>
                <a:gd name="connsiteX2" fmla="*/ 829818 w 828675"/>
                <a:gd name="connsiteY2" fmla="*/ 1383220 h 1381125"/>
                <a:gd name="connsiteX3" fmla="*/ 0 w 828675"/>
                <a:gd name="connsiteY3" fmla="*/ 1383220 h 138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8675" h="1381125">
                  <a:moveTo>
                    <a:pt x="0" y="0"/>
                  </a:moveTo>
                  <a:lnTo>
                    <a:pt x="829818" y="0"/>
                  </a:lnTo>
                  <a:lnTo>
                    <a:pt x="829818" y="1383220"/>
                  </a:lnTo>
                  <a:lnTo>
                    <a:pt x="0" y="138322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1" name="Freihandform: Form 56">
              <a:extLst>
                <a:ext uri="{FF2B5EF4-FFF2-40B4-BE49-F238E27FC236}">
                  <a16:creationId xmlns:a16="http://schemas.microsoft.com/office/drawing/2014/main" id="{0D351F5A-BC22-B27D-FE43-0018D6519693}"/>
                </a:ext>
              </a:extLst>
            </p:cNvPr>
            <p:cNvSpPr/>
            <p:nvPr/>
          </p:nvSpPr>
          <p:spPr bwMode="gray">
            <a:xfrm>
              <a:off x="4714017" y="3818470"/>
              <a:ext cx="2181225" cy="1133475"/>
            </a:xfrm>
            <a:custGeom>
              <a:avLst/>
              <a:gdLst>
                <a:gd name="connsiteX0" fmla="*/ 1334453 w 2181225"/>
                <a:gd name="connsiteY0" fmla="*/ 336334 h 1133475"/>
                <a:gd name="connsiteX1" fmla="*/ 1845564 w 2181225"/>
                <a:gd name="connsiteY1" fmla="*/ 703333 h 1133475"/>
                <a:gd name="connsiteX2" fmla="*/ 1893189 w 2181225"/>
                <a:gd name="connsiteY2" fmla="*/ 845922 h 1133475"/>
                <a:gd name="connsiteX3" fmla="*/ 1722501 w 2181225"/>
                <a:gd name="connsiteY3" fmla="*/ 802774 h 1133475"/>
                <a:gd name="connsiteX4" fmla="*/ 1229773 w 2181225"/>
                <a:gd name="connsiteY4" fmla="*/ 476447 h 1133475"/>
                <a:gd name="connsiteX5" fmla="*/ 1078992 w 2181225"/>
                <a:gd name="connsiteY5" fmla="*/ 702856 h 1133475"/>
                <a:gd name="connsiteX6" fmla="*/ 1580293 w 2181225"/>
                <a:gd name="connsiteY6" fmla="*/ 1036993 h 1133475"/>
                <a:gd name="connsiteX7" fmla="*/ 2116455 w 2181225"/>
                <a:gd name="connsiteY7" fmla="*/ 1005180 h 1133475"/>
                <a:gd name="connsiteX8" fmla="*/ 1966817 w 2181225"/>
                <a:gd name="connsiteY8" fmla="*/ 445681 h 1133475"/>
                <a:gd name="connsiteX9" fmla="*/ 1490758 w 2181225"/>
                <a:gd name="connsiteY9" fmla="*/ 107068 h 1133475"/>
                <a:gd name="connsiteX10" fmla="*/ 1076230 w 2181225"/>
                <a:gd name="connsiteY10" fmla="*/ 5912 h 1133475"/>
                <a:gd name="connsiteX11" fmla="*/ 0 w 2181225"/>
                <a:gd name="connsiteY11" fmla="*/ 232226 h 1133475"/>
                <a:gd name="connsiteX12" fmla="*/ 0 w 2181225"/>
                <a:gd name="connsiteY12" fmla="*/ 519786 h 1133475"/>
                <a:gd name="connsiteX13" fmla="*/ 1116521 w 2181225"/>
                <a:gd name="connsiteY13" fmla="*/ 278327 h 1133475"/>
                <a:gd name="connsiteX14" fmla="*/ 1334453 w 2181225"/>
                <a:gd name="connsiteY14" fmla="*/ 336334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1225" h="1133475">
                  <a:moveTo>
                    <a:pt x="1334453" y="336334"/>
                  </a:moveTo>
                  <a:lnTo>
                    <a:pt x="1845564" y="703333"/>
                  </a:lnTo>
                  <a:cubicBezTo>
                    <a:pt x="1891189" y="735813"/>
                    <a:pt x="1945005" y="794106"/>
                    <a:pt x="1893189" y="845922"/>
                  </a:cubicBezTo>
                  <a:cubicBezTo>
                    <a:pt x="1847850" y="891261"/>
                    <a:pt x="1770602" y="837349"/>
                    <a:pt x="1722501" y="802774"/>
                  </a:cubicBezTo>
                  <a:lnTo>
                    <a:pt x="1229773" y="476447"/>
                  </a:lnTo>
                  <a:lnTo>
                    <a:pt x="1078992" y="702856"/>
                  </a:lnTo>
                  <a:cubicBezTo>
                    <a:pt x="1078992" y="702856"/>
                    <a:pt x="1451896" y="958221"/>
                    <a:pt x="1580293" y="1036993"/>
                  </a:cubicBezTo>
                  <a:cubicBezTo>
                    <a:pt x="1880902" y="1221683"/>
                    <a:pt x="2032445" y="1103383"/>
                    <a:pt x="2116455" y="1005180"/>
                  </a:cubicBezTo>
                  <a:cubicBezTo>
                    <a:pt x="2189607" y="919264"/>
                    <a:pt x="2287238" y="670185"/>
                    <a:pt x="1966817" y="445681"/>
                  </a:cubicBezTo>
                  <a:cubicBezTo>
                    <a:pt x="1841754" y="358146"/>
                    <a:pt x="1490758" y="107068"/>
                    <a:pt x="1490758" y="107068"/>
                  </a:cubicBezTo>
                  <a:cubicBezTo>
                    <a:pt x="1370171" y="20771"/>
                    <a:pt x="1222724" y="-15233"/>
                    <a:pt x="1076230" y="5912"/>
                  </a:cubicBezTo>
                  <a:lnTo>
                    <a:pt x="0" y="232226"/>
                  </a:lnTo>
                  <a:lnTo>
                    <a:pt x="0" y="519786"/>
                  </a:lnTo>
                  <a:lnTo>
                    <a:pt x="1116521" y="278327"/>
                  </a:lnTo>
                  <a:cubicBezTo>
                    <a:pt x="1197959" y="268040"/>
                    <a:pt x="1267492" y="288233"/>
                    <a:pt x="1334453" y="33633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2" name="Freihandform: Form 57">
              <a:extLst>
                <a:ext uri="{FF2B5EF4-FFF2-40B4-BE49-F238E27FC236}">
                  <a16:creationId xmlns:a16="http://schemas.microsoft.com/office/drawing/2014/main" id="{1F272655-0008-2248-B33C-B256F4E9C9E8}"/>
                </a:ext>
              </a:extLst>
            </p:cNvPr>
            <p:cNvSpPr/>
            <p:nvPr/>
          </p:nvSpPr>
          <p:spPr bwMode="gray">
            <a:xfrm>
              <a:off x="4713350" y="3911994"/>
              <a:ext cx="3867150" cy="1790700"/>
            </a:xfrm>
            <a:custGeom>
              <a:avLst/>
              <a:gdLst>
                <a:gd name="connsiteX0" fmla="*/ 3833622 w 3867150"/>
                <a:gd name="connsiteY0" fmla="*/ 190518 h 1790700"/>
                <a:gd name="connsiteX1" fmla="*/ 3461861 w 3867150"/>
                <a:gd name="connsiteY1" fmla="*/ 11163 h 1790700"/>
                <a:gd name="connsiteX2" fmla="*/ 2353056 w 3867150"/>
                <a:gd name="connsiteY2" fmla="*/ 339680 h 1790700"/>
                <a:gd name="connsiteX3" fmla="*/ 2450306 w 3867150"/>
                <a:gd name="connsiteY3" fmla="*/ 600855 h 1790700"/>
                <a:gd name="connsiteX4" fmla="*/ 3420713 w 3867150"/>
                <a:gd name="connsiteY4" fmla="*/ 310819 h 1790700"/>
                <a:gd name="connsiteX5" fmla="*/ 3594259 w 3867150"/>
                <a:gd name="connsiteY5" fmla="*/ 313677 h 1790700"/>
                <a:gd name="connsiteX6" fmla="*/ 3483293 w 3867150"/>
                <a:gd name="connsiteY6" fmla="*/ 467220 h 1790700"/>
                <a:gd name="connsiteX7" fmla="*/ 1694688 w 3867150"/>
                <a:gd name="connsiteY7" fmla="*/ 1519542 h 1790700"/>
                <a:gd name="connsiteX8" fmla="*/ 0 w 3867150"/>
                <a:gd name="connsiteY8" fmla="*/ 1238745 h 1790700"/>
                <a:gd name="connsiteX9" fmla="*/ 0 w 3867150"/>
                <a:gd name="connsiteY9" fmla="*/ 1524114 h 1790700"/>
                <a:gd name="connsiteX10" fmla="*/ 1729264 w 3867150"/>
                <a:gd name="connsiteY10" fmla="*/ 1798243 h 1790700"/>
                <a:gd name="connsiteX11" fmla="*/ 3766471 w 3867150"/>
                <a:gd name="connsiteY11" fmla="*/ 611904 h 1790700"/>
                <a:gd name="connsiteX12" fmla="*/ 3833622 w 3867150"/>
                <a:gd name="connsiteY12" fmla="*/ 190518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67150" h="1790700">
                  <a:moveTo>
                    <a:pt x="3833622" y="190518"/>
                  </a:moveTo>
                  <a:cubicBezTo>
                    <a:pt x="3771234" y="65646"/>
                    <a:pt x="3639122" y="-34272"/>
                    <a:pt x="3461861" y="11163"/>
                  </a:cubicBezTo>
                  <a:lnTo>
                    <a:pt x="2353056" y="339680"/>
                  </a:lnTo>
                  <a:lnTo>
                    <a:pt x="2450306" y="600855"/>
                  </a:lnTo>
                  <a:cubicBezTo>
                    <a:pt x="2450306" y="600855"/>
                    <a:pt x="3177731" y="379971"/>
                    <a:pt x="3420713" y="310819"/>
                  </a:cubicBezTo>
                  <a:cubicBezTo>
                    <a:pt x="3507296" y="286245"/>
                    <a:pt x="3572732" y="255383"/>
                    <a:pt x="3594259" y="313677"/>
                  </a:cubicBezTo>
                  <a:cubicBezTo>
                    <a:pt x="3622167" y="389305"/>
                    <a:pt x="3565494" y="416832"/>
                    <a:pt x="3483293" y="467220"/>
                  </a:cubicBezTo>
                  <a:cubicBezTo>
                    <a:pt x="3278886" y="592569"/>
                    <a:pt x="1834515" y="1519542"/>
                    <a:pt x="1694688" y="1519542"/>
                  </a:cubicBezTo>
                  <a:cubicBezTo>
                    <a:pt x="1490091" y="1519542"/>
                    <a:pt x="0" y="1238745"/>
                    <a:pt x="0" y="1238745"/>
                  </a:cubicBezTo>
                  <a:lnTo>
                    <a:pt x="0" y="1524114"/>
                  </a:lnTo>
                  <a:cubicBezTo>
                    <a:pt x="0" y="1524114"/>
                    <a:pt x="1532573" y="1798243"/>
                    <a:pt x="1729264" y="1798243"/>
                  </a:cubicBezTo>
                  <a:cubicBezTo>
                    <a:pt x="1941767" y="1798243"/>
                    <a:pt x="3766471" y="611904"/>
                    <a:pt x="3766471" y="611904"/>
                  </a:cubicBezTo>
                  <a:cubicBezTo>
                    <a:pt x="3883248" y="531418"/>
                    <a:pt x="3896963" y="317296"/>
                    <a:pt x="3833622" y="19051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13" name="Freihandform: Form 58">
              <a:extLst>
                <a:ext uri="{FF2B5EF4-FFF2-40B4-BE49-F238E27FC236}">
                  <a16:creationId xmlns:a16="http://schemas.microsoft.com/office/drawing/2014/main" id="{7A26A6D7-5ABD-0DBA-255A-4A3AF000DC63}"/>
                </a:ext>
              </a:extLst>
            </p:cNvPr>
            <p:cNvSpPr/>
            <p:nvPr/>
          </p:nvSpPr>
          <p:spPr bwMode="gray">
            <a:xfrm>
              <a:off x="5679757" y="1147762"/>
              <a:ext cx="2209800" cy="2209800"/>
            </a:xfrm>
            <a:custGeom>
              <a:avLst/>
              <a:gdLst>
                <a:gd name="connsiteX0" fmla="*/ 1109282 w 2209800"/>
                <a:gd name="connsiteY0" fmla="*/ 2213134 h 2209800"/>
                <a:gd name="connsiteX1" fmla="*/ 2213039 w 2209800"/>
                <a:gd name="connsiteY1" fmla="*/ 1109186 h 2209800"/>
                <a:gd name="connsiteX2" fmla="*/ 1103757 w 2209800"/>
                <a:gd name="connsiteY2" fmla="*/ 0 h 2209800"/>
                <a:gd name="connsiteX3" fmla="*/ 0 w 2209800"/>
                <a:gd name="connsiteY3" fmla="*/ 1109186 h 2209800"/>
                <a:gd name="connsiteX4" fmla="*/ 1109282 w 2209800"/>
                <a:gd name="connsiteY4" fmla="*/ 2213134 h 2209800"/>
                <a:gd name="connsiteX5" fmla="*/ 467677 w 2209800"/>
                <a:gd name="connsiteY5" fmla="*/ 1179862 h 2209800"/>
                <a:gd name="connsiteX6" fmla="*/ 581787 w 2209800"/>
                <a:gd name="connsiteY6" fmla="*/ 1179862 h 2209800"/>
                <a:gd name="connsiteX7" fmla="*/ 576358 w 2209800"/>
                <a:gd name="connsiteY7" fmla="*/ 1108996 h 2209800"/>
                <a:gd name="connsiteX8" fmla="*/ 581787 w 2209800"/>
                <a:gd name="connsiteY8" fmla="*/ 1049274 h 2209800"/>
                <a:gd name="connsiteX9" fmla="*/ 467677 w 2209800"/>
                <a:gd name="connsiteY9" fmla="*/ 1049274 h 2209800"/>
                <a:gd name="connsiteX10" fmla="*/ 467677 w 2209800"/>
                <a:gd name="connsiteY10" fmla="*/ 869918 h 2209800"/>
                <a:gd name="connsiteX11" fmla="*/ 609028 w 2209800"/>
                <a:gd name="connsiteY11" fmla="*/ 869918 h 2209800"/>
                <a:gd name="connsiteX12" fmla="*/ 1234345 w 2209800"/>
                <a:gd name="connsiteY12" fmla="*/ 375190 h 2209800"/>
                <a:gd name="connsiteX13" fmla="*/ 1511713 w 2209800"/>
                <a:gd name="connsiteY13" fmla="*/ 445770 h 2209800"/>
                <a:gd name="connsiteX14" fmla="*/ 1511713 w 2209800"/>
                <a:gd name="connsiteY14" fmla="*/ 723233 h 2209800"/>
                <a:gd name="connsiteX15" fmla="*/ 1245203 w 2209800"/>
                <a:gd name="connsiteY15" fmla="*/ 636270 h 2209800"/>
                <a:gd name="connsiteX16" fmla="*/ 902589 w 2209800"/>
                <a:gd name="connsiteY16" fmla="*/ 870013 h 2209800"/>
                <a:gd name="connsiteX17" fmla="*/ 1294067 w 2209800"/>
                <a:gd name="connsiteY17" fmla="*/ 870013 h 2209800"/>
                <a:gd name="connsiteX18" fmla="*/ 1261586 w 2209800"/>
                <a:gd name="connsiteY18" fmla="*/ 1049369 h 2209800"/>
                <a:gd name="connsiteX19" fmla="*/ 864584 w 2209800"/>
                <a:gd name="connsiteY19" fmla="*/ 1049369 h 2209800"/>
                <a:gd name="connsiteX20" fmla="*/ 859345 w 2209800"/>
                <a:gd name="connsiteY20" fmla="*/ 1109091 h 2209800"/>
                <a:gd name="connsiteX21" fmla="*/ 864584 w 2209800"/>
                <a:gd name="connsiteY21" fmla="*/ 1179957 h 2209800"/>
                <a:gd name="connsiteX22" fmla="*/ 1239869 w 2209800"/>
                <a:gd name="connsiteY22" fmla="*/ 1179957 h 2209800"/>
                <a:gd name="connsiteX23" fmla="*/ 1207389 w 2209800"/>
                <a:gd name="connsiteY23" fmla="*/ 1353979 h 2209800"/>
                <a:gd name="connsiteX24" fmla="*/ 908209 w 2209800"/>
                <a:gd name="connsiteY24" fmla="*/ 1353979 h 2209800"/>
                <a:gd name="connsiteX25" fmla="*/ 1245394 w 2209800"/>
                <a:gd name="connsiteY25" fmla="*/ 1587722 h 2209800"/>
                <a:gd name="connsiteX26" fmla="*/ 1511903 w 2209800"/>
                <a:gd name="connsiteY26" fmla="*/ 1495330 h 2209800"/>
                <a:gd name="connsiteX27" fmla="*/ 1511903 w 2209800"/>
                <a:gd name="connsiteY27" fmla="*/ 1778222 h 2209800"/>
                <a:gd name="connsiteX28" fmla="*/ 1229201 w 2209800"/>
                <a:gd name="connsiteY28" fmla="*/ 1843373 h 2209800"/>
                <a:gd name="connsiteX29" fmla="*/ 609409 w 2209800"/>
                <a:gd name="connsiteY29" fmla="*/ 1353979 h 2209800"/>
                <a:gd name="connsiteX30" fmla="*/ 468059 w 2209800"/>
                <a:gd name="connsiteY30" fmla="*/ 1353979 h 2209800"/>
                <a:gd name="connsiteX31" fmla="*/ 468059 w 2209800"/>
                <a:gd name="connsiteY31" fmla="*/ 1179957 h 2209800"/>
                <a:gd name="connsiteX32" fmla="*/ 467677 w 2209800"/>
                <a:gd name="connsiteY32" fmla="*/ 1179957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209800" h="2209800">
                  <a:moveTo>
                    <a:pt x="1109282" y="2213134"/>
                  </a:moveTo>
                  <a:cubicBezTo>
                    <a:pt x="1723739" y="2213134"/>
                    <a:pt x="2213039" y="1723739"/>
                    <a:pt x="2213039" y="1109186"/>
                  </a:cubicBezTo>
                  <a:cubicBezTo>
                    <a:pt x="2213134" y="511112"/>
                    <a:pt x="1740027" y="0"/>
                    <a:pt x="1103757" y="0"/>
                  </a:cubicBezTo>
                  <a:cubicBezTo>
                    <a:pt x="489204" y="0"/>
                    <a:pt x="0" y="511112"/>
                    <a:pt x="0" y="1109186"/>
                  </a:cubicBezTo>
                  <a:cubicBezTo>
                    <a:pt x="0" y="1696593"/>
                    <a:pt x="478441" y="2213134"/>
                    <a:pt x="1109282" y="2213134"/>
                  </a:cubicBezTo>
                  <a:close/>
                  <a:moveTo>
                    <a:pt x="467677" y="1179862"/>
                  </a:moveTo>
                  <a:lnTo>
                    <a:pt x="581787" y="1179862"/>
                  </a:lnTo>
                  <a:cubicBezTo>
                    <a:pt x="576358" y="1163574"/>
                    <a:pt x="576358" y="1141857"/>
                    <a:pt x="576358" y="1108996"/>
                  </a:cubicBezTo>
                  <a:lnTo>
                    <a:pt x="581787" y="1049274"/>
                  </a:lnTo>
                  <a:lnTo>
                    <a:pt x="467677" y="1049274"/>
                  </a:lnTo>
                  <a:lnTo>
                    <a:pt x="467677" y="869918"/>
                  </a:lnTo>
                  <a:lnTo>
                    <a:pt x="609028" y="869918"/>
                  </a:lnTo>
                  <a:cubicBezTo>
                    <a:pt x="690467" y="565499"/>
                    <a:pt x="929831" y="375190"/>
                    <a:pt x="1234345" y="375190"/>
                  </a:cubicBezTo>
                  <a:cubicBezTo>
                    <a:pt x="1337501" y="375190"/>
                    <a:pt x="1429893" y="397002"/>
                    <a:pt x="1511713" y="445770"/>
                  </a:cubicBezTo>
                  <a:lnTo>
                    <a:pt x="1511713" y="723233"/>
                  </a:lnTo>
                  <a:cubicBezTo>
                    <a:pt x="1429988" y="663226"/>
                    <a:pt x="1337596" y="636270"/>
                    <a:pt x="1245203" y="636270"/>
                  </a:cubicBezTo>
                  <a:cubicBezTo>
                    <a:pt x="1093089" y="636270"/>
                    <a:pt x="967835" y="723233"/>
                    <a:pt x="902589" y="870013"/>
                  </a:cubicBezTo>
                  <a:lnTo>
                    <a:pt x="1294067" y="870013"/>
                  </a:lnTo>
                  <a:lnTo>
                    <a:pt x="1261586" y="1049369"/>
                  </a:lnTo>
                  <a:lnTo>
                    <a:pt x="864584" y="1049369"/>
                  </a:lnTo>
                  <a:lnTo>
                    <a:pt x="859345" y="1109091"/>
                  </a:lnTo>
                  <a:lnTo>
                    <a:pt x="864584" y="1179957"/>
                  </a:lnTo>
                  <a:lnTo>
                    <a:pt x="1239869" y="1179957"/>
                  </a:lnTo>
                  <a:lnTo>
                    <a:pt x="1207389" y="1353979"/>
                  </a:lnTo>
                  <a:lnTo>
                    <a:pt x="908209" y="1353979"/>
                  </a:lnTo>
                  <a:cubicBezTo>
                    <a:pt x="973645" y="1500759"/>
                    <a:pt x="1093279" y="1587722"/>
                    <a:pt x="1245394" y="1587722"/>
                  </a:cubicBezTo>
                  <a:cubicBezTo>
                    <a:pt x="1337786" y="1587722"/>
                    <a:pt x="1430179" y="1554956"/>
                    <a:pt x="1511903" y="1495330"/>
                  </a:cubicBezTo>
                  <a:lnTo>
                    <a:pt x="1511903" y="1778222"/>
                  </a:lnTo>
                  <a:cubicBezTo>
                    <a:pt x="1430179" y="1821752"/>
                    <a:pt x="1337786" y="1843373"/>
                    <a:pt x="1229201" y="1843373"/>
                  </a:cubicBezTo>
                  <a:cubicBezTo>
                    <a:pt x="930116" y="1843373"/>
                    <a:pt x="690753" y="1658398"/>
                    <a:pt x="609409" y="1353979"/>
                  </a:cubicBezTo>
                  <a:lnTo>
                    <a:pt x="468059" y="1353979"/>
                  </a:lnTo>
                  <a:lnTo>
                    <a:pt x="468059" y="1179957"/>
                  </a:lnTo>
                  <a:lnTo>
                    <a:pt x="467677" y="11799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A169A7F0-69A9-B50F-0D92-47C241061C2B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655999" y="1391496"/>
            <a:ext cx="588859" cy="525336"/>
            <a:chOff x="6835958" y="2705533"/>
            <a:chExt cx="588859" cy="525336"/>
          </a:xfrm>
        </p:grpSpPr>
        <p:sp>
          <p:nvSpPr>
            <p:cNvPr id="22" name="Freihandform: Form 99">
              <a:extLst>
                <a:ext uri="{FF2B5EF4-FFF2-40B4-BE49-F238E27FC236}">
                  <a16:creationId xmlns:a16="http://schemas.microsoft.com/office/drawing/2014/main" id="{AE7D4507-9F80-27F3-24E3-87199B106F5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095266" y="2705533"/>
              <a:ext cx="234000" cy="234000"/>
            </a:xfrm>
            <a:custGeom>
              <a:avLst/>
              <a:gdLst>
                <a:gd name="connsiteX0" fmla="*/ 2119979 w 3076575"/>
                <a:gd name="connsiteY0" fmla="*/ 963644 h 3076575"/>
                <a:gd name="connsiteX1" fmla="*/ 2119979 w 3076575"/>
                <a:gd name="connsiteY1" fmla="*/ 0 h 3076575"/>
                <a:gd name="connsiteX2" fmla="*/ 967645 w 3076575"/>
                <a:gd name="connsiteY2" fmla="*/ 0 h 3076575"/>
                <a:gd name="connsiteX3" fmla="*/ 967645 w 3076575"/>
                <a:gd name="connsiteY3" fmla="*/ 963644 h 3076575"/>
                <a:gd name="connsiteX4" fmla="*/ 0 w 3076575"/>
                <a:gd name="connsiteY4" fmla="*/ 963644 h 3076575"/>
                <a:gd name="connsiteX5" fmla="*/ 0 w 3076575"/>
                <a:gd name="connsiteY5" fmla="*/ 2119979 h 3076575"/>
                <a:gd name="connsiteX6" fmla="*/ 967645 w 3076575"/>
                <a:gd name="connsiteY6" fmla="*/ 2119979 h 3076575"/>
                <a:gd name="connsiteX7" fmla="*/ 967645 w 3076575"/>
                <a:gd name="connsiteY7" fmla="*/ 3083528 h 3076575"/>
                <a:gd name="connsiteX8" fmla="*/ 2119979 w 3076575"/>
                <a:gd name="connsiteY8" fmla="*/ 3083528 h 3076575"/>
                <a:gd name="connsiteX9" fmla="*/ 2119979 w 3076575"/>
                <a:gd name="connsiteY9" fmla="*/ 2119979 h 3076575"/>
                <a:gd name="connsiteX10" fmla="*/ 3083624 w 3076575"/>
                <a:gd name="connsiteY10" fmla="*/ 2119979 h 3076575"/>
                <a:gd name="connsiteX11" fmla="*/ 3083624 w 3076575"/>
                <a:gd name="connsiteY11" fmla="*/ 963644 h 3076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76575" h="3076575">
                  <a:moveTo>
                    <a:pt x="2119979" y="963644"/>
                  </a:moveTo>
                  <a:lnTo>
                    <a:pt x="2119979" y="0"/>
                  </a:lnTo>
                  <a:lnTo>
                    <a:pt x="967645" y="0"/>
                  </a:lnTo>
                  <a:lnTo>
                    <a:pt x="967645" y="963644"/>
                  </a:lnTo>
                  <a:lnTo>
                    <a:pt x="0" y="963644"/>
                  </a:lnTo>
                  <a:lnTo>
                    <a:pt x="0" y="2119979"/>
                  </a:lnTo>
                  <a:lnTo>
                    <a:pt x="967645" y="2119979"/>
                  </a:lnTo>
                  <a:lnTo>
                    <a:pt x="967645" y="3083528"/>
                  </a:lnTo>
                  <a:lnTo>
                    <a:pt x="2119979" y="3083528"/>
                  </a:lnTo>
                  <a:lnTo>
                    <a:pt x="2119979" y="2119979"/>
                  </a:lnTo>
                  <a:lnTo>
                    <a:pt x="3083624" y="2119979"/>
                  </a:lnTo>
                  <a:lnTo>
                    <a:pt x="3083624" y="96364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24" name="Freihandform: Form 55">
              <a:extLst>
                <a:ext uri="{FF2B5EF4-FFF2-40B4-BE49-F238E27FC236}">
                  <a16:creationId xmlns:a16="http://schemas.microsoft.com/office/drawing/2014/main" id="{BFBA1689-AE88-A8A4-AEBA-A5E127741B51}"/>
                </a:ext>
              </a:extLst>
            </p:cNvPr>
            <p:cNvSpPr/>
            <p:nvPr/>
          </p:nvSpPr>
          <p:spPr bwMode="gray">
            <a:xfrm>
              <a:off x="6835958" y="3035591"/>
              <a:ext cx="98079" cy="163466"/>
            </a:xfrm>
            <a:custGeom>
              <a:avLst/>
              <a:gdLst>
                <a:gd name="connsiteX0" fmla="*/ 0 w 828675"/>
                <a:gd name="connsiteY0" fmla="*/ 0 h 1381125"/>
                <a:gd name="connsiteX1" fmla="*/ 829818 w 828675"/>
                <a:gd name="connsiteY1" fmla="*/ 0 h 1381125"/>
                <a:gd name="connsiteX2" fmla="*/ 829818 w 828675"/>
                <a:gd name="connsiteY2" fmla="*/ 1383220 h 1381125"/>
                <a:gd name="connsiteX3" fmla="*/ 0 w 828675"/>
                <a:gd name="connsiteY3" fmla="*/ 1383220 h 1381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28675" h="1381125">
                  <a:moveTo>
                    <a:pt x="0" y="0"/>
                  </a:moveTo>
                  <a:lnTo>
                    <a:pt x="829818" y="0"/>
                  </a:lnTo>
                  <a:lnTo>
                    <a:pt x="829818" y="1383220"/>
                  </a:lnTo>
                  <a:lnTo>
                    <a:pt x="0" y="138322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25" name="Freihandform: Form 56">
              <a:extLst>
                <a:ext uri="{FF2B5EF4-FFF2-40B4-BE49-F238E27FC236}">
                  <a16:creationId xmlns:a16="http://schemas.microsoft.com/office/drawing/2014/main" id="{84FB5C98-E2F7-F903-6E48-22BE11A7CA58}"/>
                </a:ext>
              </a:extLst>
            </p:cNvPr>
            <p:cNvSpPr/>
            <p:nvPr/>
          </p:nvSpPr>
          <p:spPr bwMode="gray">
            <a:xfrm>
              <a:off x="6967193" y="3007857"/>
              <a:ext cx="258163" cy="134154"/>
            </a:xfrm>
            <a:custGeom>
              <a:avLst/>
              <a:gdLst>
                <a:gd name="connsiteX0" fmla="*/ 1334453 w 2181225"/>
                <a:gd name="connsiteY0" fmla="*/ 336334 h 1133475"/>
                <a:gd name="connsiteX1" fmla="*/ 1845564 w 2181225"/>
                <a:gd name="connsiteY1" fmla="*/ 703333 h 1133475"/>
                <a:gd name="connsiteX2" fmla="*/ 1893189 w 2181225"/>
                <a:gd name="connsiteY2" fmla="*/ 845922 h 1133475"/>
                <a:gd name="connsiteX3" fmla="*/ 1722501 w 2181225"/>
                <a:gd name="connsiteY3" fmla="*/ 802774 h 1133475"/>
                <a:gd name="connsiteX4" fmla="*/ 1229773 w 2181225"/>
                <a:gd name="connsiteY4" fmla="*/ 476447 h 1133475"/>
                <a:gd name="connsiteX5" fmla="*/ 1078992 w 2181225"/>
                <a:gd name="connsiteY5" fmla="*/ 702856 h 1133475"/>
                <a:gd name="connsiteX6" fmla="*/ 1580293 w 2181225"/>
                <a:gd name="connsiteY6" fmla="*/ 1036993 h 1133475"/>
                <a:gd name="connsiteX7" fmla="*/ 2116455 w 2181225"/>
                <a:gd name="connsiteY7" fmla="*/ 1005180 h 1133475"/>
                <a:gd name="connsiteX8" fmla="*/ 1966817 w 2181225"/>
                <a:gd name="connsiteY8" fmla="*/ 445681 h 1133475"/>
                <a:gd name="connsiteX9" fmla="*/ 1490758 w 2181225"/>
                <a:gd name="connsiteY9" fmla="*/ 107068 h 1133475"/>
                <a:gd name="connsiteX10" fmla="*/ 1076230 w 2181225"/>
                <a:gd name="connsiteY10" fmla="*/ 5912 h 1133475"/>
                <a:gd name="connsiteX11" fmla="*/ 0 w 2181225"/>
                <a:gd name="connsiteY11" fmla="*/ 232226 h 1133475"/>
                <a:gd name="connsiteX12" fmla="*/ 0 w 2181225"/>
                <a:gd name="connsiteY12" fmla="*/ 519786 h 1133475"/>
                <a:gd name="connsiteX13" fmla="*/ 1116521 w 2181225"/>
                <a:gd name="connsiteY13" fmla="*/ 278327 h 1133475"/>
                <a:gd name="connsiteX14" fmla="*/ 1334453 w 2181225"/>
                <a:gd name="connsiteY14" fmla="*/ 336334 h 1133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181225" h="1133475">
                  <a:moveTo>
                    <a:pt x="1334453" y="336334"/>
                  </a:moveTo>
                  <a:lnTo>
                    <a:pt x="1845564" y="703333"/>
                  </a:lnTo>
                  <a:cubicBezTo>
                    <a:pt x="1891189" y="735813"/>
                    <a:pt x="1945005" y="794106"/>
                    <a:pt x="1893189" y="845922"/>
                  </a:cubicBezTo>
                  <a:cubicBezTo>
                    <a:pt x="1847850" y="891261"/>
                    <a:pt x="1770602" y="837349"/>
                    <a:pt x="1722501" y="802774"/>
                  </a:cubicBezTo>
                  <a:lnTo>
                    <a:pt x="1229773" y="476447"/>
                  </a:lnTo>
                  <a:lnTo>
                    <a:pt x="1078992" y="702856"/>
                  </a:lnTo>
                  <a:cubicBezTo>
                    <a:pt x="1078992" y="702856"/>
                    <a:pt x="1451896" y="958221"/>
                    <a:pt x="1580293" y="1036993"/>
                  </a:cubicBezTo>
                  <a:cubicBezTo>
                    <a:pt x="1880902" y="1221683"/>
                    <a:pt x="2032445" y="1103383"/>
                    <a:pt x="2116455" y="1005180"/>
                  </a:cubicBezTo>
                  <a:cubicBezTo>
                    <a:pt x="2189607" y="919264"/>
                    <a:pt x="2287238" y="670185"/>
                    <a:pt x="1966817" y="445681"/>
                  </a:cubicBezTo>
                  <a:cubicBezTo>
                    <a:pt x="1841754" y="358146"/>
                    <a:pt x="1490758" y="107068"/>
                    <a:pt x="1490758" y="107068"/>
                  </a:cubicBezTo>
                  <a:cubicBezTo>
                    <a:pt x="1370171" y="20771"/>
                    <a:pt x="1222724" y="-15233"/>
                    <a:pt x="1076230" y="5912"/>
                  </a:cubicBezTo>
                  <a:lnTo>
                    <a:pt x="0" y="232226"/>
                  </a:lnTo>
                  <a:lnTo>
                    <a:pt x="0" y="519786"/>
                  </a:lnTo>
                  <a:lnTo>
                    <a:pt x="1116521" y="278327"/>
                  </a:lnTo>
                  <a:cubicBezTo>
                    <a:pt x="1197959" y="268040"/>
                    <a:pt x="1267492" y="288233"/>
                    <a:pt x="1334453" y="336334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  <p:sp>
          <p:nvSpPr>
            <p:cNvPr id="26" name="Freihandform: Form 57">
              <a:extLst>
                <a:ext uri="{FF2B5EF4-FFF2-40B4-BE49-F238E27FC236}">
                  <a16:creationId xmlns:a16="http://schemas.microsoft.com/office/drawing/2014/main" id="{DAAF7C44-FC19-4F70-5106-72AFF386717C}"/>
                </a:ext>
              </a:extLst>
            </p:cNvPr>
            <p:cNvSpPr/>
            <p:nvPr/>
          </p:nvSpPr>
          <p:spPr bwMode="gray">
            <a:xfrm>
              <a:off x="6967114" y="3018927"/>
              <a:ext cx="457703" cy="211942"/>
            </a:xfrm>
            <a:custGeom>
              <a:avLst/>
              <a:gdLst>
                <a:gd name="connsiteX0" fmla="*/ 3833622 w 3867150"/>
                <a:gd name="connsiteY0" fmla="*/ 190518 h 1790700"/>
                <a:gd name="connsiteX1" fmla="*/ 3461861 w 3867150"/>
                <a:gd name="connsiteY1" fmla="*/ 11163 h 1790700"/>
                <a:gd name="connsiteX2" fmla="*/ 2353056 w 3867150"/>
                <a:gd name="connsiteY2" fmla="*/ 339680 h 1790700"/>
                <a:gd name="connsiteX3" fmla="*/ 2450306 w 3867150"/>
                <a:gd name="connsiteY3" fmla="*/ 600855 h 1790700"/>
                <a:gd name="connsiteX4" fmla="*/ 3420713 w 3867150"/>
                <a:gd name="connsiteY4" fmla="*/ 310819 h 1790700"/>
                <a:gd name="connsiteX5" fmla="*/ 3594259 w 3867150"/>
                <a:gd name="connsiteY5" fmla="*/ 313677 h 1790700"/>
                <a:gd name="connsiteX6" fmla="*/ 3483293 w 3867150"/>
                <a:gd name="connsiteY6" fmla="*/ 467220 h 1790700"/>
                <a:gd name="connsiteX7" fmla="*/ 1694688 w 3867150"/>
                <a:gd name="connsiteY7" fmla="*/ 1519542 h 1790700"/>
                <a:gd name="connsiteX8" fmla="*/ 0 w 3867150"/>
                <a:gd name="connsiteY8" fmla="*/ 1238745 h 1790700"/>
                <a:gd name="connsiteX9" fmla="*/ 0 w 3867150"/>
                <a:gd name="connsiteY9" fmla="*/ 1524114 h 1790700"/>
                <a:gd name="connsiteX10" fmla="*/ 1729264 w 3867150"/>
                <a:gd name="connsiteY10" fmla="*/ 1798243 h 1790700"/>
                <a:gd name="connsiteX11" fmla="*/ 3766471 w 3867150"/>
                <a:gd name="connsiteY11" fmla="*/ 611904 h 1790700"/>
                <a:gd name="connsiteX12" fmla="*/ 3833622 w 3867150"/>
                <a:gd name="connsiteY12" fmla="*/ 190518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67150" h="1790700">
                  <a:moveTo>
                    <a:pt x="3833622" y="190518"/>
                  </a:moveTo>
                  <a:cubicBezTo>
                    <a:pt x="3771234" y="65646"/>
                    <a:pt x="3639122" y="-34272"/>
                    <a:pt x="3461861" y="11163"/>
                  </a:cubicBezTo>
                  <a:lnTo>
                    <a:pt x="2353056" y="339680"/>
                  </a:lnTo>
                  <a:lnTo>
                    <a:pt x="2450306" y="600855"/>
                  </a:lnTo>
                  <a:cubicBezTo>
                    <a:pt x="2450306" y="600855"/>
                    <a:pt x="3177731" y="379971"/>
                    <a:pt x="3420713" y="310819"/>
                  </a:cubicBezTo>
                  <a:cubicBezTo>
                    <a:pt x="3507296" y="286245"/>
                    <a:pt x="3572732" y="255383"/>
                    <a:pt x="3594259" y="313677"/>
                  </a:cubicBezTo>
                  <a:cubicBezTo>
                    <a:pt x="3622167" y="389305"/>
                    <a:pt x="3565494" y="416832"/>
                    <a:pt x="3483293" y="467220"/>
                  </a:cubicBezTo>
                  <a:cubicBezTo>
                    <a:pt x="3278886" y="592569"/>
                    <a:pt x="1834515" y="1519542"/>
                    <a:pt x="1694688" y="1519542"/>
                  </a:cubicBezTo>
                  <a:cubicBezTo>
                    <a:pt x="1490091" y="1519542"/>
                    <a:pt x="0" y="1238745"/>
                    <a:pt x="0" y="1238745"/>
                  </a:cubicBezTo>
                  <a:lnTo>
                    <a:pt x="0" y="1524114"/>
                  </a:lnTo>
                  <a:cubicBezTo>
                    <a:pt x="0" y="1524114"/>
                    <a:pt x="1532573" y="1798243"/>
                    <a:pt x="1729264" y="1798243"/>
                  </a:cubicBezTo>
                  <a:cubicBezTo>
                    <a:pt x="1941767" y="1798243"/>
                    <a:pt x="3766471" y="611904"/>
                    <a:pt x="3766471" y="611904"/>
                  </a:cubicBezTo>
                  <a:cubicBezTo>
                    <a:pt x="3883248" y="531418"/>
                    <a:pt x="3896963" y="317296"/>
                    <a:pt x="3833622" y="19051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40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2C9D7D2C-3BA9-E4D0-9244-F66AB691CA71}"/>
              </a:ext>
            </a:extLst>
          </p:cNvPr>
          <p:cNvSpPr txBox="1"/>
          <p:nvPr/>
        </p:nvSpPr>
        <p:spPr bwMode="gray">
          <a:xfrm>
            <a:off x="926615" y="2204864"/>
            <a:ext cx="288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1200"/>
              </a:spcAft>
            </a:pPr>
            <a:r>
              <a:rPr lang="de-DE" sz="1600" b="1" dirty="0">
                <a:solidFill>
                  <a:schemeClr val="accent1"/>
                </a:solidFill>
              </a:rPr>
              <a:t>Budgettarife</a:t>
            </a:r>
          </a:p>
          <a:p>
            <a:pPr>
              <a:spcAft>
                <a:spcPts val="600"/>
              </a:spcAft>
            </a:pPr>
            <a:r>
              <a:rPr lang="de-DE" sz="1200" dirty="0"/>
              <a:t>Der Arbeitgeber legt die Budgethöhe fest und die Beschäftigten nehmen Gesundheitsleistungen individuell in Anspruch.</a:t>
            </a:r>
            <a:br>
              <a:rPr lang="de-DE" sz="1200" dirty="0"/>
            </a:br>
            <a:br>
              <a:rPr lang="de-DE" sz="1200" dirty="0"/>
            </a:br>
            <a:br>
              <a:rPr lang="de-DE" sz="1200" dirty="0"/>
            </a:br>
            <a:endParaRPr lang="de-DE" sz="1200" dirty="0"/>
          </a:p>
          <a:p>
            <a:pPr>
              <a:spcAft>
                <a:spcPts val="600"/>
              </a:spcAft>
            </a:pPr>
            <a:r>
              <a:rPr lang="de-DE" sz="1200" b="1" dirty="0"/>
              <a:t>Vorteile: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Innerhalb des Budgets maximale Wahlfreiheit für die Mitarbeitenden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Große Vielfalt verschiedener Gesundheitsleistungen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Alle Budgethöhen in 2 Tarifvarianten</a:t>
            </a:r>
          </a:p>
        </p:txBody>
      </p:sp>
      <p:sp>
        <p:nvSpPr>
          <p:cNvPr id="36" name="Textfeld 35">
            <a:extLst>
              <a:ext uri="{FF2B5EF4-FFF2-40B4-BE49-F238E27FC236}">
                <a16:creationId xmlns:a16="http://schemas.microsoft.com/office/drawing/2014/main" id="{0EF90FC6-2533-3C8E-00E1-2F9E2EC71016}"/>
              </a:ext>
            </a:extLst>
          </p:cNvPr>
          <p:cNvSpPr txBox="1"/>
          <p:nvPr/>
        </p:nvSpPr>
        <p:spPr bwMode="gray">
          <a:xfrm>
            <a:off x="4655999" y="2204864"/>
            <a:ext cx="288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1200"/>
              </a:spcAft>
            </a:pPr>
            <a:r>
              <a:rPr lang="de-DE" sz="1600" b="1" dirty="0">
                <a:solidFill>
                  <a:schemeClr val="accent1"/>
                </a:solidFill>
              </a:rPr>
              <a:t>Bausteintarife</a:t>
            </a:r>
          </a:p>
          <a:p>
            <a:pPr>
              <a:spcAft>
                <a:spcPts val="600"/>
              </a:spcAft>
            </a:pPr>
            <a:r>
              <a:rPr lang="de-DE" sz="1200" dirty="0"/>
              <a:t>Sie wählen aus insgesamt 14 bKV-Bausteinen aus. Jeder Baustein deckt einen anderen Leistungsbereich ab.</a:t>
            </a:r>
            <a:br>
              <a:rPr lang="de-DE" sz="1200" dirty="0"/>
            </a:br>
            <a:br>
              <a:rPr lang="de-DE" sz="1200" dirty="0"/>
            </a:br>
            <a:br>
              <a:rPr lang="de-DE" sz="1200" dirty="0"/>
            </a:br>
            <a:endParaRPr lang="de-DE" sz="1200" dirty="0"/>
          </a:p>
          <a:p>
            <a:pPr>
              <a:spcAft>
                <a:spcPts val="600"/>
              </a:spcAft>
            </a:pPr>
            <a:br>
              <a:rPr lang="de-DE" sz="1200" dirty="0"/>
            </a:br>
            <a:r>
              <a:rPr lang="de-DE" sz="1200" b="1" dirty="0"/>
              <a:t>Vorteile: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Individuelle Kombination von Bausteinen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Festlegung von Schwerpunkten </a:t>
            </a:r>
            <a:br>
              <a:rPr lang="de-DE" sz="1200" dirty="0"/>
            </a:br>
            <a:r>
              <a:rPr lang="de-DE" sz="1200" dirty="0"/>
              <a:t>in der Versorgung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Absicherung von sehr kostenintensiven Behandlungen im Bereich Zahnersatz</a:t>
            </a:r>
          </a:p>
          <a:p>
            <a:pPr>
              <a:spcAft>
                <a:spcPts val="600"/>
              </a:spcAft>
              <a:buClr>
                <a:schemeClr val="accent1"/>
              </a:buClr>
            </a:pPr>
            <a:endParaRPr lang="de-DE" sz="1300" dirty="0"/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C940201-268C-F5B2-AE4D-B5C864B84A27}"/>
              </a:ext>
            </a:extLst>
          </p:cNvPr>
          <p:cNvSpPr txBox="1"/>
          <p:nvPr/>
        </p:nvSpPr>
        <p:spPr bwMode="gray">
          <a:xfrm>
            <a:off x="8385385" y="2204864"/>
            <a:ext cx="2880000" cy="39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>
              <a:spcAft>
                <a:spcPts val="1200"/>
              </a:spcAft>
            </a:pPr>
            <a:r>
              <a:rPr lang="de-DE" sz="1600" b="1" dirty="0">
                <a:solidFill>
                  <a:schemeClr val="accent1"/>
                </a:solidFill>
              </a:rPr>
              <a:t>Krebs-Scan</a:t>
            </a:r>
          </a:p>
          <a:p>
            <a:pPr>
              <a:spcAft>
                <a:spcPts val="600"/>
              </a:spcAft>
            </a:pPr>
            <a:r>
              <a:rPr lang="de-DE" sz="1200" dirty="0"/>
              <a:t>Mit Krebs-Scan kann Krebs in einem frühen, oft symptomlosen  Stadium diagnostiziert werden. Damit bieten </a:t>
            </a:r>
            <a:br>
              <a:rPr lang="de-DE" sz="1200" dirty="0"/>
            </a:br>
            <a:r>
              <a:rPr lang="de-DE" sz="1200" dirty="0"/>
              <a:t>Sie Ihren Beschäftigten den Zugang </a:t>
            </a:r>
            <a:br>
              <a:rPr lang="de-DE" sz="1200" dirty="0"/>
            </a:br>
            <a:r>
              <a:rPr lang="de-DE" sz="1200" dirty="0"/>
              <a:t>zu einem Produkt, das in dieser Form einzigartig ist. </a:t>
            </a:r>
            <a:br>
              <a:rPr lang="de-DE" sz="1200" dirty="0"/>
            </a:br>
            <a:endParaRPr lang="de-DE" sz="1200" dirty="0"/>
          </a:p>
          <a:p>
            <a:pPr>
              <a:spcAft>
                <a:spcPts val="600"/>
              </a:spcAft>
            </a:pPr>
            <a:r>
              <a:rPr lang="de-DE" sz="1200" b="1" dirty="0"/>
              <a:t>Vorteile: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Jährliche Krebs-Früherkennungsunter-</a:t>
            </a:r>
            <a:br>
              <a:rPr lang="de-DE" sz="1200" dirty="0"/>
            </a:br>
            <a:r>
              <a:rPr lang="de-DE" sz="1200" dirty="0"/>
              <a:t>suchung mit nur einer Blutentnahme</a:t>
            </a:r>
          </a:p>
          <a:p>
            <a:pPr marL="180000" indent="-180000">
              <a:spcAft>
                <a:spcPts val="600"/>
              </a:spcAft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de-DE" sz="1200" dirty="0"/>
              <a:t>Begleitende Leistungen für die Behand-</a:t>
            </a:r>
            <a:br>
              <a:rPr lang="de-DE" sz="1200" dirty="0"/>
            </a:br>
            <a:r>
              <a:rPr lang="de-DE" sz="1200" dirty="0"/>
              <a:t>lung im Fall einer Krebsdiagnose</a:t>
            </a:r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97601D43-5937-9616-A66A-287102BFAA24}"/>
              </a:ext>
            </a:extLst>
          </p:cNvPr>
          <p:cNvCxnSpPr>
            <a:cxnSpLocks/>
          </p:cNvCxnSpPr>
          <p:nvPr/>
        </p:nvCxnSpPr>
        <p:spPr bwMode="gray">
          <a:xfrm>
            <a:off x="4231307" y="1484313"/>
            <a:ext cx="0" cy="42133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r Verbinder 42">
            <a:extLst>
              <a:ext uri="{FF2B5EF4-FFF2-40B4-BE49-F238E27FC236}">
                <a16:creationId xmlns:a16="http://schemas.microsoft.com/office/drawing/2014/main" id="{5B49F6EA-8A45-B500-7AD0-81C96B54F734}"/>
              </a:ext>
            </a:extLst>
          </p:cNvPr>
          <p:cNvCxnSpPr>
            <a:cxnSpLocks/>
          </p:cNvCxnSpPr>
          <p:nvPr/>
        </p:nvCxnSpPr>
        <p:spPr bwMode="gray">
          <a:xfrm>
            <a:off x="7960691" y="1484313"/>
            <a:ext cx="0" cy="4213341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147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06BB739-9E10-56EE-3BED-6CE25011AF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5508459"/>
              </p:ext>
            </p:extLst>
          </p:nvPr>
        </p:nvGraphicFramePr>
        <p:xfrm>
          <a:off x="3183405" y="1941601"/>
          <a:ext cx="4195336" cy="352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Leistungskatalog der Budgettarife</a:t>
            </a:r>
            <a:br>
              <a:rPr lang="de-DE" dirty="0"/>
            </a:br>
            <a:r>
              <a:rPr lang="de-DE" b="1" dirty="0"/>
              <a:t>Tarif BKB</a:t>
            </a:r>
          </a:p>
        </p:txBody>
      </p:sp>
      <p:grpSp>
        <p:nvGrpSpPr>
          <p:cNvPr id="27" name="Grafik 51">
            <a:extLst>
              <a:ext uri="{FF2B5EF4-FFF2-40B4-BE49-F238E27FC236}">
                <a16:creationId xmlns:a16="http://schemas.microsoft.com/office/drawing/2014/main" id="{F3017952-2FD1-4959-2C71-279D0119147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384726" y="3286926"/>
            <a:ext cx="396000" cy="396000"/>
            <a:chOff x="3367087" y="700087"/>
            <a:chExt cx="5457825" cy="5457825"/>
          </a:xfrm>
          <a:solidFill>
            <a:schemeClr val="bg1"/>
          </a:solidFill>
        </p:grpSpPr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E966052-2C0E-088C-1C61-B0BE02F0E094}"/>
                </a:ext>
              </a:extLst>
            </p:cNvPr>
            <p:cNvSpPr/>
            <p:nvPr/>
          </p:nvSpPr>
          <p:spPr bwMode="gray">
            <a:xfrm>
              <a:off x="5702522" y="700087"/>
              <a:ext cx="3114675" cy="3114675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ABCE7A9-0944-9405-61F1-9F95450C39B6}"/>
                </a:ext>
              </a:extLst>
            </p:cNvPr>
            <p:cNvSpPr/>
            <p:nvPr/>
          </p:nvSpPr>
          <p:spPr bwMode="gray">
            <a:xfrm>
              <a:off x="3367050" y="1883502"/>
              <a:ext cx="4000500" cy="4267200"/>
            </a:xfrm>
            <a:custGeom>
              <a:avLst/>
              <a:gdLst>
                <a:gd name="connsiteX0" fmla="*/ 3418751 w 4000500"/>
                <a:gd name="connsiteY0" fmla="*/ 3207610 h 4267200"/>
                <a:gd name="connsiteX1" fmla="*/ 3118237 w 4000500"/>
                <a:gd name="connsiteY1" fmla="*/ 3824830 h 4267200"/>
                <a:gd name="connsiteX2" fmla="*/ 2969456 w 4000500"/>
                <a:gd name="connsiteY2" fmla="*/ 3963037 h 4267200"/>
                <a:gd name="connsiteX3" fmla="*/ 2968980 w 4000500"/>
                <a:gd name="connsiteY3" fmla="*/ 3963037 h 4267200"/>
                <a:gd name="connsiteX4" fmla="*/ 2950882 w 4000500"/>
                <a:gd name="connsiteY4" fmla="*/ 3961608 h 4267200"/>
                <a:gd name="connsiteX5" fmla="*/ 2885351 w 4000500"/>
                <a:gd name="connsiteY5" fmla="*/ 3773680 h 4267200"/>
                <a:gd name="connsiteX6" fmla="*/ 2871920 w 4000500"/>
                <a:gd name="connsiteY6" fmla="*/ 3621471 h 4267200"/>
                <a:gd name="connsiteX7" fmla="*/ 2074773 w 4000500"/>
                <a:gd name="connsiteY7" fmla="*/ 2476852 h 4267200"/>
                <a:gd name="connsiteX8" fmla="*/ 1277626 w 4000500"/>
                <a:gd name="connsiteY8" fmla="*/ 3621471 h 4267200"/>
                <a:gd name="connsiteX9" fmla="*/ 1264195 w 4000500"/>
                <a:gd name="connsiteY9" fmla="*/ 3773680 h 4267200"/>
                <a:gd name="connsiteX10" fmla="*/ 1198568 w 4000500"/>
                <a:gd name="connsiteY10" fmla="*/ 3961608 h 4267200"/>
                <a:gd name="connsiteX11" fmla="*/ 1179899 w 4000500"/>
                <a:gd name="connsiteY11" fmla="*/ 3963037 h 4267200"/>
                <a:gd name="connsiteX12" fmla="*/ 1031404 w 4000500"/>
                <a:gd name="connsiteY12" fmla="*/ 3824830 h 4267200"/>
                <a:gd name="connsiteX13" fmla="*/ 732986 w 4000500"/>
                <a:gd name="connsiteY13" fmla="*/ 3213229 h 4267200"/>
                <a:gd name="connsiteX14" fmla="*/ 341699 w 4000500"/>
                <a:gd name="connsiteY14" fmla="*/ 823216 h 4267200"/>
                <a:gd name="connsiteX15" fmla="*/ 604018 w 4000500"/>
                <a:gd name="connsiteY15" fmla="*/ 366302 h 4267200"/>
                <a:gd name="connsiteX16" fmla="*/ 971111 w 4000500"/>
                <a:gd name="connsiteY16" fmla="*/ 335441 h 4267200"/>
                <a:gd name="connsiteX17" fmla="*/ 2022576 w 4000500"/>
                <a:gd name="connsiteY17" fmla="*/ 844552 h 4267200"/>
                <a:gd name="connsiteX18" fmla="*/ 2022576 w 4000500"/>
                <a:gd name="connsiteY18" fmla="*/ 477364 h 4267200"/>
                <a:gd name="connsiteX19" fmla="*/ 1043787 w 4000500"/>
                <a:gd name="connsiteY19" fmla="*/ 32165 h 4267200"/>
                <a:gd name="connsiteX20" fmla="*/ 442855 w 4000500"/>
                <a:gd name="connsiteY20" fmla="*/ 99507 h 4267200"/>
                <a:gd name="connsiteX21" fmla="*/ 37280 w 4000500"/>
                <a:gd name="connsiteY21" fmla="*/ 756637 h 4267200"/>
                <a:gd name="connsiteX22" fmla="*/ 440569 w 4000500"/>
                <a:gd name="connsiteY22" fmla="*/ 3320576 h 4267200"/>
                <a:gd name="connsiteX23" fmla="*/ 768705 w 4000500"/>
                <a:gd name="connsiteY23" fmla="*/ 3992375 h 4267200"/>
                <a:gd name="connsiteX24" fmla="*/ 1240097 w 4000500"/>
                <a:gd name="connsiteY24" fmla="*/ 4268695 h 4267200"/>
                <a:gd name="connsiteX25" fmla="*/ 1574139 w 4000500"/>
                <a:gd name="connsiteY25" fmla="*/ 3811495 h 4267200"/>
                <a:gd name="connsiteX26" fmla="*/ 1588998 w 4000500"/>
                <a:gd name="connsiteY26" fmla="*/ 3644521 h 4267200"/>
                <a:gd name="connsiteX27" fmla="*/ 2075249 w 4000500"/>
                <a:gd name="connsiteY27" fmla="*/ 2788700 h 4267200"/>
                <a:gd name="connsiteX28" fmla="*/ 2561501 w 4000500"/>
                <a:gd name="connsiteY28" fmla="*/ 3644521 h 4267200"/>
                <a:gd name="connsiteX29" fmla="*/ 2576360 w 4000500"/>
                <a:gd name="connsiteY29" fmla="*/ 3811495 h 4267200"/>
                <a:gd name="connsiteX30" fmla="*/ 2910020 w 4000500"/>
                <a:gd name="connsiteY30" fmla="*/ 4268504 h 4267200"/>
                <a:gd name="connsiteX31" fmla="*/ 2970028 w 4000500"/>
                <a:gd name="connsiteY31" fmla="*/ 4274410 h 4267200"/>
                <a:gd name="connsiteX32" fmla="*/ 3381889 w 4000500"/>
                <a:gd name="connsiteY32" fmla="*/ 3992184 h 4267200"/>
                <a:gd name="connsiteX33" fmla="*/ 3712025 w 4000500"/>
                <a:gd name="connsiteY33" fmla="*/ 3314956 h 4267200"/>
                <a:gd name="connsiteX34" fmla="*/ 4008157 w 4000500"/>
                <a:gd name="connsiteY34" fmla="*/ 2247585 h 4267200"/>
                <a:gd name="connsiteX35" fmla="*/ 3688118 w 4000500"/>
                <a:gd name="connsiteY35" fmla="*/ 2247585 h 4267200"/>
                <a:gd name="connsiteX36" fmla="*/ 3418751 w 4000500"/>
                <a:gd name="connsiteY36" fmla="*/ 320761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00500" h="4267200">
                  <a:moveTo>
                    <a:pt x="3418751" y="3207610"/>
                  </a:moveTo>
                  <a:cubicBezTo>
                    <a:pt x="3417322" y="3211325"/>
                    <a:pt x="3272351" y="3582800"/>
                    <a:pt x="3118237" y="3824830"/>
                  </a:cubicBezTo>
                  <a:cubicBezTo>
                    <a:pt x="3045847" y="3938463"/>
                    <a:pt x="2986982" y="3963037"/>
                    <a:pt x="2969456" y="3963037"/>
                  </a:cubicBezTo>
                  <a:cubicBezTo>
                    <a:pt x="2969266" y="3963037"/>
                    <a:pt x="2969170" y="3963037"/>
                    <a:pt x="2968980" y="3963037"/>
                  </a:cubicBezTo>
                  <a:cubicBezTo>
                    <a:pt x="2969170" y="3963037"/>
                    <a:pt x="2950311" y="3961132"/>
                    <a:pt x="2950882" y="3961608"/>
                  </a:cubicBezTo>
                  <a:cubicBezTo>
                    <a:pt x="2939071" y="3955036"/>
                    <a:pt x="2901638" y="3906745"/>
                    <a:pt x="2885351" y="3773680"/>
                  </a:cubicBezTo>
                  <a:cubicBezTo>
                    <a:pt x="2880016" y="3730532"/>
                    <a:pt x="2876302" y="3678716"/>
                    <a:pt x="2871920" y="3621471"/>
                  </a:cubicBezTo>
                  <a:cubicBezTo>
                    <a:pt x="2844298" y="3249996"/>
                    <a:pt x="2786576" y="2476852"/>
                    <a:pt x="2074773" y="2476852"/>
                  </a:cubicBezTo>
                  <a:cubicBezTo>
                    <a:pt x="1362970" y="2476852"/>
                    <a:pt x="1305248" y="3249996"/>
                    <a:pt x="1277626" y="3621471"/>
                  </a:cubicBezTo>
                  <a:cubicBezTo>
                    <a:pt x="1273244" y="3678716"/>
                    <a:pt x="1269529" y="3730437"/>
                    <a:pt x="1264195" y="3773680"/>
                  </a:cubicBezTo>
                  <a:cubicBezTo>
                    <a:pt x="1248003" y="3906650"/>
                    <a:pt x="1210379" y="3955036"/>
                    <a:pt x="1198568" y="3961608"/>
                  </a:cubicBezTo>
                  <a:cubicBezTo>
                    <a:pt x="1199235" y="3960942"/>
                    <a:pt x="1179042" y="3963037"/>
                    <a:pt x="1179899" y="3963037"/>
                  </a:cubicBezTo>
                  <a:cubicBezTo>
                    <a:pt x="1162468" y="3963037"/>
                    <a:pt x="1103604" y="3938558"/>
                    <a:pt x="1031404" y="3824830"/>
                  </a:cubicBezTo>
                  <a:cubicBezTo>
                    <a:pt x="878147" y="3584038"/>
                    <a:pt x="733081" y="3213229"/>
                    <a:pt x="732986" y="3213229"/>
                  </a:cubicBezTo>
                  <a:cubicBezTo>
                    <a:pt x="727366" y="3197037"/>
                    <a:pt x="175488" y="1582740"/>
                    <a:pt x="341699" y="823216"/>
                  </a:cubicBezTo>
                  <a:cubicBezTo>
                    <a:pt x="391610" y="595093"/>
                    <a:pt x="479812" y="441359"/>
                    <a:pt x="604018" y="366302"/>
                  </a:cubicBezTo>
                  <a:cubicBezTo>
                    <a:pt x="701935" y="307247"/>
                    <a:pt x="825283" y="295531"/>
                    <a:pt x="971111" y="335441"/>
                  </a:cubicBezTo>
                  <a:cubicBezTo>
                    <a:pt x="1115320" y="371636"/>
                    <a:pt x="1686724" y="618334"/>
                    <a:pt x="2022576" y="844552"/>
                  </a:cubicBezTo>
                  <a:lnTo>
                    <a:pt x="2022576" y="477364"/>
                  </a:lnTo>
                  <a:cubicBezTo>
                    <a:pt x="1665198" y="269147"/>
                    <a:pt x="1203140" y="72265"/>
                    <a:pt x="1043787" y="32165"/>
                  </a:cubicBezTo>
                  <a:cubicBezTo>
                    <a:pt x="826998" y="-27557"/>
                    <a:pt x="613733" y="-3554"/>
                    <a:pt x="442855" y="99507"/>
                  </a:cubicBezTo>
                  <a:cubicBezTo>
                    <a:pt x="242639" y="220474"/>
                    <a:pt x="106051" y="441645"/>
                    <a:pt x="37280" y="756637"/>
                  </a:cubicBezTo>
                  <a:cubicBezTo>
                    <a:pt x="-147695" y="1601504"/>
                    <a:pt x="414470" y="3245519"/>
                    <a:pt x="440569" y="3320576"/>
                  </a:cubicBezTo>
                  <a:cubicBezTo>
                    <a:pt x="446950" y="3336959"/>
                    <a:pt x="598207" y="3724627"/>
                    <a:pt x="768705" y="3992375"/>
                  </a:cubicBezTo>
                  <a:cubicBezTo>
                    <a:pt x="959681" y="4292698"/>
                    <a:pt x="1167136" y="4283173"/>
                    <a:pt x="1240097" y="4268695"/>
                  </a:cubicBezTo>
                  <a:cubicBezTo>
                    <a:pt x="1325536" y="4258599"/>
                    <a:pt x="1527371" y="4193543"/>
                    <a:pt x="1574139" y="3811495"/>
                  </a:cubicBezTo>
                  <a:cubicBezTo>
                    <a:pt x="1579949" y="3764060"/>
                    <a:pt x="1584235" y="3707291"/>
                    <a:pt x="1588998" y="3644521"/>
                  </a:cubicBezTo>
                  <a:cubicBezTo>
                    <a:pt x="1630432" y="3089404"/>
                    <a:pt x="1720157" y="2788700"/>
                    <a:pt x="2075249" y="2788700"/>
                  </a:cubicBezTo>
                  <a:cubicBezTo>
                    <a:pt x="2430151" y="2788700"/>
                    <a:pt x="2519971" y="3089500"/>
                    <a:pt x="2561501" y="3644521"/>
                  </a:cubicBezTo>
                  <a:cubicBezTo>
                    <a:pt x="2566168" y="3707196"/>
                    <a:pt x="2570549" y="3764155"/>
                    <a:pt x="2576360" y="3811495"/>
                  </a:cubicBezTo>
                  <a:cubicBezTo>
                    <a:pt x="2623127" y="4193352"/>
                    <a:pt x="2824581" y="4258408"/>
                    <a:pt x="2910020" y="4268504"/>
                  </a:cubicBezTo>
                  <a:cubicBezTo>
                    <a:pt x="2924879" y="4271648"/>
                    <a:pt x="2945453" y="4274410"/>
                    <a:pt x="2970028" y="4274410"/>
                  </a:cubicBezTo>
                  <a:cubicBezTo>
                    <a:pt x="3066897" y="4274410"/>
                    <a:pt x="3229489" y="4231643"/>
                    <a:pt x="3381889" y="3992184"/>
                  </a:cubicBezTo>
                  <a:cubicBezTo>
                    <a:pt x="3552196" y="3724627"/>
                    <a:pt x="3703548" y="3336959"/>
                    <a:pt x="3712025" y="3314956"/>
                  </a:cubicBezTo>
                  <a:cubicBezTo>
                    <a:pt x="3719360" y="3293716"/>
                    <a:pt x="3882332" y="2818609"/>
                    <a:pt x="4008157" y="2247585"/>
                  </a:cubicBezTo>
                  <a:lnTo>
                    <a:pt x="3688118" y="2247585"/>
                  </a:lnTo>
                  <a:cubicBezTo>
                    <a:pt x="3567817" y="2772031"/>
                    <a:pt x="3418655" y="3207610"/>
                    <a:pt x="3418751" y="32076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30" name="Grafik 62">
            <a:extLst>
              <a:ext uri="{FF2B5EF4-FFF2-40B4-BE49-F238E27FC236}">
                <a16:creationId xmlns:a16="http://schemas.microsoft.com/office/drawing/2014/main" id="{58BDC9B3-6B1C-CCCD-2637-F7B13B77542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92327" y="4053636"/>
            <a:ext cx="360000" cy="358827"/>
            <a:chOff x="3171825" y="514350"/>
            <a:chExt cx="5848350" cy="5829300"/>
          </a:xfrm>
          <a:solidFill>
            <a:schemeClr val="bg1"/>
          </a:solidFill>
        </p:grpSpPr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1D132DC5-8F65-CBE8-5114-04B77E8899DD}"/>
                </a:ext>
              </a:extLst>
            </p:cNvPr>
            <p:cNvSpPr/>
            <p:nvPr/>
          </p:nvSpPr>
          <p:spPr bwMode="gray">
            <a:xfrm>
              <a:off x="4356766" y="2696962"/>
              <a:ext cx="3533775" cy="3648075"/>
            </a:xfrm>
            <a:custGeom>
              <a:avLst/>
              <a:gdLst>
                <a:gd name="connsiteX0" fmla="*/ 1765618 w 3533775"/>
                <a:gd name="connsiteY0" fmla="*/ 2279565 h 3648075"/>
                <a:gd name="connsiteX1" fmla="*/ 2370456 w 3533775"/>
                <a:gd name="connsiteY1" fmla="*/ 3349223 h 3648075"/>
                <a:gd name="connsiteX2" fmla="*/ 2559337 w 3533775"/>
                <a:gd name="connsiteY2" fmla="*/ 3646308 h 3648075"/>
                <a:gd name="connsiteX3" fmla="*/ 2849087 w 3533775"/>
                <a:gd name="connsiteY3" fmla="*/ 3456093 h 3648075"/>
                <a:gd name="connsiteX4" fmla="*/ 3139028 w 3533775"/>
                <a:gd name="connsiteY4" fmla="*/ 2861828 h 3648075"/>
                <a:gd name="connsiteX5" fmla="*/ 3504312 w 3533775"/>
                <a:gd name="connsiteY5" fmla="*/ 580115 h 3648075"/>
                <a:gd name="connsiteX6" fmla="*/ 2748313 w 3533775"/>
                <a:gd name="connsiteY6" fmla="*/ 21569 h 3648075"/>
                <a:gd name="connsiteX7" fmla="*/ 2005077 w 3533775"/>
                <a:gd name="connsiteY7" fmla="*/ 332846 h 3648075"/>
                <a:gd name="connsiteX8" fmla="*/ 1765999 w 3533775"/>
                <a:gd name="connsiteY8" fmla="*/ 407236 h 3648075"/>
                <a:gd name="connsiteX9" fmla="*/ 1770000 w 3533775"/>
                <a:gd name="connsiteY9" fmla="*/ 407236 h 3648075"/>
                <a:gd name="connsiteX10" fmla="*/ 1530732 w 3533775"/>
                <a:gd name="connsiteY10" fmla="*/ 332846 h 3648075"/>
                <a:gd name="connsiteX11" fmla="*/ 787496 w 3533775"/>
                <a:gd name="connsiteY11" fmla="*/ 21569 h 3648075"/>
                <a:gd name="connsiteX12" fmla="*/ 31497 w 3533775"/>
                <a:gd name="connsiteY12" fmla="*/ 580115 h 3648075"/>
                <a:gd name="connsiteX13" fmla="*/ 396876 w 3533775"/>
                <a:gd name="connsiteY13" fmla="*/ 2861828 h 3648075"/>
                <a:gd name="connsiteX14" fmla="*/ 686626 w 3533775"/>
                <a:gd name="connsiteY14" fmla="*/ 3456093 h 3648075"/>
                <a:gd name="connsiteX15" fmla="*/ 976377 w 3533775"/>
                <a:gd name="connsiteY15" fmla="*/ 3646308 h 3648075"/>
                <a:gd name="connsiteX16" fmla="*/ 1165448 w 3533775"/>
                <a:gd name="connsiteY16" fmla="*/ 3349223 h 3648075"/>
                <a:gd name="connsiteX17" fmla="*/ 1770095 w 3533775"/>
                <a:gd name="connsiteY17" fmla="*/ 2279565 h 3648075"/>
                <a:gd name="connsiteX18" fmla="*/ 1765618 w 3533775"/>
                <a:gd name="connsiteY18" fmla="*/ 2279565 h 364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33775" h="3648075">
                  <a:moveTo>
                    <a:pt x="1765618" y="2279565"/>
                  </a:moveTo>
                  <a:cubicBezTo>
                    <a:pt x="2370456" y="2279565"/>
                    <a:pt x="2332546" y="3040137"/>
                    <a:pt x="2370456" y="3349223"/>
                  </a:cubicBezTo>
                  <a:cubicBezTo>
                    <a:pt x="2408175" y="3658119"/>
                    <a:pt x="2559337" y="3646308"/>
                    <a:pt x="2559337" y="3646308"/>
                  </a:cubicBezTo>
                  <a:cubicBezTo>
                    <a:pt x="2559337" y="3646308"/>
                    <a:pt x="2697925" y="3693742"/>
                    <a:pt x="2849087" y="3456093"/>
                  </a:cubicBezTo>
                  <a:cubicBezTo>
                    <a:pt x="3000249" y="3218350"/>
                    <a:pt x="3139028" y="2861828"/>
                    <a:pt x="3139028" y="2861828"/>
                  </a:cubicBezTo>
                  <a:cubicBezTo>
                    <a:pt x="3139028" y="2861828"/>
                    <a:pt x="3668046" y="1328875"/>
                    <a:pt x="3504312" y="580115"/>
                  </a:cubicBezTo>
                  <a:cubicBezTo>
                    <a:pt x="3340768" y="-168550"/>
                    <a:pt x="2748313" y="21569"/>
                    <a:pt x="2748313" y="21569"/>
                  </a:cubicBezTo>
                  <a:cubicBezTo>
                    <a:pt x="2748313" y="21569"/>
                    <a:pt x="2315973" y="118914"/>
                    <a:pt x="2005077" y="332846"/>
                  </a:cubicBezTo>
                  <a:cubicBezTo>
                    <a:pt x="1955070" y="367326"/>
                    <a:pt x="1871822" y="407236"/>
                    <a:pt x="1765999" y="407236"/>
                  </a:cubicBezTo>
                  <a:lnTo>
                    <a:pt x="1770000" y="407236"/>
                  </a:lnTo>
                  <a:cubicBezTo>
                    <a:pt x="1664463" y="407236"/>
                    <a:pt x="1580928" y="367326"/>
                    <a:pt x="1530732" y="332846"/>
                  </a:cubicBezTo>
                  <a:cubicBezTo>
                    <a:pt x="1219836" y="118914"/>
                    <a:pt x="787496" y="21569"/>
                    <a:pt x="787496" y="21569"/>
                  </a:cubicBezTo>
                  <a:cubicBezTo>
                    <a:pt x="787496" y="21569"/>
                    <a:pt x="195422" y="-168455"/>
                    <a:pt x="31497" y="580115"/>
                  </a:cubicBezTo>
                  <a:cubicBezTo>
                    <a:pt x="-132429" y="1328685"/>
                    <a:pt x="396876" y="2861828"/>
                    <a:pt x="396876" y="2861828"/>
                  </a:cubicBezTo>
                  <a:cubicBezTo>
                    <a:pt x="396876" y="2861828"/>
                    <a:pt x="535464" y="3218350"/>
                    <a:pt x="686626" y="3456093"/>
                  </a:cubicBezTo>
                  <a:cubicBezTo>
                    <a:pt x="837788" y="3693647"/>
                    <a:pt x="976377" y="3646308"/>
                    <a:pt x="976377" y="3646308"/>
                  </a:cubicBezTo>
                  <a:cubicBezTo>
                    <a:pt x="976377" y="3646308"/>
                    <a:pt x="1127538" y="3658119"/>
                    <a:pt x="1165448" y="3349223"/>
                  </a:cubicBezTo>
                  <a:cubicBezTo>
                    <a:pt x="1203167" y="3040137"/>
                    <a:pt x="1165448" y="2279565"/>
                    <a:pt x="1770095" y="2279565"/>
                  </a:cubicBezTo>
                  <a:cubicBezTo>
                    <a:pt x="1770190" y="2279565"/>
                    <a:pt x="1765618" y="2279565"/>
                    <a:pt x="1765618" y="22795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E917296-4555-AA5A-831C-6F827203020A}"/>
                </a:ext>
              </a:extLst>
            </p:cNvPr>
            <p:cNvSpPr/>
            <p:nvPr/>
          </p:nvSpPr>
          <p:spPr bwMode="gray">
            <a:xfrm>
              <a:off x="3171825" y="514350"/>
              <a:ext cx="5838825" cy="2905125"/>
            </a:xfrm>
            <a:custGeom>
              <a:avLst/>
              <a:gdLst>
                <a:gd name="connsiteX0" fmla="*/ 5847969 w 5838825"/>
                <a:gd name="connsiteY0" fmla="*/ 2913507 h 2905125"/>
                <a:gd name="connsiteX1" fmla="*/ 5483257 w 5838825"/>
                <a:gd name="connsiteY1" fmla="*/ 2913507 h 2905125"/>
                <a:gd name="connsiteX2" fmla="*/ 2924080 w 5838825"/>
                <a:gd name="connsiteY2" fmla="*/ 363379 h 2905125"/>
                <a:gd name="connsiteX3" fmla="*/ 364712 w 5838825"/>
                <a:gd name="connsiteY3" fmla="*/ 2913507 h 2905125"/>
                <a:gd name="connsiteX4" fmla="*/ 0 w 5838825"/>
                <a:gd name="connsiteY4" fmla="*/ 2913507 h 2905125"/>
                <a:gd name="connsiteX5" fmla="*/ 2923889 w 5838825"/>
                <a:gd name="connsiteY5" fmla="*/ 0 h 2905125"/>
                <a:gd name="connsiteX6" fmla="*/ 5847969 w 5838825"/>
                <a:gd name="connsiteY6" fmla="*/ 2913507 h 290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5" h="2905125">
                  <a:moveTo>
                    <a:pt x="5847969" y="2913507"/>
                  </a:moveTo>
                  <a:lnTo>
                    <a:pt x="5483257" y="2913507"/>
                  </a:lnTo>
                  <a:cubicBezTo>
                    <a:pt x="5483257" y="1507427"/>
                    <a:pt x="4335209" y="363379"/>
                    <a:pt x="2924080" y="363379"/>
                  </a:cubicBezTo>
                  <a:cubicBezTo>
                    <a:pt x="1512951" y="363379"/>
                    <a:pt x="364712" y="1507617"/>
                    <a:pt x="364712" y="2913507"/>
                  </a:cubicBezTo>
                  <a:lnTo>
                    <a:pt x="0" y="2913507"/>
                  </a:lnTo>
                  <a:cubicBezTo>
                    <a:pt x="0" y="1307021"/>
                    <a:pt x="1311593" y="0"/>
                    <a:pt x="2923889" y="0"/>
                  </a:cubicBezTo>
                  <a:cubicBezTo>
                    <a:pt x="4536186" y="0"/>
                    <a:pt x="5847969" y="1307021"/>
                    <a:pt x="5847969" y="29135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33" name="Group 4">
            <a:extLst>
              <a:ext uri="{FF2B5EF4-FFF2-40B4-BE49-F238E27FC236}">
                <a16:creationId xmlns:a16="http://schemas.microsoft.com/office/drawing/2014/main" id="{884FCC7E-2B85-FD52-B2B6-E0EADCDFA07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352049" y="4551479"/>
            <a:ext cx="429817" cy="414850"/>
            <a:chOff x="1613" y="-2"/>
            <a:chExt cx="4480" cy="4324"/>
          </a:xfrm>
          <a:solidFill>
            <a:schemeClr val="bg1"/>
          </a:solidFill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5A344E6B-0D02-F19E-D306-1FEA1713A4B8}"/>
                </a:ext>
              </a:extLst>
            </p:cNvPr>
            <p:cNvSpPr>
              <a:spLocks/>
            </p:cNvSpPr>
            <p:nvPr/>
          </p:nvSpPr>
          <p:spPr bwMode="gray">
            <a:xfrm>
              <a:off x="2000" y="1024"/>
              <a:ext cx="1583" cy="1262"/>
            </a:xfrm>
            <a:custGeom>
              <a:avLst/>
              <a:gdLst>
                <a:gd name="T0" fmla="*/ 805 w 805"/>
                <a:gd name="T1" fmla="*/ 490 h 643"/>
                <a:gd name="T2" fmla="*/ 498 w 805"/>
                <a:gd name="T3" fmla="*/ 93 h 643"/>
                <a:gd name="T4" fmla="*/ 0 w 805"/>
                <a:gd name="T5" fmla="*/ 152 h 643"/>
                <a:gd name="T6" fmla="*/ 307 w 805"/>
                <a:gd name="T7" fmla="*/ 549 h 643"/>
                <a:gd name="T8" fmla="*/ 805 w 805"/>
                <a:gd name="T9" fmla="*/ 49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643">
                  <a:moveTo>
                    <a:pt x="805" y="490"/>
                  </a:moveTo>
                  <a:cubicBezTo>
                    <a:pt x="805" y="490"/>
                    <a:pt x="721" y="186"/>
                    <a:pt x="498" y="93"/>
                  </a:cubicBezTo>
                  <a:cubicBezTo>
                    <a:pt x="276" y="0"/>
                    <a:pt x="0" y="152"/>
                    <a:pt x="0" y="152"/>
                  </a:cubicBezTo>
                  <a:cubicBezTo>
                    <a:pt x="0" y="152"/>
                    <a:pt x="84" y="456"/>
                    <a:pt x="307" y="549"/>
                  </a:cubicBezTo>
                  <a:cubicBezTo>
                    <a:pt x="529" y="643"/>
                    <a:pt x="805" y="490"/>
                    <a:pt x="805" y="4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5" name="Oval 6">
              <a:extLst>
                <a:ext uri="{FF2B5EF4-FFF2-40B4-BE49-F238E27FC236}">
                  <a16:creationId xmlns:a16="http://schemas.microsoft.com/office/drawing/2014/main" id="{3004E2B9-B589-ACD8-10ED-D86BC7CB7C3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01" y="-2"/>
              <a:ext cx="881" cy="15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D5597503-44CD-695B-CEB2-2AB21115FD4B}"/>
                </a:ext>
              </a:extLst>
            </p:cNvPr>
            <p:cNvSpPr>
              <a:spLocks/>
            </p:cNvSpPr>
            <p:nvPr/>
          </p:nvSpPr>
          <p:spPr bwMode="gray">
            <a:xfrm>
              <a:off x="4099" y="1024"/>
              <a:ext cx="1585" cy="1262"/>
            </a:xfrm>
            <a:custGeom>
              <a:avLst/>
              <a:gdLst>
                <a:gd name="T0" fmla="*/ 499 w 806"/>
                <a:gd name="T1" fmla="*/ 549 h 643"/>
                <a:gd name="T2" fmla="*/ 806 w 806"/>
                <a:gd name="T3" fmla="*/ 152 h 643"/>
                <a:gd name="T4" fmla="*/ 307 w 806"/>
                <a:gd name="T5" fmla="*/ 93 h 643"/>
                <a:gd name="T6" fmla="*/ 0 w 806"/>
                <a:gd name="T7" fmla="*/ 490 h 643"/>
                <a:gd name="T8" fmla="*/ 499 w 806"/>
                <a:gd name="T9" fmla="*/ 54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3">
                  <a:moveTo>
                    <a:pt x="499" y="549"/>
                  </a:moveTo>
                  <a:cubicBezTo>
                    <a:pt x="721" y="456"/>
                    <a:pt x="806" y="152"/>
                    <a:pt x="806" y="152"/>
                  </a:cubicBezTo>
                  <a:cubicBezTo>
                    <a:pt x="806" y="152"/>
                    <a:pt x="530" y="0"/>
                    <a:pt x="307" y="93"/>
                  </a:cubicBezTo>
                  <a:cubicBezTo>
                    <a:pt x="85" y="186"/>
                    <a:pt x="0" y="490"/>
                    <a:pt x="0" y="490"/>
                  </a:cubicBezTo>
                  <a:cubicBezTo>
                    <a:pt x="0" y="490"/>
                    <a:pt x="276" y="643"/>
                    <a:pt x="499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E233527-314F-A549-AB54-F7788BC1741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13" y="2843"/>
              <a:ext cx="743" cy="1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CCE8E867-00F3-5DD2-10E5-A9D9D8B6862F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6" y="2619"/>
              <a:ext cx="2045" cy="1105"/>
            </a:xfrm>
            <a:custGeom>
              <a:avLst/>
              <a:gdLst>
                <a:gd name="T0" fmla="*/ 783 w 1040"/>
                <a:gd name="T1" fmla="*/ 372 h 563"/>
                <a:gd name="T2" fmla="*/ 559 w 1040"/>
                <a:gd name="T3" fmla="*/ 224 h 563"/>
                <a:gd name="T4" fmla="*/ 491 w 1040"/>
                <a:gd name="T5" fmla="*/ 327 h 563"/>
                <a:gd name="T6" fmla="*/ 719 w 1040"/>
                <a:gd name="T7" fmla="*/ 479 h 563"/>
                <a:gd name="T8" fmla="*/ 963 w 1040"/>
                <a:gd name="T9" fmla="*/ 465 h 563"/>
                <a:gd name="T10" fmla="*/ 895 w 1040"/>
                <a:gd name="T11" fmla="*/ 210 h 563"/>
                <a:gd name="T12" fmla="*/ 678 w 1040"/>
                <a:gd name="T13" fmla="*/ 56 h 563"/>
                <a:gd name="T14" fmla="*/ 489 w 1040"/>
                <a:gd name="T15" fmla="*/ 10 h 563"/>
                <a:gd name="T16" fmla="*/ 0 w 1040"/>
                <a:gd name="T17" fmla="*/ 113 h 563"/>
                <a:gd name="T18" fmla="*/ 0 w 1040"/>
                <a:gd name="T19" fmla="*/ 244 h 563"/>
                <a:gd name="T20" fmla="*/ 508 w 1040"/>
                <a:gd name="T21" fmla="*/ 134 h 563"/>
                <a:gd name="T22" fmla="*/ 607 w 1040"/>
                <a:gd name="T23" fmla="*/ 160 h 563"/>
                <a:gd name="T24" fmla="*/ 839 w 1040"/>
                <a:gd name="T25" fmla="*/ 327 h 563"/>
                <a:gd name="T26" fmla="*/ 861 w 1040"/>
                <a:gd name="T27" fmla="*/ 392 h 563"/>
                <a:gd name="T28" fmla="*/ 783 w 1040"/>
                <a:gd name="T29" fmla="*/ 37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0" h="563">
                  <a:moveTo>
                    <a:pt x="783" y="372"/>
                  </a:moveTo>
                  <a:cubicBezTo>
                    <a:pt x="559" y="224"/>
                    <a:pt x="559" y="224"/>
                    <a:pt x="559" y="224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91" y="327"/>
                    <a:pt x="660" y="443"/>
                    <a:pt x="719" y="479"/>
                  </a:cubicBezTo>
                  <a:cubicBezTo>
                    <a:pt x="856" y="563"/>
                    <a:pt x="925" y="509"/>
                    <a:pt x="963" y="465"/>
                  </a:cubicBezTo>
                  <a:cubicBezTo>
                    <a:pt x="996" y="425"/>
                    <a:pt x="1040" y="312"/>
                    <a:pt x="895" y="210"/>
                  </a:cubicBezTo>
                  <a:cubicBezTo>
                    <a:pt x="838" y="170"/>
                    <a:pt x="678" y="56"/>
                    <a:pt x="678" y="56"/>
                  </a:cubicBezTo>
                  <a:cubicBezTo>
                    <a:pt x="623" y="17"/>
                    <a:pt x="556" y="0"/>
                    <a:pt x="489" y="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508" y="134"/>
                    <a:pt x="508" y="134"/>
                    <a:pt x="508" y="134"/>
                  </a:cubicBezTo>
                  <a:cubicBezTo>
                    <a:pt x="545" y="129"/>
                    <a:pt x="576" y="138"/>
                    <a:pt x="607" y="160"/>
                  </a:cubicBezTo>
                  <a:cubicBezTo>
                    <a:pt x="839" y="327"/>
                    <a:pt x="839" y="327"/>
                    <a:pt x="839" y="327"/>
                  </a:cubicBezTo>
                  <a:cubicBezTo>
                    <a:pt x="860" y="342"/>
                    <a:pt x="885" y="368"/>
                    <a:pt x="861" y="392"/>
                  </a:cubicBezTo>
                  <a:cubicBezTo>
                    <a:pt x="840" y="413"/>
                    <a:pt x="805" y="388"/>
                    <a:pt x="783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18F603C-8FB4-5C04-8F8B-3B21701BEEB8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4" y="2686"/>
              <a:ext cx="3489" cy="1636"/>
            </a:xfrm>
            <a:custGeom>
              <a:avLst/>
              <a:gdLst>
                <a:gd name="T0" fmla="*/ 1745 w 1774"/>
                <a:gd name="T1" fmla="*/ 102 h 834"/>
                <a:gd name="T2" fmla="*/ 1576 w 1774"/>
                <a:gd name="T3" fmla="*/ 21 h 834"/>
                <a:gd name="T4" fmla="*/ 1071 w 1774"/>
                <a:gd name="T5" fmla="*/ 170 h 834"/>
                <a:gd name="T6" fmla="*/ 1115 w 1774"/>
                <a:gd name="T7" fmla="*/ 289 h 834"/>
                <a:gd name="T8" fmla="*/ 1557 w 1774"/>
                <a:gd name="T9" fmla="*/ 157 h 834"/>
                <a:gd name="T10" fmla="*/ 1636 w 1774"/>
                <a:gd name="T11" fmla="*/ 158 h 834"/>
                <a:gd name="T12" fmla="*/ 1585 w 1774"/>
                <a:gd name="T13" fmla="*/ 228 h 834"/>
                <a:gd name="T14" fmla="*/ 772 w 1774"/>
                <a:gd name="T15" fmla="*/ 707 h 834"/>
                <a:gd name="T16" fmla="*/ 0 w 1774"/>
                <a:gd name="T17" fmla="*/ 579 h 834"/>
                <a:gd name="T18" fmla="*/ 0 w 1774"/>
                <a:gd name="T19" fmla="*/ 709 h 834"/>
                <a:gd name="T20" fmla="*/ 787 w 1774"/>
                <a:gd name="T21" fmla="*/ 834 h 834"/>
                <a:gd name="T22" fmla="*/ 1714 w 1774"/>
                <a:gd name="T23" fmla="*/ 294 h 834"/>
                <a:gd name="T24" fmla="*/ 1745 w 1774"/>
                <a:gd name="T25" fmla="*/ 1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4" h="834">
                  <a:moveTo>
                    <a:pt x="1745" y="102"/>
                  </a:moveTo>
                  <a:cubicBezTo>
                    <a:pt x="1716" y="46"/>
                    <a:pt x="1656" y="0"/>
                    <a:pt x="1576" y="21"/>
                  </a:cubicBezTo>
                  <a:cubicBezTo>
                    <a:pt x="1071" y="170"/>
                    <a:pt x="1071" y="170"/>
                    <a:pt x="1071" y="170"/>
                  </a:cubicBezTo>
                  <a:cubicBezTo>
                    <a:pt x="1115" y="289"/>
                    <a:pt x="1115" y="289"/>
                    <a:pt x="1115" y="289"/>
                  </a:cubicBezTo>
                  <a:cubicBezTo>
                    <a:pt x="1115" y="289"/>
                    <a:pt x="1446" y="189"/>
                    <a:pt x="1557" y="157"/>
                  </a:cubicBezTo>
                  <a:cubicBezTo>
                    <a:pt x="1596" y="146"/>
                    <a:pt x="1626" y="132"/>
                    <a:pt x="1636" y="158"/>
                  </a:cubicBezTo>
                  <a:cubicBezTo>
                    <a:pt x="1649" y="193"/>
                    <a:pt x="1623" y="205"/>
                    <a:pt x="1585" y="228"/>
                  </a:cubicBezTo>
                  <a:cubicBezTo>
                    <a:pt x="1492" y="285"/>
                    <a:pt x="835" y="707"/>
                    <a:pt x="772" y="707"/>
                  </a:cubicBezTo>
                  <a:cubicBezTo>
                    <a:pt x="678" y="707"/>
                    <a:pt x="0" y="579"/>
                    <a:pt x="0" y="57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698" y="834"/>
                    <a:pt x="787" y="834"/>
                  </a:cubicBezTo>
                  <a:cubicBezTo>
                    <a:pt x="884" y="834"/>
                    <a:pt x="1714" y="294"/>
                    <a:pt x="1714" y="294"/>
                  </a:cubicBezTo>
                  <a:cubicBezTo>
                    <a:pt x="1767" y="257"/>
                    <a:pt x="1774" y="160"/>
                    <a:pt x="174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53" name="Group 45">
            <a:extLst>
              <a:ext uri="{FF2B5EF4-FFF2-40B4-BE49-F238E27FC236}">
                <a16:creationId xmlns:a16="http://schemas.microsoft.com/office/drawing/2014/main" id="{D49B743C-53C1-F924-15AC-9D0DD661DC9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92406" y="2661502"/>
            <a:ext cx="396000" cy="390320"/>
            <a:chOff x="3575" y="1121"/>
            <a:chExt cx="4255" cy="4194"/>
          </a:xfrm>
          <a:solidFill>
            <a:schemeClr val="bg1"/>
          </a:solidFill>
        </p:grpSpPr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DE744D1E-A312-21C6-951E-1A235CF5ED3E}"/>
                </a:ext>
              </a:extLst>
            </p:cNvPr>
            <p:cNvSpPr>
              <a:spLocks/>
            </p:cNvSpPr>
            <p:nvPr/>
          </p:nvSpPr>
          <p:spPr bwMode="gray">
            <a:xfrm>
              <a:off x="4610" y="2888"/>
              <a:ext cx="307" cy="637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6E955D1F-2021-FF74-11C3-F0220A4FAAC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001" y="2876"/>
              <a:ext cx="530" cy="655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6" name="Freeform 48">
              <a:extLst>
                <a:ext uri="{FF2B5EF4-FFF2-40B4-BE49-F238E27FC236}">
                  <a16:creationId xmlns:a16="http://schemas.microsoft.com/office/drawing/2014/main" id="{6516A0E2-C642-45A8-99E0-41F11B3B853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585" y="2876"/>
              <a:ext cx="523" cy="655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7" name="Freeform 49">
              <a:extLst>
                <a:ext uri="{FF2B5EF4-FFF2-40B4-BE49-F238E27FC236}">
                  <a16:creationId xmlns:a16="http://schemas.microsoft.com/office/drawing/2014/main" id="{358888AC-8734-A7F2-841D-5F967E2FD4A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162" y="2876"/>
              <a:ext cx="657" cy="655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8" name="Freeform 50">
              <a:extLst>
                <a:ext uri="{FF2B5EF4-FFF2-40B4-BE49-F238E27FC236}">
                  <a16:creationId xmlns:a16="http://schemas.microsoft.com/office/drawing/2014/main" id="{3733E7CB-7623-7C2C-CA3A-784FC32A02ED}"/>
                </a:ext>
              </a:extLst>
            </p:cNvPr>
            <p:cNvSpPr>
              <a:spLocks/>
            </p:cNvSpPr>
            <p:nvPr/>
          </p:nvSpPr>
          <p:spPr bwMode="gray">
            <a:xfrm>
              <a:off x="3575" y="1271"/>
              <a:ext cx="4255" cy="4044"/>
            </a:xfrm>
            <a:custGeom>
              <a:avLst/>
              <a:gdLst>
                <a:gd name="T0" fmla="*/ 392 w 707"/>
                <a:gd name="T1" fmla="*/ 0 h 673"/>
                <a:gd name="T2" fmla="*/ 435 w 707"/>
                <a:gd name="T3" fmla="*/ 43 h 673"/>
                <a:gd name="T4" fmla="*/ 461 w 707"/>
                <a:gd name="T5" fmla="*/ 69 h 673"/>
                <a:gd name="T6" fmla="*/ 435 w 707"/>
                <a:gd name="T7" fmla="*/ 94 h 673"/>
                <a:gd name="T8" fmla="*/ 414 w 707"/>
                <a:gd name="T9" fmla="*/ 115 h 673"/>
                <a:gd name="T10" fmla="*/ 505 w 707"/>
                <a:gd name="T11" fmla="*/ 168 h 673"/>
                <a:gd name="T12" fmla="*/ 505 w 707"/>
                <a:gd name="T13" fmla="*/ 471 h 673"/>
                <a:gd name="T14" fmla="*/ 202 w 707"/>
                <a:gd name="T15" fmla="*/ 471 h 673"/>
                <a:gd name="T16" fmla="*/ 202 w 707"/>
                <a:gd name="T17" fmla="*/ 168 h 673"/>
                <a:gd name="T18" fmla="*/ 234 w 707"/>
                <a:gd name="T19" fmla="*/ 143 h 673"/>
                <a:gd name="T20" fmla="*/ 265 w 707"/>
                <a:gd name="T21" fmla="*/ 111 h 673"/>
                <a:gd name="T22" fmla="*/ 308 w 707"/>
                <a:gd name="T23" fmla="*/ 68 h 673"/>
                <a:gd name="T24" fmla="*/ 265 w 707"/>
                <a:gd name="T25" fmla="*/ 26 h 673"/>
                <a:gd name="T26" fmla="*/ 254 w 707"/>
                <a:gd name="T27" fmla="*/ 14 h 673"/>
                <a:gd name="T28" fmla="*/ 126 w 707"/>
                <a:gd name="T29" fmla="*/ 92 h 673"/>
                <a:gd name="T30" fmla="*/ 126 w 707"/>
                <a:gd name="T31" fmla="*/ 547 h 673"/>
                <a:gd name="T32" fmla="*/ 581 w 707"/>
                <a:gd name="T33" fmla="*/ 547 h 673"/>
                <a:gd name="T34" fmla="*/ 581 w 707"/>
                <a:gd name="T35" fmla="*/ 92 h 673"/>
                <a:gd name="T36" fmla="*/ 392 w 707"/>
                <a:gd name="T3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7" h="673">
                  <a:moveTo>
                    <a:pt x="392" y="0"/>
                  </a:moveTo>
                  <a:cubicBezTo>
                    <a:pt x="435" y="43"/>
                    <a:pt x="435" y="43"/>
                    <a:pt x="435" y="43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14" y="115"/>
                    <a:pt x="414" y="115"/>
                    <a:pt x="414" y="115"/>
                  </a:cubicBezTo>
                  <a:cubicBezTo>
                    <a:pt x="448" y="124"/>
                    <a:pt x="479" y="142"/>
                    <a:pt x="505" y="168"/>
                  </a:cubicBezTo>
                  <a:cubicBezTo>
                    <a:pt x="588" y="252"/>
                    <a:pt x="588" y="388"/>
                    <a:pt x="505" y="471"/>
                  </a:cubicBezTo>
                  <a:cubicBezTo>
                    <a:pt x="422" y="554"/>
                    <a:pt x="286" y="554"/>
                    <a:pt x="202" y="471"/>
                  </a:cubicBezTo>
                  <a:cubicBezTo>
                    <a:pt x="119" y="388"/>
                    <a:pt x="119" y="252"/>
                    <a:pt x="202" y="168"/>
                  </a:cubicBezTo>
                  <a:cubicBezTo>
                    <a:pt x="212" y="159"/>
                    <a:pt x="223" y="150"/>
                    <a:pt x="234" y="143"/>
                  </a:cubicBezTo>
                  <a:cubicBezTo>
                    <a:pt x="265" y="111"/>
                    <a:pt x="265" y="111"/>
                    <a:pt x="265" y="111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07" y="29"/>
                    <a:pt x="163" y="55"/>
                    <a:pt x="126" y="92"/>
                  </a:cubicBezTo>
                  <a:cubicBezTo>
                    <a:pt x="0" y="218"/>
                    <a:pt x="0" y="422"/>
                    <a:pt x="126" y="547"/>
                  </a:cubicBezTo>
                  <a:cubicBezTo>
                    <a:pt x="252" y="673"/>
                    <a:pt x="456" y="673"/>
                    <a:pt x="581" y="547"/>
                  </a:cubicBezTo>
                  <a:cubicBezTo>
                    <a:pt x="707" y="422"/>
                    <a:pt x="707" y="218"/>
                    <a:pt x="581" y="92"/>
                  </a:cubicBezTo>
                  <a:cubicBezTo>
                    <a:pt x="528" y="39"/>
                    <a:pt x="462" y="9"/>
                    <a:pt x="3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9" name="Freeform 51">
              <a:extLst>
                <a:ext uri="{FF2B5EF4-FFF2-40B4-BE49-F238E27FC236}">
                  <a16:creationId xmlns:a16="http://schemas.microsoft.com/office/drawing/2014/main" id="{46C62562-3EC6-E3BF-1BCB-054C1377E9EC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0" name="Freeform 52">
              <a:extLst>
                <a:ext uri="{FF2B5EF4-FFF2-40B4-BE49-F238E27FC236}">
                  <a16:creationId xmlns:a16="http://schemas.microsoft.com/office/drawing/2014/main" id="{A9911978-EB08-189A-1F62-7555EA475E7F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sp>
        <p:nvSpPr>
          <p:cNvPr id="64" name="Grafik 308">
            <a:extLst>
              <a:ext uri="{FF2B5EF4-FFF2-40B4-BE49-F238E27FC236}">
                <a16:creationId xmlns:a16="http://schemas.microsoft.com/office/drawing/2014/main" id="{C08CCB94-5817-9302-7A0F-6992D0B21C07}"/>
              </a:ext>
            </a:extLst>
          </p:cNvPr>
          <p:cNvSpPr>
            <a:spLocks noChangeAspect="1"/>
          </p:cNvSpPr>
          <p:nvPr/>
        </p:nvSpPr>
        <p:spPr bwMode="gray">
          <a:xfrm>
            <a:off x="4739893" y="2268975"/>
            <a:ext cx="339750" cy="360000"/>
          </a:xfrm>
          <a:custGeom>
            <a:avLst/>
            <a:gdLst>
              <a:gd name="connsiteX0" fmla="*/ 0 w 6472237"/>
              <a:gd name="connsiteY0" fmla="*/ 1143314 h 6858000"/>
              <a:gd name="connsiteX1" fmla="*/ 6475752 w 6472237"/>
              <a:gd name="connsiteY1" fmla="*/ 1143314 h 6858000"/>
              <a:gd name="connsiteX2" fmla="*/ 6475752 w 6472237"/>
              <a:gd name="connsiteY2" fmla="*/ 2286114 h 6858000"/>
              <a:gd name="connsiteX3" fmla="*/ 0 w 6472237"/>
              <a:gd name="connsiteY3" fmla="*/ 2286114 h 6858000"/>
              <a:gd name="connsiteX4" fmla="*/ 0 w 6472237"/>
              <a:gd name="connsiteY4" fmla="*/ 1143314 h 6858000"/>
              <a:gd name="connsiteX5" fmla="*/ 600 w 6472237"/>
              <a:gd name="connsiteY5" fmla="*/ 6659032 h 6858000"/>
              <a:gd name="connsiteX6" fmla="*/ 600 w 6472237"/>
              <a:gd name="connsiteY6" fmla="*/ 2667676 h 6858000"/>
              <a:gd name="connsiteX7" fmla="*/ 385677 w 6472237"/>
              <a:gd name="connsiteY7" fmla="*/ 2667676 h 6858000"/>
              <a:gd name="connsiteX8" fmla="*/ 385677 w 6472237"/>
              <a:gd name="connsiteY8" fmla="*/ 6476352 h 6858000"/>
              <a:gd name="connsiteX9" fmla="*/ 6092733 w 6472237"/>
              <a:gd name="connsiteY9" fmla="*/ 6476352 h 6858000"/>
              <a:gd name="connsiteX10" fmla="*/ 6092733 w 6472237"/>
              <a:gd name="connsiteY10" fmla="*/ 2667076 h 6858000"/>
              <a:gd name="connsiteX11" fmla="*/ 6476352 w 6472237"/>
              <a:gd name="connsiteY11" fmla="*/ 2667076 h 6858000"/>
              <a:gd name="connsiteX12" fmla="*/ 6476352 w 6472237"/>
              <a:gd name="connsiteY12" fmla="*/ 6659032 h 6858000"/>
              <a:gd name="connsiteX13" fmla="*/ 6268383 w 6472237"/>
              <a:gd name="connsiteY13" fmla="*/ 6856200 h 6858000"/>
              <a:gd name="connsiteX14" fmla="*/ 219199 w 6472237"/>
              <a:gd name="connsiteY14" fmla="*/ 6856200 h 6858000"/>
              <a:gd name="connsiteX15" fmla="*/ 600 w 6472237"/>
              <a:gd name="connsiteY15" fmla="*/ 6659032 h 6858000"/>
              <a:gd name="connsiteX16" fmla="*/ 755752 w 6472237"/>
              <a:gd name="connsiteY16" fmla="*/ 0 h 6858000"/>
              <a:gd name="connsiteX17" fmla="*/ 1142543 w 6472237"/>
              <a:gd name="connsiteY17" fmla="*/ 0 h 6858000"/>
              <a:gd name="connsiteX18" fmla="*/ 1142543 w 6472237"/>
              <a:gd name="connsiteY18" fmla="*/ 759352 h 6858000"/>
              <a:gd name="connsiteX19" fmla="*/ 755752 w 6472237"/>
              <a:gd name="connsiteY19" fmla="*/ 759352 h 6858000"/>
              <a:gd name="connsiteX20" fmla="*/ 755752 w 6472237"/>
              <a:gd name="connsiteY20" fmla="*/ 0 h 6858000"/>
              <a:gd name="connsiteX21" fmla="*/ 5332952 w 6472237"/>
              <a:gd name="connsiteY21" fmla="*/ 0 h 6858000"/>
              <a:gd name="connsiteX22" fmla="*/ 5713314 w 6472237"/>
              <a:gd name="connsiteY22" fmla="*/ 0 h 6858000"/>
              <a:gd name="connsiteX23" fmla="*/ 5713314 w 6472237"/>
              <a:gd name="connsiteY23" fmla="*/ 759352 h 6858000"/>
              <a:gd name="connsiteX24" fmla="*/ 5332952 w 6472237"/>
              <a:gd name="connsiteY24" fmla="*/ 759352 h 6858000"/>
              <a:gd name="connsiteX25" fmla="*/ 5332952 w 6472237"/>
              <a:gd name="connsiteY25" fmla="*/ 0 h 6858000"/>
              <a:gd name="connsiteX26" fmla="*/ 3231404 w 6472237"/>
              <a:gd name="connsiteY26" fmla="*/ 3035008 h 6858000"/>
              <a:gd name="connsiteX27" fmla="*/ 1711328 w 6472237"/>
              <a:gd name="connsiteY27" fmla="*/ 4562371 h 6858000"/>
              <a:gd name="connsiteX28" fmla="*/ 3238691 w 6472237"/>
              <a:gd name="connsiteY28" fmla="*/ 6082446 h 6858000"/>
              <a:gd name="connsiteX29" fmla="*/ 4758766 w 6472237"/>
              <a:gd name="connsiteY29" fmla="*/ 4562371 h 6858000"/>
              <a:gd name="connsiteX30" fmla="*/ 3231404 w 6472237"/>
              <a:gd name="connsiteY30" fmla="*/ 3035008 h 6858000"/>
              <a:gd name="connsiteX31" fmla="*/ 3812705 w 6472237"/>
              <a:gd name="connsiteY31" fmla="*/ 4006787 h 6858000"/>
              <a:gd name="connsiteX32" fmla="*/ 3431572 w 6472237"/>
              <a:gd name="connsiteY32" fmla="*/ 3881800 h 6858000"/>
              <a:gd name="connsiteX33" fmla="*/ 2941482 w 6472237"/>
              <a:gd name="connsiteY33" fmla="*/ 4216041 h 6858000"/>
              <a:gd name="connsiteX34" fmla="*/ 3501266 w 6472237"/>
              <a:gd name="connsiteY34" fmla="*/ 4216041 h 6858000"/>
              <a:gd name="connsiteX35" fmla="*/ 3454632 w 6472237"/>
              <a:gd name="connsiteY35" fmla="*/ 4472788 h 6858000"/>
              <a:gd name="connsiteX36" fmla="*/ 2886875 w 6472237"/>
              <a:gd name="connsiteY36" fmla="*/ 4472788 h 6858000"/>
              <a:gd name="connsiteX37" fmla="*/ 2879246 w 6472237"/>
              <a:gd name="connsiteY37" fmla="*/ 4558341 h 6858000"/>
              <a:gd name="connsiteX38" fmla="*/ 2886875 w 6472237"/>
              <a:gd name="connsiteY38" fmla="*/ 4659668 h 6858000"/>
              <a:gd name="connsiteX39" fmla="*/ 3423599 w 6472237"/>
              <a:gd name="connsiteY39" fmla="*/ 4659668 h 6858000"/>
              <a:gd name="connsiteX40" fmla="*/ 3377137 w 6472237"/>
              <a:gd name="connsiteY40" fmla="*/ 4908614 h 6858000"/>
              <a:gd name="connsiteX41" fmla="*/ 2949369 w 6472237"/>
              <a:gd name="connsiteY41" fmla="*/ 4908614 h 6858000"/>
              <a:gd name="connsiteX42" fmla="*/ 3431400 w 6472237"/>
              <a:gd name="connsiteY42" fmla="*/ 5242684 h 6858000"/>
              <a:gd name="connsiteX43" fmla="*/ 3812534 w 6472237"/>
              <a:gd name="connsiteY43" fmla="*/ 5110325 h 6858000"/>
              <a:gd name="connsiteX44" fmla="*/ 3812534 w 6472237"/>
              <a:gd name="connsiteY44" fmla="*/ 5515033 h 6858000"/>
              <a:gd name="connsiteX45" fmla="*/ 3408169 w 6472237"/>
              <a:gd name="connsiteY45" fmla="*/ 5608558 h 6858000"/>
              <a:gd name="connsiteX46" fmla="*/ 2521601 w 6472237"/>
              <a:gd name="connsiteY46" fmla="*/ 4908614 h 6858000"/>
              <a:gd name="connsiteX47" fmla="*/ 2319290 w 6472237"/>
              <a:gd name="connsiteY47" fmla="*/ 4908614 h 6858000"/>
              <a:gd name="connsiteX48" fmla="*/ 2319290 w 6472237"/>
              <a:gd name="connsiteY48" fmla="*/ 4659668 h 6858000"/>
              <a:gd name="connsiteX49" fmla="*/ 2482682 w 6472237"/>
              <a:gd name="connsiteY49" fmla="*/ 4659668 h 6858000"/>
              <a:gd name="connsiteX50" fmla="*/ 2474709 w 6472237"/>
              <a:gd name="connsiteY50" fmla="*/ 4558341 h 6858000"/>
              <a:gd name="connsiteX51" fmla="*/ 2482682 w 6472237"/>
              <a:gd name="connsiteY51" fmla="*/ 4472788 h 6858000"/>
              <a:gd name="connsiteX52" fmla="*/ 2319290 w 6472237"/>
              <a:gd name="connsiteY52" fmla="*/ 4472788 h 6858000"/>
              <a:gd name="connsiteX53" fmla="*/ 2319290 w 6472237"/>
              <a:gd name="connsiteY53" fmla="*/ 4216041 h 6858000"/>
              <a:gd name="connsiteX54" fmla="*/ 2521601 w 6472237"/>
              <a:gd name="connsiteY54" fmla="*/ 4216041 h 6858000"/>
              <a:gd name="connsiteX55" fmla="*/ 3415798 w 6472237"/>
              <a:gd name="connsiteY55" fmla="*/ 3508467 h 6858000"/>
              <a:gd name="connsiteX56" fmla="*/ 3812534 w 6472237"/>
              <a:gd name="connsiteY56" fmla="*/ 3609623 h 6858000"/>
              <a:gd name="connsiteX57" fmla="*/ 3812534 w 6472237"/>
              <a:gd name="connsiteY57" fmla="*/ 4006701 h 6858000"/>
              <a:gd name="connsiteX58" fmla="*/ 3812705 w 6472237"/>
              <a:gd name="connsiteY58" fmla="*/ 40067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472237" h="6858000">
                <a:moveTo>
                  <a:pt x="0" y="1143314"/>
                </a:moveTo>
                <a:lnTo>
                  <a:pt x="6475752" y="1143314"/>
                </a:lnTo>
                <a:lnTo>
                  <a:pt x="6475752" y="2286114"/>
                </a:lnTo>
                <a:lnTo>
                  <a:pt x="0" y="2286114"/>
                </a:lnTo>
                <a:cubicBezTo>
                  <a:pt x="0" y="2286114"/>
                  <a:pt x="0" y="1143314"/>
                  <a:pt x="0" y="1143314"/>
                </a:cubicBezTo>
                <a:close/>
                <a:moveTo>
                  <a:pt x="600" y="6659032"/>
                </a:moveTo>
                <a:lnTo>
                  <a:pt x="600" y="2667676"/>
                </a:lnTo>
                <a:lnTo>
                  <a:pt x="385677" y="2667676"/>
                </a:lnTo>
                <a:lnTo>
                  <a:pt x="385677" y="6476352"/>
                </a:lnTo>
                <a:lnTo>
                  <a:pt x="6092733" y="6476352"/>
                </a:lnTo>
                <a:lnTo>
                  <a:pt x="6092733" y="2667076"/>
                </a:lnTo>
                <a:lnTo>
                  <a:pt x="6476352" y="2667076"/>
                </a:lnTo>
                <a:lnTo>
                  <a:pt x="6476352" y="6659032"/>
                </a:lnTo>
                <a:cubicBezTo>
                  <a:pt x="6481667" y="6780934"/>
                  <a:pt x="6382827" y="6872316"/>
                  <a:pt x="6268383" y="6856200"/>
                </a:cubicBezTo>
                <a:lnTo>
                  <a:pt x="219199" y="6856200"/>
                </a:lnTo>
                <a:cubicBezTo>
                  <a:pt x="97298" y="6872316"/>
                  <a:pt x="5915" y="6780934"/>
                  <a:pt x="600" y="6659032"/>
                </a:cubicBezTo>
                <a:close/>
                <a:moveTo>
                  <a:pt x="755752" y="0"/>
                </a:moveTo>
                <a:lnTo>
                  <a:pt x="1142543" y="0"/>
                </a:lnTo>
                <a:lnTo>
                  <a:pt x="1142543" y="759352"/>
                </a:lnTo>
                <a:lnTo>
                  <a:pt x="755752" y="759352"/>
                </a:lnTo>
                <a:lnTo>
                  <a:pt x="755752" y="0"/>
                </a:lnTo>
                <a:close/>
                <a:moveTo>
                  <a:pt x="5332952" y="0"/>
                </a:moveTo>
                <a:lnTo>
                  <a:pt x="5713314" y="0"/>
                </a:lnTo>
                <a:lnTo>
                  <a:pt x="5713314" y="759352"/>
                </a:lnTo>
                <a:lnTo>
                  <a:pt x="5332952" y="759352"/>
                </a:lnTo>
                <a:cubicBezTo>
                  <a:pt x="5332952" y="759352"/>
                  <a:pt x="5332952" y="0"/>
                  <a:pt x="5332952" y="0"/>
                </a:cubicBezTo>
                <a:close/>
                <a:moveTo>
                  <a:pt x="3231404" y="3035008"/>
                </a:moveTo>
                <a:cubicBezTo>
                  <a:pt x="2385212" y="3035008"/>
                  <a:pt x="1711328" y="3738982"/>
                  <a:pt x="1711328" y="4562371"/>
                </a:cubicBezTo>
                <a:cubicBezTo>
                  <a:pt x="1711328" y="5371272"/>
                  <a:pt x="2369953" y="6082446"/>
                  <a:pt x="3238691" y="6082446"/>
                </a:cubicBezTo>
                <a:cubicBezTo>
                  <a:pt x="4084882" y="6082446"/>
                  <a:pt x="4758766" y="5408562"/>
                  <a:pt x="4758766" y="4562371"/>
                </a:cubicBezTo>
                <a:cubicBezTo>
                  <a:pt x="4758766" y="3738810"/>
                  <a:pt x="4107342" y="3035008"/>
                  <a:pt x="3231404" y="3035008"/>
                </a:cubicBezTo>
                <a:close/>
                <a:moveTo>
                  <a:pt x="3812705" y="4006787"/>
                </a:moveTo>
                <a:cubicBezTo>
                  <a:pt x="3695948" y="3920719"/>
                  <a:pt x="3563760" y="3881800"/>
                  <a:pt x="3431572" y="3881800"/>
                </a:cubicBezTo>
                <a:cubicBezTo>
                  <a:pt x="3213830" y="3881800"/>
                  <a:pt x="3034836" y="4006787"/>
                  <a:pt x="2941482" y="4216041"/>
                </a:cubicBezTo>
                <a:lnTo>
                  <a:pt x="3501266" y="4216041"/>
                </a:lnTo>
                <a:lnTo>
                  <a:pt x="3454632" y="4472788"/>
                </a:lnTo>
                <a:lnTo>
                  <a:pt x="2886875" y="4472788"/>
                </a:lnTo>
                <a:lnTo>
                  <a:pt x="2879246" y="4558341"/>
                </a:lnTo>
                <a:lnTo>
                  <a:pt x="2886875" y="4659668"/>
                </a:lnTo>
                <a:lnTo>
                  <a:pt x="3423599" y="4659668"/>
                </a:lnTo>
                <a:lnTo>
                  <a:pt x="3377137" y="4908614"/>
                </a:lnTo>
                <a:lnTo>
                  <a:pt x="2949369" y="4908614"/>
                </a:lnTo>
                <a:cubicBezTo>
                  <a:pt x="3042895" y="5118726"/>
                  <a:pt x="3213745" y="5242684"/>
                  <a:pt x="3431400" y="5242684"/>
                </a:cubicBezTo>
                <a:cubicBezTo>
                  <a:pt x="3563588" y="5242684"/>
                  <a:pt x="3695776" y="5196050"/>
                  <a:pt x="3812534" y="5110325"/>
                </a:cubicBezTo>
                <a:lnTo>
                  <a:pt x="3812534" y="5515033"/>
                </a:lnTo>
                <a:cubicBezTo>
                  <a:pt x="3695776" y="5577354"/>
                  <a:pt x="3563588" y="5608558"/>
                  <a:pt x="3408169" y="5608558"/>
                </a:cubicBezTo>
                <a:cubicBezTo>
                  <a:pt x="2980401" y="5608558"/>
                  <a:pt x="2638273" y="5343840"/>
                  <a:pt x="2521601" y="4908614"/>
                </a:cubicBezTo>
                <a:lnTo>
                  <a:pt x="2319290" y="4908614"/>
                </a:lnTo>
                <a:lnTo>
                  <a:pt x="2319290" y="4659668"/>
                </a:lnTo>
                <a:lnTo>
                  <a:pt x="2482682" y="4659668"/>
                </a:lnTo>
                <a:cubicBezTo>
                  <a:pt x="2474709" y="4636008"/>
                  <a:pt x="2474709" y="4604976"/>
                  <a:pt x="2474709" y="4558341"/>
                </a:cubicBezTo>
                <a:lnTo>
                  <a:pt x="2482682" y="4472788"/>
                </a:lnTo>
                <a:lnTo>
                  <a:pt x="2319290" y="4472788"/>
                </a:lnTo>
                <a:lnTo>
                  <a:pt x="2319290" y="4216041"/>
                </a:lnTo>
                <a:lnTo>
                  <a:pt x="2521601" y="4216041"/>
                </a:lnTo>
                <a:cubicBezTo>
                  <a:pt x="2638187" y="3780987"/>
                  <a:pt x="2980401" y="3508467"/>
                  <a:pt x="3415798" y="3508467"/>
                </a:cubicBezTo>
                <a:cubicBezTo>
                  <a:pt x="3563588" y="3508467"/>
                  <a:pt x="3695605" y="3539928"/>
                  <a:pt x="3812534" y="3609623"/>
                </a:cubicBezTo>
                <a:lnTo>
                  <a:pt x="3812534" y="4006701"/>
                </a:lnTo>
                <a:lnTo>
                  <a:pt x="3812705" y="4006701"/>
                </a:lnTo>
                <a:close/>
              </a:path>
            </a:pathLst>
          </a:custGeom>
          <a:solidFill>
            <a:schemeClr val="bg1"/>
          </a:solidFill>
          <a:ln w="8567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50FD433D-0ED1-06B3-32E2-7541B86EFD3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776985" y="3299590"/>
            <a:ext cx="396000" cy="364878"/>
            <a:chOff x="1036638" y="2735263"/>
            <a:chExt cx="585787" cy="539750"/>
          </a:xfrm>
          <a:solidFill>
            <a:schemeClr val="bg1"/>
          </a:solidFill>
        </p:grpSpPr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2550EBB2-6ECD-2AD5-7F49-DDF4873106D9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3128963"/>
              <a:ext cx="585787" cy="146050"/>
            </a:xfrm>
            <a:custGeom>
              <a:avLst/>
              <a:gdLst>
                <a:gd name="T0" fmla="*/ 16320 w 16320"/>
                <a:gd name="T1" fmla="*/ 187 h 4079"/>
                <a:gd name="T2" fmla="*/ 13974 w 16320"/>
                <a:gd name="T3" fmla="*/ 1103 h 4079"/>
                <a:gd name="T4" fmla="*/ 11075 w 16320"/>
                <a:gd name="T5" fmla="*/ 0 h 4079"/>
                <a:gd name="T6" fmla="*/ 8182 w 16320"/>
                <a:gd name="T7" fmla="*/ 1103 h 4079"/>
                <a:gd name="T8" fmla="*/ 5374 w 16320"/>
                <a:gd name="T9" fmla="*/ 48 h 4079"/>
                <a:gd name="T10" fmla="*/ 2523 w 16320"/>
                <a:gd name="T11" fmla="*/ 1103 h 4079"/>
                <a:gd name="T12" fmla="*/ 0 w 16320"/>
                <a:gd name="T13" fmla="*/ 109 h 4079"/>
                <a:gd name="T14" fmla="*/ 0 w 16320"/>
                <a:gd name="T15" fmla="*/ 3185 h 4079"/>
                <a:gd name="T16" fmla="*/ 2523 w 16320"/>
                <a:gd name="T17" fmla="*/ 4079 h 4079"/>
                <a:gd name="T18" fmla="*/ 5370 w 16320"/>
                <a:gd name="T19" fmla="*/ 3134 h 4079"/>
                <a:gd name="T20" fmla="*/ 8182 w 16320"/>
                <a:gd name="T21" fmla="*/ 4079 h 4079"/>
                <a:gd name="T22" fmla="*/ 11071 w 16320"/>
                <a:gd name="T23" fmla="*/ 3089 h 4079"/>
                <a:gd name="T24" fmla="*/ 13974 w 16320"/>
                <a:gd name="T25" fmla="*/ 4079 h 4079"/>
                <a:gd name="T26" fmla="*/ 16320 w 16320"/>
                <a:gd name="T27" fmla="*/ 3244 h 4079"/>
                <a:gd name="T28" fmla="*/ 16320 w 16320"/>
                <a:gd name="T29" fmla="*/ 187 h 4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20" h="4079">
                  <a:moveTo>
                    <a:pt x="16320" y="187"/>
                  </a:moveTo>
                  <a:cubicBezTo>
                    <a:pt x="15185" y="999"/>
                    <a:pt x="14439" y="1103"/>
                    <a:pt x="13974" y="1103"/>
                  </a:cubicBezTo>
                  <a:cubicBezTo>
                    <a:pt x="13190" y="1103"/>
                    <a:pt x="12133" y="885"/>
                    <a:pt x="11075" y="0"/>
                  </a:cubicBezTo>
                  <a:cubicBezTo>
                    <a:pt x="9994" y="886"/>
                    <a:pt x="8949" y="1103"/>
                    <a:pt x="8182" y="1103"/>
                  </a:cubicBezTo>
                  <a:cubicBezTo>
                    <a:pt x="7421" y="1103"/>
                    <a:pt x="6398" y="893"/>
                    <a:pt x="5374" y="48"/>
                  </a:cubicBezTo>
                  <a:cubicBezTo>
                    <a:pt x="4318" y="894"/>
                    <a:pt x="3284" y="1103"/>
                    <a:pt x="2523" y="1103"/>
                  </a:cubicBezTo>
                  <a:cubicBezTo>
                    <a:pt x="1533" y="1103"/>
                    <a:pt x="830" y="749"/>
                    <a:pt x="0" y="109"/>
                  </a:cubicBezTo>
                  <a:cubicBezTo>
                    <a:pt x="0" y="3185"/>
                    <a:pt x="0" y="3185"/>
                    <a:pt x="0" y="3185"/>
                  </a:cubicBezTo>
                  <a:cubicBezTo>
                    <a:pt x="840" y="3759"/>
                    <a:pt x="1542" y="4079"/>
                    <a:pt x="2523" y="4079"/>
                  </a:cubicBezTo>
                  <a:cubicBezTo>
                    <a:pt x="3533" y="4079"/>
                    <a:pt x="4497" y="3756"/>
                    <a:pt x="5370" y="3134"/>
                  </a:cubicBezTo>
                  <a:cubicBezTo>
                    <a:pt x="6222" y="3756"/>
                    <a:pt x="7174" y="4079"/>
                    <a:pt x="8182" y="4079"/>
                  </a:cubicBezTo>
                  <a:cubicBezTo>
                    <a:pt x="9200" y="4079"/>
                    <a:pt x="10180" y="3741"/>
                    <a:pt x="11071" y="3089"/>
                  </a:cubicBezTo>
                  <a:cubicBezTo>
                    <a:pt x="11951" y="3741"/>
                    <a:pt x="12933" y="4079"/>
                    <a:pt x="13974" y="4079"/>
                  </a:cubicBezTo>
                  <a:cubicBezTo>
                    <a:pt x="14974" y="4079"/>
                    <a:pt x="15544" y="3759"/>
                    <a:pt x="16320" y="3244"/>
                  </a:cubicBezTo>
                  <a:lnTo>
                    <a:pt x="1632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2AB60827-2CA9-10F5-C56B-52357FDB6BB2}"/>
                </a:ext>
              </a:extLst>
            </p:cNvPr>
            <p:cNvSpPr>
              <a:spLocks/>
            </p:cNvSpPr>
            <p:nvPr/>
          </p:nvSpPr>
          <p:spPr bwMode="gray">
            <a:xfrm>
              <a:off x="1309688" y="2735263"/>
              <a:ext cx="39687" cy="85725"/>
            </a:xfrm>
            <a:custGeom>
              <a:avLst/>
              <a:gdLst>
                <a:gd name="T0" fmla="*/ 25 w 25"/>
                <a:gd name="T1" fmla="*/ 54 h 54"/>
                <a:gd name="T2" fmla="*/ 0 w 25"/>
                <a:gd name="T3" fmla="*/ 54 h 54"/>
                <a:gd name="T4" fmla="*/ 0 w 25"/>
                <a:gd name="T5" fmla="*/ 0 h 54"/>
                <a:gd name="T6" fmla="*/ 25 w 25"/>
                <a:gd name="T7" fmla="*/ 0 h 54"/>
                <a:gd name="T8" fmla="*/ 25 w 25"/>
                <a:gd name="T9" fmla="*/ 54 h 54"/>
                <a:gd name="T10" fmla="*/ 25 w 25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4">
                  <a:moveTo>
                    <a:pt x="25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4"/>
                  </a:lnTo>
                  <a:lnTo>
                    <a:pt x="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FAE2D926-529B-567B-5AE6-A1B13541019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3475" y="2776538"/>
              <a:ext cx="79375" cy="92075"/>
            </a:xfrm>
            <a:custGeom>
              <a:avLst/>
              <a:gdLst>
                <a:gd name="T0" fmla="*/ 30 w 50"/>
                <a:gd name="T1" fmla="*/ 58 h 58"/>
                <a:gd name="T2" fmla="*/ 0 w 50"/>
                <a:gd name="T3" fmla="*/ 13 h 58"/>
                <a:gd name="T4" fmla="*/ 21 w 50"/>
                <a:gd name="T5" fmla="*/ 0 h 58"/>
                <a:gd name="T6" fmla="*/ 50 w 50"/>
                <a:gd name="T7" fmla="*/ 45 h 58"/>
                <a:gd name="T8" fmla="*/ 30 w 50"/>
                <a:gd name="T9" fmla="*/ 58 h 58"/>
                <a:gd name="T10" fmla="*/ 30 w 50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30" y="58"/>
                  </a:moveTo>
                  <a:lnTo>
                    <a:pt x="0" y="13"/>
                  </a:lnTo>
                  <a:lnTo>
                    <a:pt x="21" y="0"/>
                  </a:lnTo>
                  <a:lnTo>
                    <a:pt x="50" y="45"/>
                  </a:lnTo>
                  <a:lnTo>
                    <a:pt x="30" y="58"/>
                  </a:lnTo>
                  <a:lnTo>
                    <a:pt x="3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142CA242-559E-7228-3251-D333991A19BA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2903538"/>
              <a:ext cx="95250" cy="66675"/>
            </a:xfrm>
            <a:custGeom>
              <a:avLst/>
              <a:gdLst>
                <a:gd name="T0" fmla="*/ 0 w 60"/>
                <a:gd name="T1" fmla="*/ 22 h 42"/>
                <a:gd name="T2" fmla="*/ 51 w 60"/>
                <a:gd name="T3" fmla="*/ 42 h 42"/>
                <a:gd name="T4" fmla="*/ 60 w 60"/>
                <a:gd name="T5" fmla="*/ 19 h 42"/>
                <a:gd name="T6" fmla="*/ 9 w 60"/>
                <a:gd name="T7" fmla="*/ 0 h 42"/>
                <a:gd name="T8" fmla="*/ 0 w 60"/>
                <a:gd name="T9" fmla="*/ 22 h 42"/>
                <a:gd name="T10" fmla="*/ 0 w 60"/>
                <a:gd name="T1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2">
                  <a:moveTo>
                    <a:pt x="0" y="22"/>
                  </a:moveTo>
                  <a:lnTo>
                    <a:pt x="51" y="42"/>
                  </a:lnTo>
                  <a:lnTo>
                    <a:pt x="60" y="19"/>
                  </a:lnTo>
                  <a:lnTo>
                    <a:pt x="9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BDB676B3-F31F-4432-2B44-9920D78C7E4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4113" y="2868613"/>
              <a:ext cx="350837" cy="174625"/>
            </a:xfrm>
            <a:custGeom>
              <a:avLst/>
              <a:gdLst>
                <a:gd name="T0" fmla="*/ 8707 w 9787"/>
                <a:gd name="T1" fmla="*/ 4890 h 4890"/>
                <a:gd name="T2" fmla="*/ 4893 w 9787"/>
                <a:gd name="T3" fmla="*/ 1079 h 4890"/>
                <a:gd name="T4" fmla="*/ 1080 w 9787"/>
                <a:gd name="T5" fmla="*/ 4890 h 4890"/>
                <a:gd name="T6" fmla="*/ 0 w 9787"/>
                <a:gd name="T7" fmla="*/ 4889 h 4890"/>
                <a:gd name="T8" fmla="*/ 4893 w 9787"/>
                <a:gd name="T9" fmla="*/ 0 h 4890"/>
                <a:gd name="T10" fmla="*/ 9787 w 9787"/>
                <a:gd name="T11" fmla="*/ 4889 h 4890"/>
                <a:gd name="T12" fmla="*/ 8707 w 9787"/>
                <a:gd name="T13" fmla="*/ 489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87" h="4890">
                  <a:moveTo>
                    <a:pt x="8707" y="4890"/>
                  </a:moveTo>
                  <a:cubicBezTo>
                    <a:pt x="8704" y="2789"/>
                    <a:pt x="6994" y="1079"/>
                    <a:pt x="4893" y="1079"/>
                  </a:cubicBezTo>
                  <a:cubicBezTo>
                    <a:pt x="2792" y="1079"/>
                    <a:pt x="1082" y="2789"/>
                    <a:pt x="1080" y="4890"/>
                  </a:cubicBezTo>
                  <a:cubicBezTo>
                    <a:pt x="0" y="4889"/>
                    <a:pt x="0" y="4889"/>
                    <a:pt x="0" y="4889"/>
                  </a:cubicBezTo>
                  <a:cubicBezTo>
                    <a:pt x="2" y="2193"/>
                    <a:pt x="2198" y="0"/>
                    <a:pt x="4893" y="0"/>
                  </a:cubicBezTo>
                  <a:cubicBezTo>
                    <a:pt x="7590" y="0"/>
                    <a:pt x="9784" y="2193"/>
                    <a:pt x="9787" y="4889"/>
                  </a:cubicBezTo>
                  <a:lnTo>
                    <a:pt x="8707" y="48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1A3B61D9-6557-BAB3-1BB4-131EAAB22DE1}"/>
                </a:ext>
              </a:extLst>
            </p:cNvPr>
            <p:cNvSpPr>
              <a:spLocks/>
            </p:cNvSpPr>
            <p:nvPr/>
          </p:nvSpPr>
          <p:spPr bwMode="gray">
            <a:xfrm>
              <a:off x="1447800" y="2776538"/>
              <a:ext cx="77787" cy="92075"/>
            </a:xfrm>
            <a:custGeom>
              <a:avLst/>
              <a:gdLst>
                <a:gd name="T0" fmla="*/ 20 w 49"/>
                <a:gd name="T1" fmla="*/ 58 h 58"/>
                <a:gd name="T2" fmla="*/ 0 w 49"/>
                <a:gd name="T3" fmla="*/ 45 h 58"/>
                <a:gd name="T4" fmla="*/ 29 w 49"/>
                <a:gd name="T5" fmla="*/ 0 h 58"/>
                <a:gd name="T6" fmla="*/ 49 w 49"/>
                <a:gd name="T7" fmla="*/ 13 h 58"/>
                <a:gd name="T8" fmla="*/ 20 w 49"/>
                <a:gd name="T9" fmla="*/ 58 h 58"/>
                <a:gd name="T10" fmla="*/ 20 w 49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lnTo>
                    <a:pt x="0" y="45"/>
                  </a:lnTo>
                  <a:lnTo>
                    <a:pt x="29" y="0"/>
                  </a:lnTo>
                  <a:lnTo>
                    <a:pt x="49" y="13"/>
                  </a:lnTo>
                  <a:lnTo>
                    <a:pt x="20" y="58"/>
                  </a:lnTo>
                  <a:lnTo>
                    <a:pt x="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B9028CD9-8C6F-78D3-CB14-978807787263}"/>
                </a:ext>
              </a:extLst>
            </p:cNvPr>
            <p:cNvSpPr>
              <a:spLocks/>
            </p:cNvSpPr>
            <p:nvPr/>
          </p:nvSpPr>
          <p:spPr bwMode="gray">
            <a:xfrm>
              <a:off x="1527175" y="2903538"/>
              <a:ext cx="93662" cy="66675"/>
            </a:xfrm>
            <a:custGeom>
              <a:avLst/>
              <a:gdLst>
                <a:gd name="T0" fmla="*/ 8 w 59"/>
                <a:gd name="T1" fmla="*/ 42 h 42"/>
                <a:gd name="T2" fmla="*/ 59 w 59"/>
                <a:gd name="T3" fmla="*/ 23 h 42"/>
                <a:gd name="T4" fmla="*/ 50 w 59"/>
                <a:gd name="T5" fmla="*/ 0 h 42"/>
                <a:gd name="T6" fmla="*/ 0 w 59"/>
                <a:gd name="T7" fmla="*/ 19 h 42"/>
                <a:gd name="T8" fmla="*/ 8 w 59"/>
                <a:gd name="T9" fmla="*/ 42 h 42"/>
                <a:gd name="T10" fmla="*/ 8 w 59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42">
                  <a:moveTo>
                    <a:pt x="8" y="42"/>
                  </a:moveTo>
                  <a:lnTo>
                    <a:pt x="59" y="23"/>
                  </a:lnTo>
                  <a:lnTo>
                    <a:pt x="50" y="0"/>
                  </a:lnTo>
                  <a:lnTo>
                    <a:pt x="0" y="19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77088E71-863B-DAEF-8726-9AABA335980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67628" y="2246103"/>
            <a:ext cx="360000" cy="374128"/>
            <a:chOff x="7651299" y="892097"/>
            <a:chExt cx="522979" cy="543504"/>
          </a:xfrm>
          <a:solidFill>
            <a:schemeClr val="bg1"/>
          </a:solidFill>
        </p:grpSpPr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9C4EDF06-8B71-1D2A-DDA7-A8DE3B5DF74C}"/>
                </a:ext>
              </a:extLst>
            </p:cNvPr>
            <p:cNvSpPr>
              <a:spLocks/>
            </p:cNvSpPr>
            <p:nvPr/>
          </p:nvSpPr>
          <p:spPr bwMode="gray">
            <a:xfrm>
              <a:off x="7651299" y="947309"/>
              <a:ext cx="522979" cy="488292"/>
            </a:xfrm>
            <a:custGeom>
              <a:avLst/>
              <a:gdLst>
                <a:gd name="connsiteX0" fmla="*/ 135489 w 522979"/>
                <a:gd name="connsiteY0" fmla="*/ 0 h 488292"/>
                <a:gd name="connsiteX1" fmla="*/ 135489 w 522979"/>
                <a:gd name="connsiteY1" fmla="*/ 108898 h 488292"/>
                <a:gd name="connsiteX2" fmla="*/ 100547 w 522979"/>
                <a:gd name="connsiteY2" fmla="*/ 162035 h 488292"/>
                <a:gd name="connsiteX3" fmla="*/ 138460 w 522979"/>
                <a:gd name="connsiteY3" fmla="*/ 350051 h 488292"/>
                <a:gd name="connsiteX4" fmla="*/ 384520 w 522979"/>
                <a:gd name="connsiteY4" fmla="*/ 350051 h 488292"/>
                <a:gd name="connsiteX5" fmla="*/ 422434 w 522979"/>
                <a:gd name="connsiteY5" fmla="*/ 162035 h 488292"/>
                <a:gd name="connsiteX6" fmla="*/ 387489 w 522979"/>
                <a:gd name="connsiteY6" fmla="*/ 108895 h 488292"/>
                <a:gd name="connsiteX7" fmla="*/ 387489 w 522979"/>
                <a:gd name="connsiteY7" fmla="*/ 1159 h 488292"/>
                <a:gd name="connsiteX8" fmla="*/ 446238 w 522979"/>
                <a:gd name="connsiteY8" fmla="*/ 42759 h 488292"/>
                <a:gd name="connsiteX9" fmla="*/ 446238 w 522979"/>
                <a:gd name="connsiteY9" fmla="*/ 411672 h 488292"/>
                <a:gd name="connsiteX10" fmla="*/ 76742 w 522979"/>
                <a:gd name="connsiteY10" fmla="*/ 411672 h 488292"/>
                <a:gd name="connsiteX11" fmla="*/ 76742 w 522979"/>
                <a:gd name="connsiteY11" fmla="*/ 42759 h 488292"/>
                <a:gd name="connsiteX12" fmla="*/ 125670 w 522979"/>
                <a:gd name="connsiteY12" fmla="*/ 4449 h 48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979" h="488292">
                  <a:moveTo>
                    <a:pt x="135489" y="0"/>
                  </a:moveTo>
                  <a:lnTo>
                    <a:pt x="135489" y="108898"/>
                  </a:lnTo>
                  <a:lnTo>
                    <a:pt x="100547" y="162035"/>
                  </a:lnTo>
                  <a:cubicBezTo>
                    <a:pt x="75271" y="224935"/>
                    <a:pt x="87909" y="299579"/>
                    <a:pt x="138460" y="350051"/>
                  </a:cubicBezTo>
                  <a:cubicBezTo>
                    <a:pt x="206675" y="417347"/>
                    <a:pt x="317118" y="417347"/>
                    <a:pt x="384520" y="350051"/>
                  </a:cubicBezTo>
                  <a:cubicBezTo>
                    <a:pt x="435073" y="299579"/>
                    <a:pt x="447711" y="224935"/>
                    <a:pt x="422434" y="162035"/>
                  </a:cubicBezTo>
                  <a:lnTo>
                    <a:pt x="387489" y="108895"/>
                  </a:lnTo>
                  <a:lnTo>
                    <a:pt x="387489" y="1159"/>
                  </a:lnTo>
                  <a:lnTo>
                    <a:pt x="446238" y="42759"/>
                  </a:lnTo>
                  <a:cubicBezTo>
                    <a:pt x="548560" y="144920"/>
                    <a:pt x="548560" y="310322"/>
                    <a:pt x="446238" y="411672"/>
                  </a:cubicBezTo>
                  <a:cubicBezTo>
                    <a:pt x="344728" y="513832"/>
                    <a:pt x="179064" y="513832"/>
                    <a:pt x="76742" y="411672"/>
                  </a:cubicBezTo>
                  <a:cubicBezTo>
                    <a:pt x="-25580" y="310322"/>
                    <a:pt x="-25580" y="144920"/>
                    <a:pt x="76742" y="42759"/>
                  </a:cubicBezTo>
                  <a:cubicBezTo>
                    <a:pt x="91766" y="27760"/>
                    <a:pt x="108210" y="14990"/>
                    <a:pt x="125670" y="4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100" dirty="0"/>
            </a:p>
          </p:txBody>
        </p:sp>
        <p:sp>
          <p:nvSpPr>
            <p:cNvPr id="75" name="Freeform 46">
              <a:extLst>
                <a:ext uri="{FF2B5EF4-FFF2-40B4-BE49-F238E27FC236}">
                  <a16:creationId xmlns:a16="http://schemas.microsoft.com/office/drawing/2014/main" id="{4BF23D2F-1A2A-FBD8-2E91-62C2956A8970}"/>
                </a:ext>
              </a:extLst>
            </p:cNvPr>
            <p:cNvSpPr>
              <a:spLocks/>
            </p:cNvSpPr>
            <p:nvPr/>
          </p:nvSpPr>
          <p:spPr bwMode="gray">
            <a:xfrm>
              <a:off x="7765374" y="1133659"/>
              <a:ext cx="41424" cy="85952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6" name="Freeform 47">
              <a:extLst>
                <a:ext uri="{FF2B5EF4-FFF2-40B4-BE49-F238E27FC236}">
                  <a16:creationId xmlns:a16="http://schemas.microsoft.com/office/drawing/2014/main" id="{178EF130-A7A6-3B83-4E18-7A75528B8E1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18132" y="1132040"/>
              <a:ext cx="71515" cy="88381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7" name="Freeform 48">
              <a:extLst>
                <a:ext uri="{FF2B5EF4-FFF2-40B4-BE49-F238E27FC236}">
                  <a16:creationId xmlns:a16="http://schemas.microsoft.com/office/drawing/2014/main" id="{05246EB6-0159-9C7B-EC5C-55718F332A0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96933" y="1132040"/>
              <a:ext cx="70570" cy="88381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8" name="Freeform 49">
              <a:extLst>
                <a:ext uri="{FF2B5EF4-FFF2-40B4-BE49-F238E27FC236}">
                  <a16:creationId xmlns:a16="http://schemas.microsoft.com/office/drawing/2014/main" id="{C275A9CB-EBF4-AAA0-900F-9457FF562F9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4790" y="1132040"/>
              <a:ext cx="88651" cy="88381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3B5E66BC-1B15-84A0-7085-0081C61A9C6D}"/>
                </a:ext>
              </a:extLst>
            </p:cNvPr>
            <p:cNvSpPr/>
            <p:nvPr/>
          </p:nvSpPr>
          <p:spPr bwMode="gray">
            <a:xfrm>
              <a:off x="7820125" y="892097"/>
              <a:ext cx="185327" cy="185327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sp>
        <p:nvSpPr>
          <p:cNvPr id="95" name="Grafik 93">
            <a:extLst>
              <a:ext uri="{FF2B5EF4-FFF2-40B4-BE49-F238E27FC236}">
                <a16:creationId xmlns:a16="http://schemas.microsoft.com/office/drawing/2014/main" id="{36595FA2-38BA-B64B-3FB2-6FFBC65403CC}"/>
              </a:ext>
            </a:extLst>
          </p:cNvPr>
          <p:cNvSpPr>
            <a:spLocks noChangeAspect="1"/>
          </p:cNvSpPr>
          <p:nvPr/>
        </p:nvSpPr>
        <p:spPr bwMode="gray">
          <a:xfrm>
            <a:off x="6056877" y="2698055"/>
            <a:ext cx="366243" cy="288000"/>
          </a:xfrm>
          <a:custGeom>
            <a:avLst/>
            <a:gdLst>
              <a:gd name="connsiteX0" fmla="*/ 3213436 w 3355135"/>
              <a:gd name="connsiteY0" fmla="*/ 1375839 h 2638358"/>
              <a:gd name="connsiteX1" fmla="*/ 3354120 w 3355135"/>
              <a:gd name="connsiteY1" fmla="*/ 521875 h 2638358"/>
              <a:gd name="connsiteX2" fmla="*/ 3319925 w 3355135"/>
              <a:gd name="connsiteY2" fmla="*/ 445256 h 2638358"/>
              <a:gd name="connsiteX3" fmla="*/ 1677568 w 3355135"/>
              <a:gd name="connsiteY3" fmla="*/ 0 h 2638358"/>
              <a:gd name="connsiteX4" fmla="*/ 35212 w 3355135"/>
              <a:gd name="connsiteY4" fmla="*/ 445256 h 2638358"/>
              <a:gd name="connsiteX5" fmla="*/ 1017 w 3355135"/>
              <a:gd name="connsiteY5" fmla="*/ 521875 h 2638358"/>
              <a:gd name="connsiteX6" fmla="*/ 141701 w 3355135"/>
              <a:gd name="connsiteY6" fmla="*/ 1375839 h 2638358"/>
              <a:gd name="connsiteX7" fmla="*/ 1345 w 3355135"/>
              <a:gd name="connsiteY7" fmla="*/ 2114655 h 2638358"/>
              <a:gd name="connsiteX8" fmla="*/ 35212 w 3355135"/>
              <a:gd name="connsiteY8" fmla="*/ 2193112 h 2638358"/>
              <a:gd name="connsiteX9" fmla="*/ 1677568 w 3355135"/>
              <a:gd name="connsiteY9" fmla="*/ 2638358 h 2638358"/>
              <a:gd name="connsiteX10" fmla="*/ 3319925 w 3355135"/>
              <a:gd name="connsiteY10" fmla="*/ 2193112 h 2638358"/>
              <a:gd name="connsiteX11" fmla="*/ 3353786 w 3355135"/>
              <a:gd name="connsiteY11" fmla="*/ 2114655 h 2638358"/>
              <a:gd name="connsiteX12" fmla="*/ 2577223 w 3355135"/>
              <a:gd name="connsiteY12" fmla="*/ 1315117 h 2638358"/>
              <a:gd name="connsiteX13" fmla="*/ 2577223 w 3355135"/>
              <a:gd name="connsiteY13" fmla="*/ 1096442 h 2638358"/>
              <a:gd name="connsiteX14" fmla="*/ 2794498 w 3355135"/>
              <a:gd name="connsiteY14" fmla="*/ 879177 h 2638358"/>
              <a:gd name="connsiteX15" fmla="*/ 2811262 w 3355135"/>
              <a:gd name="connsiteY15" fmla="*/ 879177 h 2638358"/>
              <a:gd name="connsiteX16" fmla="*/ 3028537 w 3355135"/>
              <a:gd name="connsiteY16" fmla="*/ 1096442 h 2638358"/>
              <a:gd name="connsiteX17" fmla="*/ 3028537 w 3355135"/>
              <a:gd name="connsiteY17" fmla="*/ 1315117 h 2638358"/>
              <a:gd name="connsiteX18" fmla="*/ 3028537 w 3355135"/>
              <a:gd name="connsiteY18" fmla="*/ 1467517 h 2638358"/>
              <a:gd name="connsiteX19" fmla="*/ 3028537 w 3355135"/>
              <a:gd name="connsiteY19" fmla="*/ 1686182 h 2638358"/>
              <a:gd name="connsiteX20" fmla="*/ 2811262 w 3355135"/>
              <a:gd name="connsiteY20" fmla="*/ 1903447 h 2638358"/>
              <a:gd name="connsiteX21" fmla="*/ 2794498 w 3355135"/>
              <a:gd name="connsiteY21" fmla="*/ 1903447 h 2638358"/>
              <a:gd name="connsiteX22" fmla="*/ 2577223 w 3355135"/>
              <a:gd name="connsiteY22" fmla="*/ 1686182 h 2638358"/>
              <a:gd name="connsiteX23" fmla="*/ 2577223 w 3355135"/>
              <a:gd name="connsiteY23" fmla="*/ 1467517 h 2638358"/>
              <a:gd name="connsiteX24" fmla="*/ 1275870 w 3355135"/>
              <a:gd name="connsiteY24" fmla="*/ 2114931 h 2638358"/>
              <a:gd name="connsiteX25" fmla="*/ 1253076 w 3355135"/>
              <a:gd name="connsiteY25" fmla="*/ 2114931 h 2638358"/>
              <a:gd name="connsiteX26" fmla="*/ 930312 w 3355135"/>
              <a:gd name="connsiteY26" fmla="*/ 1792176 h 2638358"/>
              <a:gd name="connsiteX27" fmla="*/ 930312 w 3355135"/>
              <a:gd name="connsiteY27" fmla="*/ 1475813 h 2638358"/>
              <a:gd name="connsiteX28" fmla="*/ 938618 w 3355135"/>
              <a:gd name="connsiteY28" fmla="*/ 1467517 h 2638358"/>
              <a:gd name="connsiteX29" fmla="*/ 1590328 w 3355135"/>
              <a:gd name="connsiteY29" fmla="*/ 1467517 h 2638358"/>
              <a:gd name="connsiteX30" fmla="*/ 1598634 w 3355135"/>
              <a:gd name="connsiteY30" fmla="*/ 1475813 h 2638358"/>
              <a:gd name="connsiteX31" fmla="*/ 1598634 w 3355135"/>
              <a:gd name="connsiteY31" fmla="*/ 1792167 h 2638358"/>
              <a:gd name="connsiteX32" fmla="*/ 1275870 w 3355135"/>
              <a:gd name="connsiteY32" fmla="*/ 2114922 h 2638358"/>
              <a:gd name="connsiteX33" fmla="*/ 2079265 w 3355135"/>
              <a:gd name="connsiteY33" fmla="*/ 667703 h 2638358"/>
              <a:gd name="connsiteX34" fmla="*/ 2102059 w 3355135"/>
              <a:gd name="connsiteY34" fmla="*/ 667703 h 2638358"/>
              <a:gd name="connsiteX35" fmla="*/ 2424823 w 3355135"/>
              <a:gd name="connsiteY35" fmla="*/ 990457 h 2638358"/>
              <a:gd name="connsiteX36" fmla="*/ 2424823 w 3355135"/>
              <a:gd name="connsiteY36" fmla="*/ 1306811 h 2638358"/>
              <a:gd name="connsiteX37" fmla="*/ 2416517 w 3355135"/>
              <a:gd name="connsiteY37" fmla="*/ 1315117 h 2638358"/>
              <a:gd name="connsiteX38" fmla="*/ 1764807 w 3355135"/>
              <a:gd name="connsiteY38" fmla="*/ 1315117 h 2638358"/>
              <a:gd name="connsiteX39" fmla="*/ 1756501 w 3355135"/>
              <a:gd name="connsiteY39" fmla="*/ 1306811 h 2638358"/>
              <a:gd name="connsiteX40" fmla="*/ 1756501 w 3355135"/>
              <a:gd name="connsiteY40" fmla="*/ 990457 h 2638358"/>
              <a:gd name="connsiteX41" fmla="*/ 2079265 w 3355135"/>
              <a:gd name="connsiteY41" fmla="*/ 667703 h 2638358"/>
              <a:gd name="connsiteX42" fmla="*/ 1604101 w 3355135"/>
              <a:gd name="connsiteY42" fmla="*/ 1306811 h 2638358"/>
              <a:gd name="connsiteX43" fmla="*/ 1595805 w 3355135"/>
              <a:gd name="connsiteY43" fmla="*/ 1315117 h 2638358"/>
              <a:gd name="connsiteX44" fmla="*/ 944095 w 3355135"/>
              <a:gd name="connsiteY44" fmla="*/ 1315117 h 2638358"/>
              <a:gd name="connsiteX45" fmla="*/ 935789 w 3355135"/>
              <a:gd name="connsiteY45" fmla="*/ 1306811 h 2638358"/>
              <a:gd name="connsiteX46" fmla="*/ 935789 w 3355135"/>
              <a:gd name="connsiteY46" fmla="*/ 990457 h 2638358"/>
              <a:gd name="connsiteX47" fmla="*/ 1258553 w 3355135"/>
              <a:gd name="connsiteY47" fmla="*/ 667703 h 2638358"/>
              <a:gd name="connsiteX48" fmla="*/ 1281347 w 3355135"/>
              <a:gd name="connsiteY48" fmla="*/ 667693 h 2638358"/>
              <a:gd name="connsiteX49" fmla="*/ 1604101 w 3355135"/>
              <a:gd name="connsiteY49" fmla="*/ 990457 h 2638358"/>
              <a:gd name="connsiteX50" fmla="*/ 1751034 w 3355135"/>
              <a:gd name="connsiteY50" fmla="*/ 1475813 h 2638358"/>
              <a:gd name="connsiteX51" fmla="*/ 1759330 w 3355135"/>
              <a:gd name="connsiteY51" fmla="*/ 1467517 h 2638358"/>
              <a:gd name="connsiteX52" fmla="*/ 2411040 w 3355135"/>
              <a:gd name="connsiteY52" fmla="*/ 1467517 h 2638358"/>
              <a:gd name="connsiteX53" fmla="*/ 2419346 w 3355135"/>
              <a:gd name="connsiteY53" fmla="*/ 1475823 h 2638358"/>
              <a:gd name="connsiteX54" fmla="*/ 2419346 w 3355135"/>
              <a:gd name="connsiteY54" fmla="*/ 1792167 h 2638358"/>
              <a:gd name="connsiteX55" fmla="*/ 2096582 w 3355135"/>
              <a:gd name="connsiteY55" fmla="*/ 2114931 h 2638358"/>
              <a:gd name="connsiteX56" fmla="*/ 2073788 w 3355135"/>
              <a:gd name="connsiteY56" fmla="*/ 2114931 h 2638358"/>
              <a:gd name="connsiteX57" fmla="*/ 1751034 w 3355135"/>
              <a:gd name="connsiteY57" fmla="*/ 1792167 h 2638358"/>
              <a:gd name="connsiteX58" fmla="*/ 326599 w 3355135"/>
              <a:gd name="connsiteY58" fmla="*/ 1315117 h 2638358"/>
              <a:gd name="connsiteX59" fmla="*/ 326599 w 3355135"/>
              <a:gd name="connsiteY59" fmla="*/ 1096442 h 2638358"/>
              <a:gd name="connsiteX60" fmla="*/ 543873 w 3355135"/>
              <a:gd name="connsiteY60" fmla="*/ 879177 h 2638358"/>
              <a:gd name="connsiteX61" fmla="*/ 560637 w 3355135"/>
              <a:gd name="connsiteY61" fmla="*/ 879177 h 2638358"/>
              <a:gd name="connsiteX62" fmla="*/ 777912 w 3355135"/>
              <a:gd name="connsiteY62" fmla="*/ 1096442 h 2638358"/>
              <a:gd name="connsiteX63" fmla="*/ 777912 w 3355135"/>
              <a:gd name="connsiteY63" fmla="*/ 1315117 h 2638358"/>
              <a:gd name="connsiteX64" fmla="*/ 777912 w 3355135"/>
              <a:gd name="connsiteY64" fmla="*/ 1467517 h 2638358"/>
              <a:gd name="connsiteX65" fmla="*/ 777912 w 3355135"/>
              <a:gd name="connsiteY65" fmla="*/ 1686182 h 2638358"/>
              <a:gd name="connsiteX66" fmla="*/ 560637 w 3355135"/>
              <a:gd name="connsiteY66" fmla="*/ 1903447 h 2638358"/>
              <a:gd name="connsiteX67" fmla="*/ 543873 w 3355135"/>
              <a:gd name="connsiteY67" fmla="*/ 1903447 h 2638358"/>
              <a:gd name="connsiteX68" fmla="*/ 326599 w 3355135"/>
              <a:gd name="connsiteY68" fmla="*/ 1686182 h 2638358"/>
              <a:gd name="connsiteX69" fmla="*/ 326599 w 3355135"/>
              <a:gd name="connsiteY69" fmla="*/ 1467517 h 26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355135" h="2638358">
                <a:moveTo>
                  <a:pt x="3213436" y="1375839"/>
                </a:moveTo>
                <a:lnTo>
                  <a:pt x="3354120" y="521875"/>
                </a:lnTo>
                <a:cubicBezTo>
                  <a:pt x="3359073" y="491795"/>
                  <a:pt x="3345624" y="461658"/>
                  <a:pt x="3319925" y="445256"/>
                </a:cubicBezTo>
                <a:cubicBezTo>
                  <a:pt x="2869983" y="158125"/>
                  <a:pt x="2286710" y="0"/>
                  <a:pt x="1677568" y="0"/>
                </a:cubicBezTo>
                <a:cubicBezTo>
                  <a:pt x="1068425" y="0"/>
                  <a:pt x="485152" y="158125"/>
                  <a:pt x="35212" y="445256"/>
                </a:cubicBezTo>
                <a:cubicBezTo>
                  <a:pt x="9510" y="461658"/>
                  <a:pt x="-3941" y="491795"/>
                  <a:pt x="1017" y="521875"/>
                </a:cubicBezTo>
                <a:lnTo>
                  <a:pt x="141701" y="1375839"/>
                </a:lnTo>
                <a:lnTo>
                  <a:pt x="1345" y="2114655"/>
                </a:lnTo>
                <a:cubicBezTo>
                  <a:pt x="-4470" y="2145268"/>
                  <a:pt x="8943" y="2176348"/>
                  <a:pt x="35212" y="2193112"/>
                </a:cubicBezTo>
                <a:cubicBezTo>
                  <a:pt x="485152" y="2480234"/>
                  <a:pt x="1068425" y="2638358"/>
                  <a:pt x="1677568" y="2638358"/>
                </a:cubicBezTo>
                <a:cubicBezTo>
                  <a:pt x="2286710" y="2638358"/>
                  <a:pt x="2869983" y="2480234"/>
                  <a:pt x="3319925" y="2193112"/>
                </a:cubicBezTo>
                <a:cubicBezTo>
                  <a:pt x="3346195" y="2176348"/>
                  <a:pt x="3359606" y="2145268"/>
                  <a:pt x="3353786" y="2114655"/>
                </a:cubicBezTo>
                <a:close/>
                <a:moveTo>
                  <a:pt x="2577223" y="1315117"/>
                </a:moveTo>
                <a:lnTo>
                  <a:pt x="2577223" y="1096442"/>
                </a:lnTo>
                <a:cubicBezTo>
                  <a:pt x="2577356" y="976503"/>
                  <a:pt x="2674559" y="879310"/>
                  <a:pt x="2794498" y="879177"/>
                </a:cubicBezTo>
                <a:lnTo>
                  <a:pt x="2811262" y="879177"/>
                </a:lnTo>
                <a:cubicBezTo>
                  <a:pt x="2931200" y="879310"/>
                  <a:pt x="3028403" y="976503"/>
                  <a:pt x="3028537" y="1096442"/>
                </a:cubicBezTo>
                <a:lnTo>
                  <a:pt x="3028537" y="1315117"/>
                </a:lnTo>
                <a:close/>
                <a:moveTo>
                  <a:pt x="3028537" y="1467517"/>
                </a:moveTo>
                <a:lnTo>
                  <a:pt x="3028537" y="1686182"/>
                </a:lnTo>
                <a:cubicBezTo>
                  <a:pt x="3028403" y="1806121"/>
                  <a:pt x="2931200" y="1903314"/>
                  <a:pt x="2811262" y="1903447"/>
                </a:cubicBezTo>
                <a:lnTo>
                  <a:pt x="2794498" y="1903447"/>
                </a:lnTo>
                <a:cubicBezTo>
                  <a:pt x="2674559" y="1903314"/>
                  <a:pt x="2577366" y="1806121"/>
                  <a:pt x="2577223" y="1686182"/>
                </a:cubicBezTo>
                <a:lnTo>
                  <a:pt x="2577223" y="1467517"/>
                </a:lnTo>
                <a:close/>
                <a:moveTo>
                  <a:pt x="1275870" y="2114931"/>
                </a:moveTo>
                <a:lnTo>
                  <a:pt x="1253076" y="2114931"/>
                </a:lnTo>
                <a:cubicBezTo>
                  <a:pt x="1074902" y="2114731"/>
                  <a:pt x="930512" y="1970342"/>
                  <a:pt x="930312" y="1792176"/>
                </a:cubicBezTo>
                <a:lnTo>
                  <a:pt x="930312" y="1475813"/>
                </a:lnTo>
                <a:cubicBezTo>
                  <a:pt x="930426" y="1471279"/>
                  <a:pt x="934075" y="1467631"/>
                  <a:pt x="938618" y="1467517"/>
                </a:cubicBezTo>
                <a:lnTo>
                  <a:pt x="1590328" y="1467517"/>
                </a:lnTo>
                <a:cubicBezTo>
                  <a:pt x="1594862" y="1467622"/>
                  <a:pt x="1598520" y="1471279"/>
                  <a:pt x="1598634" y="1475813"/>
                </a:cubicBezTo>
                <a:lnTo>
                  <a:pt x="1598634" y="1792167"/>
                </a:lnTo>
                <a:cubicBezTo>
                  <a:pt x="1598434" y="1970342"/>
                  <a:pt x="1454044" y="2114722"/>
                  <a:pt x="1275870" y="2114922"/>
                </a:cubicBezTo>
                <a:close/>
                <a:moveTo>
                  <a:pt x="2079265" y="667703"/>
                </a:moveTo>
                <a:lnTo>
                  <a:pt x="2102059" y="667703"/>
                </a:lnTo>
                <a:cubicBezTo>
                  <a:pt x="2280233" y="667903"/>
                  <a:pt x="2424623" y="812282"/>
                  <a:pt x="2424823" y="990457"/>
                </a:cubicBezTo>
                <a:lnTo>
                  <a:pt x="2424823" y="1306811"/>
                </a:lnTo>
                <a:cubicBezTo>
                  <a:pt x="2424709" y="1311345"/>
                  <a:pt x="2421061" y="1315003"/>
                  <a:pt x="2416517" y="1315117"/>
                </a:cubicBezTo>
                <a:lnTo>
                  <a:pt x="1764807" y="1315117"/>
                </a:lnTo>
                <a:cubicBezTo>
                  <a:pt x="1760273" y="1315003"/>
                  <a:pt x="1756616" y="1311345"/>
                  <a:pt x="1756501" y="1306811"/>
                </a:cubicBezTo>
                <a:lnTo>
                  <a:pt x="1756501" y="990457"/>
                </a:lnTo>
                <a:cubicBezTo>
                  <a:pt x="1756701" y="812282"/>
                  <a:pt x="1901091" y="667893"/>
                  <a:pt x="2079265" y="667703"/>
                </a:cubicBezTo>
                <a:close/>
                <a:moveTo>
                  <a:pt x="1604101" y="1306811"/>
                </a:moveTo>
                <a:cubicBezTo>
                  <a:pt x="1603987" y="1311345"/>
                  <a:pt x="1600339" y="1315003"/>
                  <a:pt x="1595805" y="1315117"/>
                </a:cubicBezTo>
                <a:lnTo>
                  <a:pt x="944095" y="1315117"/>
                </a:lnTo>
                <a:cubicBezTo>
                  <a:pt x="939561" y="1315003"/>
                  <a:pt x="935903" y="1311345"/>
                  <a:pt x="935789" y="1306811"/>
                </a:cubicBezTo>
                <a:lnTo>
                  <a:pt x="935789" y="990457"/>
                </a:lnTo>
                <a:cubicBezTo>
                  <a:pt x="935989" y="812282"/>
                  <a:pt x="1080379" y="667893"/>
                  <a:pt x="1258553" y="667703"/>
                </a:cubicBezTo>
                <a:lnTo>
                  <a:pt x="1281347" y="667693"/>
                </a:lnTo>
                <a:cubicBezTo>
                  <a:pt x="1459521" y="667903"/>
                  <a:pt x="1603901" y="812282"/>
                  <a:pt x="1604101" y="990457"/>
                </a:cubicBezTo>
                <a:close/>
                <a:moveTo>
                  <a:pt x="1751034" y="1475813"/>
                </a:moveTo>
                <a:cubicBezTo>
                  <a:pt x="1751148" y="1471279"/>
                  <a:pt x="1754796" y="1467631"/>
                  <a:pt x="1759330" y="1467517"/>
                </a:cubicBezTo>
                <a:lnTo>
                  <a:pt x="2411040" y="1467517"/>
                </a:lnTo>
                <a:cubicBezTo>
                  <a:pt x="2415574" y="1467631"/>
                  <a:pt x="2419232" y="1471279"/>
                  <a:pt x="2419346" y="1475823"/>
                </a:cubicBezTo>
                <a:lnTo>
                  <a:pt x="2419346" y="1792167"/>
                </a:lnTo>
                <a:cubicBezTo>
                  <a:pt x="2419146" y="1970342"/>
                  <a:pt x="2274756" y="2114731"/>
                  <a:pt x="2096582" y="2114931"/>
                </a:cubicBezTo>
                <a:lnTo>
                  <a:pt x="2073788" y="2114931"/>
                </a:lnTo>
                <a:cubicBezTo>
                  <a:pt x="1895614" y="2114731"/>
                  <a:pt x="1751234" y="1970342"/>
                  <a:pt x="1751034" y="1792167"/>
                </a:cubicBezTo>
                <a:close/>
                <a:moveTo>
                  <a:pt x="326599" y="1315117"/>
                </a:moveTo>
                <a:lnTo>
                  <a:pt x="326599" y="1096442"/>
                </a:lnTo>
                <a:cubicBezTo>
                  <a:pt x="326732" y="976503"/>
                  <a:pt x="423935" y="879310"/>
                  <a:pt x="543873" y="879177"/>
                </a:cubicBezTo>
                <a:lnTo>
                  <a:pt x="560637" y="879177"/>
                </a:lnTo>
                <a:cubicBezTo>
                  <a:pt x="680576" y="879310"/>
                  <a:pt x="777779" y="976503"/>
                  <a:pt x="777912" y="1096442"/>
                </a:cubicBezTo>
                <a:lnTo>
                  <a:pt x="777912" y="1315117"/>
                </a:lnTo>
                <a:close/>
                <a:moveTo>
                  <a:pt x="777912" y="1467517"/>
                </a:moveTo>
                <a:lnTo>
                  <a:pt x="777912" y="1686182"/>
                </a:lnTo>
                <a:cubicBezTo>
                  <a:pt x="777769" y="1806121"/>
                  <a:pt x="680576" y="1903314"/>
                  <a:pt x="560637" y="1903447"/>
                </a:cubicBezTo>
                <a:lnTo>
                  <a:pt x="543873" y="1903447"/>
                </a:lnTo>
                <a:cubicBezTo>
                  <a:pt x="423935" y="1903314"/>
                  <a:pt x="326732" y="1806121"/>
                  <a:pt x="326599" y="1686182"/>
                </a:cubicBezTo>
                <a:lnTo>
                  <a:pt x="326599" y="146751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pic>
        <p:nvPicPr>
          <p:cNvPr id="111" name="Grafik 110">
            <a:extLst>
              <a:ext uri="{FF2B5EF4-FFF2-40B4-BE49-F238E27FC236}">
                <a16:creationId xmlns:a16="http://schemas.microsoft.com/office/drawing/2014/main" id="{B4D24C2B-A7F6-A675-B590-47FADE35569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3932805" y="4071560"/>
            <a:ext cx="329843" cy="329843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3551DB88-ACFC-06F8-D7DA-43DCAFB042D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5038949" y="4794232"/>
            <a:ext cx="468000" cy="468000"/>
          </a:xfrm>
          <a:prstGeom prst="rect">
            <a:avLst/>
          </a:prstGeom>
        </p:spPr>
      </p:pic>
      <p:grpSp>
        <p:nvGrpSpPr>
          <p:cNvPr id="165" name="Group 21">
            <a:extLst>
              <a:ext uri="{FF2B5EF4-FFF2-40B4-BE49-F238E27FC236}">
                <a16:creationId xmlns:a16="http://schemas.microsoft.com/office/drawing/2014/main" id="{28729757-99F4-9959-E2A6-0742D1ADF16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783419" y="4690438"/>
            <a:ext cx="411780" cy="241805"/>
            <a:chOff x="3269" y="2439"/>
            <a:chExt cx="579" cy="340"/>
          </a:xfrm>
          <a:solidFill>
            <a:schemeClr val="bg1"/>
          </a:solidFill>
        </p:grpSpPr>
        <p:sp>
          <p:nvSpPr>
            <p:cNvPr id="166" name="Oval 22">
              <a:extLst>
                <a:ext uri="{FF2B5EF4-FFF2-40B4-BE49-F238E27FC236}">
                  <a16:creationId xmlns:a16="http://schemas.microsoft.com/office/drawing/2014/main" id="{5262BD0A-78B4-EAC1-FB10-BFE0F81B8384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65" y="2516"/>
              <a:ext cx="187" cy="1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  <p:sp>
          <p:nvSpPr>
            <p:cNvPr id="167" name="Freeform 23">
              <a:extLst>
                <a:ext uri="{FF2B5EF4-FFF2-40B4-BE49-F238E27FC236}">
                  <a16:creationId xmlns:a16="http://schemas.microsoft.com/office/drawing/2014/main" id="{93BEF865-8170-B8F2-3D83-8A086F8923EC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3269" y="2439"/>
              <a:ext cx="579" cy="340"/>
            </a:xfrm>
            <a:custGeom>
              <a:avLst/>
              <a:gdLst>
                <a:gd name="T0" fmla="*/ 1890 w 1890"/>
                <a:gd name="T1" fmla="*/ 555 h 1111"/>
                <a:gd name="T2" fmla="*/ 1884 w 1890"/>
                <a:gd name="T3" fmla="*/ 531 h 1111"/>
                <a:gd name="T4" fmla="*/ 934 w 1890"/>
                <a:gd name="T5" fmla="*/ 0 h 1111"/>
                <a:gd name="T6" fmla="*/ 5 w 1890"/>
                <a:gd name="T7" fmla="*/ 534 h 1111"/>
                <a:gd name="T8" fmla="*/ 0 w 1890"/>
                <a:gd name="T9" fmla="*/ 556 h 1111"/>
                <a:gd name="T10" fmla="*/ 5 w 1890"/>
                <a:gd name="T11" fmla="*/ 577 h 1111"/>
                <a:gd name="T12" fmla="*/ 934 w 1890"/>
                <a:gd name="T13" fmla="*/ 1111 h 1111"/>
                <a:gd name="T14" fmla="*/ 1884 w 1890"/>
                <a:gd name="T15" fmla="*/ 580 h 1111"/>
                <a:gd name="T16" fmla="*/ 1890 w 1890"/>
                <a:gd name="T17" fmla="*/ 556 h 1111"/>
                <a:gd name="T18" fmla="*/ 1890 w 1890"/>
                <a:gd name="T19" fmla="*/ 556 h 1111"/>
                <a:gd name="T20" fmla="*/ 1890 w 1890"/>
                <a:gd name="T21" fmla="*/ 555 h 1111"/>
                <a:gd name="T22" fmla="*/ 934 w 1890"/>
                <a:gd name="T23" fmla="*/ 1000 h 1111"/>
                <a:gd name="T24" fmla="*/ 121 w 1890"/>
                <a:gd name="T25" fmla="*/ 556 h 1111"/>
                <a:gd name="T26" fmla="*/ 934 w 1890"/>
                <a:gd name="T27" fmla="*/ 111 h 1111"/>
                <a:gd name="T28" fmla="*/ 1769 w 1890"/>
                <a:gd name="T29" fmla="*/ 556 h 1111"/>
                <a:gd name="T30" fmla="*/ 934 w 1890"/>
                <a:gd name="T31" fmla="*/ 1000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90" h="1111">
                  <a:moveTo>
                    <a:pt x="1890" y="555"/>
                  </a:moveTo>
                  <a:cubicBezTo>
                    <a:pt x="1890" y="547"/>
                    <a:pt x="1888" y="539"/>
                    <a:pt x="1884" y="531"/>
                  </a:cubicBezTo>
                  <a:cubicBezTo>
                    <a:pt x="1874" y="512"/>
                    <a:pt x="1631" y="0"/>
                    <a:pt x="934" y="0"/>
                  </a:cubicBezTo>
                  <a:cubicBezTo>
                    <a:pt x="249" y="0"/>
                    <a:pt x="15" y="514"/>
                    <a:pt x="5" y="534"/>
                  </a:cubicBezTo>
                  <a:cubicBezTo>
                    <a:pt x="2" y="541"/>
                    <a:pt x="1" y="548"/>
                    <a:pt x="0" y="556"/>
                  </a:cubicBezTo>
                  <a:cubicBezTo>
                    <a:pt x="1" y="563"/>
                    <a:pt x="2" y="570"/>
                    <a:pt x="5" y="577"/>
                  </a:cubicBezTo>
                  <a:cubicBezTo>
                    <a:pt x="15" y="597"/>
                    <a:pt x="249" y="1111"/>
                    <a:pt x="934" y="1111"/>
                  </a:cubicBezTo>
                  <a:cubicBezTo>
                    <a:pt x="1631" y="1111"/>
                    <a:pt x="1874" y="599"/>
                    <a:pt x="1884" y="580"/>
                  </a:cubicBezTo>
                  <a:cubicBezTo>
                    <a:pt x="1888" y="573"/>
                    <a:pt x="1890" y="564"/>
                    <a:pt x="1890" y="556"/>
                  </a:cubicBezTo>
                  <a:cubicBezTo>
                    <a:pt x="1890" y="556"/>
                    <a:pt x="1890" y="556"/>
                    <a:pt x="1890" y="556"/>
                  </a:cubicBezTo>
                  <a:cubicBezTo>
                    <a:pt x="1890" y="555"/>
                    <a:pt x="1890" y="555"/>
                    <a:pt x="1890" y="555"/>
                  </a:cubicBezTo>
                  <a:close/>
                  <a:moveTo>
                    <a:pt x="934" y="1000"/>
                  </a:moveTo>
                  <a:cubicBezTo>
                    <a:pt x="406" y="1000"/>
                    <a:pt x="179" y="650"/>
                    <a:pt x="121" y="556"/>
                  </a:cubicBezTo>
                  <a:cubicBezTo>
                    <a:pt x="179" y="461"/>
                    <a:pt x="406" y="111"/>
                    <a:pt x="934" y="111"/>
                  </a:cubicBezTo>
                  <a:cubicBezTo>
                    <a:pt x="1475" y="111"/>
                    <a:pt x="1709" y="463"/>
                    <a:pt x="1769" y="556"/>
                  </a:cubicBezTo>
                  <a:cubicBezTo>
                    <a:pt x="1709" y="649"/>
                    <a:pt x="1475" y="1000"/>
                    <a:pt x="934" y="10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dirty="0"/>
            </a:p>
          </p:txBody>
        </p:sp>
      </p:grpSp>
      <p:sp>
        <p:nvSpPr>
          <p:cNvPr id="11" name="Textplatzhalter 15">
            <a:extLst>
              <a:ext uri="{FF2B5EF4-FFF2-40B4-BE49-F238E27FC236}">
                <a16:creationId xmlns:a16="http://schemas.microsoft.com/office/drawing/2014/main" id="{A7D8013B-4C97-9C0D-A706-A9833529F74E}"/>
              </a:ext>
            </a:extLst>
          </p:cNvPr>
          <p:cNvSpPr txBox="1">
            <a:spLocks/>
          </p:cNvSpPr>
          <p:nvPr/>
        </p:nvSpPr>
        <p:spPr bwMode="gray">
          <a:xfrm>
            <a:off x="4422723" y="3572804"/>
            <a:ext cx="1716701" cy="7923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b="1" dirty="0"/>
              <a:t>Im Rahmen des versicherten jährlichen Budgets gibt es folgende Leistungen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7DB55D0-2D5F-339F-DB0D-1160C8C15681}"/>
              </a:ext>
            </a:extLst>
          </p:cNvPr>
          <p:cNvSpPr txBox="1"/>
          <p:nvPr/>
        </p:nvSpPr>
        <p:spPr bwMode="gray">
          <a:xfrm>
            <a:off x="4269233" y="3009182"/>
            <a:ext cx="2023680" cy="6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2800" dirty="0">
                <a:solidFill>
                  <a:schemeClr val="accent1"/>
                </a:solidFill>
              </a:rPr>
              <a:t>BKB</a:t>
            </a:r>
          </a:p>
        </p:txBody>
      </p: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EBFB6B5D-3D5E-5F0E-F7BE-35A28E6928EE}"/>
              </a:ext>
            </a:extLst>
          </p:cNvPr>
          <p:cNvGrpSpPr>
            <a:grpSpLocks noChangeAspect="1"/>
          </p:cNvGrpSpPr>
          <p:nvPr/>
        </p:nvGrpSpPr>
        <p:grpSpPr>
          <a:xfrm>
            <a:off x="429450" y="1663858"/>
            <a:ext cx="9143891" cy="4315139"/>
            <a:chOff x="429450" y="1663858"/>
            <a:chExt cx="9143891" cy="4315139"/>
          </a:xfrm>
        </p:grpSpPr>
        <p:grpSp>
          <p:nvGrpSpPr>
            <p:cNvPr id="5" name="Gruppieren 4">
              <a:extLst>
                <a:ext uri="{FF2B5EF4-FFF2-40B4-BE49-F238E27FC236}">
                  <a16:creationId xmlns:a16="http://schemas.microsoft.com/office/drawing/2014/main" id="{664ABF87-6A7F-5A3F-7FEB-BFE5803D15E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29450" y="1663858"/>
              <a:ext cx="9143891" cy="3911437"/>
              <a:chOff x="429450" y="1663858"/>
              <a:chExt cx="9143891" cy="3911437"/>
            </a:xfrm>
          </p:grpSpPr>
          <p:sp>
            <p:nvSpPr>
              <p:cNvPr id="8" name="Textplatzhalter 15">
                <a:extLst>
                  <a:ext uri="{FF2B5EF4-FFF2-40B4-BE49-F238E27FC236}">
                    <a16:creationId xmlns:a16="http://schemas.microsoft.com/office/drawing/2014/main" id="{9CFF5A8F-4B6A-BF38-372E-FDCCC5DDD237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5460506" y="1663858"/>
                <a:ext cx="3005484" cy="338554"/>
              </a:xfrm>
              <a:prstGeom prst="rect">
                <a:avLst/>
              </a:prstGeom>
            </p:spPr>
            <p:txBody>
              <a:bodyPr vert="horz" wrap="square" lIns="0" tIns="0" rIns="0" bIns="0" rtlCol="0" anchor="b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ausgewählte Vorsorgeuntersuchungen</a:t>
                </a:r>
              </a:p>
            </p:txBody>
          </p:sp>
          <p:sp>
            <p:nvSpPr>
              <p:cNvPr id="9" name="Textplatzhalter 15">
                <a:extLst>
                  <a:ext uri="{FF2B5EF4-FFF2-40B4-BE49-F238E27FC236}">
                    <a16:creationId xmlns:a16="http://schemas.microsoft.com/office/drawing/2014/main" id="{FD74F4FD-AFD9-246A-BA6F-867030F22E1D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6579811" y="2441827"/>
                <a:ext cx="2698549" cy="169277"/>
              </a:xfrm>
              <a:prstGeom prst="rect">
                <a:avLst/>
              </a:prstGeom>
            </p:spPr>
            <p:txBody>
              <a:bodyPr vert="horz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Zahnersatz</a:t>
                </a:r>
              </a:p>
            </p:txBody>
          </p:sp>
          <p:sp>
            <p:nvSpPr>
              <p:cNvPr id="10" name="Textplatzhalter 15">
                <a:extLst>
                  <a:ext uri="{FF2B5EF4-FFF2-40B4-BE49-F238E27FC236}">
                    <a16:creationId xmlns:a16="http://schemas.microsoft.com/office/drawing/2014/main" id="{0AE7B61B-3C84-98C8-045C-ADE9C26A5BAB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7042613" y="3271688"/>
                <a:ext cx="2321417" cy="338554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Zahnbehandlungen</a:t>
                </a:r>
              </a:p>
            </p:txBody>
          </p:sp>
          <p:sp>
            <p:nvSpPr>
              <p:cNvPr id="12" name="Textplatzhalter 15">
                <a:extLst>
                  <a:ext uri="{FF2B5EF4-FFF2-40B4-BE49-F238E27FC236}">
                    <a16:creationId xmlns:a16="http://schemas.microsoft.com/office/drawing/2014/main" id="{6E831603-9358-5AB4-FD4E-B4B262423079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6948754" y="4212177"/>
                <a:ext cx="2321417" cy="507831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100" b="1" dirty="0">
                    <a:solidFill>
                      <a:schemeClr val="accent6"/>
                    </a:solidFill>
                  </a:rPr>
                  <a:t>Je nach Budgetstufe jährlich </a:t>
                </a:r>
                <a:br>
                  <a:rPr lang="de-DE" sz="1100" b="1" dirty="0">
                    <a:solidFill>
                      <a:schemeClr val="accent6"/>
                    </a:solidFill>
                  </a:rPr>
                </a:br>
                <a:r>
                  <a:rPr lang="de-DE" sz="1100" b="1" dirty="0">
                    <a:solidFill>
                      <a:schemeClr val="accent6"/>
                    </a:solidFill>
                  </a:rPr>
                  <a:t>80,– bis 120,– EUR für die Zahnprophylaxe und Bleaching</a:t>
                </a:r>
              </a:p>
            </p:txBody>
          </p:sp>
          <p:sp>
            <p:nvSpPr>
              <p:cNvPr id="13" name="Textplatzhalter 15">
                <a:extLst>
                  <a:ext uri="{FF2B5EF4-FFF2-40B4-BE49-F238E27FC236}">
                    <a16:creationId xmlns:a16="http://schemas.microsoft.com/office/drawing/2014/main" id="{A74C37D7-6936-BA64-8F34-9AF6D5216042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6365267" y="5058535"/>
                <a:ext cx="3208074" cy="507831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de-DE" sz="1100" b="1" dirty="0">
                    <a:solidFill>
                      <a:schemeClr val="accent6"/>
                    </a:solidFill>
                  </a:rPr>
                  <a:t>Je nach Budgetstufe jährlich 200,– bis </a:t>
                </a:r>
                <a:br>
                  <a:rPr lang="de-DE" sz="1100" b="1" dirty="0">
                    <a:solidFill>
                      <a:schemeClr val="accent6"/>
                    </a:solidFill>
                  </a:rPr>
                </a:br>
                <a:r>
                  <a:rPr lang="de-DE" sz="1100" b="1" dirty="0">
                    <a:solidFill>
                      <a:schemeClr val="accent6"/>
                    </a:solidFill>
                  </a:rPr>
                  <a:t>300,– EUR für notwendige Sehhilfen und </a:t>
                </a:r>
                <a:br>
                  <a:rPr lang="de-DE" sz="1100" b="1" dirty="0">
                    <a:solidFill>
                      <a:schemeClr val="accent6"/>
                    </a:solidFill>
                  </a:rPr>
                </a:br>
                <a:r>
                  <a:rPr lang="de-DE" sz="1100" b="1" spc="-20" dirty="0">
                    <a:solidFill>
                      <a:schemeClr val="accent6"/>
                    </a:solidFill>
                  </a:rPr>
                  <a:t>Augenlasern zur Korrektur der Fehlsichtigkeit</a:t>
                </a:r>
              </a:p>
            </p:txBody>
          </p:sp>
          <p:sp>
            <p:nvSpPr>
              <p:cNvPr id="19" name="Textplatzhalter 15">
                <a:extLst>
                  <a:ext uri="{FF2B5EF4-FFF2-40B4-BE49-F238E27FC236}">
                    <a16:creationId xmlns:a16="http://schemas.microsoft.com/office/drawing/2014/main" id="{F70DC9A4-450E-22FE-DA4F-FD086E4E6D9A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573699" y="5236741"/>
                <a:ext cx="2922041" cy="338554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Naturheilverfahren durch Heilpraktiker und Ärzte</a:t>
                </a:r>
              </a:p>
            </p:txBody>
          </p:sp>
          <p:sp>
            <p:nvSpPr>
              <p:cNvPr id="20" name="Textplatzhalter 15">
                <a:extLst>
                  <a:ext uri="{FF2B5EF4-FFF2-40B4-BE49-F238E27FC236}">
                    <a16:creationId xmlns:a16="http://schemas.microsoft.com/office/drawing/2014/main" id="{802CA34A-B807-F565-9968-45D79E501B53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591325" y="4488856"/>
                <a:ext cx="3144367" cy="507831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ärztlich verordnete Heilmittel, bestimmte Hilfsmittel </a:t>
                </a:r>
                <a:br>
                  <a:rPr lang="de-DE" sz="1100" b="1" dirty="0">
                    <a:solidFill>
                      <a:schemeClr val="accent6"/>
                    </a:solidFill>
                  </a:rPr>
                </a:br>
                <a:r>
                  <a:rPr lang="de-DE" sz="1100" b="1" dirty="0">
                    <a:solidFill>
                      <a:schemeClr val="accent6"/>
                    </a:solidFill>
                  </a:rPr>
                  <a:t>sowie Arznei- und Verbandmittel</a:t>
                </a:r>
              </a:p>
            </p:txBody>
          </p:sp>
          <p:sp>
            <p:nvSpPr>
              <p:cNvPr id="23" name="Textplatzhalter 15">
                <a:extLst>
                  <a:ext uri="{FF2B5EF4-FFF2-40B4-BE49-F238E27FC236}">
                    <a16:creationId xmlns:a16="http://schemas.microsoft.com/office/drawing/2014/main" id="{EEE4B33A-4511-DA41-CA61-C70FD22FE922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711331" y="3271688"/>
                <a:ext cx="2817919" cy="338554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wichtige Schutzimpfungen vor Auslandsreisen</a:t>
                </a:r>
              </a:p>
            </p:txBody>
          </p:sp>
          <p:sp>
            <p:nvSpPr>
              <p:cNvPr id="24" name="Textplatzhalter 15">
                <a:extLst>
                  <a:ext uri="{FF2B5EF4-FFF2-40B4-BE49-F238E27FC236}">
                    <a16:creationId xmlns:a16="http://schemas.microsoft.com/office/drawing/2014/main" id="{9F2A3404-EAFA-F643-717B-731D9B59F038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429450" y="2273314"/>
                <a:ext cx="3402915" cy="507831"/>
              </a:xfrm>
              <a:prstGeom prst="rect">
                <a:avLst/>
              </a:prstGeom>
            </p:spPr>
            <p:txBody>
              <a:bodyPr vert="horz" wrap="square" lIns="0" tIns="0" rIns="0" bIns="0" rtlCol="0" anchor="ctr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100" b="1" dirty="0">
                    <a:solidFill>
                      <a:schemeClr val="accent6"/>
                    </a:solidFill>
                  </a:rPr>
                  <a:t>100 % der Kosten für die kieferorthopädische Behandlung im Fall eines Unfalls oder einer schweren Krankheit</a:t>
                </a:r>
              </a:p>
            </p:txBody>
          </p:sp>
          <p:sp>
            <p:nvSpPr>
              <p:cNvPr id="25" name="Textplatzhalter 15">
                <a:extLst>
                  <a:ext uri="{FF2B5EF4-FFF2-40B4-BE49-F238E27FC236}">
                    <a16:creationId xmlns:a16="http://schemas.microsoft.com/office/drawing/2014/main" id="{B7F80FAC-1AFF-62CF-A736-71F0F2BFBE70}"/>
                  </a:ext>
                </a:extLst>
              </p:cNvPr>
              <p:cNvSpPr txBox="1">
                <a:spLocks/>
              </p:cNvSpPr>
              <p:nvPr/>
            </p:nvSpPr>
            <p:spPr bwMode="gray">
              <a:xfrm>
                <a:off x="1772203" y="1663858"/>
                <a:ext cx="3329437" cy="338554"/>
              </a:xfrm>
              <a:prstGeom prst="rect">
                <a:avLst/>
              </a:prstGeom>
            </p:spPr>
            <p:txBody>
              <a:bodyPr vert="horz" wrap="square" lIns="0" tIns="0" rIns="0" bIns="0" rtlCol="0" anchor="b" anchorCtr="0">
                <a:spAutoFit/>
              </a:bodyPr>
              <a:lstStyle>
                <a:lvl1pPr marL="0" indent="0" algn="l" defTabSz="914400" rtl="0" eaLnBrk="1" latinLnBrk="0" hangingPunct="1">
                  <a:lnSpc>
                    <a:spcPct val="100000"/>
                  </a:lnSpc>
                  <a:spcBef>
                    <a:spcPts val="1200"/>
                  </a:spcBef>
                  <a:buFontTx/>
                  <a:buNone/>
                  <a:defRPr sz="1600" kern="120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lvl1pPr>
                <a:lvl2pPr marL="0" indent="0" algn="l" defTabSz="914400" rtl="0" eaLnBrk="1" latinLnBrk="0" hangingPunct="1">
                  <a:lnSpc>
                    <a:spcPct val="100000"/>
                  </a:lnSpc>
                  <a:spcBef>
                    <a:spcPts val="800"/>
                  </a:spcBef>
                  <a:buClr>
                    <a:schemeClr val="tx1"/>
                  </a:buClr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80000" indent="-180000" algn="l" defTabSz="914400" rtl="0" eaLnBrk="1" latinLnBrk="0" hangingPunct="1">
                  <a:lnSpc>
                    <a:spcPct val="100000"/>
                  </a:lnSpc>
                  <a:spcBef>
                    <a:spcPts val="6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36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540000" indent="-180000" algn="l" defTabSz="914400" rtl="0" eaLnBrk="1" latinLnBrk="0" hangingPunct="1">
                  <a:lnSpc>
                    <a:spcPct val="100000"/>
                  </a:lnSpc>
                  <a:spcBef>
                    <a:spcPts val="300"/>
                  </a:spcBef>
                  <a:buClr>
                    <a:schemeClr val="tx1"/>
                  </a:buClr>
                  <a:buFont typeface="Arial" panose="020B0604020202020204" pitchFamily="34" charset="0"/>
                  <a:buChar char="•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de-DE" sz="1100" b="1" dirty="0">
                    <a:solidFill>
                      <a:schemeClr val="accent6"/>
                    </a:solidFill>
                  </a:rPr>
                  <a:t>10,– EUR Krankenhaustagegeld pro Tag </a:t>
                </a:r>
                <a:br>
                  <a:rPr lang="de-DE" sz="1100" b="1" dirty="0">
                    <a:solidFill>
                      <a:schemeClr val="accent6"/>
                    </a:solidFill>
                  </a:rPr>
                </a:br>
                <a:r>
                  <a:rPr lang="de-DE" sz="1100" b="1" dirty="0">
                    <a:solidFill>
                      <a:schemeClr val="accent6"/>
                    </a:solidFill>
                  </a:rPr>
                  <a:t>für maximal 28 Tage im Jahr</a:t>
                </a:r>
              </a:p>
            </p:txBody>
          </p:sp>
        </p:grpSp>
        <p:sp>
          <p:nvSpPr>
            <p:cNvPr id="16" name="Textplatzhalter 15">
              <a:extLst>
                <a:ext uri="{FF2B5EF4-FFF2-40B4-BE49-F238E27FC236}">
                  <a16:creationId xmlns:a16="http://schemas.microsoft.com/office/drawing/2014/main" id="{ABD19CB7-A627-FBF9-E317-6C86AA98372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722074" y="5471166"/>
              <a:ext cx="1117999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100" b="1" dirty="0">
                  <a:solidFill>
                    <a:schemeClr val="accent6"/>
                  </a:solidFill>
                </a:rPr>
                <a:t>100 % der Kosten für Hörhilfen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109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64" grpId="0" animBg="1"/>
      <p:bldP spid="95" grpId="0" animBg="1"/>
      <p:bldP spid="11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m 5">
            <a:extLst>
              <a:ext uri="{FF2B5EF4-FFF2-40B4-BE49-F238E27FC236}">
                <a16:creationId xmlns:a16="http://schemas.microsoft.com/office/drawing/2014/main" id="{D06BB739-9E10-56EE-3BED-6CE25011AF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40699602"/>
              </p:ext>
            </p:extLst>
          </p:nvPr>
        </p:nvGraphicFramePr>
        <p:xfrm>
          <a:off x="3183405" y="1941601"/>
          <a:ext cx="4195336" cy="352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9AE39FDF-649D-1507-49B9-EF8E34310631}"/>
              </a:ext>
            </a:extLst>
          </p:cNvPr>
          <p:cNvGrpSpPr>
            <a:grpSpLocks noChangeAspect="1"/>
          </p:cNvGrpSpPr>
          <p:nvPr/>
        </p:nvGrpSpPr>
        <p:grpSpPr>
          <a:xfrm>
            <a:off x="519576" y="1663858"/>
            <a:ext cx="9104816" cy="4315139"/>
            <a:chOff x="519576" y="1663858"/>
            <a:chExt cx="9104816" cy="4315139"/>
          </a:xfrm>
        </p:grpSpPr>
        <p:sp>
          <p:nvSpPr>
            <p:cNvPr id="9" name="Textplatzhalter 15">
              <a:extLst>
                <a:ext uri="{FF2B5EF4-FFF2-40B4-BE49-F238E27FC236}">
                  <a16:creationId xmlns:a16="http://schemas.microsoft.com/office/drawing/2014/main" id="{FD74F4FD-AFD9-246A-BA6F-867030F22E1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460640" y="2247226"/>
              <a:ext cx="2698549" cy="169277"/>
            </a:xfrm>
            <a:prstGeom prst="rect">
              <a:avLst/>
            </a:prstGeom>
          </p:spPr>
          <p:txBody>
            <a:bodyPr vert="horz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Zahnersatz</a:t>
              </a:r>
            </a:p>
          </p:txBody>
        </p:sp>
        <p:sp>
          <p:nvSpPr>
            <p:cNvPr id="10" name="Textplatzhalter 15">
              <a:extLst>
                <a:ext uri="{FF2B5EF4-FFF2-40B4-BE49-F238E27FC236}">
                  <a16:creationId xmlns:a16="http://schemas.microsoft.com/office/drawing/2014/main" id="{0AE7B61B-3C84-98C8-045C-ADE9C26A5BA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955568" y="2875765"/>
              <a:ext cx="2321417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Zahnbehandlungen</a:t>
              </a:r>
            </a:p>
          </p:txBody>
        </p:sp>
        <p:sp>
          <p:nvSpPr>
            <p:cNvPr id="12" name="Textplatzhalter 15">
              <a:extLst>
                <a:ext uri="{FF2B5EF4-FFF2-40B4-BE49-F238E27FC236}">
                  <a16:creationId xmlns:a16="http://schemas.microsoft.com/office/drawing/2014/main" id="{6E831603-9358-5AB4-FD4E-B4B262423079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7036937" y="3614126"/>
              <a:ext cx="2321417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Je nach Budgetstufe jährlich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200,– bis 300,– EUR für die Zahnprophylaxe und Bleaching</a:t>
              </a:r>
            </a:p>
          </p:txBody>
        </p:sp>
        <p:sp>
          <p:nvSpPr>
            <p:cNvPr id="13" name="Textplatzhalter 15">
              <a:extLst>
                <a:ext uri="{FF2B5EF4-FFF2-40B4-BE49-F238E27FC236}">
                  <a16:creationId xmlns:a16="http://schemas.microsoft.com/office/drawing/2014/main" id="{A74C37D7-6936-BA64-8F34-9AF6D521604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762747" y="4573495"/>
              <a:ext cx="2641723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Je nach Budgetstufe jährlich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250,– bis 450,– EUR für Sehhilfen</a:t>
              </a:r>
            </a:p>
          </p:txBody>
        </p:sp>
        <p:sp>
          <p:nvSpPr>
            <p:cNvPr id="17" name="Textplatzhalter 15">
              <a:extLst>
                <a:ext uri="{FF2B5EF4-FFF2-40B4-BE49-F238E27FC236}">
                  <a16:creationId xmlns:a16="http://schemas.microsoft.com/office/drawing/2014/main" id="{31912393-99D5-440D-1814-DF291452174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6096392" y="5236741"/>
              <a:ext cx="3528000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Augenlasern zur Korrektur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der Fehlsichtigkeit bis zur Budgethöhe</a:t>
              </a:r>
            </a:p>
          </p:txBody>
        </p:sp>
        <p:sp>
          <p:nvSpPr>
            <p:cNvPr id="18" name="Textplatzhalter 15">
              <a:extLst>
                <a:ext uri="{FF2B5EF4-FFF2-40B4-BE49-F238E27FC236}">
                  <a16:creationId xmlns:a16="http://schemas.microsoft.com/office/drawing/2014/main" id="{ABD19CB7-A627-FBF9-E317-6C86AA98372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4722074" y="5471166"/>
              <a:ext cx="1117999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100" b="1" dirty="0">
                  <a:solidFill>
                    <a:schemeClr val="accent6"/>
                  </a:solidFill>
                </a:rPr>
                <a:t>100 % der Kosten für Hörhilfen</a:t>
              </a:r>
            </a:p>
          </p:txBody>
        </p:sp>
        <p:sp>
          <p:nvSpPr>
            <p:cNvPr id="19" name="Textplatzhalter 15">
              <a:extLst>
                <a:ext uri="{FF2B5EF4-FFF2-40B4-BE49-F238E27FC236}">
                  <a16:creationId xmlns:a16="http://schemas.microsoft.com/office/drawing/2014/main" id="{F70DC9A4-450E-22FE-DA4F-FD086E4E6D9A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573699" y="5236741"/>
              <a:ext cx="2922041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Naturheilverfahren durch Heilpraktiker und Ärzte</a:t>
              </a:r>
            </a:p>
          </p:txBody>
        </p:sp>
        <p:sp>
          <p:nvSpPr>
            <p:cNvPr id="20" name="Textplatzhalter 15">
              <a:extLst>
                <a:ext uri="{FF2B5EF4-FFF2-40B4-BE49-F238E27FC236}">
                  <a16:creationId xmlns:a16="http://schemas.microsoft.com/office/drawing/2014/main" id="{802CA34A-B807-F565-9968-45D79E501B5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91325" y="4488856"/>
              <a:ext cx="3144367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ärztlich verordnete Heilmittel, bestimmte Hilfsmittel </a:t>
              </a:r>
              <a:br>
                <a:rPr lang="de-DE" sz="1100" b="1" dirty="0">
                  <a:solidFill>
                    <a:schemeClr val="accent6"/>
                  </a:solidFill>
                </a:rPr>
              </a:br>
              <a:r>
                <a:rPr lang="de-DE" sz="1100" b="1" dirty="0">
                  <a:solidFill>
                    <a:schemeClr val="accent6"/>
                  </a:solidFill>
                </a:rPr>
                <a:t>sowie Arznei- und Verbandmittel</a:t>
              </a:r>
            </a:p>
          </p:txBody>
        </p:sp>
        <p:sp>
          <p:nvSpPr>
            <p:cNvPr id="22" name="Textplatzhalter 15">
              <a:extLst>
                <a:ext uri="{FF2B5EF4-FFF2-40B4-BE49-F238E27FC236}">
                  <a16:creationId xmlns:a16="http://schemas.microsoft.com/office/drawing/2014/main" id="{26487D32-E96E-CFC4-1849-C416827D41E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204696" y="3698765"/>
              <a:ext cx="2321417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Jährlich 250,– EUR für ärztlich verordnetes Kinesiotaping</a:t>
              </a:r>
            </a:p>
          </p:txBody>
        </p:sp>
        <p:sp>
          <p:nvSpPr>
            <p:cNvPr id="23" name="Textplatzhalter 15">
              <a:extLst>
                <a:ext uri="{FF2B5EF4-FFF2-40B4-BE49-F238E27FC236}">
                  <a16:creationId xmlns:a16="http://schemas.microsoft.com/office/drawing/2014/main" id="{EEE4B33A-4511-DA41-CA61-C70FD22FE922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00923" y="2875765"/>
              <a:ext cx="2817919" cy="338554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wichtige Schutzimpfungen vor Auslandsreisen</a:t>
              </a:r>
            </a:p>
          </p:txBody>
        </p:sp>
        <p:sp>
          <p:nvSpPr>
            <p:cNvPr id="24" name="Textplatzhalter 15">
              <a:extLst>
                <a:ext uri="{FF2B5EF4-FFF2-40B4-BE49-F238E27FC236}">
                  <a16:creationId xmlns:a16="http://schemas.microsoft.com/office/drawing/2014/main" id="{9F2A3404-EAFA-F643-717B-731D9B59F03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19576" y="2077949"/>
              <a:ext cx="3402915" cy="507831"/>
            </a:xfrm>
            <a:prstGeom prst="rect">
              <a:avLst/>
            </a:prstGeom>
          </p:spPr>
          <p:txBody>
            <a:bodyPr vert="horz" wrap="square" lIns="0" tIns="0" rIns="0" bIns="0" rtlCol="0" anchor="ctr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100 % der Kosten für die kieferorthopädische Behandlung im Fall eines Unfalls oder einer schweren Krankheit</a:t>
              </a:r>
            </a:p>
          </p:txBody>
        </p:sp>
        <p:sp>
          <p:nvSpPr>
            <p:cNvPr id="5" name="Textplatzhalter 15">
              <a:extLst>
                <a:ext uri="{FF2B5EF4-FFF2-40B4-BE49-F238E27FC236}">
                  <a16:creationId xmlns:a16="http://schemas.microsoft.com/office/drawing/2014/main" id="{CE368EA5-2226-3ECA-8D3D-3C1A0F31C0F4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5460506" y="1663858"/>
              <a:ext cx="3005484" cy="338554"/>
            </a:xfrm>
            <a:prstGeom prst="rect">
              <a:avLst/>
            </a:prstGeom>
          </p:spPr>
          <p:txBody>
            <a:bodyPr vert="horz" wrap="square" lIns="0" tIns="0" rIns="0" bIns="0" rtlCol="0" anchor="b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sz="1100" b="1" dirty="0">
                  <a:solidFill>
                    <a:schemeClr val="accent6"/>
                  </a:solidFill>
                </a:rPr>
                <a:t>100 % der Kosten für umfangreiche Vorsorgeuntersuchungen</a:t>
              </a:r>
            </a:p>
          </p:txBody>
        </p:sp>
        <p:sp>
          <p:nvSpPr>
            <p:cNvPr id="11" name="Textplatzhalter 15">
              <a:extLst>
                <a:ext uri="{FF2B5EF4-FFF2-40B4-BE49-F238E27FC236}">
                  <a16:creationId xmlns:a16="http://schemas.microsoft.com/office/drawing/2014/main" id="{D396D4FE-D3A2-0715-4B96-0CB50F1EA098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772203" y="1663858"/>
              <a:ext cx="3329437" cy="338554"/>
            </a:xfrm>
            <a:prstGeom prst="rect">
              <a:avLst/>
            </a:prstGeom>
          </p:spPr>
          <p:txBody>
            <a:bodyPr vert="horz" wrap="square" lIns="0" tIns="0" rIns="0" bIns="0" rtlCol="0" anchor="b" anchorCtr="0">
              <a:spAutoFit/>
            </a:bodyPr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r>
                <a:rPr lang="de-DE" sz="1100" b="1" dirty="0">
                  <a:solidFill>
                    <a:schemeClr val="accent6"/>
                  </a:solidFill>
                </a:rPr>
                <a:t>15,– EUR Krankenhaustagegeld pro Tag für maximal 28 Tage im Jahr, auch für die Reha</a:t>
              </a:r>
            </a:p>
          </p:txBody>
        </p:sp>
      </p:grp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Leistungskatalog der Budgettarife</a:t>
            </a:r>
            <a:br>
              <a:rPr lang="de-DE" dirty="0"/>
            </a:br>
            <a:r>
              <a:rPr lang="de-DE" b="1" dirty="0"/>
              <a:t>Tarif BKBT</a:t>
            </a:r>
          </a:p>
        </p:txBody>
      </p:sp>
      <p:grpSp>
        <p:nvGrpSpPr>
          <p:cNvPr id="27" name="Grafik 51">
            <a:extLst>
              <a:ext uri="{FF2B5EF4-FFF2-40B4-BE49-F238E27FC236}">
                <a16:creationId xmlns:a16="http://schemas.microsoft.com/office/drawing/2014/main" id="{F3017952-2FD1-4959-2C71-279D01191473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299421" y="3031708"/>
            <a:ext cx="396000" cy="396000"/>
            <a:chOff x="3367087" y="700087"/>
            <a:chExt cx="5457825" cy="5457825"/>
          </a:xfrm>
          <a:solidFill>
            <a:schemeClr val="bg1"/>
          </a:solidFill>
        </p:grpSpPr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1E966052-2C0E-088C-1C61-B0BE02F0E094}"/>
                </a:ext>
              </a:extLst>
            </p:cNvPr>
            <p:cNvSpPr/>
            <p:nvPr/>
          </p:nvSpPr>
          <p:spPr bwMode="gray">
            <a:xfrm>
              <a:off x="5702522" y="700087"/>
              <a:ext cx="3114675" cy="3114675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7ABCE7A9-0944-9405-61F1-9F95450C39B6}"/>
                </a:ext>
              </a:extLst>
            </p:cNvPr>
            <p:cNvSpPr/>
            <p:nvPr/>
          </p:nvSpPr>
          <p:spPr bwMode="gray">
            <a:xfrm>
              <a:off x="3367050" y="1883502"/>
              <a:ext cx="4000500" cy="4267200"/>
            </a:xfrm>
            <a:custGeom>
              <a:avLst/>
              <a:gdLst>
                <a:gd name="connsiteX0" fmla="*/ 3418751 w 4000500"/>
                <a:gd name="connsiteY0" fmla="*/ 3207610 h 4267200"/>
                <a:gd name="connsiteX1" fmla="*/ 3118237 w 4000500"/>
                <a:gd name="connsiteY1" fmla="*/ 3824830 h 4267200"/>
                <a:gd name="connsiteX2" fmla="*/ 2969456 w 4000500"/>
                <a:gd name="connsiteY2" fmla="*/ 3963037 h 4267200"/>
                <a:gd name="connsiteX3" fmla="*/ 2968980 w 4000500"/>
                <a:gd name="connsiteY3" fmla="*/ 3963037 h 4267200"/>
                <a:gd name="connsiteX4" fmla="*/ 2950882 w 4000500"/>
                <a:gd name="connsiteY4" fmla="*/ 3961608 h 4267200"/>
                <a:gd name="connsiteX5" fmla="*/ 2885351 w 4000500"/>
                <a:gd name="connsiteY5" fmla="*/ 3773680 h 4267200"/>
                <a:gd name="connsiteX6" fmla="*/ 2871920 w 4000500"/>
                <a:gd name="connsiteY6" fmla="*/ 3621471 h 4267200"/>
                <a:gd name="connsiteX7" fmla="*/ 2074773 w 4000500"/>
                <a:gd name="connsiteY7" fmla="*/ 2476852 h 4267200"/>
                <a:gd name="connsiteX8" fmla="*/ 1277626 w 4000500"/>
                <a:gd name="connsiteY8" fmla="*/ 3621471 h 4267200"/>
                <a:gd name="connsiteX9" fmla="*/ 1264195 w 4000500"/>
                <a:gd name="connsiteY9" fmla="*/ 3773680 h 4267200"/>
                <a:gd name="connsiteX10" fmla="*/ 1198568 w 4000500"/>
                <a:gd name="connsiteY10" fmla="*/ 3961608 h 4267200"/>
                <a:gd name="connsiteX11" fmla="*/ 1179899 w 4000500"/>
                <a:gd name="connsiteY11" fmla="*/ 3963037 h 4267200"/>
                <a:gd name="connsiteX12" fmla="*/ 1031404 w 4000500"/>
                <a:gd name="connsiteY12" fmla="*/ 3824830 h 4267200"/>
                <a:gd name="connsiteX13" fmla="*/ 732986 w 4000500"/>
                <a:gd name="connsiteY13" fmla="*/ 3213229 h 4267200"/>
                <a:gd name="connsiteX14" fmla="*/ 341699 w 4000500"/>
                <a:gd name="connsiteY14" fmla="*/ 823216 h 4267200"/>
                <a:gd name="connsiteX15" fmla="*/ 604018 w 4000500"/>
                <a:gd name="connsiteY15" fmla="*/ 366302 h 4267200"/>
                <a:gd name="connsiteX16" fmla="*/ 971111 w 4000500"/>
                <a:gd name="connsiteY16" fmla="*/ 335441 h 4267200"/>
                <a:gd name="connsiteX17" fmla="*/ 2022576 w 4000500"/>
                <a:gd name="connsiteY17" fmla="*/ 844552 h 4267200"/>
                <a:gd name="connsiteX18" fmla="*/ 2022576 w 4000500"/>
                <a:gd name="connsiteY18" fmla="*/ 477364 h 4267200"/>
                <a:gd name="connsiteX19" fmla="*/ 1043787 w 4000500"/>
                <a:gd name="connsiteY19" fmla="*/ 32165 h 4267200"/>
                <a:gd name="connsiteX20" fmla="*/ 442855 w 4000500"/>
                <a:gd name="connsiteY20" fmla="*/ 99507 h 4267200"/>
                <a:gd name="connsiteX21" fmla="*/ 37280 w 4000500"/>
                <a:gd name="connsiteY21" fmla="*/ 756637 h 4267200"/>
                <a:gd name="connsiteX22" fmla="*/ 440569 w 4000500"/>
                <a:gd name="connsiteY22" fmla="*/ 3320576 h 4267200"/>
                <a:gd name="connsiteX23" fmla="*/ 768705 w 4000500"/>
                <a:gd name="connsiteY23" fmla="*/ 3992375 h 4267200"/>
                <a:gd name="connsiteX24" fmla="*/ 1240097 w 4000500"/>
                <a:gd name="connsiteY24" fmla="*/ 4268695 h 4267200"/>
                <a:gd name="connsiteX25" fmla="*/ 1574139 w 4000500"/>
                <a:gd name="connsiteY25" fmla="*/ 3811495 h 4267200"/>
                <a:gd name="connsiteX26" fmla="*/ 1588998 w 4000500"/>
                <a:gd name="connsiteY26" fmla="*/ 3644521 h 4267200"/>
                <a:gd name="connsiteX27" fmla="*/ 2075249 w 4000500"/>
                <a:gd name="connsiteY27" fmla="*/ 2788700 h 4267200"/>
                <a:gd name="connsiteX28" fmla="*/ 2561501 w 4000500"/>
                <a:gd name="connsiteY28" fmla="*/ 3644521 h 4267200"/>
                <a:gd name="connsiteX29" fmla="*/ 2576360 w 4000500"/>
                <a:gd name="connsiteY29" fmla="*/ 3811495 h 4267200"/>
                <a:gd name="connsiteX30" fmla="*/ 2910020 w 4000500"/>
                <a:gd name="connsiteY30" fmla="*/ 4268504 h 4267200"/>
                <a:gd name="connsiteX31" fmla="*/ 2970028 w 4000500"/>
                <a:gd name="connsiteY31" fmla="*/ 4274410 h 4267200"/>
                <a:gd name="connsiteX32" fmla="*/ 3381889 w 4000500"/>
                <a:gd name="connsiteY32" fmla="*/ 3992184 h 4267200"/>
                <a:gd name="connsiteX33" fmla="*/ 3712025 w 4000500"/>
                <a:gd name="connsiteY33" fmla="*/ 3314956 h 4267200"/>
                <a:gd name="connsiteX34" fmla="*/ 4008157 w 4000500"/>
                <a:gd name="connsiteY34" fmla="*/ 2247585 h 4267200"/>
                <a:gd name="connsiteX35" fmla="*/ 3688118 w 4000500"/>
                <a:gd name="connsiteY35" fmla="*/ 2247585 h 4267200"/>
                <a:gd name="connsiteX36" fmla="*/ 3418751 w 4000500"/>
                <a:gd name="connsiteY36" fmla="*/ 3207610 h 426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4000500" h="4267200">
                  <a:moveTo>
                    <a:pt x="3418751" y="3207610"/>
                  </a:moveTo>
                  <a:cubicBezTo>
                    <a:pt x="3417322" y="3211325"/>
                    <a:pt x="3272351" y="3582800"/>
                    <a:pt x="3118237" y="3824830"/>
                  </a:cubicBezTo>
                  <a:cubicBezTo>
                    <a:pt x="3045847" y="3938463"/>
                    <a:pt x="2986982" y="3963037"/>
                    <a:pt x="2969456" y="3963037"/>
                  </a:cubicBezTo>
                  <a:cubicBezTo>
                    <a:pt x="2969266" y="3963037"/>
                    <a:pt x="2969170" y="3963037"/>
                    <a:pt x="2968980" y="3963037"/>
                  </a:cubicBezTo>
                  <a:cubicBezTo>
                    <a:pt x="2969170" y="3963037"/>
                    <a:pt x="2950311" y="3961132"/>
                    <a:pt x="2950882" y="3961608"/>
                  </a:cubicBezTo>
                  <a:cubicBezTo>
                    <a:pt x="2939071" y="3955036"/>
                    <a:pt x="2901638" y="3906745"/>
                    <a:pt x="2885351" y="3773680"/>
                  </a:cubicBezTo>
                  <a:cubicBezTo>
                    <a:pt x="2880016" y="3730532"/>
                    <a:pt x="2876302" y="3678716"/>
                    <a:pt x="2871920" y="3621471"/>
                  </a:cubicBezTo>
                  <a:cubicBezTo>
                    <a:pt x="2844298" y="3249996"/>
                    <a:pt x="2786576" y="2476852"/>
                    <a:pt x="2074773" y="2476852"/>
                  </a:cubicBezTo>
                  <a:cubicBezTo>
                    <a:pt x="1362970" y="2476852"/>
                    <a:pt x="1305248" y="3249996"/>
                    <a:pt x="1277626" y="3621471"/>
                  </a:cubicBezTo>
                  <a:cubicBezTo>
                    <a:pt x="1273244" y="3678716"/>
                    <a:pt x="1269529" y="3730437"/>
                    <a:pt x="1264195" y="3773680"/>
                  </a:cubicBezTo>
                  <a:cubicBezTo>
                    <a:pt x="1248003" y="3906650"/>
                    <a:pt x="1210379" y="3955036"/>
                    <a:pt x="1198568" y="3961608"/>
                  </a:cubicBezTo>
                  <a:cubicBezTo>
                    <a:pt x="1199235" y="3960942"/>
                    <a:pt x="1179042" y="3963037"/>
                    <a:pt x="1179899" y="3963037"/>
                  </a:cubicBezTo>
                  <a:cubicBezTo>
                    <a:pt x="1162468" y="3963037"/>
                    <a:pt x="1103604" y="3938558"/>
                    <a:pt x="1031404" y="3824830"/>
                  </a:cubicBezTo>
                  <a:cubicBezTo>
                    <a:pt x="878147" y="3584038"/>
                    <a:pt x="733081" y="3213229"/>
                    <a:pt x="732986" y="3213229"/>
                  </a:cubicBezTo>
                  <a:cubicBezTo>
                    <a:pt x="727366" y="3197037"/>
                    <a:pt x="175488" y="1582740"/>
                    <a:pt x="341699" y="823216"/>
                  </a:cubicBezTo>
                  <a:cubicBezTo>
                    <a:pt x="391610" y="595093"/>
                    <a:pt x="479812" y="441359"/>
                    <a:pt x="604018" y="366302"/>
                  </a:cubicBezTo>
                  <a:cubicBezTo>
                    <a:pt x="701935" y="307247"/>
                    <a:pt x="825283" y="295531"/>
                    <a:pt x="971111" y="335441"/>
                  </a:cubicBezTo>
                  <a:cubicBezTo>
                    <a:pt x="1115320" y="371636"/>
                    <a:pt x="1686724" y="618334"/>
                    <a:pt x="2022576" y="844552"/>
                  </a:cubicBezTo>
                  <a:lnTo>
                    <a:pt x="2022576" y="477364"/>
                  </a:lnTo>
                  <a:cubicBezTo>
                    <a:pt x="1665198" y="269147"/>
                    <a:pt x="1203140" y="72265"/>
                    <a:pt x="1043787" y="32165"/>
                  </a:cubicBezTo>
                  <a:cubicBezTo>
                    <a:pt x="826998" y="-27557"/>
                    <a:pt x="613733" y="-3554"/>
                    <a:pt x="442855" y="99507"/>
                  </a:cubicBezTo>
                  <a:cubicBezTo>
                    <a:pt x="242639" y="220474"/>
                    <a:pt x="106051" y="441645"/>
                    <a:pt x="37280" y="756637"/>
                  </a:cubicBezTo>
                  <a:cubicBezTo>
                    <a:pt x="-147695" y="1601504"/>
                    <a:pt x="414470" y="3245519"/>
                    <a:pt x="440569" y="3320576"/>
                  </a:cubicBezTo>
                  <a:cubicBezTo>
                    <a:pt x="446950" y="3336959"/>
                    <a:pt x="598207" y="3724627"/>
                    <a:pt x="768705" y="3992375"/>
                  </a:cubicBezTo>
                  <a:cubicBezTo>
                    <a:pt x="959681" y="4292698"/>
                    <a:pt x="1167136" y="4283173"/>
                    <a:pt x="1240097" y="4268695"/>
                  </a:cubicBezTo>
                  <a:cubicBezTo>
                    <a:pt x="1325536" y="4258599"/>
                    <a:pt x="1527371" y="4193543"/>
                    <a:pt x="1574139" y="3811495"/>
                  </a:cubicBezTo>
                  <a:cubicBezTo>
                    <a:pt x="1579949" y="3764060"/>
                    <a:pt x="1584235" y="3707291"/>
                    <a:pt x="1588998" y="3644521"/>
                  </a:cubicBezTo>
                  <a:cubicBezTo>
                    <a:pt x="1630432" y="3089404"/>
                    <a:pt x="1720157" y="2788700"/>
                    <a:pt x="2075249" y="2788700"/>
                  </a:cubicBezTo>
                  <a:cubicBezTo>
                    <a:pt x="2430151" y="2788700"/>
                    <a:pt x="2519971" y="3089500"/>
                    <a:pt x="2561501" y="3644521"/>
                  </a:cubicBezTo>
                  <a:cubicBezTo>
                    <a:pt x="2566168" y="3707196"/>
                    <a:pt x="2570549" y="3764155"/>
                    <a:pt x="2576360" y="3811495"/>
                  </a:cubicBezTo>
                  <a:cubicBezTo>
                    <a:pt x="2623127" y="4193352"/>
                    <a:pt x="2824581" y="4258408"/>
                    <a:pt x="2910020" y="4268504"/>
                  </a:cubicBezTo>
                  <a:cubicBezTo>
                    <a:pt x="2924879" y="4271648"/>
                    <a:pt x="2945453" y="4274410"/>
                    <a:pt x="2970028" y="4274410"/>
                  </a:cubicBezTo>
                  <a:cubicBezTo>
                    <a:pt x="3066897" y="4274410"/>
                    <a:pt x="3229489" y="4231643"/>
                    <a:pt x="3381889" y="3992184"/>
                  </a:cubicBezTo>
                  <a:cubicBezTo>
                    <a:pt x="3552196" y="3724627"/>
                    <a:pt x="3703548" y="3336959"/>
                    <a:pt x="3712025" y="3314956"/>
                  </a:cubicBezTo>
                  <a:cubicBezTo>
                    <a:pt x="3719360" y="3293716"/>
                    <a:pt x="3882332" y="2818609"/>
                    <a:pt x="4008157" y="2247585"/>
                  </a:cubicBezTo>
                  <a:lnTo>
                    <a:pt x="3688118" y="2247585"/>
                  </a:lnTo>
                  <a:cubicBezTo>
                    <a:pt x="3567817" y="2772031"/>
                    <a:pt x="3418655" y="3207610"/>
                    <a:pt x="3418751" y="32076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30" name="Grafik 62">
            <a:extLst>
              <a:ext uri="{FF2B5EF4-FFF2-40B4-BE49-F238E27FC236}">
                <a16:creationId xmlns:a16="http://schemas.microsoft.com/office/drawing/2014/main" id="{58BDC9B3-6B1C-CCCD-2637-F7B13B775427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408536" y="3686451"/>
            <a:ext cx="360000" cy="358827"/>
            <a:chOff x="3171825" y="514350"/>
            <a:chExt cx="5848350" cy="5829300"/>
          </a:xfrm>
          <a:solidFill>
            <a:schemeClr val="bg1"/>
          </a:solidFill>
        </p:grpSpPr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1D132DC5-8F65-CBE8-5114-04B77E8899DD}"/>
                </a:ext>
              </a:extLst>
            </p:cNvPr>
            <p:cNvSpPr/>
            <p:nvPr/>
          </p:nvSpPr>
          <p:spPr bwMode="gray">
            <a:xfrm>
              <a:off x="4356766" y="2696962"/>
              <a:ext cx="3533775" cy="3648075"/>
            </a:xfrm>
            <a:custGeom>
              <a:avLst/>
              <a:gdLst>
                <a:gd name="connsiteX0" fmla="*/ 1765618 w 3533775"/>
                <a:gd name="connsiteY0" fmla="*/ 2279565 h 3648075"/>
                <a:gd name="connsiteX1" fmla="*/ 2370456 w 3533775"/>
                <a:gd name="connsiteY1" fmla="*/ 3349223 h 3648075"/>
                <a:gd name="connsiteX2" fmla="*/ 2559337 w 3533775"/>
                <a:gd name="connsiteY2" fmla="*/ 3646308 h 3648075"/>
                <a:gd name="connsiteX3" fmla="*/ 2849087 w 3533775"/>
                <a:gd name="connsiteY3" fmla="*/ 3456093 h 3648075"/>
                <a:gd name="connsiteX4" fmla="*/ 3139028 w 3533775"/>
                <a:gd name="connsiteY4" fmla="*/ 2861828 h 3648075"/>
                <a:gd name="connsiteX5" fmla="*/ 3504312 w 3533775"/>
                <a:gd name="connsiteY5" fmla="*/ 580115 h 3648075"/>
                <a:gd name="connsiteX6" fmla="*/ 2748313 w 3533775"/>
                <a:gd name="connsiteY6" fmla="*/ 21569 h 3648075"/>
                <a:gd name="connsiteX7" fmla="*/ 2005077 w 3533775"/>
                <a:gd name="connsiteY7" fmla="*/ 332846 h 3648075"/>
                <a:gd name="connsiteX8" fmla="*/ 1765999 w 3533775"/>
                <a:gd name="connsiteY8" fmla="*/ 407236 h 3648075"/>
                <a:gd name="connsiteX9" fmla="*/ 1770000 w 3533775"/>
                <a:gd name="connsiteY9" fmla="*/ 407236 h 3648075"/>
                <a:gd name="connsiteX10" fmla="*/ 1530732 w 3533775"/>
                <a:gd name="connsiteY10" fmla="*/ 332846 h 3648075"/>
                <a:gd name="connsiteX11" fmla="*/ 787496 w 3533775"/>
                <a:gd name="connsiteY11" fmla="*/ 21569 h 3648075"/>
                <a:gd name="connsiteX12" fmla="*/ 31497 w 3533775"/>
                <a:gd name="connsiteY12" fmla="*/ 580115 h 3648075"/>
                <a:gd name="connsiteX13" fmla="*/ 396876 w 3533775"/>
                <a:gd name="connsiteY13" fmla="*/ 2861828 h 3648075"/>
                <a:gd name="connsiteX14" fmla="*/ 686626 w 3533775"/>
                <a:gd name="connsiteY14" fmla="*/ 3456093 h 3648075"/>
                <a:gd name="connsiteX15" fmla="*/ 976377 w 3533775"/>
                <a:gd name="connsiteY15" fmla="*/ 3646308 h 3648075"/>
                <a:gd name="connsiteX16" fmla="*/ 1165448 w 3533775"/>
                <a:gd name="connsiteY16" fmla="*/ 3349223 h 3648075"/>
                <a:gd name="connsiteX17" fmla="*/ 1770095 w 3533775"/>
                <a:gd name="connsiteY17" fmla="*/ 2279565 h 3648075"/>
                <a:gd name="connsiteX18" fmla="*/ 1765618 w 3533775"/>
                <a:gd name="connsiteY18" fmla="*/ 2279565 h 3648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533775" h="3648075">
                  <a:moveTo>
                    <a:pt x="1765618" y="2279565"/>
                  </a:moveTo>
                  <a:cubicBezTo>
                    <a:pt x="2370456" y="2279565"/>
                    <a:pt x="2332546" y="3040137"/>
                    <a:pt x="2370456" y="3349223"/>
                  </a:cubicBezTo>
                  <a:cubicBezTo>
                    <a:pt x="2408175" y="3658119"/>
                    <a:pt x="2559337" y="3646308"/>
                    <a:pt x="2559337" y="3646308"/>
                  </a:cubicBezTo>
                  <a:cubicBezTo>
                    <a:pt x="2559337" y="3646308"/>
                    <a:pt x="2697925" y="3693742"/>
                    <a:pt x="2849087" y="3456093"/>
                  </a:cubicBezTo>
                  <a:cubicBezTo>
                    <a:pt x="3000249" y="3218350"/>
                    <a:pt x="3139028" y="2861828"/>
                    <a:pt x="3139028" y="2861828"/>
                  </a:cubicBezTo>
                  <a:cubicBezTo>
                    <a:pt x="3139028" y="2861828"/>
                    <a:pt x="3668046" y="1328875"/>
                    <a:pt x="3504312" y="580115"/>
                  </a:cubicBezTo>
                  <a:cubicBezTo>
                    <a:pt x="3340768" y="-168550"/>
                    <a:pt x="2748313" y="21569"/>
                    <a:pt x="2748313" y="21569"/>
                  </a:cubicBezTo>
                  <a:cubicBezTo>
                    <a:pt x="2748313" y="21569"/>
                    <a:pt x="2315973" y="118914"/>
                    <a:pt x="2005077" y="332846"/>
                  </a:cubicBezTo>
                  <a:cubicBezTo>
                    <a:pt x="1955070" y="367326"/>
                    <a:pt x="1871822" y="407236"/>
                    <a:pt x="1765999" y="407236"/>
                  </a:cubicBezTo>
                  <a:lnTo>
                    <a:pt x="1770000" y="407236"/>
                  </a:lnTo>
                  <a:cubicBezTo>
                    <a:pt x="1664463" y="407236"/>
                    <a:pt x="1580928" y="367326"/>
                    <a:pt x="1530732" y="332846"/>
                  </a:cubicBezTo>
                  <a:cubicBezTo>
                    <a:pt x="1219836" y="118914"/>
                    <a:pt x="787496" y="21569"/>
                    <a:pt x="787496" y="21569"/>
                  </a:cubicBezTo>
                  <a:cubicBezTo>
                    <a:pt x="787496" y="21569"/>
                    <a:pt x="195422" y="-168455"/>
                    <a:pt x="31497" y="580115"/>
                  </a:cubicBezTo>
                  <a:cubicBezTo>
                    <a:pt x="-132429" y="1328685"/>
                    <a:pt x="396876" y="2861828"/>
                    <a:pt x="396876" y="2861828"/>
                  </a:cubicBezTo>
                  <a:cubicBezTo>
                    <a:pt x="396876" y="2861828"/>
                    <a:pt x="535464" y="3218350"/>
                    <a:pt x="686626" y="3456093"/>
                  </a:cubicBezTo>
                  <a:cubicBezTo>
                    <a:pt x="837788" y="3693647"/>
                    <a:pt x="976377" y="3646308"/>
                    <a:pt x="976377" y="3646308"/>
                  </a:cubicBezTo>
                  <a:cubicBezTo>
                    <a:pt x="976377" y="3646308"/>
                    <a:pt x="1127538" y="3658119"/>
                    <a:pt x="1165448" y="3349223"/>
                  </a:cubicBezTo>
                  <a:cubicBezTo>
                    <a:pt x="1203167" y="3040137"/>
                    <a:pt x="1165448" y="2279565"/>
                    <a:pt x="1770095" y="2279565"/>
                  </a:cubicBezTo>
                  <a:cubicBezTo>
                    <a:pt x="1770190" y="2279565"/>
                    <a:pt x="1765618" y="2279565"/>
                    <a:pt x="1765618" y="22795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6E917296-4555-AA5A-831C-6F827203020A}"/>
                </a:ext>
              </a:extLst>
            </p:cNvPr>
            <p:cNvSpPr/>
            <p:nvPr/>
          </p:nvSpPr>
          <p:spPr bwMode="gray">
            <a:xfrm>
              <a:off x="3171825" y="514350"/>
              <a:ext cx="5838825" cy="2905125"/>
            </a:xfrm>
            <a:custGeom>
              <a:avLst/>
              <a:gdLst>
                <a:gd name="connsiteX0" fmla="*/ 5847969 w 5838825"/>
                <a:gd name="connsiteY0" fmla="*/ 2913507 h 2905125"/>
                <a:gd name="connsiteX1" fmla="*/ 5483257 w 5838825"/>
                <a:gd name="connsiteY1" fmla="*/ 2913507 h 2905125"/>
                <a:gd name="connsiteX2" fmla="*/ 2924080 w 5838825"/>
                <a:gd name="connsiteY2" fmla="*/ 363379 h 2905125"/>
                <a:gd name="connsiteX3" fmla="*/ 364712 w 5838825"/>
                <a:gd name="connsiteY3" fmla="*/ 2913507 h 2905125"/>
                <a:gd name="connsiteX4" fmla="*/ 0 w 5838825"/>
                <a:gd name="connsiteY4" fmla="*/ 2913507 h 2905125"/>
                <a:gd name="connsiteX5" fmla="*/ 2923889 w 5838825"/>
                <a:gd name="connsiteY5" fmla="*/ 0 h 2905125"/>
                <a:gd name="connsiteX6" fmla="*/ 5847969 w 5838825"/>
                <a:gd name="connsiteY6" fmla="*/ 2913507 h 2905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38825" h="2905125">
                  <a:moveTo>
                    <a:pt x="5847969" y="2913507"/>
                  </a:moveTo>
                  <a:lnTo>
                    <a:pt x="5483257" y="2913507"/>
                  </a:lnTo>
                  <a:cubicBezTo>
                    <a:pt x="5483257" y="1507427"/>
                    <a:pt x="4335209" y="363379"/>
                    <a:pt x="2924080" y="363379"/>
                  </a:cubicBezTo>
                  <a:cubicBezTo>
                    <a:pt x="1512951" y="363379"/>
                    <a:pt x="364712" y="1507617"/>
                    <a:pt x="364712" y="2913507"/>
                  </a:cubicBezTo>
                  <a:lnTo>
                    <a:pt x="0" y="2913507"/>
                  </a:lnTo>
                  <a:cubicBezTo>
                    <a:pt x="0" y="1307021"/>
                    <a:pt x="1311593" y="0"/>
                    <a:pt x="2923889" y="0"/>
                  </a:cubicBezTo>
                  <a:cubicBezTo>
                    <a:pt x="4536186" y="0"/>
                    <a:pt x="5847969" y="1307021"/>
                    <a:pt x="5847969" y="29135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grpSp>
        <p:nvGrpSpPr>
          <p:cNvPr id="33" name="Group 4">
            <a:extLst>
              <a:ext uri="{FF2B5EF4-FFF2-40B4-BE49-F238E27FC236}">
                <a16:creationId xmlns:a16="http://schemas.microsoft.com/office/drawing/2014/main" id="{884FCC7E-2B85-FD52-B2B6-E0EADCDFA076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462962" y="4621572"/>
            <a:ext cx="429817" cy="414850"/>
            <a:chOff x="1613" y="-2"/>
            <a:chExt cx="4480" cy="4324"/>
          </a:xfrm>
          <a:solidFill>
            <a:schemeClr val="bg1"/>
          </a:solidFill>
        </p:grpSpPr>
        <p:sp>
          <p:nvSpPr>
            <p:cNvPr id="34" name="Freeform 5">
              <a:extLst>
                <a:ext uri="{FF2B5EF4-FFF2-40B4-BE49-F238E27FC236}">
                  <a16:creationId xmlns:a16="http://schemas.microsoft.com/office/drawing/2014/main" id="{5A344E6B-0D02-F19E-D306-1FEA1713A4B8}"/>
                </a:ext>
              </a:extLst>
            </p:cNvPr>
            <p:cNvSpPr>
              <a:spLocks/>
            </p:cNvSpPr>
            <p:nvPr/>
          </p:nvSpPr>
          <p:spPr bwMode="gray">
            <a:xfrm>
              <a:off x="2000" y="1024"/>
              <a:ext cx="1583" cy="1262"/>
            </a:xfrm>
            <a:custGeom>
              <a:avLst/>
              <a:gdLst>
                <a:gd name="T0" fmla="*/ 805 w 805"/>
                <a:gd name="T1" fmla="*/ 490 h 643"/>
                <a:gd name="T2" fmla="*/ 498 w 805"/>
                <a:gd name="T3" fmla="*/ 93 h 643"/>
                <a:gd name="T4" fmla="*/ 0 w 805"/>
                <a:gd name="T5" fmla="*/ 152 h 643"/>
                <a:gd name="T6" fmla="*/ 307 w 805"/>
                <a:gd name="T7" fmla="*/ 549 h 643"/>
                <a:gd name="T8" fmla="*/ 805 w 805"/>
                <a:gd name="T9" fmla="*/ 490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5" h="643">
                  <a:moveTo>
                    <a:pt x="805" y="490"/>
                  </a:moveTo>
                  <a:cubicBezTo>
                    <a:pt x="805" y="490"/>
                    <a:pt x="721" y="186"/>
                    <a:pt x="498" y="93"/>
                  </a:cubicBezTo>
                  <a:cubicBezTo>
                    <a:pt x="276" y="0"/>
                    <a:pt x="0" y="152"/>
                    <a:pt x="0" y="152"/>
                  </a:cubicBezTo>
                  <a:cubicBezTo>
                    <a:pt x="0" y="152"/>
                    <a:pt x="84" y="456"/>
                    <a:pt x="307" y="549"/>
                  </a:cubicBezTo>
                  <a:cubicBezTo>
                    <a:pt x="529" y="643"/>
                    <a:pt x="805" y="490"/>
                    <a:pt x="805" y="4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5" name="Oval 6">
              <a:extLst>
                <a:ext uri="{FF2B5EF4-FFF2-40B4-BE49-F238E27FC236}">
                  <a16:creationId xmlns:a16="http://schemas.microsoft.com/office/drawing/2014/main" id="{3004E2B9-B589-ACD8-10ED-D86BC7CB7C3A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3401" y="-2"/>
              <a:ext cx="881" cy="155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6" name="Freeform 7">
              <a:extLst>
                <a:ext uri="{FF2B5EF4-FFF2-40B4-BE49-F238E27FC236}">
                  <a16:creationId xmlns:a16="http://schemas.microsoft.com/office/drawing/2014/main" id="{D5597503-44CD-695B-CEB2-2AB21115FD4B}"/>
                </a:ext>
              </a:extLst>
            </p:cNvPr>
            <p:cNvSpPr>
              <a:spLocks/>
            </p:cNvSpPr>
            <p:nvPr/>
          </p:nvSpPr>
          <p:spPr bwMode="gray">
            <a:xfrm>
              <a:off x="4099" y="1024"/>
              <a:ext cx="1585" cy="1262"/>
            </a:xfrm>
            <a:custGeom>
              <a:avLst/>
              <a:gdLst>
                <a:gd name="T0" fmla="*/ 499 w 806"/>
                <a:gd name="T1" fmla="*/ 549 h 643"/>
                <a:gd name="T2" fmla="*/ 806 w 806"/>
                <a:gd name="T3" fmla="*/ 152 h 643"/>
                <a:gd name="T4" fmla="*/ 307 w 806"/>
                <a:gd name="T5" fmla="*/ 93 h 643"/>
                <a:gd name="T6" fmla="*/ 0 w 806"/>
                <a:gd name="T7" fmla="*/ 490 h 643"/>
                <a:gd name="T8" fmla="*/ 499 w 806"/>
                <a:gd name="T9" fmla="*/ 549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6" h="643">
                  <a:moveTo>
                    <a:pt x="499" y="549"/>
                  </a:moveTo>
                  <a:cubicBezTo>
                    <a:pt x="721" y="456"/>
                    <a:pt x="806" y="152"/>
                    <a:pt x="806" y="152"/>
                  </a:cubicBezTo>
                  <a:cubicBezTo>
                    <a:pt x="806" y="152"/>
                    <a:pt x="530" y="0"/>
                    <a:pt x="307" y="93"/>
                  </a:cubicBezTo>
                  <a:cubicBezTo>
                    <a:pt x="85" y="186"/>
                    <a:pt x="0" y="490"/>
                    <a:pt x="0" y="490"/>
                  </a:cubicBezTo>
                  <a:cubicBezTo>
                    <a:pt x="0" y="490"/>
                    <a:pt x="276" y="643"/>
                    <a:pt x="499" y="5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7" name="Rectangle 8">
              <a:extLst>
                <a:ext uri="{FF2B5EF4-FFF2-40B4-BE49-F238E27FC236}">
                  <a16:creationId xmlns:a16="http://schemas.microsoft.com/office/drawing/2014/main" id="{7E233527-314F-A549-AB54-F7788BC1741B}"/>
                </a:ext>
              </a:extLst>
            </p:cNvPr>
            <p:cNvSpPr>
              <a:spLocks noChangeArrowheads="1"/>
            </p:cNvSpPr>
            <p:nvPr/>
          </p:nvSpPr>
          <p:spPr bwMode="gray">
            <a:xfrm>
              <a:off x="1613" y="2843"/>
              <a:ext cx="743" cy="12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8" name="Freeform 9">
              <a:extLst>
                <a:ext uri="{FF2B5EF4-FFF2-40B4-BE49-F238E27FC236}">
                  <a16:creationId xmlns:a16="http://schemas.microsoft.com/office/drawing/2014/main" id="{CCE8E867-00F3-5DD2-10E5-A9D9D8B6862F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6" y="2619"/>
              <a:ext cx="2045" cy="1105"/>
            </a:xfrm>
            <a:custGeom>
              <a:avLst/>
              <a:gdLst>
                <a:gd name="T0" fmla="*/ 783 w 1040"/>
                <a:gd name="T1" fmla="*/ 372 h 563"/>
                <a:gd name="T2" fmla="*/ 559 w 1040"/>
                <a:gd name="T3" fmla="*/ 224 h 563"/>
                <a:gd name="T4" fmla="*/ 491 w 1040"/>
                <a:gd name="T5" fmla="*/ 327 h 563"/>
                <a:gd name="T6" fmla="*/ 719 w 1040"/>
                <a:gd name="T7" fmla="*/ 479 h 563"/>
                <a:gd name="T8" fmla="*/ 963 w 1040"/>
                <a:gd name="T9" fmla="*/ 465 h 563"/>
                <a:gd name="T10" fmla="*/ 895 w 1040"/>
                <a:gd name="T11" fmla="*/ 210 h 563"/>
                <a:gd name="T12" fmla="*/ 678 w 1040"/>
                <a:gd name="T13" fmla="*/ 56 h 563"/>
                <a:gd name="T14" fmla="*/ 489 w 1040"/>
                <a:gd name="T15" fmla="*/ 10 h 563"/>
                <a:gd name="T16" fmla="*/ 0 w 1040"/>
                <a:gd name="T17" fmla="*/ 113 h 563"/>
                <a:gd name="T18" fmla="*/ 0 w 1040"/>
                <a:gd name="T19" fmla="*/ 244 h 563"/>
                <a:gd name="T20" fmla="*/ 508 w 1040"/>
                <a:gd name="T21" fmla="*/ 134 h 563"/>
                <a:gd name="T22" fmla="*/ 607 w 1040"/>
                <a:gd name="T23" fmla="*/ 160 h 563"/>
                <a:gd name="T24" fmla="*/ 839 w 1040"/>
                <a:gd name="T25" fmla="*/ 327 h 563"/>
                <a:gd name="T26" fmla="*/ 861 w 1040"/>
                <a:gd name="T27" fmla="*/ 392 h 563"/>
                <a:gd name="T28" fmla="*/ 783 w 1040"/>
                <a:gd name="T29" fmla="*/ 372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40" h="563">
                  <a:moveTo>
                    <a:pt x="783" y="372"/>
                  </a:moveTo>
                  <a:cubicBezTo>
                    <a:pt x="559" y="224"/>
                    <a:pt x="559" y="224"/>
                    <a:pt x="559" y="224"/>
                  </a:cubicBezTo>
                  <a:cubicBezTo>
                    <a:pt x="491" y="327"/>
                    <a:pt x="491" y="327"/>
                    <a:pt x="491" y="327"/>
                  </a:cubicBezTo>
                  <a:cubicBezTo>
                    <a:pt x="491" y="327"/>
                    <a:pt x="660" y="443"/>
                    <a:pt x="719" y="479"/>
                  </a:cubicBezTo>
                  <a:cubicBezTo>
                    <a:pt x="856" y="563"/>
                    <a:pt x="925" y="509"/>
                    <a:pt x="963" y="465"/>
                  </a:cubicBezTo>
                  <a:cubicBezTo>
                    <a:pt x="996" y="425"/>
                    <a:pt x="1040" y="312"/>
                    <a:pt x="895" y="210"/>
                  </a:cubicBezTo>
                  <a:cubicBezTo>
                    <a:pt x="838" y="170"/>
                    <a:pt x="678" y="56"/>
                    <a:pt x="678" y="56"/>
                  </a:cubicBezTo>
                  <a:cubicBezTo>
                    <a:pt x="623" y="17"/>
                    <a:pt x="556" y="0"/>
                    <a:pt x="489" y="10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244"/>
                    <a:pt x="0" y="244"/>
                    <a:pt x="0" y="244"/>
                  </a:cubicBezTo>
                  <a:cubicBezTo>
                    <a:pt x="508" y="134"/>
                    <a:pt x="508" y="134"/>
                    <a:pt x="508" y="134"/>
                  </a:cubicBezTo>
                  <a:cubicBezTo>
                    <a:pt x="545" y="129"/>
                    <a:pt x="576" y="138"/>
                    <a:pt x="607" y="160"/>
                  </a:cubicBezTo>
                  <a:cubicBezTo>
                    <a:pt x="839" y="327"/>
                    <a:pt x="839" y="327"/>
                    <a:pt x="839" y="327"/>
                  </a:cubicBezTo>
                  <a:cubicBezTo>
                    <a:pt x="860" y="342"/>
                    <a:pt x="885" y="368"/>
                    <a:pt x="861" y="392"/>
                  </a:cubicBezTo>
                  <a:cubicBezTo>
                    <a:pt x="840" y="413"/>
                    <a:pt x="805" y="388"/>
                    <a:pt x="783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39" name="Freeform 10">
              <a:extLst>
                <a:ext uri="{FF2B5EF4-FFF2-40B4-BE49-F238E27FC236}">
                  <a16:creationId xmlns:a16="http://schemas.microsoft.com/office/drawing/2014/main" id="{E18F603C-8FB4-5C04-8F8B-3B21701BEEB8}"/>
                </a:ext>
              </a:extLst>
            </p:cNvPr>
            <p:cNvSpPr>
              <a:spLocks/>
            </p:cNvSpPr>
            <p:nvPr/>
          </p:nvSpPr>
          <p:spPr bwMode="gray">
            <a:xfrm>
              <a:off x="2604" y="2686"/>
              <a:ext cx="3489" cy="1636"/>
            </a:xfrm>
            <a:custGeom>
              <a:avLst/>
              <a:gdLst>
                <a:gd name="T0" fmla="*/ 1745 w 1774"/>
                <a:gd name="T1" fmla="*/ 102 h 834"/>
                <a:gd name="T2" fmla="*/ 1576 w 1774"/>
                <a:gd name="T3" fmla="*/ 21 h 834"/>
                <a:gd name="T4" fmla="*/ 1071 w 1774"/>
                <a:gd name="T5" fmla="*/ 170 h 834"/>
                <a:gd name="T6" fmla="*/ 1115 w 1774"/>
                <a:gd name="T7" fmla="*/ 289 h 834"/>
                <a:gd name="T8" fmla="*/ 1557 w 1774"/>
                <a:gd name="T9" fmla="*/ 157 h 834"/>
                <a:gd name="T10" fmla="*/ 1636 w 1774"/>
                <a:gd name="T11" fmla="*/ 158 h 834"/>
                <a:gd name="T12" fmla="*/ 1585 w 1774"/>
                <a:gd name="T13" fmla="*/ 228 h 834"/>
                <a:gd name="T14" fmla="*/ 772 w 1774"/>
                <a:gd name="T15" fmla="*/ 707 h 834"/>
                <a:gd name="T16" fmla="*/ 0 w 1774"/>
                <a:gd name="T17" fmla="*/ 579 h 834"/>
                <a:gd name="T18" fmla="*/ 0 w 1774"/>
                <a:gd name="T19" fmla="*/ 709 h 834"/>
                <a:gd name="T20" fmla="*/ 787 w 1774"/>
                <a:gd name="T21" fmla="*/ 834 h 834"/>
                <a:gd name="T22" fmla="*/ 1714 w 1774"/>
                <a:gd name="T23" fmla="*/ 294 h 834"/>
                <a:gd name="T24" fmla="*/ 1745 w 1774"/>
                <a:gd name="T25" fmla="*/ 102 h 8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74" h="834">
                  <a:moveTo>
                    <a:pt x="1745" y="102"/>
                  </a:moveTo>
                  <a:cubicBezTo>
                    <a:pt x="1716" y="46"/>
                    <a:pt x="1656" y="0"/>
                    <a:pt x="1576" y="21"/>
                  </a:cubicBezTo>
                  <a:cubicBezTo>
                    <a:pt x="1071" y="170"/>
                    <a:pt x="1071" y="170"/>
                    <a:pt x="1071" y="170"/>
                  </a:cubicBezTo>
                  <a:cubicBezTo>
                    <a:pt x="1115" y="289"/>
                    <a:pt x="1115" y="289"/>
                    <a:pt x="1115" y="289"/>
                  </a:cubicBezTo>
                  <a:cubicBezTo>
                    <a:pt x="1115" y="289"/>
                    <a:pt x="1446" y="189"/>
                    <a:pt x="1557" y="157"/>
                  </a:cubicBezTo>
                  <a:cubicBezTo>
                    <a:pt x="1596" y="146"/>
                    <a:pt x="1626" y="132"/>
                    <a:pt x="1636" y="158"/>
                  </a:cubicBezTo>
                  <a:cubicBezTo>
                    <a:pt x="1649" y="193"/>
                    <a:pt x="1623" y="205"/>
                    <a:pt x="1585" y="228"/>
                  </a:cubicBezTo>
                  <a:cubicBezTo>
                    <a:pt x="1492" y="285"/>
                    <a:pt x="835" y="707"/>
                    <a:pt x="772" y="707"/>
                  </a:cubicBezTo>
                  <a:cubicBezTo>
                    <a:pt x="678" y="707"/>
                    <a:pt x="0" y="579"/>
                    <a:pt x="0" y="579"/>
                  </a:cubicBezTo>
                  <a:cubicBezTo>
                    <a:pt x="0" y="709"/>
                    <a:pt x="0" y="709"/>
                    <a:pt x="0" y="709"/>
                  </a:cubicBezTo>
                  <a:cubicBezTo>
                    <a:pt x="0" y="709"/>
                    <a:pt x="698" y="834"/>
                    <a:pt x="787" y="834"/>
                  </a:cubicBezTo>
                  <a:cubicBezTo>
                    <a:pt x="884" y="834"/>
                    <a:pt x="1714" y="294"/>
                    <a:pt x="1714" y="294"/>
                  </a:cubicBezTo>
                  <a:cubicBezTo>
                    <a:pt x="1767" y="257"/>
                    <a:pt x="1774" y="160"/>
                    <a:pt x="1745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40" name="Group 24">
            <a:extLst>
              <a:ext uri="{FF2B5EF4-FFF2-40B4-BE49-F238E27FC236}">
                <a16:creationId xmlns:a16="http://schemas.microsoft.com/office/drawing/2014/main" id="{4B070F81-1601-7BB9-5930-2B4F9AB4698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651919" y="4683270"/>
            <a:ext cx="432000" cy="324955"/>
            <a:chOff x="3931" y="1436"/>
            <a:chExt cx="452" cy="340"/>
          </a:xfrm>
          <a:solidFill>
            <a:schemeClr val="bg1"/>
          </a:solidFill>
        </p:grpSpPr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A0324069-37DF-DCCC-B7A7-FDCE54EBFB25}"/>
                </a:ext>
              </a:extLst>
            </p:cNvPr>
            <p:cNvSpPr>
              <a:spLocks/>
            </p:cNvSpPr>
            <p:nvPr/>
          </p:nvSpPr>
          <p:spPr bwMode="gray">
            <a:xfrm>
              <a:off x="4076" y="1570"/>
              <a:ext cx="156" cy="153"/>
            </a:xfrm>
            <a:custGeom>
              <a:avLst/>
              <a:gdLst>
                <a:gd name="T0" fmla="*/ 105 w 221"/>
                <a:gd name="T1" fmla="*/ 110 h 218"/>
                <a:gd name="T2" fmla="*/ 171 w 221"/>
                <a:gd name="T3" fmla="*/ 21 h 218"/>
                <a:gd name="T4" fmla="*/ 105 w 221"/>
                <a:gd name="T5" fmla="*/ 1 h 218"/>
                <a:gd name="T6" fmla="*/ 4 w 221"/>
                <a:gd name="T7" fmla="*/ 114 h 218"/>
                <a:gd name="T8" fmla="*/ 116 w 221"/>
                <a:gd name="T9" fmla="*/ 215 h 218"/>
                <a:gd name="T10" fmla="*/ 217 w 221"/>
                <a:gd name="T11" fmla="*/ 102 h 218"/>
                <a:gd name="T12" fmla="*/ 207 w 221"/>
                <a:gd name="T13" fmla="*/ 63 h 218"/>
                <a:gd name="T14" fmla="*/ 105 w 221"/>
                <a:gd name="T15" fmla="*/ 11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1" h="218">
                  <a:moveTo>
                    <a:pt x="105" y="110"/>
                  </a:moveTo>
                  <a:cubicBezTo>
                    <a:pt x="171" y="21"/>
                    <a:pt x="171" y="21"/>
                    <a:pt x="171" y="21"/>
                  </a:cubicBezTo>
                  <a:cubicBezTo>
                    <a:pt x="153" y="8"/>
                    <a:pt x="129" y="0"/>
                    <a:pt x="105" y="1"/>
                  </a:cubicBezTo>
                  <a:cubicBezTo>
                    <a:pt x="46" y="5"/>
                    <a:pt x="0" y="55"/>
                    <a:pt x="4" y="114"/>
                  </a:cubicBezTo>
                  <a:cubicBezTo>
                    <a:pt x="7" y="173"/>
                    <a:pt x="57" y="218"/>
                    <a:pt x="116" y="215"/>
                  </a:cubicBezTo>
                  <a:cubicBezTo>
                    <a:pt x="175" y="212"/>
                    <a:pt x="221" y="161"/>
                    <a:pt x="217" y="102"/>
                  </a:cubicBezTo>
                  <a:cubicBezTo>
                    <a:pt x="217" y="88"/>
                    <a:pt x="213" y="75"/>
                    <a:pt x="207" y="63"/>
                  </a:cubicBezTo>
                  <a:lnTo>
                    <a:pt x="105" y="1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D484E29D-E365-F73C-64BE-2200839234D0}"/>
                </a:ext>
              </a:extLst>
            </p:cNvPr>
            <p:cNvSpPr>
              <a:spLocks/>
            </p:cNvSpPr>
            <p:nvPr/>
          </p:nvSpPr>
          <p:spPr bwMode="gray">
            <a:xfrm>
              <a:off x="4193" y="1436"/>
              <a:ext cx="182" cy="175"/>
            </a:xfrm>
            <a:custGeom>
              <a:avLst/>
              <a:gdLst>
                <a:gd name="T0" fmla="*/ 182 w 182"/>
                <a:gd name="T1" fmla="*/ 58 h 175"/>
                <a:gd name="T2" fmla="*/ 127 w 182"/>
                <a:gd name="T3" fmla="*/ 0 h 175"/>
                <a:gd name="T4" fmla="*/ 0 w 182"/>
                <a:gd name="T5" fmla="*/ 175 h 175"/>
                <a:gd name="T6" fmla="*/ 182 w 182"/>
                <a:gd name="T7" fmla="*/ 58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2" h="175">
                  <a:moveTo>
                    <a:pt x="182" y="58"/>
                  </a:moveTo>
                  <a:lnTo>
                    <a:pt x="127" y="0"/>
                  </a:lnTo>
                  <a:lnTo>
                    <a:pt x="0" y="175"/>
                  </a:lnTo>
                  <a:lnTo>
                    <a:pt x="182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43" name="Freeform 27">
              <a:extLst>
                <a:ext uri="{FF2B5EF4-FFF2-40B4-BE49-F238E27FC236}">
                  <a16:creationId xmlns:a16="http://schemas.microsoft.com/office/drawing/2014/main" id="{66997823-22D0-C7F8-AF72-3009BFDEE922}"/>
                </a:ext>
              </a:extLst>
            </p:cNvPr>
            <p:cNvSpPr>
              <a:spLocks/>
            </p:cNvSpPr>
            <p:nvPr/>
          </p:nvSpPr>
          <p:spPr bwMode="gray">
            <a:xfrm>
              <a:off x="3931" y="1523"/>
              <a:ext cx="452" cy="253"/>
            </a:xfrm>
            <a:custGeom>
              <a:avLst/>
              <a:gdLst>
                <a:gd name="T0" fmla="*/ 639 w 641"/>
                <a:gd name="T1" fmla="*/ 163 h 360"/>
                <a:gd name="T2" fmla="*/ 542 w 641"/>
                <a:gd name="T3" fmla="*/ 61 h 360"/>
                <a:gd name="T4" fmla="*/ 511 w 641"/>
                <a:gd name="T5" fmla="*/ 81 h 360"/>
                <a:gd name="T6" fmla="*/ 600 w 641"/>
                <a:gd name="T7" fmla="*/ 172 h 360"/>
                <a:gd name="T8" fmla="*/ 317 w 641"/>
                <a:gd name="T9" fmla="*/ 323 h 360"/>
                <a:gd name="T10" fmla="*/ 41 w 641"/>
                <a:gd name="T11" fmla="*/ 171 h 360"/>
                <a:gd name="T12" fmla="*/ 318 w 641"/>
                <a:gd name="T13" fmla="*/ 38 h 360"/>
                <a:gd name="T14" fmla="*/ 386 w 641"/>
                <a:gd name="T15" fmla="*/ 43 h 360"/>
                <a:gd name="T16" fmla="*/ 410 w 641"/>
                <a:gd name="T17" fmla="*/ 10 h 360"/>
                <a:gd name="T18" fmla="*/ 318 w 641"/>
                <a:gd name="T19" fmla="*/ 0 h 360"/>
                <a:gd name="T20" fmla="*/ 3 w 641"/>
                <a:gd name="T21" fmla="*/ 163 h 360"/>
                <a:gd name="T22" fmla="*/ 3 w 641"/>
                <a:gd name="T23" fmla="*/ 180 h 360"/>
                <a:gd name="T24" fmla="*/ 317 w 641"/>
                <a:gd name="T25" fmla="*/ 360 h 360"/>
                <a:gd name="T26" fmla="*/ 639 w 641"/>
                <a:gd name="T27" fmla="*/ 180 h 360"/>
                <a:gd name="T28" fmla="*/ 641 w 641"/>
                <a:gd name="T29" fmla="*/ 172 h 360"/>
                <a:gd name="T30" fmla="*/ 639 w 641"/>
                <a:gd name="T31" fmla="*/ 163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41" h="360">
                  <a:moveTo>
                    <a:pt x="639" y="163"/>
                  </a:moveTo>
                  <a:cubicBezTo>
                    <a:pt x="637" y="160"/>
                    <a:pt x="595" y="102"/>
                    <a:pt x="542" y="61"/>
                  </a:cubicBezTo>
                  <a:cubicBezTo>
                    <a:pt x="511" y="81"/>
                    <a:pt x="511" y="81"/>
                    <a:pt x="511" y="81"/>
                  </a:cubicBezTo>
                  <a:cubicBezTo>
                    <a:pt x="555" y="111"/>
                    <a:pt x="590" y="156"/>
                    <a:pt x="600" y="172"/>
                  </a:cubicBezTo>
                  <a:cubicBezTo>
                    <a:pt x="580" y="202"/>
                    <a:pt x="501" y="323"/>
                    <a:pt x="317" y="323"/>
                  </a:cubicBezTo>
                  <a:cubicBezTo>
                    <a:pt x="137" y="323"/>
                    <a:pt x="60" y="202"/>
                    <a:pt x="41" y="171"/>
                  </a:cubicBezTo>
                  <a:cubicBezTo>
                    <a:pt x="60" y="141"/>
                    <a:pt x="138" y="38"/>
                    <a:pt x="318" y="38"/>
                  </a:cubicBezTo>
                  <a:cubicBezTo>
                    <a:pt x="343" y="38"/>
                    <a:pt x="365" y="40"/>
                    <a:pt x="386" y="43"/>
                  </a:cubicBezTo>
                  <a:cubicBezTo>
                    <a:pt x="410" y="10"/>
                    <a:pt x="410" y="10"/>
                    <a:pt x="410" y="10"/>
                  </a:cubicBezTo>
                  <a:cubicBezTo>
                    <a:pt x="382" y="4"/>
                    <a:pt x="351" y="0"/>
                    <a:pt x="318" y="0"/>
                  </a:cubicBezTo>
                  <a:cubicBezTo>
                    <a:pt x="85" y="0"/>
                    <a:pt x="6" y="156"/>
                    <a:pt x="3" y="163"/>
                  </a:cubicBezTo>
                  <a:cubicBezTo>
                    <a:pt x="0" y="168"/>
                    <a:pt x="0" y="174"/>
                    <a:pt x="3" y="180"/>
                  </a:cubicBezTo>
                  <a:cubicBezTo>
                    <a:pt x="6" y="186"/>
                    <a:pt x="85" y="360"/>
                    <a:pt x="317" y="360"/>
                  </a:cubicBezTo>
                  <a:cubicBezTo>
                    <a:pt x="553" y="360"/>
                    <a:pt x="635" y="187"/>
                    <a:pt x="639" y="180"/>
                  </a:cubicBezTo>
                  <a:cubicBezTo>
                    <a:pt x="640" y="178"/>
                    <a:pt x="641" y="175"/>
                    <a:pt x="641" y="172"/>
                  </a:cubicBezTo>
                  <a:cubicBezTo>
                    <a:pt x="641" y="169"/>
                    <a:pt x="640" y="166"/>
                    <a:pt x="639" y="1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53" name="Group 45">
            <a:extLst>
              <a:ext uri="{FF2B5EF4-FFF2-40B4-BE49-F238E27FC236}">
                <a16:creationId xmlns:a16="http://schemas.microsoft.com/office/drawing/2014/main" id="{D49B743C-53C1-F924-15AC-9D0DD661DC9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208672" y="2523884"/>
            <a:ext cx="396000" cy="390320"/>
            <a:chOff x="3575" y="1121"/>
            <a:chExt cx="4255" cy="4194"/>
          </a:xfrm>
          <a:solidFill>
            <a:schemeClr val="bg1"/>
          </a:solidFill>
        </p:grpSpPr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DE744D1E-A312-21C6-951E-1A235CF5ED3E}"/>
                </a:ext>
              </a:extLst>
            </p:cNvPr>
            <p:cNvSpPr>
              <a:spLocks/>
            </p:cNvSpPr>
            <p:nvPr/>
          </p:nvSpPr>
          <p:spPr bwMode="gray">
            <a:xfrm>
              <a:off x="4610" y="2888"/>
              <a:ext cx="307" cy="637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6E955D1F-2021-FF74-11C3-F0220A4FAAC5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001" y="2876"/>
              <a:ext cx="530" cy="655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6" name="Freeform 48">
              <a:extLst>
                <a:ext uri="{FF2B5EF4-FFF2-40B4-BE49-F238E27FC236}">
                  <a16:creationId xmlns:a16="http://schemas.microsoft.com/office/drawing/2014/main" id="{6516A0E2-C642-45A8-99E0-41F11B3B853A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5585" y="2876"/>
              <a:ext cx="523" cy="655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7" name="Freeform 49">
              <a:extLst>
                <a:ext uri="{FF2B5EF4-FFF2-40B4-BE49-F238E27FC236}">
                  <a16:creationId xmlns:a16="http://schemas.microsoft.com/office/drawing/2014/main" id="{358888AC-8734-A7F2-841D-5F967E2FD4A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6162" y="2876"/>
              <a:ext cx="657" cy="655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8" name="Freeform 50">
              <a:extLst>
                <a:ext uri="{FF2B5EF4-FFF2-40B4-BE49-F238E27FC236}">
                  <a16:creationId xmlns:a16="http://schemas.microsoft.com/office/drawing/2014/main" id="{3733E7CB-7623-7C2C-CA3A-784FC32A02ED}"/>
                </a:ext>
              </a:extLst>
            </p:cNvPr>
            <p:cNvSpPr>
              <a:spLocks/>
            </p:cNvSpPr>
            <p:nvPr/>
          </p:nvSpPr>
          <p:spPr bwMode="gray">
            <a:xfrm>
              <a:off x="3575" y="1271"/>
              <a:ext cx="4255" cy="4044"/>
            </a:xfrm>
            <a:custGeom>
              <a:avLst/>
              <a:gdLst>
                <a:gd name="T0" fmla="*/ 392 w 707"/>
                <a:gd name="T1" fmla="*/ 0 h 673"/>
                <a:gd name="T2" fmla="*/ 435 w 707"/>
                <a:gd name="T3" fmla="*/ 43 h 673"/>
                <a:gd name="T4" fmla="*/ 461 w 707"/>
                <a:gd name="T5" fmla="*/ 69 h 673"/>
                <a:gd name="T6" fmla="*/ 435 w 707"/>
                <a:gd name="T7" fmla="*/ 94 h 673"/>
                <a:gd name="T8" fmla="*/ 414 w 707"/>
                <a:gd name="T9" fmla="*/ 115 h 673"/>
                <a:gd name="T10" fmla="*/ 505 w 707"/>
                <a:gd name="T11" fmla="*/ 168 h 673"/>
                <a:gd name="T12" fmla="*/ 505 w 707"/>
                <a:gd name="T13" fmla="*/ 471 h 673"/>
                <a:gd name="T14" fmla="*/ 202 w 707"/>
                <a:gd name="T15" fmla="*/ 471 h 673"/>
                <a:gd name="T16" fmla="*/ 202 w 707"/>
                <a:gd name="T17" fmla="*/ 168 h 673"/>
                <a:gd name="T18" fmla="*/ 234 w 707"/>
                <a:gd name="T19" fmla="*/ 143 h 673"/>
                <a:gd name="T20" fmla="*/ 265 w 707"/>
                <a:gd name="T21" fmla="*/ 111 h 673"/>
                <a:gd name="T22" fmla="*/ 308 w 707"/>
                <a:gd name="T23" fmla="*/ 68 h 673"/>
                <a:gd name="T24" fmla="*/ 265 w 707"/>
                <a:gd name="T25" fmla="*/ 26 h 673"/>
                <a:gd name="T26" fmla="*/ 254 w 707"/>
                <a:gd name="T27" fmla="*/ 14 h 673"/>
                <a:gd name="T28" fmla="*/ 126 w 707"/>
                <a:gd name="T29" fmla="*/ 92 h 673"/>
                <a:gd name="T30" fmla="*/ 126 w 707"/>
                <a:gd name="T31" fmla="*/ 547 h 673"/>
                <a:gd name="T32" fmla="*/ 581 w 707"/>
                <a:gd name="T33" fmla="*/ 547 h 673"/>
                <a:gd name="T34" fmla="*/ 581 w 707"/>
                <a:gd name="T35" fmla="*/ 92 h 673"/>
                <a:gd name="T36" fmla="*/ 392 w 707"/>
                <a:gd name="T37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7" h="673">
                  <a:moveTo>
                    <a:pt x="392" y="0"/>
                  </a:moveTo>
                  <a:cubicBezTo>
                    <a:pt x="435" y="43"/>
                    <a:pt x="435" y="43"/>
                    <a:pt x="435" y="43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35" y="94"/>
                    <a:pt x="435" y="94"/>
                    <a:pt x="435" y="94"/>
                  </a:cubicBezTo>
                  <a:cubicBezTo>
                    <a:pt x="414" y="115"/>
                    <a:pt x="414" y="115"/>
                    <a:pt x="414" y="115"/>
                  </a:cubicBezTo>
                  <a:cubicBezTo>
                    <a:pt x="448" y="124"/>
                    <a:pt x="479" y="142"/>
                    <a:pt x="505" y="168"/>
                  </a:cubicBezTo>
                  <a:cubicBezTo>
                    <a:pt x="588" y="252"/>
                    <a:pt x="588" y="388"/>
                    <a:pt x="505" y="471"/>
                  </a:cubicBezTo>
                  <a:cubicBezTo>
                    <a:pt x="422" y="554"/>
                    <a:pt x="286" y="554"/>
                    <a:pt x="202" y="471"/>
                  </a:cubicBezTo>
                  <a:cubicBezTo>
                    <a:pt x="119" y="388"/>
                    <a:pt x="119" y="252"/>
                    <a:pt x="202" y="168"/>
                  </a:cubicBezTo>
                  <a:cubicBezTo>
                    <a:pt x="212" y="159"/>
                    <a:pt x="223" y="150"/>
                    <a:pt x="234" y="143"/>
                  </a:cubicBezTo>
                  <a:cubicBezTo>
                    <a:pt x="265" y="111"/>
                    <a:pt x="265" y="111"/>
                    <a:pt x="265" y="111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265" y="26"/>
                    <a:pt x="265" y="26"/>
                    <a:pt x="265" y="26"/>
                  </a:cubicBezTo>
                  <a:cubicBezTo>
                    <a:pt x="254" y="14"/>
                    <a:pt x="254" y="14"/>
                    <a:pt x="254" y="14"/>
                  </a:cubicBezTo>
                  <a:cubicBezTo>
                    <a:pt x="207" y="29"/>
                    <a:pt x="163" y="55"/>
                    <a:pt x="126" y="92"/>
                  </a:cubicBezTo>
                  <a:cubicBezTo>
                    <a:pt x="0" y="218"/>
                    <a:pt x="0" y="422"/>
                    <a:pt x="126" y="547"/>
                  </a:cubicBezTo>
                  <a:cubicBezTo>
                    <a:pt x="252" y="673"/>
                    <a:pt x="456" y="673"/>
                    <a:pt x="581" y="547"/>
                  </a:cubicBezTo>
                  <a:cubicBezTo>
                    <a:pt x="707" y="422"/>
                    <a:pt x="707" y="218"/>
                    <a:pt x="581" y="92"/>
                  </a:cubicBezTo>
                  <a:cubicBezTo>
                    <a:pt x="528" y="39"/>
                    <a:pt x="462" y="9"/>
                    <a:pt x="39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59" name="Freeform 51">
              <a:extLst>
                <a:ext uri="{FF2B5EF4-FFF2-40B4-BE49-F238E27FC236}">
                  <a16:creationId xmlns:a16="http://schemas.microsoft.com/office/drawing/2014/main" id="{46C62562-3EC6-E3BF-1BCB-054C1377E9EC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0" name="Freeform 52">
              <a:extLst>
                <a:ext uri="{FF2B5EF4-FFF2-40B4-BE49-F238E27FC236}">
                  <a16:creationId xmlns:a16="http://schemas.microsoft.com/office/drawing/2014/main" id="{A9911978-EB08-189A-1F62-7555EA475E7F}"/>
                </a:ext>
              </a:extLst>
            </p:cNvPr>
            <p:cNvSpPr>
              <a:spLocks/>
            </p:cNvSpPr>
            <p:nvPr/>
          </p:nvSpPr>
          <p:spPr bwMode="gray">
            <a:xfrm>
              <a:off x="5326" y="1121"/>
              <a:ext cx="716" cy="1124"/>
            </a:xfrm>
            <a:custGeom>
              <a:avLst/>
              <a:gdLst>
                <a:gd name="T0" fmla="*/ 150 w 716"/>
                <a:gd name="T1" fmla="*/ 0 h 1124"/>
                <a:gd name="T2" fmla="*/ 716 w 716"/>
                <a:gd name="T3" fmla="*/ 565 h 1124"/>
                <a:gd name="T4" fmla="*/ 150 w 716"/>
                <a:gd name="T5" fmla="*/ 1124 h 1124"/>
                <a:gd name="T6" fmla="*/ 0 w 716"/>
                <a:gd name="T7" fmla="*/ 967 h 1124"/>
                <a:gd name="T8" fmla="*/ 409 w 716"/>
                <a:gd name="T9" fmla="*/ 559 h 1124"/>
                <a:gd name="T10" fmla="*/ 0 w 716"/>
                <a:gd name="T11" fmla="*/ 150 h 1124"/>
                <a:gd name="T12" fmla="*/ 150 w 716"/>
                <a:gd name="T13" fmla="*/ 0 h 1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6" h="1124">
                  <a:moveTo>
                    <a:pt x="150" y="0"/>
                  </a:moveTo>
                  <a:lnTo>
                    <a:pt x="716" y="565"/>
                  </a:lnTo>
                  <a:lnTo>
                    <a:pt x="150" y="1124"/>
                  </a:lnTo>
                  <a:lnTo>
                    <a:pt x="0" y="967"/>
                  </a:lnTo>
                  <a:lnTo>
                    <a:pt x="409" y="559"/>
                  </a:lnTo>
                  <a:lnTo>
                    <a:pt x="0" y="150"/>
                  </a:lnTo>
                  <a:lnTo>
                    <a:pt x="15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sp>
        <p:nvSpPr>
          <p:cNvPr id="64" name="Grafik 308">
            <a:extLst>
              <a:ext uri="{FF2B5EF4-FFF2-40B4-BE49-F238E27FC236}">
                <a16:creationId xmlns:a16="http://schemas.microsoft.com/office/drawing/2014/main" id="{C08CCB94-5817-9302-7A0F-6992D0B21C07}"/>
              </a:ext>
            </a:extLst>
          </p:cNvPr>
          <p:cNvSpPr>
            <a:spLocks noChangeAspect="1"/>
          </p:cNvSpPr>
          <p:nvPr/>
        </p:nvSpPr>
        <p:spPr bwMode="gray">
          <a:xfrm>
            <a:off x="4793489" y="2239532"/>
            <a:ext cx="339750" cy="360000"/>
          </a:xfrm>
          <a:custGeom>
            <a:avLst/>
            <a:gdLst>
              <a:gd name="connsiteX0" fmla="*/ 0 w 6472237"/>
              <a:gd name="connsiteY0" fmla="*/ 1143314 h 6858000"/>
              <a:gd name="connsiteX1" fmla="*/ 6475752 w 6472237"/>
              <a:gd name="connsiteY1" fmla="*/ 1143314 h 6858000"/>
              <a:gd name="connsiteX2" fmla="*/ 6475752 w 6472237"/>
              <a:gd name="connsiteY2" fmla="*/ 2286114 h 6858000"/>
              <a:gd name="connsiteX3" fmla="*/ 0 w 6472237"/>
              <a:gd name="connsiteY3" fmla="*/ 2286114 h 6858000"/>
              <a:gd name="connsiteX4" fmla="*/ 0 w 6472237"/>
              <a:gd name="connsiteY4" fmla="*/ 1143314 h 6858000"/>
              <a:gd name="connsiteX5" fmla="*/ 600 w 6472237"/>
              <a:gd name="connsiteY5" fmla="*/ 6659032 h 6858000"/>
              <a:gd name="connsiteX6" fmla="*/ 600 w 6472237"/>
              <a:gd name="connsiteY6" fmla="*/ 2667676 h 6858000"/>
              <a:gd name="connsiteX7" fmla="*/ 385677 w 6472237"/>
              <a:gd name="connsiteY7" fmla="*/ 2667676 h 6858000"/>
              <a:gd name="connsiteX8" fmla="*/ 385677 w 6472237"/>
              <a:gd name="connsiteY8" fmla="*/ 6476352 h 6858000"/>
              <a:gd name="connsiteX9" fmla="*/ 6092733 w 6472237"/>
              <a:gd name="connsiteY9" fmla="*/ 6476352 h 6858000"/>
              <a:gd name="connsiteX10" fmla="*/ 6092733 w 6472237"/>
              <a:gd name="connsiteY10" fmla="*/ 2667076 h 6858000"/>
              <a:gd name="connsiteX11" fmla="*/ 6476352 w 6472237"/>
              <a:gd name="connsiteY11" fmla="*/ 2667076 h 6858000"/>
              <a:gd name="connsiteX12" fmla="*/ 6476352 w 6472237"/>
              <a:gd name="connsiteY12" fmla="*/ 6659032 h 6858000"/>
              <a:gd name="connsiteX13" fmla="*/ 6268383 w 6472237"/>
              <a:gd name="connsiteY13" fmla="*/ 6856200 h 6858000"/>
              <a:gd name="connsiteX14" fmla="*/ 219199 w 6472237"/>
              <a:gd name="connsiteY14" fmla="*/ 6856200 h 6858000"/>
              <a:gd name="connsiteX15" fmla="*/ 600 w 6472237"/>
              <a:gd name="connsiteY15" fmla="*/ 6659032 h 6858000"/>
              <a:gd name="connsiteX16" fmla="*/ 755752 w 6472237"/>
              <a:gd name="connsiteY16" fmla="*/ 0 h 6858000"/>
              <a:gd name="connsiteX17" fmla="*/ 1142543 w 6472237"/>
              <a:gd name="connsiteY17" fmla="*/ 0 h 6858000"/>
              <a:gd name="connsiteX18" fmla="*/ 1142543 w 6472237"/>
              <a:gd name="connsiteY18" fmla="*/ 759352 h 6858000"/>
              <a:gd name="connsiteX19" fmla="*/ 755752 w 6472237"/>
              <a:gd name="connsiteY19" fmla="*/ 759352 h 6858000"/>
              <a:gd name="connsiteX20" fmla="*/ 755752 w 6472237"/>
              <a:gd name="connsiteY20" fmla="*/ 0 h 6858000"/>
              <a:gd name="connsiteX21" fmla="*/ 5332952 w 6472237"/>
              <a:gd name="connsiteY21" fmla="*/ 0 h 6858000"/>
              <a:gd name="connsiteX22" fmla="*/ 5713314 w 6472237"/>
              <a:gd name="connsiteY22" fmla="*/ 0 h 6858000"/>
              <a:gd name="connsiteX23" fmla="*/ 5713314 w 6472237"/>
              <a:gd name="connsiteY23" fmla="*/ 759352 h 6858000"/>
              <a:gd name="connsiteX24" fmla="*/ 5332952 w 6472237"/>
              <a:gd name="connsiteY24" fmla="*/ 759352 h 6858000"/>
              <a:gd name="connsiteX25" fmla="*/ 5332952 w 6472237"/>
              <a:gd name="connsiteY25" fmla="*/ 0 h 6858000"/>
              <a:gd name="connsiteX26" fmla="*/ 3231404 w 6472237"/>
              <a:gd name="connsiteY26" fmla="*/ 3035008 h 6858000"/>
              <a:gd name="connsiteX27" fmla="*/ 1711328 w 6472237"/>
              <a:gd name="connsiteY27" fmla="*/ 4562371 h 6858000"/>
              <a:gd name="connsiteX28" fmla="*/ 3238691 w 6472237"/>
              <a:gd name="connsiteY28" fmla="*/ 6082446 h 6858000"/>
              <a:gd name="connsiteX29" fmla="*/ 4758766 w 6472237"/>
              <a:gd name="connsiteY29" fmla="*/ 4562371 h 6858000"/>
              <a:gd name="connsiteX30" fmla="*/ 3231404 w 6472237"/>
              <a:gd name="connsiteY30" fmla="*/ 3035008 h 6858000"/>
              <a:gd name="connsiteX31" fmla="*/ 3812705 w 6472237"/>
              <a:gd name="connsiteY31" fmla="*/ 4006787 h 6858000"/>
              <a:gd name="connsiteX32" fmla="*/ 3431572 w 6472237"/>
              <a:gd name="connsiteY32" fmla="*/ 3881800 h 6858000"/>
              <a:gd name="connsiteX33" fmla="*/ 2941482 w 6472237"/>
              <a:gd name="connsiteY33" fmla="*/ 4216041 h 6858000"/>
              <a:gd name="connsiteX34" fmla="*/ 3501266 w 6472237"/>
              <a:gd name="connsiteY34" fmla="*/ 4216041 h 6858000"/>
              <a:gd name="connsiteX35" fmla="*/ 3454632 w 6472237"/>
              <a:gd name="connsiteY35" fmla="*/ 4472788 h 6858000"/>
              <a:gd name="connsiteX36" fmla="*/ 2886875 w 6472237"/>
              <a:gd name="connsiteY36" fmla="*/ 4472788 h 6858000"/>
              <a:gd name="connsiteX37" fmla="*/ 2879246 w 6472237"/>
              <a:gd name="connsiteY37" fmla="*/ 4558341 h 6858000"/>
              <a:gd name="connsiteX38" fmla="*/ 2886875 w 6472237"/>
              <a:gd name="connsiteY38" fmla="*/ 4659668 h 6858000"/>
              <a:gd name="connsiteX39" fmla="*/ 3423599 w 6472237"/>
              <a:gd name="connsiteY39" fmla="*/ 4659668 h 6858000"/>
              <a:gd name="connsiteX40" fmla="*/ 3377137 w 6472237"/>
              <a:gd name="connsiteY40" fmla="*/ 4908614 h 6858000"/>
              <a:gd name="connsiteX41" fmla="*/ 2949369 w 6472237"/>
              <a:gd name="connsiteY41" fmla="*/ 4908614 h 6858000"/>
              <a:gd name="connsiteX42" fmla="*/ 3431400 w 6472237"/>
              <a:gd name="connsiteY42" fmla="*/ 5242684 h 6858000"/>
              <a:gd name="connsiteX43" fmla="*/ 3812534 w 6472237"/>
              <a:gd name="connsiteY43" fmla="*/ 5110325 h 6858000"/>
              <a:gd name="connsiteX44" fmla="*/ 3812534 w 6472237"/>
              <a:gd name="connsiteY44" fmla="*/ 5515033 h 6858000"/>
              <a:gd name="connsiteX45" fmla="*/ 3408169 w 6472237"/>
              <a:gd name="connsiteY45" fmla="*/ 5608558 h 6858000"/>
              <a:gd name="connsiteX46" fmla="*/ 2521601 w 6472237"/>
              <a:gd name="connsiteY46" fmla="*/ 4908614 h 6858000"/>
              <a:gd name="connsiteX47" fmla="*/ 2319290 w 6472237"/>
              <a:gd name="connsiteY47" fmla="*/ 4908614 h 6858000"/>
              <a:gd name="connsiteX48" fmla="*/ 2319290 w 6472237"/>
              <a:gd name="connsiteY48" fmla="*/ 4659668 h 6858000"/>
              <a:gd name="connsiteX49" fmla="*/ 2482682 w 6472237"/>
              <a:gd name="connsiteY49" fmla="*/ 4659668 h 6858000"/>
              <a:gd name="connsiteX50" fmla="*/ 2474709 w 6472237"/>
              <a:gd name="connsiteY50" fmla="*/ 4558341 h 6858000"/>
              <a:gd name="connsiteX51" fmla="*/ 2482682 w 6472237"/>
              <a:gd name="connsiteY51" fmla="*/ 4472788 h 6858000"/>
              <a:gd name="connsiteX52" fmla="*/ 2319290 w 6472237"/>
              <a:gd name="connsiteY52" fmla="*/ 4472788 h 6858000"/>
              <a:gd name="connsiteX53" fmla="*/ 2319290 w 6472237"/>
              <a:gd name="connsiteY53" fmla="*/ 4216041 h 6858000"/>
              <a:gd name="connsiteX54" fmla="*/ 2521601 w 6472237"/>
              <a:gd name="connsiteY54" fmla="*/ 4216041 h 6858000"/>
              <a:gd name="connsiteX55" fmla="*/ 3415798 w 6472237"/>
              <a:gd name="connsiteY55" fmla="*/ 3508467 h 6858000"/>
              <a:gd name="connsiteX56" fmla="*/ 3812534 w 6472237"/>
              <a:gd name="connsiteY56" fmla="*/ 3609623 h 6858000"/>
              <a:gd name="connsiteX57" fmla="*/ 3812534 w 6472237"/>
              <a:gd name="connsiteY57" fmla="*/ 4006701 h 6858000"/>
              <a:gd name="connsiteX58" fmla="*/ 3812705 w 6472237"/>
              <a:gd name="connsiteY58" fmla="*/ 400670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472237" h="6858000">
                <a:moveTo>
                  <a:pt x="0" y="1143314"/>
                </a:moveTo>
                <a:lnTo>
                  <a:pt x="6475752" y="1143314"/>
                </a:lnTo>
                <a:lnTo>
                  <a:pt x="6475752" y="2286114"/>
                </a:lnTo>
                <a:lnTo>
                  <a:pt x="0" y="2286114"/>
                </a:lnTo>
                <a:cubicBezTo>
                  <a:pt x="0" y="2286114"/>
                  <a:pt x="0" y="1143314"/>
                  <a:pt x="0" y="1143314"/>
                </a:cubicBezTo>
                <a:close/>
                <a:moveTo>
                  <a:pt x="600" y="6659032"/>
                </a:moveTo>
                <a:lnTo>
                  <a:pt x="600" y="2667676"/>
                </a:lnTo>
                <a:lnTo>
                  <a:pt x="385677" y="2667676"/>
                </a:lnTo>
                <a:lnTo>
                  <a:pt x="385677" y="6476352"/>
                </a:lnTo>
                <a:lnTo>
                  <a:pt x="6092733" y="6476352"/>
                </a:lnTo>
                <a:lnTo>
                  <a:pt x="6092733" y="2667076"/>
                </a:lnTo>
                <a:lnTo>
                  <a:pt x="6476352" y="2667076"/>
                </a:lnTo>
                <a:lnTo>
                  <a:pt x="6476352" y="6659032"/>
                </a:lnTo>
                <a:cubicBezTo>
                  <a:pt x="6481667" y="6780934"/>
                  <a:pt x="6382827" y="6872316"/>
                  <a:pt x="6268383" y="6856200"/>
                </a:cubicBezTo>
                <a:lnTo>
                  <a:pt x="219199" y="6856200"/>
                </a:lnTo>
                <a:cubicBezTo>
                  <a:pt x="97298" y="6872316"/>
                  <a:pt x="5915" y="6780934"/>
                  <a:pt x="600" y="6659032"/>
                </a:cubicBezTo>
                <a:close/>
                <a:moveTo>
                  <a:pt x="755752" y="0"/>
                </a:moveTo>
                <a:lnTo>
                  <a:pt x="1142543" y="0"/>
                </a:lnTo>
                <a:lnTo>
                  <a:pt x="1142543" y="759352"/>
                </a:lnTo>
                <a:lnTo>
                  <a:pt x="755752" y="759352"/>
                </a:lnTo>
                <a:lnTo>
                  <a:pt x="755752" y="0"/>
                </a:lnTo>
                <a:close/>
                <a:moveTo>
                  <a:pt x="5332952" y="0"/>
                </a:moveTo>
                <a:lnTo>
                  <a:pt x="5713314" y="0"/>
                </a:lnTo>
                <a:lnTo>
                  <a:pt x="5713314" y="759352"/>
                </a:lnTo>
                <a:lnTo>
                  <a:pt x="5332952" y="759352"/>
                </a:lnTo>
                <a:cubicBezTo>
                  <a:pt x="5332952" y="759352"/>
                  <a:pt x="5332952" y="0"/>
                  <a:pt x="5332952" y="0"/>
                </a:cubicBezTo>
                <a:close/>
                <a:moveTo>
                  <a:pt x="3231404" y="3035008"/>
                </a:moveTo>
                <a:cubicBezTo>
                  <a:pt x="2385212" y="3035008"/>
                  <a:pt x="1711328" y="3738982"/>
                  <a:pt x="1711328" y="4562371"/>
                </a:cubicBezTo>
                <a:cubicBezTo>
                  <a:pt x="1711328" y="5371272"/>
                  <a:pt x="2369953" y="6082446"/>
                  <a:pt x="3238691" y="6082446"/>
                </a:cubicBezTo>
                <a:cubicBezTo>
                  <a:pt x="4084882" y="6082446"/>
                  <a:pt x="4758766" y="5408562"/>
                  <a:pt x="4758766" y="4562371"/>
                </a:cubicBezTo>
                <a:cubicBezTo>
                  <a:pt x="4758766" y="3738810"/>
                  <a:pt x="4107342" y="3035008"/>
                  <a:pt x="3231404" y="3035008"/>
                </a:cubicBezTo>
                <a:close/>
                <a:moveTo>
                  <a:pt x="3812705" y="4006787"/>
                </a:moveTo>
                <a:cubicBezTo>
                  <a:pt x="3695948" y="3920719"/>
                  <a:pt x="3563760" y="3881800"/>
                  <a:pt x="3431572" y="3881800"/>
                </a:cubicBezTo>
                <a:cubicBezTo>
                  <a:pt x="3213830" y="3881800"/>
                  <a:pt x="3034836" y="4006787"/>
                  <a:pt x="2941482" y="4216041"/>
                </a:cubicBezTo>
                <a:lnTo>
                  <a:pt x="3501266" y="4216041"/>
                </a:lnTo>
                <a:lnTo>
                  <a:pt x="3454632" y="4472788"/>
                </a:lnTo>
                <a:lnTo>
                  <a:pt x="2886875" y="4472788"/>
                </a:lnTo>
                <a:lnTo>
                  <a:pt x="2879246" y="4558341"/>
                </a:lnTo>
                <a:lnTo>
                  <a:pt x="2886875" y="4659668"/>
                </a:lnTo>
                <a:lnTo>
                  <a:pt x="3423599" y="4659668"/>
                </a:lnTo>
                <a:lnTo>
                  <a:pt x="3377137" y="4908614"/>
                </a:lnTo>
                <a:lnTo>
                  <a:pt x="2949369" y="4908614"/>
                </a:lnTo>
                <a:cubicBezTo>
                  <a:pt x="3042895" y="5118726"/>
                  <a:pt x="3213745" y="5242684"/>
                  <a:pt x="3431400" y="5242684"/>
                </a:cubicBezTo>
                <a:cubicBezTo>
                  <a:pt x="3563588" y="5242684"/>
                  <a:pt x="3695776" y="5196050"/>
                  <a:pt x="3812534" y="5110325"/>
                </a:cubicBezTo>
                <a:lnTo>
                  <a:pt x="3812534" y="5515033"/>
                </a:lnTo>
                <a:cubicBezTo>
                  <a:pt x="3695776" y="5577354"/>
                  <a:pt x="3563588" y="5608558"/>
                  <a:pt x="3408169" y="5608558"/>
                </a:cubicBezTo>
                <a:cubicBezTo>
                  <a:pt x="2980401" y="5608558"/>
                  <a:pt x="2638273" y="5343840"/>
                  <a:pt x="2521601" y="4908614"/>
                </a:cubicBezTo>
                <a:lnTo>
                  <a:pt x="2319290" y="4908614"/>
                </a:lnTo>
                <a:lnTo>
                  <a:pt x="2319290" y="4659668"/>
                </a:lnTo>
                <a:lnTo>
                  <a:pt x="2482682" y="4659668"/>
                </a:lnTo>
                <a:cubicBezTo>
                  <a:pt x="2474709" y="4636008"/>
                  <a:pt x="2474709" y="4604976"/>
                  <a:pt x="2474709" y="4558341"/>
                </a:cubicBezTo>
                <a:lnTo>
                  <a:pt x="2482682" y="4472788"/>
                </a:lnTo>
                <a:lnTo>
                  <a:pt x="2319290" y="4472788"/>
                </a:lnTo>
                <a:lnTo>
                  <a:pt x="2319290" y="4216041"/>
                </a:lnTo>
                <a:lnTo>
                  <a:pt x="2521601" y="4216041"/>
                </a:lnTo>
                <a:cubicBezTo>
                  <a:pt x="2638187" y="3780987"/>
                  <a:pt x="2980401" y="3508467"/>
                  <a:pt x="3415798" y="3508467"/>
                </a:cubicBezTo>
                <a:cubicBezTo>
                  <a:pt x="3563588" y="3508467"/>
                  <a:pt x="3695605" y="3539928"/>
                  <a:pt x="3812534" y="3609623"/>
                </a:cubicBezTo>
                <a:lnTo>
                  <a:pt x="3812534" y="4006701"/>
                </a:lnTo>
                <a:lnTo>
                  <a:pt x="3812705" y="4006701"/>
                </a:lnTo>
                <a:close/>
              </a:path>
            </a:pathLst>
          </a:custGeom>
          <a:solidFill>
            <a:schemeClr val="bg1"/>
          </a:solidFill>
          <a:ln w="8567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grpSp>
        <p:nvGrpSpPr>
          <p:cNvPr id="65" name="Gruppieren 64">
            <a:extLst>
              <a:ext uri="{FF2B5EF4-FFF2-40B4-BE49-F238E27FC236}">
                <a16:creationId xmlns:a16="http://schemas.microsoft.com/office/drawing/2014/main" id="{50FD433D-0ED1-06B3-32E2-7541B86EFD3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846884" y="3020780"/>
            <a:ext cx="396000" cy="364878"/>
            <a:chOff x="1036638" y="2735263"/>
            <a:chExt cx="585787" cy="539750"/>
          </a:xfrm>
          <a:solidFill>
            <a:schemeClr val="bg1"/>
          </a:solidFill>
        </p:grpSpPr>
        <p:sp>
          <p:nvSpPr>
            <p:cNvPr id="66" name="Freeform 32">
              <a:extLst>
                <a:ext uri="{FF2B5EF4-FFF2-40B4-BE49-F238E27FC236}">
                  <a16:creationId xmlns:a16="http://schemas.microsoft.com/office/drawing/2014/main" id="{2550EBB2-6ECD-2AD5-7F49-DDF4873106D9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3128963"/>
              <a:ext cx="585787" cy="146050"/>
            </a:xfrm>
            <a:custGeom>
              <a:avLst/>
              <a:gdLst>
                <a:gd name="T0" fmla="*/ 16320 w 16320"/>
                <a:gd name="T1" fmla="*/ 187 h 4079"/>
                <a:gd name="T2" fmla="*/ 13974 w 16320"/>
                <a:gd name="T3" fmla="*/ 1103 h 4079"/>
                <a:gd name="T4" fmla="*/ 11075 w 16320"/>
                <a:gd name="T5" fmla="*/ 0 h 4079"/>
                <a:gd name="T6" fmla="*/ 8182 w 16320"/>
                <a:gd name="T7" fmla="*/ 1103 h 4079"/>
                <a:gd name="T8" fmla="*/ 5374 w 16320"/>
                <a:gd name="T9" fmla="*/ 48 h 4079"/>
                <a:gd name="T10" fmla="*/ 2523 w 16320"/>
                <a:gd name="T11" fmla="*/ 1103 h 4079"/>
                <a:gd name="T12" fmla="*/ 0 w 16320"/>
                <a:gd name="T13" fmla="*/ 109 h 4079"/>
                <a:gd name="T14" fmla="*/ 0 w 16320"/>
                <a:gd name="T15" fmla="*/ 3185 h 4079"/>
                <a:gd name="T16" fmla="*/ 2523 w 16320"/>
                <a:gd name="T17" fmla="*/ 4079 h 4079"/>
                <a:gd name="T18" fmla="*/ 5370 w 16320"/>
                <a:gd name="T19" fmla="*/ 3134 h 4079"/>
                <a:gd name="T20" fmla="*/ 8182 w 16320"/>
                <a:gd name="T21" fmla="*/ 4079 h 4079"/>
                <a:gd name="T22" fmla="*/ 11071 w 16320"/>
                <a:gd name="T23" fmla="*/ 3089 h 4079"/>
                <a:gd name="T24" fmla="*/ 13974 w 16320"/>
                <a:gd name="T25" fmla="*/ 4079 h 4079"/>
                <a:gd name="T26" fmla="*/ 16320 w 16320"/>
                <a:gd name="T27" fmla="*/ 3244 h 4079"/>
                <a:gd name="T28" fmla="*/ 16320 w 16320"/>
                <a:gd name="T29" fmla="*/ 187 h 40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320" h="4079">
                  <a:moveTo>
                    <a:pt x="16320" y="187"/>
                  </a:moveTo>
                  <a:cubicBezTo>
                    <a:pt x="15185" y="999"/>
                    <a:pt x="14439" y="1103"/>
                    <a:pt x="13974" y="1103"/>
                  </a:cubicBezTo>
                  <a:cubicBezTo>
                    <a:pt x="13190" y="1103"/>
                    <a:pt x="12133" y="885"/>
                    <a:pt x="11075" y="0"/>
                  </a:cubicBezTo>
                  <a:cubicBezTo>
                    <a:pt x="9994" y="886"/>
                    <a:pt x="8949" y="1103"/>
                    <a:pt x="8182" y="1103"/>
                  </a:cubicBezTo>
                  <a:cubicBezTo>
                    <a:pt x="7421" y="1103"/>
                    <a:pt x="6398" y="893"/>
                    <a:pt x="5374" y="48"/>
                  </a:cubicBezTo>
                  <a:cubicBezTo>
                    <a:pt x="4318" y="894"/>
                    <a:pt x="3284" y="1103"/>
                    <a:pt x="2523" y="1103"/>
                  </a:cubicBezTo>
                  <a:cubicBezTo>
                    <a:pt x="1533" y="1103"/>
                    <a:pt x="830" y="749"/>
                    <a:pt x="0" y="109"/>
                  </a:cubicBezTo>
                  <a:cubicBezTo>
                    <a:pt x="0" y="3185"/>
                    <a:pt x="0" y="3185"/>
                    <a:pt x="0" y="3185"/>
                  </a:cubicBezTo>
                  <a:cubicBezTo>
                    <a:pt x="840" y="3759"/>
                    <a:pt x="1542" y="4079"/>
                    <a:pt x="2523" y="4079"/>
                  </a:cubicBezTo>
                  <a:cubicBezTo>
                    <a:pt x="3533" y="4079"/>
                    <a:pt x="4497" y="3756"/>
                    <a:pt x="5370" y="3134"/>
                  </a:cubicBezTo>
                  <a:cubicBezTo>
                    <a:pt x="6222" y="3756"/>
                    <a:pt x="7174" y="4079"/>
                    <a:pt x="8182" y="4079"/>
                  </a:cubicBezTo>
                  <a:cubicBezTo>
                    <a:pt x="9200" y="4079"/>
                    <a:pt x="10180" y="3741"/>
                    <a:pt x="11071" y="3089"/>
                  </a:cubicBezTo>
                  <a:cubicBezTo>
                    <a:pt x="11951" y="3741"/>
                    <a:pt x="12933" y="4079"/>
                    <a:pt x="13974" y="4079"/>
                  </a:cubicBezTo>
                  <a:cubicBezTo>
                    <a:pt x="14974" y="4079"/>
                    <a:pt x="15544" y="3759"/>
                    <a:pt x="16320" y="3244"/>
                  </a:cubicBezTo>
                  <a:lnTo>
                    <a:pt x="16320" y="1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7" name="Freeform 33">
              <a:extLst>
                <a:ext uri="{FF2B5EF4-FFF2-40B4-BE49-F238E27FC236}">
                  <a16:creationId xmlns:a16="http://schemas.microsoft.com/office/drawing/2014/main" id="{2AB60827-2CA9-10F5-C56B-52357FDB6BB2}"/>
                </a:ext>
              </a:extLst>
            </p:cNvPr>
            <p:cNvSpPr>
              <a:spLocks/>
            </p:cNvSpPr>
            <p:nvPr/>
          </p:nvSpPr>
          <p:spPr bwMode="gray">
            <a:xfrm>
              <a:off x="1309688" y="2735263"/>
              <a:ext cx="39687" cy="85725"/>
            </a:xfrm>
            <a:custGeom>
              <a:avLst/>
              <a:gdLst>
                <a:gd name="T0" fmla="*/ 25 w 25"/>
                <a:gd name="T1" fmla="*/ 54 h 54"/>
                <a:gd name="T2" fmla="*/ 0 w 25"/>
                <a:gd name="T3" fmla="*/ 54 h 54"/>
                <a:gd name="T4" fmla="*/ 0 w 25"/>
                <a:gd name="T5" fmla="*/ 0 h 54"/>
                <a:gd name="T6" fmla="*/ 25 w 25"/>
                <a:gd name="T7" fmla="*/ 0 h 54"/>
                <a:gd name="T8" fmla="*/ 25 w 25"/>
                <a:gd name="T9" fmla="*/ 54 h 54"/>
                <a:gd name="T10" fmla="*/ 25 w 25"/>
                <a:gd name="T11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54">
                  <a:moveTo>
                    <a:pt x="25" y="54"/>
                  </a:moveTo>
                  <a:lnTo>
                    <a:pt x="0" y="54"/>
                  </a:lnTo>
                  <a:lnTo>
                    <a:pt x="0" y="0"/>
                  </a:lnTo>
                  <a:lnTo>
                    <a:pt x="25" y="0"/>
                  </a:lnTo>
                  <a:lnTo>
                    <a:pt x="25" y="54"/>
                  </a:lnTo>
                  <a:lnTo>
                    <a:pt x="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8" name="Freeform 34">
              <a:extLst>
                <a:ext uri="{FF2B5EF4-FFF2-40B4-BE49-F238E27FC236}">
                  <a16:creationId xmlns:a16="http://schemas.microsoft.com/office/drawing/2014/main" id="{FAE2D926-529B-567B-5AE6-A1B13541019A}"/>
                </a:ext>
              </a:extLst>
            </p:cNvPr>
            <p:cNvSpPr>
              <a:spLocks/>
            </p:cNvSpPr>
            <p:nvPr/>
          </p:nvSpPr>
          <p:spPr bwMode="gray">
            <a:xfrm>
              <a:off x="1133475" y="2776538"/>
              <a:ext cx="79375" cy="92075"/>
            </a:xfrm>
            <a:custGeom>
              <a:avLst/>
              <a:gdLst>
                <a:gd name="T0" fmla="*/ 30 w 50"/>
                <a:gd name="T1" fmla="*/ 58 h 58"/>
                <a:gd name="T2" fmla="*/ 0 w 50"/>
                <a:gd name="T3" fmla="*/ 13 h 58"/>
                <a:gd name="T4" fmla="*/ 21 w 50"/>
                <a:gd name="T5" fmla="*/ 0 h 58"/>
                <a:gd name="T6" fmla="*/ 50 w 50"/>
                <a:gd name="T7" fmla="*/ 45 h 58"/>
                <a:gd name="T8" fmla="*/ 30 w 50"/>
                <a:gd name="T9" fmla="*/ 58 h 58"/>
                <a:gd name="T10" fmla="*/ 30 w 50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" h="58">
                  <a:moveTo>
                    <a:pt x="30" y="58"/>
                  </a:moveTo>
                  <a:lnTo>
                    <a:pt x="0" y="13"/>
                  </a:lnTo>
                  <a:lnTo>
                    <a:pt x="21" y="0"/>
                  </a:lnTo>
                  <a:lnTo>
                    <a:pt x="50" y="45"/>
                  </a:lnTo>
                  <a:lnTo>
                    <a:pt x="30" y="58"/>
                  </a:lnTo>
                  <a:lnTo>
                    <a:pt x="3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69" name="Freeform 35">
              <a:extLst>
                <a:ext uri="{FF2B5EF4-FFF2-40B4-BE49-F238E27FC236}">
                  <a16:creationId xmlns:a16="http://schemas.microsoft.com/office/drawing/2014/main" id="{142CA242-559E-7228-3251-D333991A19BA}"/>
                </a:ext>
              </a:extLst>
            </p:cNvPr>
            <p:cNvSpPr>
              <a:spLocks/>
            </p:cNvSpPr>
            <p:nvPr/>
          </p:nvSpPr>
          <p:spPr bwMode="gray">
            <a:xfrm>
              <a:off x="1036638" y="2903538"/>
              <a:ext cx="95250" cy="66675"/>
            </a:xfrm>
            <a:custGeom>
              <a:avLst/>
              <a:gdLst>
                <a:gd name="T0" fmla="*/ 0 w 60"/>
                <a:gd name="T1" fmla="*/ 22 h 42"/>
                <a:gd name="T2" fmla="*/ 51 w 60"/>
                <a:gd name="T3" fmla="*/ 42 h 42"/>
                <a:gd name="T4" fmla="*/ 60 w 60"/>
                <a:gd name="T5" fmla="*/ 19 h 42"/>
                <a:gd name="T6" fmla="*/ 9 w 60"/>
                <a:gd name="T7" fmla="*/ 0 h 42"/>
                <a:gd name="T8" fmla="*/ 0 w 60"/>
                <a:gd name="T9" fmla="*/ 22 h 42"/>
                <a:gd name="T10" fmla="*/ 0 w 60"/>
                <a:gd name="T11" fmla="*/ 2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0" h="42">
                  <a:moveTo>
                    <a:pt x="0" y="22"/>
                  </a:moveTo>
                  <a:lnTo>
                    <a:pt x="51" y="42"/>
                  </a:lnTo>
                  <a:lnTo>
                    <a:pt x="60" y="19"/>
                  </a:lnTo>
                  <a:lnTo>
                    <a:pt x="9" y="0"/>
                  </a:lnTo>
                  <a:lnTo>
                    <a:pt x="0" y="22"/>
                  </a:lnTo>
                  <a:lnTo>
                    <a:pt x="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0" name="Freeform 36">
              <a:extLst>
                <a:ext uri="{FF2B5EF4-FFF2-40B4-BE49-F238E27FC236}">
                  <a16:creationId xmlns:a16="http://schemas.microsoft.com/office/drawing/2014/main" id="{BDB676B3-F31F-4432-2B44-9920D78C7E47}"/>
                </a:ext>
              </a:extLst>
            </p:cNvPr>
            <p:cNvSpPr>
              <a:spLocks/>
            </p:cNvSpPr>
            <p:nvPr/>
          </p:nvSpPr>
          <p:spPr bwMode="gray">
            <a:xfrm>
              <a:off x="1154113" y="2868613"/>
              <a:ext cx="350837" cy="174625"/>
            </a:xfrm>
            <a:custGeom>
              <a:avLst/>
              <a:gdLst>
                <a:gd name="T0" fmla="*/ 8707 w 9787"/>
                <a:gd name="T1" fmla="*/ 4890 h 4890"/>
                <a:gd name="T2" fmla="*/ 4893 w 9787"/>
                <a:gd name="T3" fmla="*/ 1079 h 4890"/>
                <a:gd name="T4" fmla="*/ 1080 w 9787"/>
                <a:gd name="T5" fmla="*/ 4890 h 4890"/>
                <a:gd name="T6" fmla="*/ 0 w 9787"/>
                <a:gd name="T7" fmla="*/ 4889 h 4890"/>
                <a:gd name="T8" fmla="*/ 4893 w 9787"/>
                <a:gd name="T9" fmla="*/ 0 h 4890"/>
                <a:gd name="T10" fmla="*/ 9787 w 9787"/>
                <a:gd name="T11" fmla="*/ 4889 h 4890"/>
                <a:gd name="T12" fmla="*/ 8707 w 9787"/>
                <a:gd name="T13" fmla="*/ 4890 h 4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87" h="4890">
                  <a:moveTo>
                    <a:pt x="8707" y="4890"/>
                  </a:moveTo>
                  <a:cubicBezTo>
                    <a:pt x="8704" y="2789"/>
                    <a:pt x="6994" y="1079"/>
                    <a:pt x="4893" y="1079"/>
                  </a:cubicBezTo>
                  <a:cubicBezTo>
                    <a:pt x="2792" y="1079"/>
                    <a:pt x="1082" y="2789"/>
                    <a:pt x="1080" y="4890"/>
                  </a:cubicBezTo>
                  <a:cubicBezTo>
                    <a:pt x="0" y="4889"/>
                    <a:pt x="0" y="4889"/>
                    <a:pt x="0" y="4889"/>
                  </a:cubicBezTo>
                  <a:cubicBezTo>
                    <a:pt x="2" y="2193"/>
                    <a:pt x="2198" y="0"/>
                    <a:pt x="4893" y="0"/>
                  </a:cubicBezTo>
                  <a:cubicBezTo>
                    <a:pt x="7590" y="0"/>
                    <a:pt x="9784" y="2193"/>
                    <a:pt x="9787" y="4889"/>
                  </a:cubicBezTo>
                  <a:lnTo>
                    <a:pt x="8707" y="48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1" name="Freeform 37">
              <a:extLst>
                <a:ext uri="{FF2B5EF4-FFF2-40B4-BE49-F238E27FC236}">
                  <a16:creationId xmlns:a16="http://schemas.microsoft.com/office/drawing/2014/main" id="{1A3B61D9-6557-BAB3-1BB4-131EAAB22DE1}"/>
                </a:ext>
              </a:extLst>
            </p:cNvPr>
            <p:cNvSpPr>
              <a:spLocks/>
            </p:cNvSpPr>
            <p:nvPr/>
          </p:nvSpPr>
          <p:spPr bwMode="gray">
            <a:xfrm>
              <a:off x="1447800" y="2776538"/>
              <a:ext cx="77787" cy="92075"/>
            </a:xfrm>
            <a:custGeom>
              <a:avLst/>
              <a:gdLst>
                <a:gd name="T0" fmla="*/ 20 w 49"/>
                <a:gd name="T1" fmla="*/ 58 h 58"/>
                <a:gd name="T2" fmla="*/ 0 w 49"/>
                <a:gd name="T3" fmla="*/ 45 h 58"/>
                <a:gd name="T4" fmla="*/ 29 w 49"/>
                <a:gd name="T5" fmla="*/ 0 h 58"/>
                <a:gd name="T6" fmla="*/ 49 w 49"/>
                <a:gd name="T7" fmla="*/ 13 h 58"/>
                <a:gd name="T8" fmla="*/ 20 w 49"/>
                <a:gd name="T9" fmla="*/ 58 h 58"/>
                <a:gd name="T10" fmla="*/ 20 w 49"/>
                <a:gd name="T11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lnTo>
                    <a:pt x="0" y="45"/>
                  </a:lnTo>
                  <a:lnTo>
                    <a:pt x="29" y="0"/>
                  </a:lnTo>
                  <a:lnTo>
                    <a:pt x="49" y="13"/>
                  </a:lnTo>
                  <a:lnTo>
                    <a:pt x="20" y="58"/>
                  </a:lnTo>
                  <a:lnTo>
                    <a:pt x="2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2" name="Freeform 38">
              <a:extLst>
                <a:ext uri="{FF2B5EF4-FFF2-40B4-BE49-F238E27FC236}">
                  <a16:creationId xmlns:a16="http://schemas.microsoft.com/office/drawing/2014/main" id="{B9028CD9-8C6F-78D3-CB14-978807787263}"/>
                </a:ext>
              </a:extLst>
            </p:cNvPr>
            <p:cNvSpPr>
              <a:spLocks/>
            </p:cNvSpPr>
            <p:nvPr/>
          </p:nvSpPr>
          <p:spPr bwMode="gray">
            <a:xfrm>
              <a:off x="1527175" y="2903538"/>
              <a:ext cx="93662" cy="66675"/>
            </a:xfrm>
            <a:custGeom>
              <a:avLst/>
              <a:gdLst>
                <a:gd name="T0" fmla="*/ 8 w 59"/>
                <a:gd name="T1" fmla="*/ 42 h 42"/>
                <a:gd name="T2" fmla="*/ 59 w 59"/>
                <a:gd name="T3" fmla="*/ 23 h 42"/>
                <a:gd name="T4" fmla="*/ 50 w 59"/>
                <a:gd name="T5" fmla="*/ 0 h 42"/>
                <a:gd name="T6" fmla="*/ 0 w 59"/>
                <a:gd name="T7" fmla="*/ 19 h 42"/>
                <a:gd name="T8" fmla="*/ 8 w 59"/>
                <a:gd name="T9" fmla="*/ 42 h 42"/>
                <a:gd name="T10" fmla="*/ 8 w 59"/>
                <a:gd name="T11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9" h="42">
                  <a:moveTo>
                    <a:pt x="8" y="42"/>
                  </a:moveTo>
                  <a:lnTo>
                    <a:pt x="59" y="23"/>
                  </a:lnTo>
                  <a:lnTo>
                    <a:pt x="50" y="0"/>
                  </a:lnTo>
                  <a:lnTo>
                    <a:pt x="0" y="19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</p:grpSp>
      <p:grpSp>
        <p:nvGrpSpPr>
          <p:cNvPr id="91" name="Gruppieren 90">
            <a:extLst>
              <a:ext uri="{FF2B5EF4-FFF2-40B4-BE49-F238E27FC236}">
                <a16:creationId xmlns:a16="http://schemas.microsoft.com/office/drawing/2014/main" id="{77088E71-863B-DAEF-8726-9AABA335980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5403842" y="2239532"/>
            <a:ext cx="360000" cy="374128"/>
            <a:chOff x="7651299" y="892097"/>
            <a:chExt cx="522979" cy="543504"/>
          </a:xfrm>
          <a:solidFill>
            <a:schemeClr val="bg1"/>
          </a:solidFill>
        </p:grpSpPr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9C4EDF06-8B71-1D2A-DDA7-A8DE3B5DF74C}"/>
                </a:ext>
              </a:extLst>
            </p:cNvPr>
            <p:cNvSpPr>
              <a:spLocks/>
            </p:cNvSpPr>
            <p:nvPr/>
          </p:nvSpPr>
          <p:spPr bwMode="gray">
            <a:xfrm>
              <a:off x="7651299" y="947309"/>
              <a:ext cx="522979" cy="488292"/>
            </a:xfrm>
            <a:custGeom>
              <a:avLst/>
              <a:gdLst>
                <a:gd name="connsiteX0" fmla="*/ 135489 w 522979"/>
                <a:gd name="connsiteY0" fmla="*/ 0 h 488292"/>
                <a:gd name="connsiteX1" fmla="*/ 135489 w 522979"/>
                <a:gd name="connsiteY1" fmla="*/ 108898 h 488292"/>
                <a:gd name="connsiteX2" fmla="*/ 100547 w 522979"/>
                <a:gd name="connsiteY2" fmla="*/ 162035 h 488292"/>
                <a:gd name="connsiteX3" fmla="*/ 138460 w 522979"/>
                <a:gd name="connsiteY3" fmla="*/ 350051 h 488292"/>
                <a:gd name="connsiteX4" fmla="*/ 384520 w 522979"/>
                <a:gd name="connsiteY4" fmla="*/ 350051 h 488292"/>
                <a:gd name="connsiteX5" fmla="*/ 422434 w 522979"/>
                <a:gd name="connsiteY5" fmla="*/ 162035 h 488292"/>
                <a:gd name="connsiteX6" fmla="*/ 387489 w 522979"/>
                <a:gd name="connsiteY6" fmla="*/ 108895 h 488292"/>
                <a:gd name="connsiteX7" fmla="*/ 387489 w 522979"/>
                <a:gd name="connsiteY7" fmla="*/ 1159 h 488292"/>
                <a:gd name="connsiteX8" fmla="*/ 446238 w 522979"/>
                <a:gd name="connsiteY8" fmla="*/ 42759 h 488292"/>
                <a:gd name="connsiteX9" fmla="*/ 446238 w 522979"/>
                <a:gd name="connsiteY9" fmla="*/ 411672 h 488292"/>
                <a:gd name="connsiteX10" fmla="*/ 76742 w 522979"/>
                <a:gd name="connsiteY10" fmla="*/ 411672 h 488292"/>
                <a:gd name="connsiteX11" fmla="*/ 76742 w 522979"/>
                <a:gd name="connsiteY11" fmla="*/ 42759 h 488292"/>
                <a:gd name="connsiteX12" fmla="*/ 125670 w 522979"/>
                <a:gd name="connsiteY12" fmla="*/ 4449 h 48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22979" h="488292">
                  <a:moveTo>
                    <a:pt x="135489" y="0"/>
                  </a:moveTo>
                  <a:lnTo>
                    <a:pt x="135489" y="108898"/>
                  </a:lnTo>
                  <a:lnTo>
                    <a:pt x="100547" y="162035"/>
                  </a:lnTo>
                  <a:cubicBezTo>
                    <a:pt x="75271" y="224935"/>
                    <a:pt x="87909" y="299579"/>
                    <a:pt x="138460" y="350051"/>
                  </a:cubicBezTo>
                  <a:cubicBezTo>
                    <a:pt x="206675" y="417347"/>
                    <a:pt x="317118" y="417347"/>
                    <a:pt x="384520" y="350051"/>
                  </a:cubicBezTo>
                  <a:cubicBezTo>
                    <a:pt x="435073" y="299579"/>
                    <a:pt x="447711" y="224935"/>
                    <a:pt x="422434" y="162035"/>
                  </a:cubicBezTo>
                  <a:lnTo>
                    <a:pt x="387489" y="108895"/>
                  </a:lnTo>
                  <a:lnTo>
                    <a:pt x="387489" y="1159"/>
                  </a:lnTo>
                  <a:lnTo>
                    <a:pt x="446238" y="42759"/>
                  </a:lnTo>
                  <a:cubicBezTo>
                    <a:pt x="548560" y="144920"/>
                    <a:pt x="548560" y="310322"/>
                    <a:pt x="446238" y="411672"/>
                  </a:cubicBezTo>
                  <a:cubicBezTo>
                    <a:pt x="344728" y="513832"/>
                    <a:pt x="179064" y="513832"/>
                    <a:pt x="76742" y="411672"/>
                  </a:cubicBezTo>
                  <a:cubicBezTo>
                    <a:pt x="-25580" y="310322"/>
                    <a:pt x="-25580" y="144920"/>
                    <a:pt x="76742" y="42759"/>
                  </a:cubicBezTo>
                  <a:cubicBezTo>
                    <a:pt x="91766" y="27760"/>
                    <a:pt x="108210" y="14990"/>
                    <a:pt x="125670" y="44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de-DE" sz="1100" dirty="0"/>
            </a:p>
          </p:txBody>
        </p:sp>
        <p:sp>
          <p:nvSpPr>
            <p:cNvPr id="75" name="Freeform 46">
              <a:extLst>
                <a:ext uri="{FF2B5EF4-FFF2-40B4-BE49-F238E27FC236}">
                  <a16:creationId xmlns:a16="http://schemas.microsoft.com/office/drawing/2014/main" id="{4BF23D2F-1A2A-FBD8-2E91-62C2956A8970}"/>
                </a:ext>
              </a:extLst>
            </p:cNvPr>
            <p:cNvSpPr>
              <a:spLocks/>
            </p:cNvSpPr>
            <p:nvPr/>
          </p:nvSpPr>
          <p:spPr bwMode="gray">
            <a:xfrm>
              <a:off x="7765374" y="1133659"/>
              <a:ext cx="41424" cy="85952"/>
            </a:xfrm>
            <a:custGeom>
              <a:avLst/>
              <a:gdLst>
                <a:gd name="T0" fmla="*/ 307 w 307"/>
                <a:gd name="T1" fmla="*/ 637 h 637"/>
                <a:gd name="T2" fmla="*/ 150 w 307"/>
                <a:gd name="T3" fmla="*/ 637 h 637"/>
                <a:gd name="T4" fmla="*/ 150 w 307"/>
                <a:gd name="T5" fmla="*/ 180 h 637"/>
                <a:gd name="T6" fmla="*/ 0 w 307"/>
                <a:gd name="T7" fmla="*/ 252 h 637"/>
                <a:gd name="T8" fmla="*/ 0 w 307"/>
                <a:gd name="T9" fmla="*/ 90 h 637"/>
                <a:gd name="T10" fmla="*/ 198 w 307"/>
                <a:gd name="T11" fmla="*/ 0 h 637"/>
                <a:gd name="T12" fmla="*/ 307 w 307"/>
                <a:gd name="T13" fmla="*/ 0 h 637"/>
                <a:gd name="T14" fmla="*/ 307 w 307"/>
                <a:gd name="T15" fmla="*/ 63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07" h="637">
                  <a:moveTo>
                    <a:pt x="307" y="637"/>
                  </a:moveTo>
                  <a:lnTo>
                    <a:pt x="150" y="637"/>
                  </a:lnTo>
                  <a:lnTo>
                    <a:pt x="150" y="180"/>
                  </a:lnTo>
                  <a:lnTo>
                    <a:pt x="0" y="252"/>
                  </a:lnTo>
                  <a:lnTo>
                    <a:pt x="0" y="90"/>
                  </a:lnTo>
                  <a:lnTo>
                    <a:pt x="198" y="0"/>
                  </a:lnTo>
                  <a:lnTo>
                    <a:pt x="307" y="0"/>
                  </a:lnTo>
                  <a:lnTo>
                    <a:pt x="307" y="6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6" name="Freeform 47">
              <a:extLst>
                <a:ext uri="{FF2B5EF4-FFF2-40B4-BE49-F238E27FC236}">
                  <a16:creationId xmlns:a16="http://schemas.microsoft.com/office/drawing/2014/main" id="{178EF130-A7A6-3B83-4E18-7A75528B8E1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18132" y="1132040"/>
              <a:ext cx="71515" cy="88381"/>
            </a:xfrm>
            <a:custGeom>
              <a:avLst/>
              <a:gdLst>
                <a:gd name="T0" fmla="*/ 0 w 88"/>
                <a:gd name="T1" fmla="*/ 55 h 109"/>
                <a:gd name="T2" fmla="*/ 44 w 88"/>
                <a:gd name="T3" fmla="*/ 0 h 109"/>
                <a:gd name="T4" fmla="*/ 88 w 88"/>
                <a:gd name="T5" fmla="*/ 55 h 109"/>
                <a:gd name="T6" fmla="*/ 44 w 88"/>
                <a:gd name="T7" fmla="*/ 109 h 109"/>
                <a:gd name="T8" fmla="*/ 0 w 88"/>
                <a:gd name="T9" fmla="*/ 55 h 109"/>
                <a:gd name="T10" fmla="*/ 27 w 88"/>
                <a:gd name="T11" fmla="*/ 55 h 109"/>
                <a:gd name="T12" fmla="*/ 44 w 88"/>
                <a:gd name="T13" fmla="*/ 85 h 109"/>
                <a:gd name="T14" fmla="*/ 61 w 88"/>
                <a:gd name="T15" fmla="*/ 55 h 109"/>
                <a:gd name="T16" fmla="*/ 44 w 88"/>
                <a:gd name="T17" fmla="*/ 24 h 109"/>
                <a:gd name="T18" fmla="*/ 27 w 88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8" h="109">
                  <a:moveTo>
                    <a:pt x="0" y="55"/>
                  </a:moveTo>
                  <a:cubicBezTo>
                    <a:pt x="0" y="22"/>
                    <a:pt x="18" y="0"/>
                    <a:pt x="44" y="0"/>
                  </a:cubicBezTo>
                  <a:cubicBezTo>
                    <a:pt x="70" y="0"/>
                    <a:pt x="88" y="22"/>
                    <a:pt x="88" y="55"/>
                  </a:cubicBezTo>
                  <a:cubicBezTo>
                    <a:pt x="88" y="87"/>
                    <a:pt x="70" y="109"/>
                    <a:pt x="44" y="109"/>
                  </a:cubicBezTo>
                  <a:cubicBezTo>
                    <a:pt x="18" y="109"/>
                    <a:pt x="0" y="87"/>
                    <a:pt x="0" y="55"/>
                  </a:cubicBezTo>
                  <a:close/>
                  <a:moveTo>
                    <a:pt x="27" y="55"/>
                  </a:moveTo>
                  <a:cubicBezTo>
                    <a:pt x="27" y="71"/>
                    <a:pt x="32" y="85"/>
                    <a:pt x="44" y="85"/>
                  </a:cubicBezTo>
                  <a:cubicBezTo>
                    <a:pt x="56" y="85"/>
                    <a:pt x="61" y="71"/>
                    <a:pt x="61" y="55"/>
                  </a:cubicBezTo>
                  <a:cubicBezTo>
                    <a:pt x="61" y="38"/>
                    <a:pt x="56" y="24"/>
                    <a:pt x="44" y="24"/>
                  </a:cubicBezTo>
                  <a:cubicBezTo>
                    <a:pt x="32" y="24"/>
                    <a:pt x="27" y="38"/>
                    <a:pt x="27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7" name="Freeform 48">
              <a:extLst>
                <a:ext uri="{FF2B5EF4-FFF2-40B4-BE49-F238E27FC236}">
                  <a16:creationId xmlns:a16="http://schemas.microsoft.com/office/drawing/2014/main" id="{05246EB6-0159-9C7B-EC5C-55718F332A04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896933" y="1132040"/>
              <a:ext cx="70570" cy="88381"/>
            </a:xfrm>
            <a:custGeom>
              <a:avLst/>
              <a:gdLst>
                <a:gd name="T0" fmla="*/ 0 w 87"/>
                <a:gd name="T1" fmla="*/ 55 h 109"/>
                <a:gd name="T2" fmla="*/ 43 w 87"/>
                <a:gd name="T3" fmla="*/ 0 h 109"/>
                <a:gd name="T4" fmla="*/ 87 w 87"/>
                <a:gd name="T5" fmla="*/ 55 h 109"/>
                <a:gd name="T6" fmla="*/ 43 w 87"/>
                <a:gd name="T7" fmla="*/ 109 h 109"/>
                <a:gd name="T8" fmla="*/ 0 w 87"/>
                <a:gd name="T9" fmla="*/ 55 h 109"/>
                <a:gd name="T10" fmla="*/ 26 w 87"/>
                <a:gd name="T11" fmla="*/ 55 h 109"/>
                <a:gd name="T12" fmla="*/ 43 w 87"/>
                <a:gd name="T13" fmla="*/ 85 h 109"/>
                <a:gd name="T14" fmla="*/ 60 w 87"/>
                <a:gd name="T15" fmla="*/ 55 h 109"/>
                <a:gd name="T16" fmla="*/ 43 w 87"/>
                <a:gd name="T17" fmla="*/ 24 h 109"/>
                <a:gd name="T18" fmla="*/ 26 w 87"/>
                <a:gd name="T19" fmla="*/ 5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7" h="109">
                  <a:moveTo>
                    <a:pt x="0" y="55"/>
                  </a:moveTo>
                  <a:cubicBezTo>
                    <a:pt x="0" y="22"/>
                    <a:pt x="17" y="0"/>
                    <a:pt x="43" y="0"/>
                  </a:cubicBezTo>
                  <a:cubicBezTo>
                    <a:pt x="69" y="0"/>
                    <a:pt x="87" y="22"/>
                    <a:pt x="87" y="55"/>
                  </a:cubicBezTo>
                  <a:cubicBezTo>
                    <a:pt x="87" y="87"/>
                    <a:pt x="69" y="109"/>
                    <a:pt x="43" y="109"/>
                  </a:cubicBezTo>
                  <a:cubicBezTo>
                    <a:pt x="17" y="109"/>
                    <a:pt x="0" y="87"/>
                    <a:pt x="0" y="55"/>
                  </a:cubicBezTo>
                  <a:close/>
                  <a:moveTo>
                    <a:pt x="26" y="55"/>
                  </a:moveTo>
                  <a:cubicBezTo>
                    <a:pt x="26" y="71"/>
                    <a:pt x="31" y="85"/>
                    <a:pt x="43" y="85"/>
                  </a:cubicBezTo>
                  <a:cubicBezTo>
                    <a:pt x="56" y="85"/>
                    <a:pt x="60" y="71"/>
                    <a:pt x="60" y="55"/>
                  </a:cubicBezTo>
                  <a:cubicBezTo>
                    <a:pt x="60" y="38"/>
                    <a:pt x="56" y="24"/>
                    <a:pt x="43" y="24"/>
                  </a:cubicBezTo>
                  <a:cubicBezTo>
                    <a:pt x="31" y="24"/>
                    <a:pt x="26" y="38"/>
                    <a:pt x="26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78" name="Freeform 49">
              <a:extLst>
                <a:ext uri="{FF2B5EF4-FFF2-40B4-BE49-F238E27FC236}">
                  <a16:creationId xmlns:a16="http://schemas.microsoft.com/office/drawing/2014/main" id="{C275A9CB-EBF4-AAA0-900F-9457FF562F9F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7974790" y="1132040"/>
              <a:ext cx="88651" cy="88381"/>
            </a:xfrm>
            <a:custGeom>
              <a:avLst/>
              <a:gdLst>
                <a:gd name="T0" fmla="*/ 25 w 109"/>
                <a:gd name="T1" fmla="*/ 50 h 109"/>
                <a:gd name="T2" fmla="*/ 0 w 109"/>
                <a:gd name="T3" fmla="*/ 25 h 109"/>
                <a:gd name="T4" fmla="*/ 25 w 109"/>
                <a:gd name="T5" fmla="*/ 0 h 109"/>
                <a:gd name="T6" fmla="*/ 50 w 109"/>
                <a:gd name="T7" fmla="*/ 25 h 109"/>
                <a:gd name="T8" fmla="*/ 25 w 109"/>
                <a:gd name="T9" fmla="*/ 50 h 109"/>
                <a:gd name="T10" fmla="*/ 80 w 109"/>
                <a:gd name="T11" fmla="*/ 2 h 109"/>
                <a:gd name="T12" fmla="*/ 96 w 109"/>
                <a:gd name="T13" fmla="*/ 2 h 109"/>
                <a:gd name="T14" fmla="*/ 28 w 109"/>
                <a:gd name="T15" fmla="*/ 108 h 109"/>
                <a:gd name="T16" fmla="*/ 12 w 109"/>
                <a:gd name="T17" fmla="*/ 108 h 109"/>
                <a:gd name="T18" fmla="*/ 80 w 109"/>
                <a:gd name="T19" fmla="*/ 2 h 109"/>
                <a:gd name="T20" fmla="*/ 25 w 109"/>
                <a:gd name="T21" fmla="*/ 34 h 109"/>
                <a:gd name="T22" fmla="*/ 34 w 109"/>
                <a:gd name="T23" fmla="*/ 25 h 109"/>
                <a:gd name="T24" fmla="*/ 25 w 109"/>
                <a:gd name="T25" fmla="*/ 16 h 109"/>
                <a:gd name="T26" fmla="*/ 16 w 109"/>
                <a:gd name="T27" fmla="*/ 25 h 109"/>
                <a:gd name="T28" fmla="*/ 25 w 109"/>
                <a:gd name="T29" fmla="*/ 34 h 109"/>
                <a:gd name="T30" fmla="*/ 84 w 109"/>
                <a:gd name="T31" fmla="*/ 109 h 109"/>
                <a:gd name="T32" fmla="*/ 58 w 109"/>
                <a:gd name="T33" fmla="*/ 84 h 109"/>
                <a:gd name="T34" fmla="*/ 84 w 109"/>
                <a:gd name="T35" fmla="*/ 59 h 109"/>
                <a:gd name="T36" fmla="*/ 109 w 109"/>
                <a:gd name="T37" fmla="*/ 84 h 109"/>
                <a:gd name="T38" fmla="*/ 84 w 109"/>
                <a:gd name="T39" fmla="*/ 109 h 109"/>
                <a:gd name="T40" fmla="*/ 84 w 109"/>
                <a:gd name="T41" fmla="*/ 75 h 109"/>
                <a:gd name="T42" fmla="*/ 74 w 109"/>
                <a:gd name="T43" fmla="*/ 84 h 109"/>
                <a:gd name="T44" fmla="*/ 84 w 109"/>
                <a:gd name="T45" fmla="*/ 93 h 109"/>
                <a:gd name="T46" fmla="*/ 93 w 109"/>
                <a:gd name="T47" fmla="*/ 84 h 109"/>
                <a:gd name="T48" fmla="*/ 84 w 109"/>
                <a:gd name="T49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9" h="109">
                  <a:moveTo>
                    <a:pt x="25" y="50"/>
                  </a:moveTo>
                  <a:cubicBezTo>
                    <a:pt x="11" y="50"/>
                    <a:pt x="0" y="39"/>
                    <a:pt x="0" y="25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5"/>
                  </a:cubicBezTo>
                  <a:cubicBezTo>
                    <a:pt x="50" y="39"/>
                    <a:pt x="39" y="50"/>
                    <a:pt x="25" y="50"/>
                  </a:cubicBezTo>
                  <a:close/>
                  <a:moveTo>
                    <a:pt x="80" y="2"/>
                  </a:moveTo>
                  <a:cubicBezTo>
                    <a:pt x="96" y="2"/>
                    <a:pt x="96" y="2"/>
                    <a:pt x="96" y="2"/>
                  </a:cubicBezTo>
                  <a:cubicBezTo>
                    <a:pt x="28" y="108"/>
                    <a:pt x="28" y="108"/>
                    <a:pt x="28" y="108"/>
                  </a:cubicBezTo>
                  <a:cubicBezTo>
                    <a:pt x="12" y="108"/>
                    <a:pt x="12" y="108"/>
                    <a:pt x="12" y="108"/>
                  </a:cubicBezTo>
                  <a:lnTo>
                    <a:pt x="80" y="2"/>
                  </a:lnTo>
                  <a:close/>
                  <a:moveTo>
                    <a:pt x="25" y="34"/>
                  </a:moveTo>
                  <a:cubicBezTo>
                    <a:pt x="30" y="34"/>
                    <a:pt x="34" y="30"/>
                    <a:pt x="34" y="25"/>
                  </a:cubicBezTo>
                  <a:cubicBezTo>
                    <a:pt x="34" y="20"/>
                    <a:pt x="30" y="16"/>
                    <a:pt x="25" y="16"/>
                  </a:cubicBezTo>
                  <a:cubicBezTo>
                    <a:pt x="20" y="16"/>
                    <a:pt x="16" y="20"/>
                    <a:pt x="16" y="25"/>
                  </a:cubicBezTo>
                  <a:cubicBezTo>
                    <a:pt x="16" y="30"/>
                    <a:pt x="20" y="34"/>
                    <a:pt x="25" y="34"/>
                  </a:cubicBezTo>
                  <a:close/>
                  <a:moveTo>
                    <a:pt x="84" y="109"/>
                  </a:moveTo>
                  <a:cubicBezTo>
                    <a:pt x="69" y="109"/>
                    <a:pt x="58" y="98"/>
                    <a:pt x="58" y="84"/>
                  </a:cubicBezTo>
                  <a:cubicBezTo>
                    <a:pt x="58" y="70"/>
                    <a:pt x="69" y="59"/>
                    <a:pt x="84" y="59"/>
                  </a:cubicBezTo>
                  <a:cubicBezTo>
                    <a:pt x="98" y="59"/>
                    <a:pt x="109" y="70"/>
                    <a:pt x="109" y="84"/>
                  </a:cubicBezTo>
                  <a:cubicBezTo>
                    <a:pt x="109" y="98"/>
                    <a:pt x="98" y="109"/>
                    <a:pt x="84" y="109"/>
                  </a:cubicBezTo>
                  <a:close/>
                  <a:moveTo>
                    <a:pt x="84" y="75"/>
                  </a:moveTo>
                  <a:cubicBezTo>
                    <a:pt x="78" y="75"/>
                    <a:pt x="74" y="79"/>
                    <a:pt x="74" y="84"/>
                  </a:cubicBezTo>
                  <a:cubicBezTo>
                    <a:pt x="74" y="89"/>
                    <a:pt x="78" y="93"/>
                    <a:pt x="84" y="93"/>
                  </a:cubicBezTo>
                  <a:cubicBezTo>
                    <a:pt x="89" y="93"/>
                    <a:pt x="93" y="89"/>
                    <a:pt x="93" y="84"/>
                  </a:cubicBezTo>
                  <a:cubicBezTo>
                    <a:pt x="93" y="79"/>
                    <a:pt x="89" y="75"/>
                    <a:pt x="8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1100" dirty="0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3B5E66BC-1B15-84A0-7085-0081C61A9C6D}"/>
                </a:ext>
              </a:extLst>
            </p:cNvPr>
            <p:cNvSpPr/>
            <p:nvPr/>
          </p:nvSpPr>
          <p:spPr bwMode="gray">
            <a:xfrm>
              <a:off x="7820125" y="892097"/>
              <a:ext cx="185327" cy="185327"/>
            </a:xfrm>
            <a:custGeom>
              <a:avLst/>
              <a:gdLst>
                <a:gd name="connsiteX0" fmla="*/ 2027206 w 3114675"/>
                <a:gd name="connsiteY0" fmla="*/ 1091565 h 3114675"/>
                <a:gd name="connsiteX1" fmla="*/ 2027206 w 3114675"/>
                <a:gd name="connsiteY1" fmla="*/ 0 h 3114675"/>
                <a:gd name="connsiteX2" fmla="*/ 1091565 w 3114675"/>
                <a:gd name="connsiteY2" fmla="*/ 0 h 3114675"/>
                <a:gd name="connsiteX3" fmla="*/ 1091565 w 3114675"/>
                <a:gd name="connsiteY3" fmla="*/ 1091565 h 3114675"/>
                <a:gd name="connsiteX4" fmla="*/ 0 w 3114675"/>
                <a:gd name="connsiteY4" fmla="*/ 1091565 h 3114675"/>
                <a:gd name="connsiteX5" fmla="*/ 0 w 3114675"/>
                <a:gd name="connsiteY5" fmla="*/ 2027206 h 3114675"/>
                <a:gd name="connsiteX6" fmla="*/ 1078897 w 3114675"/>
                <a:gd name="connsiteY6" fmla="*/ 2027206 h 3114675"/>
                <a:gd name="connsiteX7" fmla="*/ 1078897 w 3114675"/>
                <a:gd name="connsiteY7" fmla="*/ 3118771 h 3114675"/>
                <a:gd name="connsiteX8" fmla="*/ 2027206 w 3114675"/>
                <a:gd name="connsiteY8" fmla="*/ 3118771 h 3114675"/>
                <a:gd name="connsiteX9" fmla="*/ 2027206 w 3114675"/>
                <a:gd name="connsiteY9" fmla="*/ 2027206 h 3114675"/>
                <a:gd name="connsiteX10" fmla="*/ 3118771 w 3114675"/>
                <a:gd name="connsiteY10" fmla="*/ 2027206 h 3114675"/>
                <a:gd name="connsiteX11" fmla="*/ 3118771 w 3114675"/>
                <a:gd name="connsiteY11" fmla="*/ 1091565 h 3114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4675" h="3114675">
                  <a:moveTo>
                    <a:pt x="2027206" y="1091565"/>
                  </a:moveTo>
                  <a:lnTo>
                    <a:pt x="2027206" y="0"/>
                  </a:lnTo>
                  <a:lnTo>
                    <a:pt x="1091565" y="0"/>
                  </a:lnTo>
                  <a:lnTo>
                    <a:pt x="1091565" y="1091565"/>
                  </a:lnTo>
                  <a:lnTo>
                    <a:pt x="0" y="1091565"/>
                  </a:lnTo>
                  <a:lnTo>
                    <a:pt x="0" y="2027206"/>
                  </a:lnTo>
                  <a:lnTo>
                    <a:pt x="1078897" y="2027206"/>
                  </a:lnTo>
                  <a:lnTo>
                    <a:pt x="1078897" y="3118771"/>
                  </a:lnTo>
                  <a:lnTo>
                    <a:pt x="2027206" y="3118771"/>
                  </a:lnTo>
                  <a:lnTo>
                    <a:pt x="2027206" y="2027206"/>
                  </a:lnTo>
                  <a:lnTo>
                    <a:pt x="3118771" y="2027206"/>
                  </a:lnTo>
                  <a:lnTo>
                    <a:pt x="3118771" y="109156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sz="1100" dirty="0"/>
            </a:p>
          </p:txBody>
        </p:sp>
      </p:grpSp>
      <p:sp>
        <p:nvSpPr>
          <p:cNvPr id="95" name="Grafik 93">
            <a:extLst>
              <a:ext uri="{FF2B5EF4-FFF2-40B4-BE49-F238E27FC236}">
                <a16:creationId xmlns:a16="http://schemas.microsoft.com/office/drawing/2014/main" id="{36595FA2-38BA-B64B-3FB2-6FFBC65403CC}"/>
              </a:ext>
            </a:extLst>
          </p:cNvPr>
          <p:cNvSpPr>
            <a:spLocks noChangeAspect="1"/>
          </p:cNvSpPr>
          <p:nvPr/>
        </p:nvSpPr>
        <p:spPr bwMode="gray">
          <a:xfrm>
            <a:off x="5965283" y="2586337"/>
            <a:ext cx="366243" cy="288000"/>
          </a:xfrm>
          <a:custGeom>
            <a:avLst/>
            <a:gdLst>
              <a:gd name="connsiteX0" fmla="*/ 3213436 w 3355135"/>
              <a:gd name="connsiteY0" fmla="*/ 1375839 h 2638358"/>
              <a:gd name="connsiteX1" fmla="*/ 3354120 w 3355135"/>
              <a:gd name="connsiteY1" fmla="*/ 521875 h 2638358"/>
              <a:gd name="connsiteX2" fmla="*/ 3319925 w 3355135"/>
              <a:gd name="connsiteY2" fmla="*/ 445256 h 2638358"/>
              <a:gd name="connsiteX3" fmla="*/ 1677568 w 3355135"/>
              <a:gd name="connsiteY3" fmla="*/ 0 h 2638358"/>
              <a:gd name="connsiteX4" fmla="*/ 35212 w 3355135"/>
              <a:gd name="connsiteY4" fmla="*/ 445256 h 2638358"/>
              <a:gd name="connsiteX5" fmla="*/ 1017 w 3355135"/>
              <a:gd name="connsiteY5" fmla="*/ 521875 h 2638358"/>
              <a:gd name="connsiteX6" fmla="*/ 141701 w 3355135"/>
              <a:gd name="connsiteY6" fmla="*/ 1375839 h 2638358"/>
              <a:gd name="connsiteX7" fmla="*/ 1345 w 3355135"/>
              <a:gd name="connsiteY7" fmla="*/ 2114655 h 2638358"/>
              <a:gd name="connsiteX8" fmla="*/ 35212 w 3355135"/>
              <a:gd name="connsiteY8" fmla="*/ 2193112 h 2638358"/>
              <a:gd name="connsiteX9" fmla="*/ 1677568 w 3355135"/>
              <a:gd name="connsiteY9" fmla="*/ 2638358 h 2638358"/>
              <a:gd name="connsiteX10" fmla="*/ 3319925 w 3355135"/>
              <a:gd name="connsiteY10" fmla="*/ 2193112 h 2638358"/>
              <a:gd name="connsiteX11" fmla="*/ 3353786 w 3355135"/>
              <a:gd name="connsiteY11" fmla="*/ 2114655 h 2638358"/>
              <a:gd name="connsiteX12" fmla="*/ 2577223 w 3355135"/>
              <a:gd name="connsiteY12" fmla="*/ 1315117 h 2638358"/>
              <a:gd name="connsiteX13" fmla="*/ 2577223 w 3355135"/>
              <a:gd name="connsiteY13" fmla="*/ 1096442 h 2638358"/>
              <a:gd name="connsiteX14" fmla="*/ 2794498 w 3355135"/>
              <a:gd name="connsiteY14" fmla="*/ 879177 h 2638358"/>
              <a:gd name="connsiteX15" fmla="*/ 2811262 w 3355135"/>
              <a:gd name="connsiteY15" fmla="*/ 879177 h 2638358"/>
              <a:gd name="connsiteX16" fmla="*/ 3028537 w 3355135"/>
              <a:gd name="connsiteY16" fmla="*/ 1096442 h 2638358"/>
              <a:gd name="connsiteX17" fmla="*/ 3028537 w 3355135"/>
              <a:gd name="connsiteY17" fmla="*/ 1315117 h 2638358"/>
              <a:gd name="connsiteX18" fmla="*/ 3028537 w 3355135"/>
              <a:gd name="connsiteY18" fmla="*/ 1467517 h 2638358"/>
              <a:gd name="connsiteX19" fmla="*/ 3028537 w 3355135"/>
              <a:gd name="connsiteY19" fmla="*/ 1686182 h 2638358"/>
              <a:gd name="connsiteX20" fmla="*/ 2811262 w 3355135"/>
              <a:gd name="connsiteY20" fmla="*/ 1903447 h 2638358"/>
              <a:gd name="connsiteX21" fmla="*/ 2794498 w 3355135"/>
              <a:gd name="connsiteY21" fmla="*/ 1903447 h 2638358"/>
              <a:gd name="connsiteX22" fmla="*/ 2577223 w 3355135"/>
              <a:gd name="connsiteY22" fmla="*/ 1686182 h 2638358"/>
              <a:gd name="connsiteX23" fmla="*/ 2577223 w 3355135"/>
              <a:gd name="connsiteY23" fmla="*/ 1467517 h 2638358"/>
              <a:gd name="connsiteX24" fmla="*/ 1275870 w 3355135"/>
              <a:gd name="connsiteY24" fmla="*/ 2114931 h 2638358"/>
              <a:gd name="connsiteX25" fmla="*/ 1253076 w 3355135"/>
              <a:gd name="connsiteY25" fmla="*/ 2114931 h 2638358"/>
              <a:gd name="connsiteX26" fmla="*/ 930312 w 3355135"/>
              <a:gd name="connsiteY26" fmla="*/ 1792176 h 2638358"/>
              <a:gd name="connsiteX27" fmla="*/ 930312 w 3355135"/>
              <a:gd name="connsiteY27" fmla="*/ 1475813 h 2638358"/>
              <a:gd name="connsiteX28" fmla="*/ 938618 w 3355135"/>
              <a:gd name="connsiteY28" fmla="*/ 1467517 h 2638358"/>
              <a:gd name="connsiteX29" fmla="*/ 1590328 w 3355135"/>
              <a:gd name="connsiteY29" fmla="*/ 1467517 h 2638358"/>
              <a:gd name="connsiteX30" fmla="*/ 1598634 w 3355135"/>
              <a:gd name="connsiteY30" fmla="*/ 1475813 h 2638358"/>
              <a:gd name="connsiteX31" fmla="*/ 1598634 w 3355135"/>
              <a:gd name="connsiteY31" fmla="*/ 1792167 h 2638358"/>
              <a:gd name="connsiteX32" fmla="*/ 1275870 w 3355135"/>
              <a:gd name="connsiteY32" fmla="*/ 2114922 h 2638358"/>
              <a:gd name="connsiteX33" fmla="*/ 2079265 w 3355135"/>
              <a:gd name="connsiteY33" fmla="*/ 667703 h 2638358"/>
              <a:gd name="connsiteX34" fmla="*/ 2102059 w 3355135"/>
              <a:gd name="connsiteY34" fmla="*/ 667703 h 2638358"/>
              <a:gd name="connsiteX35" fmla="*/ 2424823 w 3355135"/>
              <a:gd name="connsiteY35" fmla="*/ 990457 h 2638358"/>
              <a:gd name="connsiteX36" fmla="*/ 2424823 w 3355135"/>
              <a:gd name="connsiteY36" fmla="*/ 1306811 h 2638358"/>
              <a:gd name="connsiteX37" fmla="*/ 2416517 w 3355135"/>
              <a:gd name="connsiteY37" fmla="*/ 1315117 h 2638358"/>
              <a:gd name="connsiteX38" fmla="*/ 1764807 w 3355135"/>
              <a:gd name="connsiteY38" fmla="*/ 1315117 h 2638358"/>
              <a:gd name="connsiteX39" fmla="*/ 1756501 w 3355135"/>
              <a:gd name="connsiteY39" fmla="*/ 1306811 h 2638358"/>
              <a:gd name="connsiteX40" fmla="*/ 1756501 w 3355135"/>
              <a:gd name="connsiteY40" fmla="*/ 990457 h 2638358"/>
              <a:gd name="connsiteX41" fmla="*/ 2079265 w 3355135"/>
              <a:gd name="connsiteY41" fmla="*/ 667703 h 2638358"/>
              <a:gd name="connsiteX42" fmla="*/ 1604101 w 3355135"/>
              <a:gd name="connsiteY42" fmla="*/ 1306811 h 2638358"/>
              <a:gd name="connsiteX43" fmla="*/ 1595805 w 3355135"/>
              <a:gd name="connsiteY43" fmla="*/ 1315117 h 2638358"/>
              <a:gd name="connsiteX44" fmla="*/ 944095 w 3355135"/>
              <a:gd name="connsiteY44" fmla="*/ 1315117 h 2638358"/>
              <a:gd name="connsiteX45" fmla="*/ 935789 w 3355135"/>
              <a:gd name="connsiteY45" fmla="*/ 1306811 h 2638358"/>
              <a:gd name="connsiteX46" fmla="*/ 935789 w 3355135"/>
              <a:gd name="connsiteY46" fmla="*/ 990457 h 2638358"/>
              <a:gd name="connsiteX47" fmla="*/ 1258553 w 3355135"/>
              <a:gd name="connsiteY47" fmla="*/ 667703 h 2638358"/>
              <a:gd name="connsiteX48" fmla="*/ 1281347 w 3355135"/>
              <a:gd name="connsiteY48" fmla="*/ 667693 h 2638358"/>
              <a:gd name="connsiteX49" fmla="*/ 1604101 w 3355135"/>
              <a:gd name="connsiteY49" fmla="*/ 990457 h 2638358"/>
              <a:gd name="connsiteX50" fmla="*/ 1751034 w 3355135"/>
              <a:gd name="connsiteY50" fmla="*/ 1475813 h 2638358"/>
              <a:gd name="connsiteX51" fmla="*/ 1759330 w 3355135"/>
              <a:gd name="connsiteY51" fmla="*/ 1467517 h 2638358"/>
              <a:gd name="connsiteX52" fmla="*/ 2411040 w 3355135"/>
              <a:gd name="connsiteY52" fmla="*/ 1467517 h 2638358"/>
              <a:gd name="connsiteX53" fmla="*/ 2419346 w 3355135"/>
              <a:gd name="connsiteY53" fmla="*/ 1475823 h 2638358"/>
              <a:gd name="connsiteX54" fmla="*/ 2419346 w 3355135"/>
              <a:gd name="connsiteY54" fmla="*/ 1792167 h 2638358"/>
              <a:gd name="connsiteX55" fmla="*/ 2096582 w 3355135"/>
              <a:gd name="connsiteY55" fmla="*/ 2114931 h 2638358"/>
              <a:gd name="connsiteX56" fmla="*/ 2073788 w 3355135"/>
              <a:gd name="connsiteY56" fmla="*/ 2114931 h 2638358"/>
              <a:gd name="connsiteX57" fmla="*/ 1751034 w 3355135"/>
              <a:gd name="connsiteY57" fmla="*/ 1792167 h 2638358"/>
              <a:gd name="connsiteX58" fmla="*/ 326599 w 3355135"/>
              <a:gd name="connsiteY58" fmla="*/ 1315117 h 2638358"/>
              <a:gd name="connsiteX59" fmla="*/ 326599 w 3355135"/>
              <a:gd name="connsiteY59" fmla="*/ 1096442 h 2638358"/>
              <a:gd name="connsiteX60" fmla="*/ 543873 w 3355135"/>
              <a:gd name="connsiteY60" fmla="*/ 879177 h 2638358"/>
              <a:gd name="connsiteX61" fmla="*/ 560637 w 3355135"/>
              <a:gd name="connsiteY61" fmla="*/ 879177 h 2638358"/>
              <a:gd name="connsiteX62" fmla="*/ 777912 w 3355135"/>
              <a:gd name="connsiteY62" fmla="*/ 1096442 h 2638358"/>
              <a:gd name="connsiteX63" fmla="*/ 777912 w 3355135"/>
              <a:gd name="connsiteY63" fmla="*/ 1315117 h 2638358"/>
              <a:gd name="connsiteX64" fmla="*/ 777912 w 3355135"/>
              <a:gd name="connsiteY64" fmla="*/ 1467517 h 2638358"/>
              <a:gd name="connsiteX65" fmla="*/ 777912 w 3355135"/>
              <a:gd name="connsiteY65" fmla="*/ 1686182 h 2638358"/>
              <a:gd name="connsiteX66" fmla="*/ 560637 w 3355135"/>
              <a:gd name="connsiteY66" fmla="*/ 1903447 h 2638358"/>
              <a:gd name="connsiteX67" fmla="*/ 543873 w 3355135"/>
              <a:gd name="connsiteY67" fmla="*/ 1903447 h 2638358"/>
              <a:gd name="connsiteX68" fmla="*/ 326599 w 3355135"/>
              <a:gd name="connsiteY68" fmla="*/ 1686182 h 2638358"/>
              <a:gd name="connsiteX69" fmla="*/ 326599 w 3355135"/>
              <a:gd name="connsiteY69" fmla="*/ 1467517 h 2638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3355135" h="2638358">
                <a:moveTo>
                  <a:pt x="3213436" y="1375839"/>
                </a:moveTo>
                <a:lnTo>
                  <a:pt x="3354120" y="521875"/>
                </a:lnTo>
                <a:cubicBezTo>
                  <a:pt x="3359073" y="491795"/>
                  <a:pt x="3345624" y="461658"/>
                  <a:pt x="3319925" y="445256"/>
                </a:cubicBezTo>
                <a:cubicBezTo>
                  <a:pt x="2869983" y="158125"/>
                  <a:pt x="2286710" y="0"/>
                  <a:pt x="1677568" y="0"/>
                </a:cubicBezTo>
                <a:cubicBezTo>
                  <a:pt x="1068425" y="0"/>
                  <a:pt x="485152" y="158125"/>
                  <a:pt x="35212" y="445256"/>
                </a:cubicBezTo>
                <a:cubicBezTo>
                  <a:pt x="9510" y="461658"/>
                  <a:pt x="-3941" y="491795"/>
                  <a:pt x="1017" y="521875"/>
                </a:cubicBezTo>
                <a:lnTo>
                  <a:pt x="141701" y="1375839"/>
                </a:lnTo>
                <a:lnTo>
                  <a:pt x="1345" y="2114655"/>
                </a:lnTo>
                <a:cubicBezTo>
                  <a:pt x="-4470" y="2145268"/>
                  <a:pt x="8943" y="2176348"/>
                  <a:pt x="35212" y="2193112"/>
                </a:cubicBezTo>
                <a:cubicBezTo>
                  <a:pt x="485152" y="2480234"/>
                  <a:pt x="1068425" y="2638358"/>
                  <a:pt x="1677568" y="2638358"/>
                </a:cubicBezTo>
                <a:cubicBezTo>
                  <a:pt x="2286710" y="2638358"/>
                  <a:pt x="2869983" y="2480234"/>
                  <a:pt x="3319925" y="2193112"/>
                </a:cubicBezTo>
                <a:cubicBezTo>
                  <a:pt x="3346195" y="2176348"/>
                  <a:pt x="3359606" y="2145268"/>
                  <a:pt x="3353786" y="2114655"/>
                </a:cubicBezTo>
                <a:close/>
                <a:moveTo>
                  <a:pt x="2577223" y="1315117"/>
                </a:moveTo>
                <a:lnTo>
                  <a:pt x="2577223" y="1096442"/>
                </a:lnTo>
                <a:cubicBezTo>
                  <a:pt x="2577356" y="976503"/>
                  <a:pt x="2674559" y="879310"/>
                  <a:pt x="2794498" y="879177"/>
                </a:cubicBezTo>
                <a:lnTo>
                  <a:pt x="2811262" y="879177"/>
                </a:lnTo>
                <a:cubicBezTo>
                  <a:pt x="2931200" y="879310"/>
                  <a:pt x="3028403" y="976503"/>
                  <a:pt x="3028537" y="1096442"/>
                </a:cubicBezTo>
                <a:lnTo>
                  <a:pt x="3028537" y="1315117"/>
                </a:lnTo>
                <a:close/>
                <a:moveTo>
                  <a:pt x="3028537" y="1467517"/>
                </a:moveTo>
                <a:lnTo>
                  <a:pt x="3028537" y="1686182"/>
                </a:lnTo>
                <a:cubicBezTo>
                  <a:pt x="3028403" y="1806121"/>
                  <a:pt x="2931200" y="1903314"/>
                  <a:pt x="2811262" y="1903447"/>
                </a:cubicBezTo>
                <a:lnTo>
                  <a:pt x="2794498" y="1903447"/>
                </a:lnTo>
                <a:cubicBezTo>
                  <a:pt x="2674559" y="1903314"/>
                  <a:pt x="2577366" y="1806121"/>
                  <a:pt x="2577223" y="1686182"/>
                </a:cubicBezTo>
                <a:lnTo>
                  <a:pt x="2577223" y="1467517"/>
                </a:lnTo>
                <a:close/>
                <a:moveTo>
                  <a:pt x="1275870" y="2114931"/>
                </a:moveTo>
                <a:lnTo>
                  <a:pt x="1253076" y="2114931"/>
                </a:lnTo>
                <a:cubicBezTo>
                  <a:pt x="1074902" y="2114731"/>
                  <a:pt x="930512" y="1970342"/>
                  <a:pt x="930312" y="1792176"/>
                </a:cubicBezTo>
                <a:lnTo>
                  <a:pt x="930312" y="1475813"/>
                </a:lnTo>
                <a:cubicBezTo>
                  <a:pt x="930426" y="1471279"/>
                  <a:pt x="934075" y="1467631"/>
                  <a:pt x="938618" y="1467517"/>
                </a:cubicBezTo>
                <a:lnTo>
                  <a:pt x="1590328" y="1467517"/>
                </a:lnTo>
                <a:cubicBezTo>
                  <a:pt x="1594862" y="1467622"/>
                  <a:pt x="1598520" y="1471279"/>
                  <a:pt x="1598634" y="1475813"/>
                </a:cubicBezTo>
                <a:lnTo>
                  <a:pt x="1598634" y="1792167"/>
                </a:lnTo>
                <a:cubicBezTo>
                  <a:pt x="1598434" y="1970342"/>
                  <a:pt x="1454044" y="2114722"/>
                  <a:pt x="1275870" y="2114922"/>
                </a:cubicBezTo>
                <a:close/>
                <a:moveTo>
                  <a:pt x="2079265" y="667703"/>
                </a:moveTo>
                <a:lnTo>
                  <a:pt x="2102059" y="667703"/>
                </a:lnTo>
                <a:cubicBezTo>
                  <a:pt x="2280233" y="667903"/>
                  <a:pt x="2424623" y="812282"/>
                  <a:pt x="2424823" y="990457"/>
                </a:cubicBezTo>
                <a:lnTo>
                  <a:pt x="2424823" y="1306811"/>
                </a:lnTo>
                <a:cubicBezTo>
                  <a:pt x="2424709" y="1311345"/>
                  <a:pt x="2421061" y="1315003"/>
                  <a:pt x="2416517" y="1315117"/>
                </a:cubicBezTo>
                <a:lnTo>
                  <a:pt x="1764807" y="1315117"/>
                </a:lnTo>
                <a:cubicBezTo>
                  <a:pt x="1760273" y="1315003"/>
                  <a:pt x="1756616" y="1311345"/>
                  <a:pt x="1756501" y="1306811"/>
                </a:cubicBezTo>
                <a:lnTo>
                  <a:pt x="1756501" y="990457"/>
                </a:lnTo>
                <a:cubicBezTo>
                  <a:pt x="1756701" y="812282"/>
                  <a:pt x="1901091" y="667893"/>
                  <a:pt x="2079265" y="667703"/>
                </a:cubicBezTo>
                <a:close/>
                <a:moveTo>
                  <a:pt x="1604101" y="1306811"/>
                </a:moveTo>
                <a:cubicBezTo>
                  <a:pt x="1603987" y="1311345"/>
                  <a:pt x="1600339" y="1315003"/>
                  <a:pt x="1595805" y="1315117"/>
                </a:cubicBezTo>
                <a:lnTo>
                  <a:pt x="944095" y="1315117"/>
                </a:lnTo>
                <a:cubicBezTo>
                  <a:pt x="939561" y="1315003"/>
                  <a:pt x="935903" y="1311345"/>
                  <a:pt x="935789" y="1306811"/>
                </a:cubicBezTo>
                <a:lnTo>
                  <a:pt x="935789" y="990457"/>
                </a:lnTo>
                <a:cubicBezTo>
                  <a:pt x="935989" y="812282"/>
                  <a:pt x="1080379" y="667893"/>
                  <a:pt x="1258553" y="667703"/>
                </a:cubicBezTo>
                <a:lnTo>
                  <a:pt x="1281347" y="667693"/>
                </a:lnTo>
                <a:cubicBezTo>
                  <a:pt x="1459521" y="667903"/>
                  <a:pt x="1603901" y="812282"/>
                  <a:pt x="1604101" y="990457"/>
                </a:cubicBezTo>
                <a:close/>
                <a:moveTo>
                  <a:pt x="1751034" y="1475813"/>
                </a:moveTo>
                <a:cubicBezTo>
                  <a:pt x="1751148" y="1471279"/>
                  <a:pt x="1754796" y="1467631"/>
                  <a:pt x="1759330" y="1467517"/>
                </a:cubicBezTo>
                <a:lnTo>
                  <a:pt x="2411040" y="1467517"/>
                </a:lnTo>
                <a:cubicBezTo>
                  <a:pt x="2415574" y="1467631"/>
                  <a:pt x="2419232" y="1471279"/>
                  <a:pt x="2419346" y="1475823"/>
                </a:cubicBezTo>
                <a:lnTo>
                  <a:pt x="2419346" y="1792167"/>
                </a:lnTo>
                <a:cubicBezTo>
                  <a:pt x="2419146" y="1970342"/>
                  <a:pt x="2274756" y="2114731"/>
                  <a:pt x="2096582" y="2114931"/>
                </a:cubicBezTo>
                <a:lnTo>
                  <a:pt x="2073788" y="2114931"/>
                </a:lnTo>
                <a:cubicBezTo>
                  <a:pt x="1895614" y="2114731"/>
                  <a:pt x="1751234" y="1970342"/>
                  <a:pt x="1751034" y="1792167"/>
                </a:cubicBezTo>
                <a:close/>
                <a:moveTo>
                  <a:pt x="326599" y="1315117"/>
                </a:moveTo>
                <a:lnTo>
                  <a:pt x="326599" y="1096442"/>
                </a:lnTo>
                <a:cubicBezTo>
                  <a:pt x="326732" y="976503"/>
                  <a:pt x="423935" y="879310"/>
                  <a:pt x="543873" y="879177"/>
                </a:cubicBezTo>
                <a:lnTo>
                  <a:pt x="560637" y="879177"/>
                </a:lnTo>
                <a:cubicBezTo>
                  <a:pt x="680576" y="879310"/>
                  <a:pt x="777779" y="976503"/>
                  <a:pt x="777912" y="1096442"/>
                </a:cubicBezTo>
                <a:lnTo>
                  <a:pt x="777912" y="1315117"/>
                </a:lnTo>
                <a:close/>
                <a:moveTo>
                  <a:pt x="777912" y="1467517"/>
                </a:moveTo>
                <a:lnTo>
                  <a:pt x="777912" y="1686182"/>
                </a:lnTo>
                <a:cubicBezTo>
                  <a:pt x="777769" y="1806121"/>
                  <a:pt x="680576" y="1903314"/>
                  <a:pt x="560637" y="1903447"/>
                </a:cubicBezTo>
                <a:lnTo>
                  <a:pt x="543873" y="1903447"/>
                </a:lnTo>
                <a:cubicBezTo>
                  <a:pt x="423935" y="1903314"/>
                  <a:pt x="326732" y="1806121"/>
                  <a:pt x="326599" y="1686182"/>
                </a:cubicBezTo>
                <a:lnTo>
                  <a:pt x="326599" y="1467517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sz="1100" dirty="0"/>
          </a:p>
        </p:txBody>
      </p:sp>
      <p:pic>
        <p:nvPicPr>
          <p:cNvPr id="105" name="Grafik 104">
            <a:extLst>
              <a:ext uri="{FF2B5EF4-FFF2-40B4-BE49-F238E27FC236}">
                <a16:creationId xmlns:a16="http://schemas.microsoft.com/office/drawing/2014/main" id="{2389CAF5-86ED-893D-FDEE-33C188F062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6118174" y="4180883"/>
            <a:ext cx="482430" cy="482430"/>
          </a:xfrm>
          <a:prstGeom prst="rect">
            <a:avLst/>
          </a:prstGeom>
        </p:spPr>
      </p:pic>
      <p:pic>
        <p:nvPicPr>
          <p:cNvPr id="109" name="Grafik 108">
            <a:extLst>
              <a:ext uri="{FF2B5EF4-FFF2-40B4-BE49-F238E27FC236}">
                <a16:creationId xmlns:a16="http://schemas.microsoft.com/office/drawing/2014/main" id="{A43A18E0-DB69-487C-2D92-312FF644C4F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3689046" y="3590471"/>
            <a:ext cx="576000" cy="576000"/>
          </a:xfrm>
          <a:prstGeom prst="rect">
            <a:avLst/>
          </a:prstGeom>
        </p:spPr>
      </p:pic>
      <p:pic>
        <p:nvPicPr>
          <p:cNvPr id="111" name="Grafik 110">
            <a:extLst>
              <a:ext uri="{FF2B5EF4-FFF2-40B4-BE49-F238E27FC236}">
                <a16:creationId xmlns:a16="http://schemas.microsoft.com/office/drawing/2014/main" id="{B4D24C2B-A7F6-A675-B590-47FADE35569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4048391" y="4291329"/>
            <a:ext cx="329843" cy="329843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3551DB88-ACFC-06F8-D7DA-43DCAFB042D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 bwMode="gray">
          <a:xfrm>
            <a:off x="5038949" y="4794232"/>
            <a:ext cx="468000" cy="468000"/>
          </a:xfrm>
          <a:prstGeom prst="rect">
            <a:avLst/>
          </a:prstGeom>
        </p:spPr>
      </p:pic>
      <p:sp>
        <p:nvSpPr>
          <p:cNvPr id="117" name="Textplatzhalter 15">
            <a:extLst>
              <a:ext uri="{FF2B5EF4-FFF2-40B4-BE49-F238E27FC236}">
                <a16:creationId xmlns:a16="http://schemas.microsoft.com/office/drawing/2014/main" id="{BF0A239F-25EC-6C83-44CE-DC9D268C58BE}"/>
              </a:ext>
            </a:extLst>
          </p:cNvPr>
          <p:cNvSpPr txBox="1">
            <a:spLocks/>
          </p:cNvSpPr>
          <p:nvPr/>
        </p:nvSpPr>
        <p:spPr bwMode="gray">
          <a:xfrm>
            <a:off x="4422723" y="3572804"/>
            <a:ext cx="1716701" cy="7923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Tx/>
              <a:buNone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100" b="1" dirty="0"/>
              <a:t>Im Rahmen des versicherten jährlichen Budgets gibt es folgende Leistungen</a:t>
            </a:r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2CC22515-C5CE-C8CB-7495-2E861A568DA7}"/>
              </a:ext>
            </a:extLst>
          </p:cNvPr>
          <p:cNvSpPr txBox="1"/>
          <p:nvPr/>
        </p:nvSpPr>
        <p:spPr bwMode="gray">
          <a:xfrm>
            <a:off x="4269233" y="3009182"/>
            <a:ext cx="2023680" cy="6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2800" dirty="0">
                <a:solidFill>
                  <a:schemeClr val="accent1"/>
                </a:solidFill>
              </a:rPr>
              <a:t>BKBT</a:t>
            </a:r>
          </a:p>
        </p:txBody>
      </p:sp>
    </p:spTree>
    <p:extLst>
      <p:ext uri="{BB962C8B-B14F-4D97-AF65-F5344CB8AC3E}">
        <p14:creationId xmlns:p14="http://schemas.microsoft.com/office/powerpoint/2010/main" val="108652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7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7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64" grpId="0" animBg="1"/>
      <p:bldP spid="95" grpId="0" animBg="1"/>
      <p:bldP spid="117" grpId="0"/>
      <p:bldP spid="1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9D52787E-880E-C6A7-7EEB-532DAD2D088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0" y="2019088"/>
            <a:ext cx="12192000" cy="3525289"/>
            <a:chOff x="0" y="2019088"/>
            <a:chExt cx="12192000" cy="3525289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8EA747AD-55DA-7F29-C114-4B397A3F8CFC}"/>
                </a:ext>
              </a:extLst>
            </p:cNvPr>
            <p:cNvSpPr/>
            <p:nvPr/>
          </p:nvSpPr>
          <p:spPr bwMode="gray">
            <a:xfrm>
              <a:off x="0" y="2019088"/>
              <a:ext cx="12192000" cy="3525289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pic>
          <p:nvPicPr>
            <p:cNvPr id="2" name="Bildplatzhalter 5">
              <a:extLst>
                <a:ext uri="{FF2B5EF4-FFF2-40B4-BE49-F238E27FC236}">
                  <a16:creationId xmlns:a16="http://schemas.microsoft.com/office/drawing/2014/main" id="{5D009B96-E925-DABA-A92D-4C5767C348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335361" y="2457299"/>
              <a:ext cx="6838488" cy="2447459"/>
            </a:xfrm>
            <a:prstGeom prst="rect">
              <a:avLst/>
            </a:prstGeom>
          </p:spPr>
        </p:pic>
      </p:grp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Beiträge der Budgettarife</a:t>
            </a:r>
          </a:p>
        </p:txBody>
      </p:sp>
      <p:sp>
        <p:nvSpPr>
          <p:cNvPr id="5" name="Grafik 40">
            <a:extLst>
              <a:ext uri="{FF2B5EF4-FFF2-40B4-BE49-F238E27FC236}">
                <a16:creationId xmlns:a16="http://schemas.microsoft.com/office/drawing/2014/main" id="{57D67CC9-0D2D-73FC-FFFD-DE24C51E0174}"/>
              </a:ext>
            </a:extLst>
          </p:cNvPr>
          <p:cNvSpPr>
            <a:spLocks noChangeAspect="1"/>
          </p:cNvSpPr>
          <p:nvPr/>
        </p:nvSpPr>
        <p:spPr bwMode="gray">
          <a:xfrm>
            <a:off x="8616280" y="2969932"/>
            <a:ext cx="2133288" cy="1422192"/>
          </a:xfrm>
          <a:custGeom>
            <a:avLst/>
            <a:gdLst>
              <a:gd name="connsiteX0" fmla="*/ 0 w 7315200"/>
              <a:gd name="connsiteY0" fmla="*/ 0 h 4876800"/>
              <a:gd name="connsiteX1" fmla="*/ 6339840 w 7315200"/>
              <a:gd name="connsiteY1" fmla="*/ 0 h 4876800"/>
              <a:gd name="connsiteX2" fmla="*/ 6339840 w 7315200"/>
              <a:gd name="connsiteY2" fmla="*/ 3905345 h 4876800"/>
              <a:gd name="connsiteX3" fmla="*/ 0 w 7315200"/>
              <a:gd name="connsiteY3" fmla="*/ 3905345 h 4876800"/>
              <a:gd name="connsiteX4" fmla="*/ 0 w 7315200"/>
              <a:gd name="connsiteY4" fmla="*/ 0 h 4876800"/>
              <a:gd name="connsiteX5" fmla="*/ 4657344 w 7315200"/>
              <a:gd name="connsiteY5" fmla="*/ 1932432 h 4876800"/>
              <a:gd name="connsiteX6" fmla="*/ 3136011 w 7315200"/>
              <a:gd name="connsiteY6" fmla="*/ 411385 h 4876800"/>
              <a:gd name="connsiteX7" fmla="*/ 1605153 w 7315200"/>
              <a:gd name="connsiteY7" fmla="*/ 1932432 h 4876800"/>
              <a:gd name="connsiteX8" fmla="*/ 3126200 w 7315200"/>
              <a:gd name="connsiteY8" fmla="*/ 3473291 h 4876800"/>
              <a:gd name="connsiteX9" fmla="*/ 4657344 w 7315200"/>
              <a:gd name="connsiteY9" fmla="*/ 1932432 h 4876800"/>
              <a:gd name="connsiteX10" fmla="*/ 2484215 w 7315200"/>
              <a:gd name="connsiteY10" fmla="*/ 2264093 h 4876800"/>
              <a:gd name="connsiteX11" fmla="*/ 2308384 w 7315200"/>
              <a:gd name="connsiteY11" fmla="*/ 2264093 h 4876800"/>
              <a:gd name="connsiteX12" fmla="*/ 2308384 w 7315200"/>
              <a:gd name="connsiteY12" fmla="*/ 2029968 h 4876800"/>
              <a:gd name="connsiteX13" fmla="*/ 2454974 w 7315200"/>
              <a:gd name="connsiteY13" fmla="*/ 2029968 h 4876800"/>
              <a:gd name="connsiteX14" fmla="*/ 2445258 w 7315200"/>
              <a:gd name="connsiteY14" fmla="*/ 1942433 h 4876800"/>
              <a:gd name="connsiteX15" fmla="*/ 2454974 w 7315200"/>
              <a:gd name="connsiteY15" fmla="*/ 1864424 h 4876800"/>
              <a:gd name="connsiteX16" fmla="*/ 2308384 w 7315200"/>
              <a:gd name="connsiteY16" fmla="*/ 1864424 h 4876800"/>
              <a:gd name="connsiteX17" fmla="*/ 2308384 w 7315200"/>
              <a:gd name="connsiteY17" fmla="*/ 1630299 h 4876800"/>
              <a:gd name="connsiteX18" fmla="*/ 2484215 w 7315200"/>
              <a:gd name="connsiteY18" fmla="*/ 1630299 h 4876800"/>
              <a:gd name="connsiteX19" fmla="*/ 3303270 w 7315200"/>
              <a:gd name="connsiteY19" fmla="*/ 986600 h 4876800"/>
              <a:gd name="connsiteX20" fmla="*/ 3673888 w 7315200"/>
              <a:gd name="connsiteY20" fmla="*/ 1074134 h 4876800"/>
              <a:gd name="connsiteX21" fmla="*/ 3673888 w 7315200"/>
              <a:gd name="connsiteY21" fmla="*/ 1434751 h 4876800"/>
              <a:gd name="connsiteX22" fmla="*/ 3322987 w 7315200"/>
              <a:gd name="connsiteY22" fmla="*/ 1317974 h 4876800"/>
              <a:gd name="connsiteX23" fmla="*/ 2874359 w 7315200"/>
              <a:gd name="connsiteY23" fmla="*/ 1630109 h 4876800"/>
              <a:gd name="connsiteX24" fmla="*/ 3391091 w 7315200"/>
              <a:gd name="connsiteY24" fmla="*/ 1630109 h 4876800"/>
              <a:gd name="connsiteX25" fmla="*/ 3342608 w 7315200"/>
              <a:gd name="connsiteY25" fmla="*/ 1864233 h 4876800"/>
              <a:gd name="connsiteX26" fmla="*/ 2825687 w 7315200"/>
              <a:gd name="connsiteY26" fmla="*/ 1864233 h 4876800"/>
              <a:gd name="connsiteX27" fmla="*/ 2815971 w 7315200"/>
              <a:gd name="connsiteY27" fmla="*/ 1942243 h 4876800"/>
              <a:gd name="connsiteX28" fmla="*/ 2825687 w 7315200"/>
              <a:gd name="connsiteY28" fmla="*/ 2029778 h 4876800"/>
              <a:gd name="connsiteX29" fmla="*/ 3313366 w 7315200"/>
              <a:gd name="connsiteY29" fmla="*/ 2029778 h 4876800"/>
              <a:gd name="connsiteX30" fmla="*/ 3274314 w 7315200"/>
              <a:gd name="connsiteY30" fmla="*/ 2263902 h 4876800"/>
              <a:gd name="connsiteX31" fmla="*/ 2884170 w 7315200"/>
              <a:gd name="connsiteY31" fmla="*/ 2263902 h 4876800"/>
              <a:gd name="connsiteX32" fmla="*/ 3323082 w 7315200"/>
              <a:gd name="connsiteY32" fmla="*/ 2556510 h 4876800"/>
              <a:gd name="connsiteX33" fmla="*/ 3673983 w 7315200"/>
              <a:gd name="connsiteY33" fmla="*/ 2449259 h 4876800"/>
              <a:gd name="connsiteX34" fmla="*/ 3673983 w 7315200"/>
              <a:gd name="connsiteY34" fmla="*/ 2809875 h 4876800"/>
              <a:gd name="connsiteX35" fmla="*/ 3303365 w 7315200"/>
              <a:gd name="connsiteY35" fmla="*/ 2897410 h 4876800"/>
              <a:gd name="connsiteX36" fmla="*/ 2484215 w 7315200"/>
              <a:gd name="connsiteY36" fmla="*/ 2264093 h 4876800"/>
              <a:gd name="connsiteX37" fmla="*/ 7071646 w 7315200"/>
              <a:gd name="connsiteY37" fmla="*/ 4869275 h 4876800"/>
              <a:gd name="connsiteX38" fmla="*/ 7315200 w 7315200"/>
              <a:gd name="connsiteY38" fmla="*/ 4625435 h 4876800"/>
              <a:gd name="connsiteX39" fmla="*/ 7315200 w 7315200"/>
              <a:gd name="connsiteY39" fmla="*/ 970026 h 4876800"/>
              <a:gd name="connsiteX40" fmla="*/ 6827520 w 7315200"/>
              <a:gd name="connsiteY40" fmla="*/ 970026 h 4876800"/>
              <a:gd name="connsiteX41" fmla="*/ 6827520 w 7315200"/>
              <a:gd name="connsiteY41" fmla="*/ 4381881 h 4876800"/>
              <a:gd name="connsiteX42" fmla="*/ 975074 w 7315200"/>
              <a:gd name="connsiteY42" fmla="*/ 4389215 h 4876800"/>
              <a:gd name="connsiteX43" fmla="*/ 975074 w 7315200"/>
              <a:gd name="connsiteY43" fmla="*/ 4876800 h 4876800"/>
              <a:gd name="connsiteX44" fmla="*/ 7071646 w 7315200"/>
              <a:gd name="connsiteY44" fmla="*/ 4869275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7315200" h="4876800">
                <a:moveTo>
                  <a:pt x="0" y="0"/>
                </a:moveTo>
                <a:lnTo>
                  <a:pt x="6339840" y="0"/>
                </a:lnTo>
                <a:lnTo>
                  <a:pt x="6339840" y="3905345"/>
                </a:lnTo>
                <a:lnTo>
                  <a:pt x="0" y="3905345"/>
                </a:lnTo>
                <a:lnTo>
                  <a:pt x="0" y="0"/>
                </a:lnTo>
                <a:close/>
                <a:moveTo>
                  <a:pt x="4657344" y="1932432"/>
                </a:moveTo>
                <a:cubicBezTo>
                  <a:pt x="4657344" y="1093851"/>
                  <a:pt x="3964877" y="411385"/>
                  <a:pt x="3136011" y="411385"/>
                </a:cubicBezTo>
                <a:cubicBezTo>
                  <a:pt x="2258187" y="411385"/>
                  <a:pt x="1605153" y="1123379"/>
                  <a:pt x="1605153" y="1932432"/>
                </a:cubicBezTo>
                <a:cubicBezTo>
                  <a:pt x="1605153" y="2810542"/>
                  <a:pt x="2316956" y="3473291"/>
                  <a:pt x="3126200" y="3473291"/>
                </a:cubicBezTo>
                <a:cubicBezTo>
                  <a:pt x="3964877" y="3473291"/>
                  <a:pt x="4657344" y="2781014"/>
                  <a:pt x="4657344" y="1932432"/>
                </a:cubicBezTo>
                <a:close/>
                <a:moveTo>
                  <a:pt x="2484215" y="2264093"/>
                </a:moveTo>
                <a:lnTo>
                  <a:pt x="2308384" y="2264093"/>
                </a:lnTo>
                <a:lnTo>
                  <a:pt x="2308384" y="2029968"/>
                </a:lnTo>
                <a:lnTo>
                  <a:pt x="2454974" y="2029968"/>
                </a:lnTo>
                <a:lnTo>
                  <a:pt x="2445258" y="1942433"/>
                </a:lnTo>
                <a:lnTo>
                  <a:pt x="2454974" y="1864424"/>
                </a:lnTo>
                <a:lnTo>
                  <a:pt x="2308384" y="1864424"/>
                </a:lnTo>
                <a:lnTo>
                  <a:pt x="2308384" y="1630299"/>
                </a:lnTo>
                <a:lnTo>
                  <a:pt x="2484215" y="1630299"/>
                </a:lnTo>
                <a:cubicBezTo>
                  <a:pt x="2591276" y="1240155"/>
                  <a:pt x="2903601" y="986600"/>
                  <a:pt x="3303270" y="986600"/>
                </a:cubicBezTo>
                <a:cubicBezTo>
                  <a:pt x="3439859" y="986600"/>
                  <a:pt x="3566636" y="1015841"/>
                  <a:pt x="3673888" y="1074134"/>
                </a:cubicBezTo>
                <a:lnTo>
                  <a:pt x="3673888" y="1434751"/>
                </a:lnTo>
                <a:cubicBezTo>
                  <a:pt x="3566827" y="1356741"/>
                  <a:pt x="3449574" y="1317974"/>
                  <a:pt x="3322987" y="1317974"/>
                </a:cubicBezTo>
                <a:cubicBezTo>
                  <a:pt x="3118199" y="1317974"/>
                  <a:pt x="2962085" y="1434751"/>
                  <a:pt x="2874359" y="1630109"/>
                </a:cubicBezTo>
                <a:lnTo>
                  <a:pt x="3391091" y="1630109"/>
                </a:lnTo>
                <a:lnTo>
                  <a:pt x="3342608" y="1864233"/>
                </a:lnTo>
                <a:lnTo>
                  <a:pt x="2825687" y="1864233"/>
                </a:lnTo>
                <a:lnTo>
                  <a:pt x="2815971" y="1942243"/>
                </a:lnTo>
                <a:lnTo>
                  <a:pt x="2825687" y="2029778"/>
                </a:lnTo>
                <a:lnTo>
                  <a:pt x="3313366" y="2029778"/>
                </a:lnTo>
                <a:lnTo>
                  <a:pt x="3274314" y="2263902"/>
                </a:lnTo>
                <a:lnTo>
                  <a:pt x="2884170" y="2263902"/>
                </a:lnTo>
                <a:cubicBezTo>
                  <a:pt x="2961989" y="2449259"/>
                  <a:pt x="3118295" y="2556510"/>
                  <a:pt x="3323082" y="2556510"/>
                </a:cubicBezTo>
                <a:cubicBezTo>
                  <a:pt x="3449860" y="2556510"/>
                  <a:pt x="3566922" y="2517458"/>
                  <a:pt x="3673983" y="2449259"/>
                </a:cubicBezTo>
                <a:lnTo>
                  <a:pt x="3673983" y="2809875"/>
                </a:lnTo>
                <a:cubicBezTo>
                  <a:pt x="3566922" y="2868359"/>
                  <a:pt x="3439859" y="2897410"/>
                  <a:pt x="3303365" y="2897410"/>
                </a:cubicBezTo>
                <a:cubicBezTo>
                  <a:pt x="2913126" y="2898077"/>
                  <a:pt x="2601087" y="2654237"/>
                  <a:pt x="2484215" y="2264093"/>
                </a:cubicBezTo>
                <a:close/>
                <a:moveTo>
                  <a:pt x="7071646" y="4869275"/>
                </a:moveTo>
                <a:cubicBezTo>
                  <a:pt x="7206234" y="4869275"/>
                  <a:pt x="7315200" y="4760309"/>
                  <a:pt x="7315200" y="4625435"/>
                </a:cubicBezTo>
                <a:lnTo>
                  <a:pt x="7315200" y="970026"/>
                </a:lnTo>
                <a:lnTo>
                  <a:pt x="6827520" y="970026"/>
                </a:lnTo>
                <a:lnTo>
                  <a:pt x="6827520" y="4381881"/>
                </a:lnTo>
                <a:lnTo>
                  <a:pt x="975074" y="4389215"/>
                </a:lnTo>
                <a:lnTo>
                  <a:pt x="975074" y="4876800"/>
                </a:lnTo>
                <a:lnTo>
                  <a:pt x="7071646" y="4869275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5892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07A0A6B7-D0B4-2221-3007-BB3DF4B32086}"/>
              </a:ext>
            </a:extLst>
          </p:cNvPr>
          <p:cNvSpPr/>
          <p:nvPr/>
        </p:nvSpPr>
        <p:spPr bwMode="gray">
          <a:xfrm>
            <a:off x="0" y="2019088"/>
            <a:ext cx="12192000" cy="3525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27461" y="196057"/>
            <a:ext cx="7488238" cy="144000"/>
          </a:xfrm>
        </p:spPr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A7D8013B-4C97-9C0D-A706-A9833529F7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4"/>
            <a:ext cx="6912148" cy="283556"/>
          </a:xfrm>
        </p:spPr>
        <p:txBody>
          <a:bodyPr/>
          <a:lstStyle/>
          <a:p>
            <a:r>
              <a:rPr lang="de-DE" sz="1400" b="1" dirty="0">
                <a:solidFill>
                  <a:schemeClr val="tx1"/>
                </a:solidFill>
              </a:rPr>
              <a:t>Kombinieren Sie die die Budgettarife mit den passenden Bausteintarifen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Company Fit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B73388F4-C06F-7967-859A-CFF2E4DA49C6}"/>
              </a:ext>
            </a:extLst>
          </p:cNvPr>
          <p:cNvSpPr txBox="1"/>
          <p:nvPr/>
        </p:nvSpPr>
        <p:spPr bwMode="gray">
          <a:xfrm>
            <a:off x="407987" y="2241944"/>
            <a:ext cx="7848253" cy="281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Beispielsweise mit den Tarife BKZ oder BKZT für eine zusätzliche Absicherung bei Zahnersatz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C4A4425D-C896-3D13-64C1-360761E75DA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91645" y="2596609"/>
            <a:ext cx="1876220" cy="2192551"/>
            <a:chOff x="6991645" y="2596609"/>
            <a:chExt cx="1876220" cy="2192551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73FF1156-264E-BAED-7BB1-7DC6031742E8}"/>
                </a:ext>
              </a:extLst>
            </p:cNvPr>
            <p:cNvSpPr/>
            <p:nvPr/>
          </p:nvSpPr>
          <p:spPr bwMode="gray">
            <a:xfrm>
              <a:off x="6991645" y="2596609"/>
              <a:ext cx="1876220" cy="2192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B4FA3A52-9239-D978-1C98-B9ACA231F592}"/>
                </a:ext>
              </a:extLst>
            </p:cNvPr>
            <p:cNvSpPr txBox="1"/>
            <p:nvPr/>
          </p:nvSpPr>
          <p:spPr bwMode="gray">
            <a:xfrm>
              <a:off x="7163734" y="2762889"/>
              <a:ext cx="1704131" cy="20262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black"/>
                  </a:solidFill>
                </a:rPr>
                <a:t>Monatlicher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Beitrag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BKZ 50</a:t>
              </a:r>
              <a:b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50% Leistung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+ GKV-Leistun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12,50 EUR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black"/>
                  </a:solidFill>
                </a:rPr>
                <a:t>BKZT 50</a:t>
              </a:r>
              <a:br>
                <a:rPr lang="de-DE" sz="1200" b="1" dirty="0">
                  <a:solidFill>
                    <a:prstClr val="black"/>
                  </a:solidFill>
                </a:rPr>
              </a:br>
              <a:r>
                <a:rPr lang="de-DE" sz="1200" dirty="0">
                  <a:solidFill>
                    <a:prstClr val="black"/>
                  </a:solidFill>
                </a:rPr>
                <a:t>50% Leistung </a:t>
              </a:r>
              <a:br>
                <a:rPr lang="de-DE" sz="1200" dirty="0">
                  <a:solidFill>
                    <a:prstClr val="black"/>
                  </a:solidFill>
                </a:rPr>
              </a:br>
              <a:r>
                <a:rPr lang="de-DE" sz="1200" dirty="0">
                  <a:solidFill>
                    <a:prstClr val="black"/>
                  </a:solidFill>
                </a:rPr>
                <a:t>+ GKV-Leistung</a:t>
              </a:r>
              <a:br>
                <a:rPr lang="de-DE" sz="1200" dirty="0">
                  <a:solidFill>
                    <a:prstClr val="black"/>
                  </a:solidFill>
                </a:rPr>
              </a:br>
              <a:r>
                <a:rPr lang="de-DE" sz="1200" dirty="0">
                  <a:solidFill>
                    <a:prstClr val="black"/>
                  </a:solidFill>
                </a:rPr>
                <a:t>15,00 EUR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0DD17438-7AD0-1450-F5E9-A8B4B0547B3E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7987" y="2596609"/>
            <a:ext cx="3115645" cy="2192551"/>
            <a:chOff x="407987" y="3108758"/>
            <a:chExt cx="3161272" cy="2224660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17E607C2-13A2-B3BA-1A8B-9C028A9FBB0F}"/>
                </a:ext>
              </a:extLst>
            </p:cNvPr>
            <p:cNvSpPr/>
            <p:nvPr/>
          </p:nvSpPr>
          <p:spPr bwMode="gray">
            <a:xfrm flipV="1">
              <a:off x="407987" y="3108758"/>
              <a:ext cx="3161272" cy="2224660"/>
            </a:xfrm>
            <a:custGeom>
              <a:avLst/>
              <a:gdLst>
                <a:gd name="connsiteX0" fmla="*/ 3073190 w 3161272"/>
                <a:gd name="connsiteY0" fmla="*/ 1366302 h 2224660"/>
                <a:gd name="connsiteX1" fmla="*/ 3072807 w 3161272"/>
                <a:gd name="connsiteY1" fmla="*/ 1366302 h 2224660"/>
                <a:gd name="connsiteX2" fmla="*/ 2977320 w 3161272"/>
                <a:gd name="connsiteY2" fmla="*/ 1418896 h 2224660"/>
                <a:gd name="connsiteX3" fmla="*/ 2976044 w 3161272"/>
                <a:gd name="connsiteY3" fmla="*/ 1420173 h 2224660"/>
                <a:gd name="connsiteX4" fmla="*/ 2799751 w 3161272"/>
                <a:gd name="connsiteY4" fmla="*/ 1494852 h 2224660"/>
                <a:gd name="connsiteX5" fmla="*/ 2502440 w 3161272"/>
                <a:gd name="connsiteY5" fmla="*/ 1112267 h 2224660"/>
                <a:gd name="connsiteX6" fmla="*/ 2799751 w 3161272"/>
                <a:gd name="connsiteY6" fmla="*/ 729682 h 2224660"/>
                <a:gd name="connsiteX7" fmla="*/ 2975405 w 3161272"/>
                <a:gd name="connsiteY7" fmla="*/ 803722 h 2224660"/>
                <a:gd name="connsiteX8" fmla="*/ 2976682 w 3161272"/>
                <a:gd name="connsiteY8" fmla="*/ 805126 h 2224660"/>
                <a:gd name="connsiteX9" fmla="*/ 3072935 w 3161272"/>
                <a:gd name="connsiteY9" fmla="*/ 858486 h 2224660"/>
                <a:gd name="connsiteX10" fmla="*/ 3161272 w 3161272"/>
                <a:gd name="connsiteY10" fmla="*/ 813296 h 2224660"/>
                <a:gd name="connsiteX11" fmla="*/ 3161272 w 3161272"/>
                <a:gd name="connsiteY11" fmla="*/ 0 h 2224660"/>
                <a:gd name="connsiteX12" fmla="*/ 0 w 3161272"/>
                <a:gd name="connsiteY12" fmla="*/ 0 h 2224660"/>
                <a:gd name="connsiteX13" fmla="*/ 0 w 3161272"/>
                <a:gd name="connsiteY13" fmla="*/ 2224661 h 2224660"/>
                <a:gd name="connsiteX14" fmla="*/ 3161272 w 3161272"/>
                <a:gd name="connsiteY14" fmla="*/ 2224661 h 2224660"/>
                <a:gd name="connsiteX15" fmla="*/ 3161272 w 3161272"/>
                <a:gd name="connsiteY15" fmla="*/ 1408301 h 2224660"/>
                <a:gd name="connsiteX16" fmla="*/ 3073062 w 3161272"/>
                <a:gd name="connsiteY16" fmla="*/ 1366302 h 222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61272" h="2224660">
                  <a:moveTo>
                    <a:pt x="3073190" y="1366302"/>
                  </a:moveTo>
                  <a:lnTo>
                    <a:pt x="3072807" y="1366302"/>
                  </a:lnTo>
                  <a:cubicBezTo>
                    <a:pt x="3039233" y="1366302"/>
                    <a:pt x="3006298" y="1384557"/>
                    <a:pt x="2977320" y="1418896"/>
                  </a:cubicBezTo>
                  <a:lnTo>
                    <a:pt x="2976044" y="1420173"/>
                  </a:lnTo>
                  <a:cubicBezTo>
                    <a:pt x="2924598" y="1469065"/>
                    <a:pt x="2863579" y="1494852"/>
                    <a:pt x="2799751" y="1494852"/>
                  </a:cubicBezTo>
                  <a:cubicBezTo>
                    <a:pt x="2635840" y="1494852"/>
                    <a:pt x="2502440" y="1323282"/>
                    <a:pt x="2502440" y="1112267"/>
                  </a:cubicBezTo>
                  <a:cubicBezTo>
                    <a:pt x="2502440" y="901251"/>
                    <a:pt x="2635840" y="729682"/>
                    <a:pt x="2799751" y="729682"/>
                  </a:cubicBezTo>
                  <a:cubicBezTo>
                    <a:pt x="2863323" y="729682"/>
                    <a:pt x="2924088" y="755340"/>
                    <a:pt x="2975405" y="803722"/>
                  </a:cubicBezTo>
                  <a:lnTo>
                    <a:pt x="2976682" y="805126"/>
                  </a:lnTo>
                  <a:cubicBezTo>
                    <a:pt x="3005277" y="839466"/>
                    <a:pt x="3038595" y="857848"/>
                    <a:pt x="3072935" y="858486"/>
                  </a:cubicBezTo>
                  <a:cubicBezTo>
                    <a:pt x="3104210" y="858997"/>
                    <a:pt x="3131911" y="845338"/>
                    <a:pt x="3161272" y="813296"/>
                  </a:cubicBezTo>
                  <a:lnTo>
                    <a:pt x="3161272" y="0"/>
                  </a:lnTo>
                  <a:lnTo>
                    <a:pt x="0" y="0"/>
                  </a:lnTo>
                  <a:lnTo>
                    <a:pt x="0" y="2224661"/>
                  </a:lnTo>
                  <a:lnTo>
                    <a:pt x="3161272" y="2224661"/>
                  </a:lnTo>
                  <a:lnTo>
                    <a:pt x="3161272" y="1408301"/>
                  </a:lnTo>
                  <a:cubicBezTo>
                    <a:pt x="3134337" y="1380982"/>
                    <a:pt x="3104083" y="1366302"/>
                    <a:pt x="3073062" y="1366302"/>
                  </a:cubicBezTo>
                  <a:close/>
                </a:path>
              </a:pathLst>
            </a:custGeom>
            <a:solidFill>
              <a:schemeClr val="accent1"/>
            </a:solidFill>
            <a:ln w="12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0B9222E6-445B-BFD5-FE46-39436DD7DD66}"/>
                </a:ext>
              </a:extLst>
            </p:cNvPr>
            <p:cNvSpPr txBox="1"/>
            <p:nvPr/>
          </p:nvSpPr>
          <p:spPr bwMode="gray">
            <a:xfrm>
              <a:off x="593030" y="3209035"/>
              <a:ext cx="2299065" cy="1013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7200" b="1" i="0" u="none" strike="noStrike" kern="1200" cap="none" spc="0" normalizeH="0" baseline="0" noProof="0" dirty="0">
                  <a:ln w="6350">
                    <a:solidFill>
                      <a:schemeClr val="lt1"/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B</a:t>
              </a:r>
              <a:r>
                <a:rPr kumimoji="0" lang="de-DE" sz="7200" b="1" i="0" u="none" strike="noStrike" kern="1200" cap="none" spc="300" normalizeH="0" baseline="0" noProof="0" dirty="0">
                  <a:ln w="6350">
                    <a:solidFill>
                      <a:schemeClr val="lt1"/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K</a:t>
              </a:r>
              <a:r>
                <a:rPr kumimoji="0" lang="de-DE" sz="7200" b="1" i="0" u="none" strike="noStrike" kern="1200" cap="none" spc="0" normalizeH="0" baseline="0" noProof="0" dirty="0">
                  <a:ln w="6350">
                    <a:solidFill>
                      <a:schemeClr val="lt1"/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Z</a:t>
              </a:r>
              <a:endParaRPr kumimoji="0" lang="de-DE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8C3FB63C-9BD5-E661-4DAB-83F6C5DB7945}"/>
                </a:ext>
              </a:extLst>
            </p:cNvPr>
            <p:cNvSpPr txBox="1"/>
            <p:nvPr/>
          </p:nvSpPr>
          <p:spPr bwMode="gray">
            <a:xfrm>
              <a:off x="639960" y="4283733"/>
              <a:ext cx="2299065" cy="86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10 bis 90 % Erstattung für Zahnersatz auf privatzahn-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ärztlichem Niveau inklusive Vorleistungen der GKV bzw. PKV</a:t>
              </a:r>
            </a:p>
          </p:txBody>
        </p:sp>
      </p:grpSp>
      <p:grpSp>
        <p:nvGrpSpPr>
          <p:cNvPr id="27" name="Gruppieren 26">
            <a:extLst>
              <a:ext uri="{FF2B5EF4-FFF2-40B4-BE49-F238E27FC236}">
                <a16:creationId xmlns:a16="http://schemas.microsoft.com/office/drawing/2014/main" id="{FFEC3A18-E582-E8DA-B63B-27D81D7A8940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905761" y="2596609"/>
            <a:ext cx="3766226" cy="2192551"/>
            <a:chOff x="2942340" y="3108758"/>
            <a:chExt cx="3821381" cy="2224660"/>
          </a:xfrm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A4EE04C-DFDB-88A4-6150-A860C9414C54}"/>
                </a:ext>
              </a:extLst>
            </p:cNvPr>
            <p:cNvSpPr/>
            <p:nvPr/>
          </p:nvSpPr>
          <p:spPr bwMode="gray">
            <a:xfrm flipV="1">
              <a:off x="2942340" y="3108758"/>
              <a:ext cx="3821381" cy="2224660"/>
            </a:xfrm>
            <a:custGeom>
              <a:avLst/>
              <a:gdLst>
                <a:gd name="connsiteX0" fmla="*/ 3821381 w 3821381"/>
                <a:gd name="connsiteY0" fmla="*/ 0 h 2224660"/>
                <a:gd name="connsiteX1" fmla="*/ 3821381 w 3821381"/>
                <a:gd name="connsiteY1" fmla="*/ 2224661 h 2224660"/>
                <a:gd name="connsiteX2" fmla="*/ 660109 w 3821381"/>
                <a:gd name="connsiteY2" fmla="*/ 2224661 h 2224660"/>
                <a:gd name="connsiteX3" fmla="*/ 660109 w 3821381"/>
                <a:gd name="connsiteY3" fmla="*/ 1668208 h 2224660"/>
                <a:gd name="connsiteX4" fmla="*/ 658960 w 3821381"/>
                <a:gd name="connsiteY4" fmla="*/ 1668208 h 2224660"/>
                <a:gd name="connsiteX5" fmla="*/ 658960 w 3821381"/>
                <a:gd name="connsiteY5" fmla="*/ 1396046 h 2224660"/>
                <a:gd name="connsiteX6" fmla="*/ 538708 w 3821381"/>
                <a:gd name="connsiteY6" fmla="*/ 1334388 h 2224660"/>
                <a:gd name="connsiteX7" fmla="*/ 538325 w 3821381"/>
                <a:gd name="connsiteY7" fmla="*/ 1334388 h 2224660"/>
                <a:gd name="connsiteX8" fmla="*/ 419095 w 3821381"/>
                <a:gd name="connsiteY8" fmla="*/ 1397705 h 2224660"/>
                <a:gd name="connsiteX9" fmla="*/ 265397 w 3821381"/>
                <a:gd name="connsiteY9" fmla="*/ 1463065 h 2224660"/>
                <a:gd name="connsiteX10" fmla="*/ 0 w 3821381"/>
                <a:gd name="connsiteY10" fmla="*/ 1112394 h 2224660"/>
                <a:gd name="connsiteX11" fmla="*/ 265397 w 3821381"/>
                <a:gd name="connsiteY11" fmla="*/ 761723 h 2224660"/>
                <a:gd name="connsiteX12" fmla="*/ 418456 w 3821381"/>
                <a:gd name="connsiteY12" fmla="*/ 826445 h 2224660"/>
                <a:gd name="connsiteX13" fmla="*/ 538070 w 3821381"/>
                <a:gd name="connsiteY13" fmla="*/ 890528 h 2224660"/>
                <a:gd name="connsiteX14" fmla="*/ 658960 w 3821381"/>
                <a:gd name="connsiteY14" fmla="*/ 825424 h 2224660"/>
                <a:gd name="connsiteX15" fmla="*/ 658960 w 3821381"/>
                <a:gd name="connsiteY15" fmla="*/ 627684 h 2224660"/>
                <a:gd name="connsiteX16" fmla="*/ 660109 w 3821381"/>
                <a:gd name="connsiteY16" fmla="*/ 627684 h 2224660"/>
                <a:gd name="connsiteX17" fmla="*/ 660109 w 3821381"/>
                <a:gd name="connsiteY17" fmla="*/ 0 h 2224660"/>
                <a:gd name="connsiteX18" fmla="*/ 3821381 w 3821381"/>
                <a:gd name="connsiteY18" fmla="*/ 0 h 222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21381" h="2224660">
                  <a:moveTo>
                    <a:pt x="3821381" y="0"/>
                  </a:moveTo>
                  <a:lnTo>
                    <a:pt x="3821381" y="2224661"/>
                  </a:lnTo>
                  <a:lnTo>
                    <a:pt x="660109" y="2224661"/>
                  </a:lnTo>
                  <a:lnTo>
                    <a:pt x="660109" y="1668208"/>
                  </a:lnTo>
                  <a:lnTo>
                    <a:pt x="658960" y="1668208"/>
                  </a:lnTo>
                  <a:lnTo>
                    <a:pt x="658960" y="1396046"/>
                  </a:lnTo>
                  <a:cubicBezTo>
                    <a:pt x="623855" y="1356090"/>
                    <a:pt x="582366" y="1334388"/>
                    <a:pt x="538708" y="1334388"/>
                  </a:cubicBezTo>
                  <a:lnTo>
                    <a:pt x="538325" y="1334388"/>
                  </a:lnTo>
                  <a:cubicBezTo>
                    <a:pt x="495305" y="1334516"/>
                    <a:pt x="454072" y="1356473"/>
                    <a:pt x="419095" y="1397705"/>
                  </a:cubicBezTo>
                  <a:cubicBezTo>
                    <a:pt x="373777" y="1440470"/>
                    <a:pt x="320672" y="1463065"/>
                    <a:pt x="265397" y="1463065"/>
                  </a:cubicBezTo>
                  <a:cubicBezTo>
                    <a:pt x="118975" y="1463065"/>
                    <a:pt x="0" y="1305665"/>
                    <a:pt x="0" y="1112394"/>
                  </a:cubicBezTo>
                  <a:cubicBezTo>
                    <a:pt x="0" y="919123"/>
                    <a:pt x="118975" y="761723"/>
                    <a:pt x="265397" y="761723"/>
                  </a:cubicBezTo>
                  <a:cubicBezTo>
                    <a:pt x="320417" y="761723"/>
                    <a:pt x="373266" y="784063"/>
                    <a:pt x="418456" y="826445"/>
                  </a:cubicBezTo>
                  <a:cubicBezTo>
                    <a:pt x="453051" y="867550"/>
                    <a:pt x="494412" y="889762"/>
                    <a:pt x="538070" y="890528"/>
                  </a:cubicBezTo>
                  <a:cubicBezTo>
                    <a:pt x="590026" y="891549"/>
                    <a:pt x="628067" y="862444"/>
                    <a:pt x="658960" y="825424"/>
                  </a:cubicBezTo>
                  <a:lnTo>
                    <a:pt x="658960" y="627684"/>
                  </a:lnTo>
                  <a:lnTo>
                    <a:pt x="660109" y="627684"/>
                  </a:lnTo>
                  <a:lnTo>
                    <a:pt x="660109" y="0"/>
                  </a:lnTo>
                  <a:lnTo>
                    <a:pt x="3821381" y="0"/>
                  </a:lnTo>
                  <a:close/>
                </a:path>
              </a:pathLst>
            </a:custGeom>
            <a:solidFill>
              <a:schemeClr val="accent2"/>
            </a:solidFill>
            <a:ln w="12757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9" name="Textfeld 18">
              <a:extLst>
                <a:ext uri="{FF2B5EF4-FFF2-40B4-BE49-F238E27FC236}">
                  <a16:creationId xmlns:a16="http://schemas.microsoft.com/office/drawing/2014/main" id="{6563F260-0505-980E-E476-C54A793CF818}"/>
                </a:ext>
              </a:extLst>
            </p:cNvPr>
            <p:cNvSpPr txBox="1"/>
            <p:nvPr/>
          </p:nvSpPr>
          <p:spPr bwMode="gray">
            <a:xfrm>
              <a:off x="3791897" y="3209035"/>
              <a:ext cx="2830833" cy="10133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7200" b="1" dirty="0">
                  <a:solidFill>
                    <a:schemeClr val="bg1"/>
                  </a:solidFill>
                </a:rPr>
                <a:t>BKZT</a:t>
              </a:r>
            </a:p>
          </p:txBody>
        </p:sp>
        <p:sp>
          <p:nvSpPr>
            <p:cNvPr id="20" name="Textfeld 19">
              <a:extLst>
                <a:ext uri="{FF2B5EF4-FFF2-40B4-BE49-F238E27FC236}">
                  <a16:creationId xmlns:a16="http://schemas.microsoft.com/office/drawing/2014/main" id="{6498AA78-9E85-B3F8-A91C-19F436F1E9F0}"/>
                </a:ext>
              </a:extLst>
            </p:cNvPr>
            <p:cNvSpPr txBox="1"/>
            <p:nvPr/>
          </p:nvSpPr>
          <p:spPr bwMode="gray">
            <a:xfrm>
              <a:off x="3838827" y="4283733"/>
              <a:ext cx="2830833" cy="8640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10 bis 50 % Erstattung auf privatzahn-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ärztlichem Niveau ohne Zahnstaffel und mit möglichen Leistungen oberhalb der Gebührenordnung für Zahnärzte (GOZ) oder Ärzte (GOÄ).</a:t>
              </a:r>
            </a:p>
          </p:txBody>
        </p:sp>
      </p:grpSp>
      <p:sp>
        <p:nvSpPr>
          <p:cNvPr id="5" name="Textfeld 4">
            <a:extLst>
              <a:ext uri="{FF2B5EF4-FFF2-40B4-BE49-F238E27FC236}">
                <a16:creationId xmlns:a16="http://schemas.microsoft.com/office/drawing/2014/main" id="{AF7FA722-E84F-F74A-018E-07F5F08009CF}"/>
              </a:ext>
            </a:extLst>
          </p:cNvPr>
          <p:cNvSpPr txBox="1"/>
          <p:nvPr/>
        </p:nvSpPr>
        <p:spPr bwMode="gray">
          <a:xfrm>
            <a:off x="408611" y="4963259"/>
            <a:ext cx="6263376" cy="67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0" tIns="0" rIns="0" bIns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Bei beiden Tarifen ist die Leistung inklusive der Vorleistung der GKV bzw. PKV </a:t>
            </a:r>
            <a:br>
              <a:rPr kumimoji="0" lang="de-DE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</a:br>
            <a:r>
              <a:rPr kumimoji="0" lang="de-DE" sz="12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insgesamt auf 90 % des Rechnungsbetrages begrenzt.</a:t>
            </a:r>
          </a:p>
        </p:txBody>
      </p:sp>
    </p:spTree>
    <p:extLst>
      <p:ext uri="{BB962C8B-B14F-4D97-AF65-F5344CB8AC3E}">
        <p14:creationId xmlns:p14="http://schemas.microsoft.com/office/powerpoint/2010/main" val="345387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19 -0.00024 L 0.00013 -0.00024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Sie können die Budgettarife mit allen Bausteintarifen kombinieren! </a:t>
            </a:r>
          </a:p>
        </p:txBody>
      </p:sp>
      <p:graphicFrame>
        <p:nvGraphicFramePr>
          <p:cNvPr id="2" name="Inhaltsplatzhalter 13">
            <a:extLst>
              <a:ext uri="{FF2B5EF4-FFF2-40B4-BE49-F238E27FC236}">
                <a16:creationId xmlns:a16="http://schemas.microsoft.com/office/drawing/2014/main" id="{50847227-3843-F9EA-5F4B-F30D1B89A2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2486744"/>
              </p:ext>
            </p:extLst>
          </p:nvPr>
        </p:nvGraphicFramePr>
        <p:xfrm>
          <a:off x="0" y="1628800"/>
          <a:ext cx="12203284" cy="39018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407368">
                  <a:extLst>
                    <a:ext uri="{9D8B030D-6E8A-4147-A177-3AD203B41FA5}">
                      <a16:colId xmlns:a16="http://schemas.microsoft.com/office/drawing/2014/main" val="1421139828"/>
                    </a:ext>
                  </a:extLst>
                </a:gridCol>
                <a:gridCol w="1859916">
                  <a:extLst>
                    <a:ext uri="{9D8B030D-6E8A-4147-A177-3AD203B41FA5}">
                      <a16:colId xmlns:a16="http://schemas.microsoft.com/office/drawing/2014/main" val="4098091102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194983818"/>
                    </a:ext>
                  </a:extLst>
                </a:gridCol>
                <a:gridCol w="5760000">
                  <a:extLst>
                    <a:ext uri="{9D8B030D-6E8A-4147-A177-3AD203B41FA5}">
                      <a16:colId xmlns:a16="http://schemas.microsoft.com/office/drawing/2014/main" val="3253044529"/>
                    </a:ext>
                  </a:extLst>
                </a:gridCol>
                <a:gridCol w="2916000">
                  <a:extLst>
                    <a:ext uri="{9D8B030D-6E8A-4147-A177-3AD203B41FA5}">
                      <a16:colId xmlns:a16="http://schemas.microsoft.com/office/drawing/2014/main" val="807314604"/>
                    </a:ext>
                  </a:extLst>
                </a:gridCol>
              </a:tblGrid>
              <a:tr h="360000">
                <a:tc>
                  <a:txBody>
                    <a:bodyPr/>
                    <a:lstStyle/>
                    <a:p>
                      <a:pPr algn="l"/>
                      <a:endParaRPr lang="de-DE" sz="1300" b="1" dirty="0">
                        <a:solidFill>
                          <a:schemeClr val="accent3"/>
                        </a:solidFill>
                      </a:endParaRPr>
                    </a:p>
                  </a:txBody>
                  <a:tcPr marL="0" marR="0" marT="54000" marB="54000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300" b="1" dirty="0">
                          <a:solidFill>
                            <a:schemeClr val="accent3"/>
                          </a:solidFill>
                        </a:rPr>
                        <a:t>Tarifmodul </a:t>
                      </a:r>
                    </a:p>
                  </a:txBody>
                  <a:tcPr marL="0" marR="0" marT="54000" marB="5400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300" b="1" dirty="0">
                          <a:solidFill>
                            <a:schemeClr val="accent3"/>
                          </a:solidFill>
                        </a:rPr>
                        <a:t>Tarif</a:t>
                      </a:r>
                    </a:p>
                  </a:txBody>
                  <a:tcPr marL="0" marR="0" marT="54000" marB="5400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300" b="1" dirty="0">
                          <a:solidFill>
                            <a:schemeClr val="accent3"/>
                          </a:solidFill>
                        </a:rPr>
                        <a:t>Leistung </a:t>
                      </a:r>
                    </a:p>
                  </a:txBody>
                  <a:tcPr marL="0" marR="0" marT="54000" marB="5400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de-DE" sz="1300" b="1" dirty="0">
                          <a:solidFill>
                            <a:schemeClr val="accent3"/>
                          </a:solidFill>
                        </a:rPr>
                        <a:t>Monatsbeitrag pro Mitarbeiter</a:t>
                      </a:r>
                    </a:p>
                  </a:txBody>
                  <a:tcPr marL="0" marR="396000" marT="54000" marB="54000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88930518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endParaRPr lang="de-DE" sz="1000" baseline="30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Ambulante Vorsorge </a:t>
                      </a:r>
                      <a:endParaRPr lang="de-DE" sz="1000" baseline="30000" dirty="0">
                        <a:latin typeface="+mn-lt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2,80 €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3232970"/>
                  </a:ext>
                </a:extLst>
              </a:tr>
              <a:tr h="268085">
                <a:tc>
                  <a:txBody>
                    <a:bodyPr/>
                    <a:lstStyle/>
                    <a:p>
                      <a:pPr lvl="0"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l"/>
                      <a:r>
                        <a:rPr lang="de-DE" sz="1000" dirty="0">
                          <a:latin typeface="+mn-lt"/>
                        </a:rPr>
                        <a:t>Ambulante Vorsorge Premium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BKVP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Umfangreiche Vorsorgeuntersuchungen inkl. Präventionskurs und Maßnahmen zur Stressbewältigung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6,90 €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0264626"/>
                  </a:ext>
                </a:extLst>
              </a:tr>
              <a:tr h="263645">
                <a:tc>
                  <a:txBody>
                    <a:bodyPr/>
                    <a:lstStyle/>
                    <a:p>
                      <a:pPr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Zahnbehandlung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BKZB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Leistungen für Komposit-und Kunststofffüllungen, Parodontose und Wurzelbehandlungen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4,90 €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431423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Zahnprophylaxe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BKZP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x 60 EUR pro Jahr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5,50 €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226306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Basis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- 90% auf Privatzahnarztniveau 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10%  2,50 €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>
                          <a:latin typeface="+mn-lt"/>
                        </a:rPr>
                        <a:t>Zahnersatz Top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BKZT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10% - 50% auf Privatzahnarztniveau ohne Begrenzung Höchstsätze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Je 10%  3,00 €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algn="l"/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000" dirty="0"/>
                        <a:t>Sehhilfen </a:t>
                      </a:r>
                      <a:endParaRPr lang="de-DE" sz="1000" dirty="0">
                        <a:latin typeface="+mn-lt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BKS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200 EUR alle 24 Monate für Brillen und Kontaktlinsen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6,00 €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107770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dirty="0">
                          <a:latin typeface="+mn-lt"/>
                        </a:rPr>
                        <a:t>Naturheilkunde </a:t>
                      </a: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BKH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Bis 400 EUR jährlich für Heilpraktiker und Naturheilärzte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5,00 €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2333635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BWL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Nach Durchschnittsalter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Krankenhaus Unfall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BKU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Einbettzimmer</a:t>
                      </a:r>
                      <a:r>
                        <a:rPr lang="de-DE" sz="10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im Krankenhaus mit Chefarztbehandlung nach Unfällen </a:t>
                      </a:r>
                      <a:endParaRPr lang="de-DE" sz="10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3,99 €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BKT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Krankengeld ab der 7. Krankheitswoche, 150 EUR – 600 EUR monatlich  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0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6,00 € – 24,00 €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r>
                        <a:rPr lang="de-DE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Krebs-Scan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BKZY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Krebs-Scan Programm zur Krebs Früherkennung, PanTum Detect</a:t>
                      </a:r>
                      <a:r>
                        <a:rPr lang="de-DE" sz="1000" dirty="0">
                          <a:solidFill>
                            <a:schemeClr val="tx1"/>
                          </a:solidFill>
                          <a:latin typeface="Comfortaa"/>
                        </a:rPr>
                        <a:t>®</a:t>
                      </a: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Bluttest</a:t>
                      </a: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19,83 €</a:t>
                      </a: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3827503"/>
                  </a:ext>
                </a:extLst>
              </a:tr>
              <a:tr h="273650"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12700" cmpd="sng"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685579" rtl="0" eaLnBrk="1" latinLnBrk="0" hangingPunct="1">
                        <a:lnSpc>
                          <a:spcPct val="110000"/>
                        </a:lnSpc>
                        <a:spcBef>
                          <a:spcPts val="600"/>
                        </a:spcBef>
                        <a:buFontTx/>
                        <a:buNone/>
                      </a:pPr>
                      <a:endParaRPr lang="de-DE" sz="1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0" marR="396000" marT="54000" marB="5400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53664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252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BD25AADA-6EB0-2B60-1C17-373955C6D39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0" y="1101998"/>
            <a:ext cx="12192000" cy="4862308"/>
            <a:chOff x="0" y="1101998"/>
            <a:chExt cx="12192000" cy="4862308"/>
          </a:xfrm>
        </p:grpSpPr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CB260454-A072-B00C-B194-CD7B3E341D64}"/>
                </a:ext>
              </a:extLst>
            </p:cNvPr>
            <p:cNvSpPr/>
            <p:nvPr/>
          </p:nvSpPr>
          <p:spPr bwMode="gray">
            <a:xfrm>
              <a:off x="0" y="1101998"/>
              <a:ext cx="6043023" cy="2376000"/>
            </a:xfrm>
            <a:custGeom>
              <a:avLst/>
              <a:gdLst>
                <a:gd name="connsiteX0" fmla="*/ 0 w 6043023"/>
                <a:gd name="connsiteY0" fmla="*/ 0 h 2376000"/>
                <a:gd name="connsiteX1" fmla="*/ 6043023 w 6043023"/>
                <a:gd name="connsiteY1" fmla="*/ 0 h 2376000"/>
                <a:gd name="connsiteX2" fmla="*/ 6043023 w 6043023"/>
                <a:gd name="connsiteY2" fmla="*/ 273829 h 2376000"/>
                <a:gd name="connsiteX3" fmla="*/ 5875153 w 6043023"/>
                <a:gd name="connsiteY3" fmla="*/ 282306 h 2376000"/>
                <a:gd name="connsiteX4" fmla="*/ 3947152 w 6043023"/>
                <a:gd name="connsiteY4" fmla="*/ 2210307 h 2376000"/>
                <a:gd name="connsiteX5" fmla="*/ 3938785 w 6043023"/>
                <a:gd name="connsiteY5" fmla="*/ 2376000 h 2376000"/>
                <a:gd name="connsiteX6" fmla="*/ 0 w 6043023"/>
                <a:gd name="connsiteY6" fmla="*/ 2376000 h 23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3023" h="2376000">
                  <a:moveTo>
                    <a:pt x="0" y="0"/>
                  </a:moveTo>
                  <a:lnTo>
                    <a:pt x="6043023" y="0"/>
                  </a:lnTo>
                  <a:lnTo>
                    <a:pt x="6043023" y="273829"/>
                  </a:lnTo>
                  <a:lnTo>
                    <a:pt x="5875153" y="282306"/>
                  </a:lnTo>
                  <a:cubicBezTo>
                    <a:pt x="4858573" y="385545"/>
                    <a:pt x="4050391" y="1193727"/>
                    <a:pt x="3947152" y="2210307"/>
                  </a:cubicBezTo>
                  <a:lnTo>
                    <a:pt x="3938785" y="2376000"/>
                  </a:lnTo>
                  <a:lnTo>
                    <a:pt x="0" y="2376000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t" anchorCtr="0">
              <a:noAutofit/>
            </a:bodyPr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013366D0-48BC-DE51-B033-BE6397791816}"/>
                </a:ext>
              </a:extLst>
            </p:cNvPr>
            <p:cNvSpPr/>
            <p:nvPr/>
          </p:nvSpPr>
          <p:spPr bwMode="gray">
            <a:xfrm>
              <a:off x="6148977" y="1101998"/>
              <a:ext cx="6043023" cy="2376000"/>
            </a:xfrm>
            <a:custGeom>
              <a:avLst/>
              <a:gdLst>
                <a:gd name="connsiteX0" fmla="*/ 0 w 6043023"/>
                <a:gd name="connsiteY0" fmla="*/ 0 h 2376000"/>
                <a:gd name="connsiteX1" fmla="*/ 6043023 w 6043023"/>
                <a:gd name="connsiteY1" fmla="*/ 0 h 2376000"/>
                <a:gd name="connsiteX2" fmla="*/ 6043023 w 6043023"/>
                <a:gd name="connsiteY2" fmla="*/ 2376000 h 2376000"/>
                <a:gd name="connsiteX3" fmla="*/ 2104238 w 6043023"/>
                <a:gd name="connsiteY3" fmla="*/ 2376000 h 2376000"/>
                <a:gd name="connsiteX4" fmla="*/ 2095871 w 6043023"/>
                <a:gd name="connsiteY4" fmla="*/ 2210307 h 2376000"/>
                <a:gd name="connsiteX5" fmla="*/ 167871 w 6043023"/>
                <a:gd name="connsiteY5" fmla="*/ 282306 h 2376000"/>
                <a:gd name="connsiteX6" fmla="*/ 0 w 6043023"/>
                <a:gd name="connsiteY6" fmla="*/ 273829 h 23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3023" h="2376000">
                  <a:moveTo>
                    <a:pt x="0" y="0"/>
                  </a:moveTo>
                  <a:lnTo>
                    <a:pt x="6043023" y="0"/>
                  </a:lnTo>
                  <a:lnTo>
                    <a:pt x="6043023" y="2376000"/>
                  </a:lnTo>
                  <a:lnTo>
                    <a:pt x="2104238" y="2376000"/>
                  </a:lnTo>
                  <a:lnTo>
                    <a:pt x="2095871" y="2210307"/>
                  </a:lnTo>
                  <a:cubicBezTo>
                    <a:pt x="1992632" y="1193727"/>
                    <a:pt x="1184451" y="385545"/>
                    <a:pt x="167871" y="282306"/>
                  </a:cubicBezTo>
                  <a:lnTo>
                    <a:pt x="0" y="273829"/>
                  </a:lnTo>
                  <a:close/>
                </a:path>
              </a:pathLst>
            </a:custGeom>
            <a:solidFill>
              <a:schemeClr val="accent2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t" anchorCtr="0">
              <a:noAutofit/>
            </a:bodyPr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55" name="Freihandform: Form 54">
              <a:extLst>
                <a:ext uri="{FF2B5EF4-FFF2-40B4-BE49-F238E27FC236}">
                  <a16:creationId xmlns:a16="http://schemas.microsoft.com/office/drawing/2014/main" id="{71D118CD-B5AD-D069-F035-3A285CF18600}"/>
                </a:ext>
              </a:extLst>
            </p:cNvPr>
            <p:cNvSpPr/>
            <p:nvPr/>
          </p:nvSpPr>
          <p:spPr bwMode="gray">
            <a:xfrm>
              <a:off x="0" y="3588306"/>
              <a:ext cx="6043023" cy="2376000"/>
            </a:xfrm>
            <a:custGeom>
              <a:avLst/>
              <a:gdLst>
                <a:gd name="connsiteX0" fmla="*/ 0 w 6043023"/>
                <a:gd name="connsiteY0" fmla="*/ 0 h 2376000"/>
                <a:gd name="connsiteX1" fmla="*/ 3938785 w 6043023"/>
                <a:gd name="connsiteY1" fmla="*/ 0 h 2376000"/>
                <a:gd name="connsiteX2" fmla="*/ 3947152 w 6043023"/>
                <a:gd name="connsiteY2" fmla="*/ 165694 h 2376000"/>
                <a:gd name="connsiteX3" fmla="*/ 5875153 w 6043023"/>
                <a:gd name="connsiteY3" fmla="*/ 2093694 h 2376000"/>
                <a:gd name="connsiteX4" fmla="*/ 6043023 w 6043023"/>
                <a:gd name="connsiteY4" fmla="*/ 2102171 h 2376000"/>
                <a:gd name="connsiteX5" fmla="*/ 6043023 w 6043023"/>
                <a:gd name="connsiteY5" fmla="*/ 2376000 h 2376000"/>
                <a:gd name="connsiteX6" fmla="*/ 0 w 6043023"/>
                <a:gd name="connsiteY6" fmla="*/ 2376000 h 23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3023" h="2376000">
                  <a:moveTo>
                    <a:pt x="0" y="0"/>
                  </a:moveTo>
                  <a:lnTo>
                    <a:pt x="3938785" y="0"/>
                  </a:lnTo>
                  <a:lnTo>
                    <a:pt x="3947152" y="165694"/>
                  </a:lnTo>
                  <a:cubicBezTo>
                    <a:pt x="4050391" y="1182274"/>
                    <a:pt x="4858573" y="1990455"/>
                    <a:pt x="5875153" y="2093694"/>
                  </a:cubicBezTo>
                  <a:lnTo>
                    <a:pt x="6043023" y="2102171"/>
                  </a:lnTo>
                  <a:lnTo>
                    <a:pt x="6043023" y="2376000"/>
                  </a:lnTo>
                  <a:lnTo>
                    <a:pt x="0" y="2376000"/>
                  </a:lnTo>
                  <a:close/>
                </a:path>
              </a:pathLst>
            </a:custGeom>
            <a:solidFill>
              <a:schemeClr val="accent4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t" anchorCtr="0">
              <a:noAutofit/>
            </a:bodyPr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40CC26E9-EEA0-E34A-4CEE-BB68388EA8E5}"/>
                </a:ext>
              </a:extLst>
            </p:cNvPr>
            <p:cNvSpPr/>
            <p:nvPr/>
          </p:nvSpPr>
          <p:spPr bwMode="gray">
            <a:xfrm>
              <a:off x="6148977" y="3588306"/>
              <a:ext cx="6043023" cy="2376000"/>
            </a:xfrm>
            <a:custGeom>
              <a:avLst/>
              <a:gdLst>
                <a:gd name="connsiteX0" fmla="*/ 2104238 w 6043023"/>
                <a:gd name="connsiteY0" fmla="*/ 0 h 2376000"/>
                <a:gd name="connsiteX1" fmla="*/ 6043023 w 6043023"/>
                <a:gd name="connsiteY1" fmla="*/ 0 h 2376000"/>
                <a:gd name="connsiteX2" fmla="*/ 6043023 w 6043023"/>
                <a:gd name="connsiteY2" fmla="*/ 2376000 h 2376000"/>
                <a:gd name="connsiteX3" fmla="*/ 0 w 6043023"/>
                <a:gd name="connsiteY3" fmla="*/ 2376000 h 2376000"/>
                <a:gd name="connsiteX4" fmla="*/ 0 w 6043023"/>
                <a:gd name="connsiteY4" fmla="*/ 2102171 h 2376000"/>
                <a:gd name="connsiteX5" fmla="*/ 167871 w 6043023"/>
                <a:gd name="connsiteY5" fmla="*/ 2093694 h 2376000"/>
                <a:gd name="connsiteX6" fmla="*/ 2095871 w 6043023"/>
                <a:gd name="connsiteY6" fmla="*/ 165694 h 237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043023" h="2376000">
                  <a:moveTo>
                    <a:pt x="2104238" y="0"/>
                  </a:moveTo>
                  <a:lnTo>
                    <a:pt x="6043023" y="0"/>
                  </a:lnTo>
                  <a:lnTo>
                    <a:pt x="6043023" y="2376000"/>
                  </a:lnTo>
                  <a:lnTo>
                    <a:pt x="0" y="2376000"/>
                  </a:lnTo>
                  <a:lnTo>
                    <a:pt x="0" y="2102171"/>
                  </a:lnTo>
                  <a:lnTo>
                    <a:pt x="167871" y="2093694"/>
                  </a:lnTo>
                  <a:cubicBezTo>
                    <a:pt x="1184451" y="1990455"/>
                    <a:pt x="1992632" y="1182274"/>
                    <a:pt x="2095871" y="165694"/>
                  </a:cubicBezTo>
                  <a:close/>
                </a:path>
              </a:pathLst>
            </a:custGeom>
            <a:solidFill>
              <a:schemeClr val="accent3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08000" tIns="108000" rIns="108000" bIns="108000" rtlCol="0" anchor="t" anchorCtr="0">
              <a:noAutofit/>
            </a:bodyPr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HanseMerkur?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 dirty="0"/>
              <a:t>#daskannbkv</a:t>
            </a:r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6634E700-9693-4DAD-94FA-BE2CBBA05BC9}"/>
              </a:ext>
            </a:extLst>
          </p:cNvPr>
          <p:cNvSpPr/>
          <p:nvPr/>
        </p:nvSpPr>
        <p:spPr bwMode="gray">
          <a:xfrm flipH="1">
            <a:off x="6115509" y="1485322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487160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54EFD827-F40F-4614-9CEE-2A3CEB926D45}"/>
              </a:ext>
            </a:extLst>
          </p:cNvPr>
          <p:cNvSpPr/>
          <p:nvPr/>
        </p:nvSpPr>
        <p:spPr bwMode="gray">
          <a:xfrm flipH="1">
            <a:off x="4041744" y="3526508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E7492947-9957-4FD0-9B15-11CEE8341414}"/>
              </a:ext>
            </a:extLst>
          </p:cNvPr>
          <p:cNvSpPr/>
          <p:nvPr/>
        </p:nvSpPr>
        <p:spPr bwMode="gray">
          <a:xfrm flipH="1">
            <a:off x="6080953" y="3558875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12001" y="1951610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 bwMode="gray"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D0278F8-5607-DFBE-B99A-0A8E161DC9C5}"/>
              </a:ext>
            </a:extLst>
          </p:cNvPr>
          <p:cNvGrpSpPr/>
          <p:nvPr/>
        </p:nvGrpSpPr>
        <p:grpSpPr bwMode="gray">
          <a:xfrm>
            <a:off x="8440670" y="1196752"/>
            <a:ext cx="2700000" cy="2065879"/>
            <a:chOff x="8440670" y="1196752"/>
            <a:chExt cx="2700000" cy="2065879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39FDB931-37F5-4B22-B9BD-CF87A73294A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2"/>
                  </a:solidFill>
                </a:rPr>
                <a:t>Ausgezeichnete Produkte mit einem erstklassigen Preis-/ Leistungsverhältnis</a:t>
              </a:r>
            </a:p>
          </p:txBody>
        </p:sp>
        <p:grpSp>
          <p:nvGrpSpPr>
            <p:cNvPr id="48" name="Grafik 5">
              <a:extLst>
                <a:ext uri="{FF2B5EF4-FFF2-40B4-BE49-F238E27FC236}">
                  <a16:creationId xmlns:a16="http://schemas.microsoft.com/office/drawing/2014/main" id="{E341CBAA-905F-3AA6-8244-07E8383E289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1196752"/>
              <a:ext cx="379794" cy="684000"/>
              <a:chOff x="4192027" y="0"/>
              <a:chExt cx="3807946" cy="6858000"/>
            </a:xfrm>
            <a:solidFill>
              <a:schemeClr val="accent2"/>
            </a:solidFill>
          </p:grpSpPr>
          <p:sp>
            <p:nvSpPr>
              <p:cNvPr id="49" name="Freihandform: Form 11">
                <a:extLst>
                  <a:ext uri="{FF2B5EF4-FFF2-40B4-BE49-F238E27FC236}">
                    <a16:creationId xmlns:a16="http://schemas.microsoft.com/office/drawing/2014/main" id="{6D84B764-7E95-C447-315C-0676C70F0461}"/>
                  </a:ext>
                </a:extLst>
              </p:cNvPr>
              <p:cNvSpPr/>
              <p:nvPr/>
            </p:nvSpPr>
            <p:spPr bwMode="gray">
              <a:xfrm>
                <a:off x="4551841" y="3862108"/>
                <a:ext cx="3087024" cy="2994598"/>
              </a:xfrm>
              <a:custGeom>
                <a:avLst/>
                <a:gdLst>
                  <a:gd name="connsiteX0" fmla="*/ 1544067 w 3087024"/>
                  <a:gd name="connsiteY0" fmla="*/ 275799 h 2994598"/>
                  <a:gd name="connsiteX1" fmla="*/ 870375 w 3087024"/>
                  <a:gd name="connsiteY1" fmla="*/ 0 h 2994598"/>
                  <a:gd name="connsiteX2" fmla="*/ 0 w 3087024"/>
                  <a:gd name="connsiteY2" fmla="*/ 2345677 h 2994598"/>
                  <a:gd name="connsiteX3" fmla="*/ 812793 w 3087024"/>
                  <a:gd name="connsiteY3" fmla="*/ 1695460 h 2994598"/>
                  <a:gd name="connsiteX4" fmla="*/ 1625401 w 3087024"/>
                  <a:gd name="connsiteY4" fmla="*/ 2995800 h 2994598"/>
                  <a:gd name="connsiteX5" fmla="*/ 2275433 w 3087024"/>
                  <a:gd name="connsiteY5" fmla="*/ 1695460 h 2994598"/>
                  <a:gd name="connsiteX6" fmla="*/ 3088226 w 3087024"/>
                  <a:gd name="connsiteY6" fmla="*/ 2345677 h 2994598"/>
                  <a:gd name="connsiteX7" fmla="*/ 2217944 w 3087024"/>
                  <a:gd name="connsiteY7" fmla="*/ 0 h 2994598"/>
                  <a:gd name="connsiteX8" fmla="*/ 1544067 w 3087024"/>
                  <a:gd name="connsiteY8" fmla="*/ 275799 h 299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7024" h="2994598">
                    <a:moveTo>
                      <a:pt x="1544067" y="275799"/>
                    </a:moveTo>
                    <a:cubicBezTo>
                      <a:pt x="1240633" y="275799"/>
                      <a:pt x="1022415" y="139194"/>
                      <a:pt x="870375" y="0"/>
                    </a:cubicBezTo>
                    <a:lnTo>
                      <a:pt x="0" y="2345677"/>
                    </a:lnTo>
                    <a:lnTo>
                      <a:pt x="812793" y="1695460"/>
                    </a:lnTo>
                    <a:lnTo>
                      <a:pt x="1625401" y="2995800"/>
                    </a:lnTo>
                    <a:lnTo>
                      <a:pt x="2275433" y="1695460"/>
                    </a:lnTo>
                    <a:lnTo>
                      <a:pt x="3088226" y="2345677"/>
                    </a:lnTo>
                    <a:lnTo>
                      <a:pt x="2217944" y="0"/>
                    </a:lnTo>
                    <a:cubicBezTo>
                      <a:pt x="2065718" y="139101"/>
                      <a:pt x="1847501" y="275799"/>
                      <a:pt x="1544067" y="275799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2" name="Freihandform: Form 12">
                <a:extLst>
                  <a:ext uri="{FF2B5EF4-FFF2-40B4-BE49-F238E27FC236}">
                    <a16:creationId xmlns:a16="http://schemas.microsoft.com/office/drawing/2014/main" id="{AF7E04AD-CE95-8698-F53E-9D075A476DFC}"/>
                  </a:ext>
                </a:extLst>
              </p:cNvPr>
              <p:cNvSpPr/>
              <p:nvPr/>
            </p:nvSpPr>
            <p:spPr bwMode="gray">
              <a:xfrm>
                <a:off x="4192027" y="0"/>
                <a:ext cx="3798703" cy="3743248"/>
              </a:xfrm>
              <a:custGeom>
                <a:avLst/>
                <a:gdLst>
                  <a:gd name="connsiteX0" fmla="*/ 3459593 w 3798703"/>
                  <a:gd name="connsiteY0" fmla="*/ 1309120 h 3743247"/>
                  <a:gd name="connsiteX1" fmla="*/ 3401457 w 3798703"/>
                  <a:gd name="connsiteY1" fmla="*/ 1261521 h 3743247"/>
                  <a:gd name="connsiteX2" fmla="*/ 3408112 w 3798703"/>
                  <a:gd name="connsiteY2" fmla="*/ 1180186 h 3743247"/>
                  <a:gd name="connsiteX3" fmla="*/ 3249139 w 3798703"/>
                  <a:gd name="connsiteY3" fmla="*/ 549564 h 3743247"/>
                  <a:gd name="connsiteX4" fmla="*/ 2790060 w 3798703"/>
                  <a:gd name="connsiteY4" fmla="*/ 382089 h 3743247"/>
                  <a:gd name="connsiteX5" fmla="*/ 2609367 w 3798703"/>
                  <a:gd name="connsiteY5" fmla="*/ 392995 h 3743247"/>
                  <a:gd name="connsiteX6" fmla="*/ 2526461 w 3798703"/>
                  <a:gd name="connsiteY6" fmla="*/ 399650 h 3743247"/>
                  <a:gd name="connsiteX7" fmla="*/ 2478215 w 3798703"/>
                  <a:gd name="connsiteY7" fmla="*/ 342438 h 3743247"/>
                  <a:gd name="connsiteX8" fmla="*/ 1903326 w 3798703"/>
                  <a:gd name="connsiteY8" fmla="*/ 0 h 3743247"/>
                  <a:gd name="connsiteX9" fmla="*/ 1328345 w 3798703"/>
                  <a:gd name="connsiteY9" fmla="*/ 342253 h 3743247"/>
                  <a:gd name="connsiteX10" fmla="*/ 1280098 w 3798703"/>
                  <a:gd name="connsiteY10" fmla="*/ 399465 h 3743247"/>
                  <a:gd name="connsiteX11" fmla="*/ 1197377 w 3798703"/>
                  <a:gd name="connsiteY11" fmla="*/ 392810 h 3743247"/>
                  <a:gd name="connsiteX12" fmla="*/ 1016500 w 3798703"/>
                  <a:gd name="connsiteY12" fmla="*/ 381904 h 3743247"/>
                  <a:gd name="connsiteX13" fmla="*/ 557605 w 3798703"/>
                  <a:gd name="connsiteY13" fmla="*/ 549195 h 3743247"/>
                  <a:gd name="connsiteX14" fmla="*/ 398540 w 3798703"/>
                  <a:gd name="connsiteY14" fmla="*/ 1180094 h 3743247"/>
                  <a:gd name="connsiteX15" fmla="*/ 405195 w 3798703"/>
                  <a:gd name="connsiteY15" fmla="*/ 1261428 h 3743247"/>
                  <a:gd name="connsiteX16" fmla="*/ 347244 w 3798703"/>
                  <a:gd name="connsiteY16" fmla="*/ 1309028 h 3743247"/>
                  <a:gd name="connsiteX17" fmla="*/ 0 w 3798703"/>
                  <a:gd name="connsiteY17" fmla="*/ 1875691 h 3743247"/>
                  <a:gd name="connsiteX18" fmla="*/ 347244 w 3798703"/>
                  <a:gd name="connsiteY18" fmla="*/ 2442261 h 3743247"/>
                  <a:gd name="connsiteX19" fmla="*/ 405195 w 3798703"/>
                  <a:gd name="connsiteY19" fmla="*/ 2489861 h 3743247"/>
                  <a:gd name="connsiteX20" fmla="*/ 398540 w 3798703"/>
                  <a:gd name="connsiteY20" fmla="*/ 2571196 h 3743247"/>
                  <a:gd name="connsiteX21" fmla="*/ 557513 w 3798703"/>
                  <a:gd name="connsiteY21" fmla="*/ 3201817 h 3743247"/>
                  <a:gd name="connsiteX22" fmla="*/ 1016592 w 3798703"/>
                  <a:gd name="connsiteY22" fmla="*/ 3369293 h 3743247"/>
                  <a:gd name="connsiteX23" fmla="*/ 1197470 w 3798703"/>
                  <a:gd name="connsiteY23" fmla="*/ 3358387 h 3743247"/>
                  <a:gd name="connsiteX24" fmla="*/ 1280191 w 3798703"/>
                  <a:gd name="connsiteY24" fmla="*/ 3351732 h 3743247"/>
                  <a:gd name="connsiteX25" fmla="*/ 1328437 w 3798703"/>
                  <a:gd name="connsiteY25" fmla="*/ 3408759 h 3743247"/>
                  <a:gd name="connsiteX26" fmla="*/ 1903419 w 3798703"/>
                  <a:gd name="connsiteY26" fmla="*/ 3751012 h 3743247"/>
                  <a:gd name="connsiteX27" fmla="*/ 2478400 w 3798703"/>
                  <a:gd name="connsiteY27" fmla="*/ 3408759 h 3743247"/>
                  <a:gd name="connsiteX28" fmla="*/ 2526646 w 3798703"/>
                  <a:gd name="connsiteY28" fmla="*/ 3351732 h 3743247"/>
                  <a:gd name="connsiteX29" fmla="*/ 2609552 w 3798703"/>
                  <a:gd name="connsiteY29" fmla="*/ 3358387 h 3743247"/>
                  <a:gd name="connsiteX30" fmla="*/ 2790245 w 3798703"/>
                  <a:gd name="connsiteY30" fmla="*/ 3369293 h 3743247"/>
                  <a:gd name="connsiteX31" fmla="*/ 3249139 w 3798703"/>
                  <a:gd name="connsiteY31" fmla="*/ 3202002 h 3743247"/>
                  <a:gd name="connsiteX32" fmla="*/ 3408297 w 3798703"/>
                  <a:gd name="connsiteY32" fmla="*/ 2571196 h 3743247"/>
                  <a:gd name="connsiteX33" fmla="*/ 3401642 w 3798703"/>
                  <a:gd name="connsiteY33" fmla="*/ 2489861 h 3743247"/>
                  <a:gd name="connsiteX34" fmla="*/ 3459778 w 3798703"/>
                  <a:gd name="connsiteY34" fmla="*/ 2442261 h 3743247"/>
                  <a:gd name="connsiteX35" fmla="*/ 3806837 w 3798703"/>
                  <a:gd name="connsiteY35" fmla="*/ 1875691 h 3743247"/>
                  <a:gd name="connsiteX36" fmla="*/ 3459593 w 3798703"/>
                  <a:gd name="connsiteY36" fmla="*/ 1309120 h 3743247"/>
                  <a:gd name="connsiteX37" fmla="*/ 3030830 w 3798703"/>
                  <a:gd name="connsiteY37" fmla="*/ 2335972 h 3743247"/>
                  <a:gd name="connsiteX38" fmla="*/ 2973063 w 3798703"/>
                  <a:gd name="connsiteY38" fmla="*/ 2929993 h 3743247"/>
                  <a:gd name="connsiteX39" fmla="*/ 2790060 w 3798703"/>
                  <a:gd name="connsiteY39" fmla="*/ 2984894 h 3743247"/>
                  <a:gd name="connsiteX40" fmla="*/ 2501506 w 3798703"/>
                  <a:gd name="connsiteY40" fmla="*/ 2966593 h 3743247"/>
                  <a:gd name="connsiteX41" fmla="*/ 2370354 w 3798703"/>
                  <a:gd name="connsiteY41" fmla="*/ 2987020 h 3743247"/>
                  <a:gd name="connsiteX42" fmla="*/ 1903419 w 3798703"/>
                  <a:gd name="connsiteY42" fmla="*/ 3366890 h 3743247"/>
                  <a:gd name="connsiteX43" fmla="*/ 1436483 w 3798703"/>
                  <a:gd name="connsiteY43" fmla="*/ 2987020 h 3743247"/>
                  <a:gd name="connsiteX44" fmla="*/ 1305331 w 3798703"/>
                  <a:gd name="connsiteY44" fmla="*/ 2966593 h 3743247"/>
                  <a:gd name="connsiteX45" fmla="*/ 1016777 w 3798703"/>
                  <a:gd name="connsiteY45" fmla="*/ 2984894 h 3743247"/>
                  <a:gd name="connsiteX46" fmla="*/ 833589 w 3798703"/>
                  <a:gd name="connsiteY46" fmla="*/ 2929993 h 3743247"/>
                  <a:gd name="connsiteX47" fmla="*/ 776008 w 3798703"/>
                  <a:gd name="connsiteY47" fmla="*/ 2335972 h 3743247"/>
                  <a:gd name="connsiteX48" fmla="*/ 390314 w 3798703"/>
                  <a:gd name="connsiteY48" fmla="*/ 1875691 h 3743247"/>
                  <a:gd name="connsiteX49" fmla="*/ 776008 w 3798703"/>
                  <a:gd name="connsiteY49" fmla="*/ 1415225 h 3743247"/>
                  <a:gd name="connsiteX50" fmla="*/ 833589 w 3798703"/>
                  <a:gd name="connsiteY50" fmla="*/ 821204 h 3743247"/>
                  <a:gd name="connsiteX51" fmla="*/ 1016777 w 3798703"/>
                  <a:gd name="connsiteY51" fmla="*/ 766303 h 3743247"/>
                  <a:gd name="connsiteX52" fmla="*/ 1305331 w 3798703"/>
                  <a:gd name="connsiteY52" fmla="*/ 784603 h 3743247"/>
                  <a:gd name="connsiteX53" fmla="*/ 1436483 w 3798703"/>
                  <a:gd name="connsiteY53" fmla="*/ 764177 h 3743247"/>
                  <a:gd name="connsiteX54" fmla="*/ 1903419 w 3798703"/>
                  <a:gd name="connsiteY54" fmla="*/ 384307 h 3743247"/>
                  <a:gd name="connsiteX55" fmla="*/ 2370354 w 3798703"/>
                  <a:gd name="connsiteY55" fmla="*/ 764177 h 3743247"/>
                  <a:gd name="connsiteX56" fmla="*/ 2501506 w 3798703"/>
                  <a:gd name="connsiteY56" fmla="*/ 784603 h 3743247"/>
                  <a:gd name="connsiteX57" fmla="*/ 2790060 w 3798703"/>
                  <a:gd name="connsiteY57" fmla="*/ 766303 h 3743247"/>
                  <a:gd name="connsiteX58" fmla="*/ 2973248 w 3798703"/>
                  <a:gd name="connsiteY58" fmla="*/ 821204 h 3743247"/>
                  <a:gd name="connsiteX59" fmla="*/ 3030830 w 3798703"/>
                  <a:gd name="connsiteY59" fmla="*/ 1415225 h 3743247"/>
                  <a:gd name="connsiteX60" fmla="*/ 3416522 w 3798703"/>
                  <a:gd name="connsiteY60" fmla="*/ 1875691 h 3743247"/>
                  <a:gd name="connsiteX61" fmla="*/ 3030830 w 3798703"/>
                  <a:gd name="connsiteY61" fmla="*/ 2335972 h 3743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798703" h="3743247">
                    <a:moveTo>
                      <a:pt x="3459593" y="1309120"/>
                    </a:moveTo>
                    <a:cubicBezTo>
                      <a:pt x="3442032" y="1295164"/>
                      <a:pt x="3419757" y="1277141"/>
                      <a:pt x="3401457" y="1261521"/>
                    </a:cubicBezTo>
                    <a:cubicBezTo>
                      <a:pt x="3402751" y="1235827"/>
                      <a:pt x="3405801" y="1204124"/>
                      <a:pt x="3408112" y="1180186"/>
                    </a:cubicBezTo>
                    <a:cubicBezTo>
                      <a:pt x="3424471" y="1007535"/>
                      <a:pt x="3449426" y="746801"/>
                      <a:pt x="3249139" y="549564"/>
                    </a:cubicBezTo>
                    <a:cubicBezTo>
                      <a:pt x="3136287" y="438468"/>
                      <a:pt x="2981936" y="382089"/>
                      <a:pt x="2790060" y="382089"/>
                    </a:cubicBezTo>
                    <a:cubicBezTo>
                      <a:pt x="2725639" y="382089"/>
                      <a:pt x="2663714" y="387819"/>
                      <a:pt x="2609367" y="392995"/>
                    </a:cubicBezTo>
                    <a:cubicBezTo>
                      <a:pt x="2579237" y="395675"/>
                      <a:pt x="2550862" y="398356"/>
                      <a:pt x="2526461" y="399650"/>
                    </a:cubicBezTo>
                    <a:cubicBezTo>
                      <a:pt x="2510657" y="381719"/>
                      <a:pt x="2492172" y="359629"/>
                      <a:pt x="2478215" y="342438"/>
                    </a:cubicBezTo>
                    <a:cubicBezTo>
                      <a:pt x="2371556" y="214243"/>
                      <a:pt x="2194006" y="0"/>
                      <a:pt x="1903326" y="0"/>
                    </a:cubicBezTo>
                    <a:cubicBezTo>
                      <a:pt x="1612647" y="0"/>
                      <a:pt x="1434912" y="214428"/>
                      <a:pt x="1328345" y="342253"/>
                    </a:cubicBezTo>
                    <a:cubicBezTo>
                      <a:pt x="1314388" y="359259"/>
                      <a:pt x="1295903" y="381534"/>
                      <a:pt x="1280098" y="399465"/>
                    </a:cubicBezTo>
                    <a:cubicBezTo>
                      <a:pt x="1255698" y="398171"/>
                      <a:pt x="1227323" y="395490"/>
                      <a:pt x="1197377" y="392810"/>
                    </a:cubicBezTo>
                    <a:cubicBezTo>
                      <a:pt x="1142846" y="387819"/>
                      <a:pt x="1080921" y="381904"/>
                      <a:pt x="1016500" y="381904"/>
                    </a:cubicBezTo>
                    <a:cubicBezTo>
                      <a:pt x="824439" y="381904"/>
                      <a:pt x="670365" y="438284"/>
                      <a:pt x="557605" y="549195"/>
                    </a:cubicBezTo>
                    <a:cubicBezTo>
                      <a:pt x="356949" y="746709"/>
                      <a:pt x="382089" y="1007442"/>
                      <a:pt x="398540" y="1180094"/>
                    </a:cubicBezTo>
                    <a:cubicBezTo>
                      <a:pt x="400851" y="1204124"/>
                      <a:pt x="403901" y="1235734"/>
                      <a:pt x="405195" y="1261428"/>
                    </a:cubicBezTo>
                    <a:cubicBezTo>
                      <a:pt x="386895" y="1277048"/>
                      <a:pt x="364620" y="1295164"/>
                      <a:pt x="347244" y="1309028"/>
                    </a:cubicBezTo>
                    <a:cubicBezTo>
                      <a:pt x="217293" y="1413931"/>
                      <a:pt x="0" y="1589448"/>
                      <a:pt x="0" y="1875691"/>
                    </a:cubicBezTo>
                    <a:cubicBezTo>
                      <a:pt x="0" y="2161749"/>
                      <a:pt x="217478" y="2337266"/>
                      <a:pt x="347244" y="2442261"/>
                    </a:cubicBezTo>
                    <a:cubicBezTo>
                      <a:pt x="364620" y="2456218"/>
                      <a:pt x="386895" y="2474241"/>
                      <a:pt x="405195" y="2489861"/>
                    </a:cubicBezTo>
                    <a:cubicBezTo>
                      <a:pt x="403901" y="2515370"/>
                      <a:pt x="400851" y="2547257"/>
                      <a:pt x="398540" y="2571196"/>
                    </a:cubicBezTo>
                    <a:cubicBezTo>
                      <a:pt x="382181" y="2743662"/>
                      <a:pt x="356949" y="3004580"/>
                      <a:pt x="557513" y="3201817"/>
                    </a:cubicBezTo>
                    <a:cubicBezTo>
                      <a:pt x="670550" y="3312913"/>
                      <a:pt x="824531" y="3369570"/>
                      <a:pt x="1016592" y="3369293"/>
                    </a:cubicBezTo>
                    <a:cubicBezTo>
                      <a:pt x="1081013" y="3369293"/>
                      <a:pt x="1142754" y="3363563"/>
                      <a:pt x="1197470" y="3358387"/>
                    </a:cubicBezTo>
                    <a:cubicBezTo>
                      <a:pt x="1227231" y="3355706"/>
                      <a:pt x="1255790" y="3353026"/>
                      <a:pt x="1280191" y="3351732"/>
                    </a:cubicBezTo>
                    <a:cubicBezTo>
                      <a:pt x="1295996" y="3369663"/>
                      <a:pt x="1314481" y="3391753"/>
                      <a:pt x="1328437" y="3408759"/>
                    </a:cubicBezTo>
                    <a:cubicBezTo>
                      <a:pt x="1435004" y="3536861"/>
                      <a:pt x="1612739" y="3751012"/>
                      <a:pt x="1903419" y="3751012"/>
                    </a:cubicBezTo>
                    <a:cubicBezTo>
                      <a:pt x="2194098" y="3751012"/>
                      <a:pt x="2371648" y="3536584"/>
                      <a:pt x="2478400" y="3408759"/>
                    </a:cubicBezTo>
                    <a:cubicBezTo>
                      <a:pt x="2492356" y="3391753"/>
                      <a:pt x="2510841" y="3369478"/>
                      <a:pt x="2526646" y="3351732"/>
                    </a:cubicBezTo>
                    <a:cubicBezTo>
                      <a:pt x="2551047" y="3352841"/>
                      <a:pt x="2579237" y="3355706"/>
                      <a:pt x="2609552" y="3358387"/>
                    </a:cubicBezTo>
                    <a:cubicBezTo>
                      <a:pt x="2663899" y="3363378"/>
                      <a:pt x="2725824" y="3369293"/>
                      <a:pt x="2790245" y="3369293"/>
                    </a:cubicBezTo>
                    <a:cubicBezTo>
                      <a:pt x="2982121" y="3369293"/>
                      <a:pt x="3136564" y="3312913"/>
                      <a:pt x="3249139" y="3202002"/>
                    </a:cubicBezTo>
                    <a:cubicBezTo>
                      <a:pt x="3449611" y="3004580"/>
                      <a:pt x="3424656" y="2743662"/>
                      <a:pt x="3408297" y="2571196"/>
                    </a:cubicBezTo>
                    <a:cubicBezTo>
                      <a:pt x="3405986" y="2547165"/>
                      <a:pt x="3402936" y="2515370"/>
                      <a:pt x="3401642" y="2489861"/>
                    </a:cubicBezTo>
                    <a:cubicBezTo>
                      <a:pt x="3419942" y="2474241"/>
                      <a:pt x="3442217" y="2456125"/>
                      <a:pt x="3459778" y="2442261"/>
                    </a:cubicBezTo>
                    <a:cubicBezTo>
                      <a:pt x="3589544" y="2337450"/>
                      <a:pt x="3806837" y="2161934"/>
                      <a:pt x="3806837" y="1875691"/>
                    </a:cubicBezTo>
                    <a:cubicBezTo>
                      <a:pt x="3806652" y="1589448"/>
                      <a:pt x="3589359" y="1414116"/>
                      <a:pt x="3459593" y="1309120"/>
                    </a:cubicBezTo>
                    <a:close/>
                    <a:moveTo>
                      <a:pt x="3030830" y="2335972"/>
                    </a:moveTo>
                    <a:cubicBezTo>
                      <a:pt x="2961880" y="2500675"/>
                      <a:pt x="3098855" y="2806142"/>
                      <a:pt x="2973063" y="2929993"/>
                    </a:cubicBezTo>
                    <a:cubicBezTo>
                      <a:pt x="2929438" y="2973063"/>
                      <a:pt x="2864093" y="2984894"/>
                      <a:pt x="2790060" y="2984894"/>
                    </a:cubicBezTo>
                    <a:cubicBezTo>
                      <a:pt x="2698374" y="2984894"/>
                      <a:pt x="2593378" y="2966593"/>
                      <a:pt x="2501506" y="2966593"/>
                    </a:cubicBezTo>
                    <a:cubicBezTo>
                      <a:pt x="2452705" y="2966593"/>
                      <a:pt x="2408156" y="2971585"/>
                      <a:pt x="2370354" y="2987020"/>
                    </a:cubicBezTo>
                    <a:cubicBezTo>
                      <a:pt x="2209348" y="3052919"/>
                      <a:pt x="2088455" y="3366890"/>
                      <a:pt x="1903419" y="3366890"/>
                    </a:cubicBezTo>
                    <a:cubicBezTo>
                      <a:pt x="1718382" y="3366890"/>
                      <a:pt x="1597581" y="3053012"/>
                      <a:pt x="1436483" y="2987020"/>
                    </a:cubicBezTo>
                    <a:cubicBezTo>
                      <a:pt x="1398958" y="2971585"/>
                      <a:pt x="1353762" y="2966593"/>
                      <a:pt x="1305331" y="2966593"/>
                    </a:cubicBezTo>
                    <a:cubicBezTo>
                      <a:pt x="1213644" y="2966593"/>
                      <a:pt x="1108833" y="2984894"/>
                      <a:pt x="1016777" y="2984894"/>
                    </a:cubicBezTo>
                    <a:cubicBezTo>
                      <a:pt x="942836" y="2984894"/>
                      <a:pt x="877491" y="2973063"/>
                      <a:pt x="833589" y="2929993"/>
                    </a:cubicBezTo>
                    <a:cubicBezTo>
                      <a:pt x="707982" y="2806142"/>
                      <a:pt x="845235" y="2500582"/>
                      <a:pt x="776008" y="2335972"/>
                    </a:cubicBezTo>
                    <a:cubicBezTo>
                      <a:pt x="709091" y="2177184"/>
                      <a:pt x="390314" y="2058324"/>
                      <a:pt x="390314" y="1875691"/>
                    </a:cubicBezTo>
                    <a:cubicBezTo>
                      <a:pt x="390314" y="1693057"/>
                      <a:pt x="709369" y="1574198"/>
                      <a:pt x="776008" y="1415225"/>
                    </a:cubicBezTo>
                    <a:cubicBezTo>
                      <a:pt x="844957" y="1250522"/>
                      <a:pt x="707982" y="945055"/>
                      <a:pt x="833589" y="821204"/>
                    </a:cubicBezTo>
                    <a:cubicBezTo>
                      <a:pt x="877214" y="778134"/>
                      <a:pt x="942836" y="766303"/>
                      <a:pt x="1016777" y="766303"/>
                    </a:cubicBezTo>
                    <a:cubicBezTo>
                      <a:pt x="1108648" y="766303"/>
                      <a:pt x="1213459" y="784603"/>
                      <a:pt x="1305331" y="784603"/>
                    </a:cubicBezTo>
                    <a:cubicBezTo>
                      <a:pt x="1354316" y="784603"/>
                      <a:pt x="1398866" y="779612"/>
                      <a:pt x="1436483" y="764177"/>
                    </a:cubicBezTo>
                    <a:cubicBezTo>
                      <a:pt x="1597489" y="698278"/>
                      <a:pt x="1718382" y="384307"/>
                      <a:pt x="1903419" y="384307"/>
                    </a:cubicBezTo>
                    <a:cubicBezTo>
                      <a:pt x="2088455" y="384307"/>
                      <a:pt x="2209256" y="698185"/>
                      <a:pt x="2370354" y="764177"/>
                    </a:cubicBezTo>
                    <a:cubicBezTo>
                      <a:pt x="2408064" y="779612"/>
                      <a:pt x="2453075" y="784603"/>
                      <a:pt x="2501506" y="784603"/>
                    </a:cubicBezTo>
                    <a:cubicBezTo>
                      <a:pt x="2593193" y="784603"/>
                      <a:pt x="2698189" y="766303"/>
                      <a:pt x="2790060" y="766303"/>
                    </a:cubicBezTo>
                    <a:cubicBezTo>
                      <a:pt x="2864001" y="766303"/>
                      <a:pt x="2929346" y="778134"/>
                      <a:pt x="2973248" y="821204"/>
                    </a:cubicBezTo>
                    <a:cubicBezTo>
                      <a:pt x="3098855" y="945055"/>
                      <a:pt x="2961602" y="1250615"/>
                      <a:pt x="3030830" y="1415225"/>
                    </a:cubicBezTo>
                    <a:cubicBezTo>
                      <a:pt x="3097746" y="1574013"/>
                      <a:pt x="3416522" y="1692872"/>
                      <a:pt x="3416522" y="1875691"/>
                    </a:cubicBezTo>
                    <a:cubicBezTo>
                      <a:pt x="3416708" y="2058232"/>
                      <a:pt x="3097653" y="2177184"/>
                      <a:pt x="3030830" y="2335972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AE165B3-8B12-5798-7ABB-7A4C8BFD9002}"/>
              </a:ext>
            </a:extLst>
          </p:cNvPr>
          <p:cNvGrpSpPr/>
          <p:nvPr/>
        </p:nvGrpSpPr>
        <p:grpSpPr bwMode="gray">
          <a:xfrm>
            <a:off x="1076145" y="3851174"/>
            <a:ext cx="3142355" cy="2030363"/>
            <a:chOff x="1076145" y="3851174"/>
            <a:chExt cx="3142355" cy="2030363"/>
          </a:xfrm>
        </p:grpSpPr>
        <p:sp>
          <p:nvSpPr>
            <p:cNvPr id="15" name="TextBox 5">
              <a:extLst>
                <a:ext uri="{FF2B5EF4-FFF2-40B4-BE49-F238E27FC236}">
                  <a16:creationId xmlns:a16="http://schemas.microsoft.com/office/drawing/2014/main" id="{799E27AE-2C7E-4F60-83EB-0D9E9EEC09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Top Unterstützung durch die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Vertriebsleiter der HanseMerkur </a:t>
              </a:r>
            </a:p>
          </p:txBody>
        </p:sp>
        <p:grpSp>
          <p:nvGrpSpPr>
            <p:cNvPr id="11" name="Grafik 108">
              <a:extLst>
                <a:ext uri="{FF2B5EF4-FFF2-40B4-BE49-F238E27FC236}">
                  <a16:creationId xmlns:a16="http://schemas.microsoft.com/office/drawing/2014/main" id="{8497E1E4-A530-D04E-AAEA-2D9ED3EE089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12" name="Freihandform: Form 110">
                <a:extLst>
                  <a:ext uri="{FF2B5EF4-FFF2-40B4-BE49-F238E27FC236}">
                    <a16:creationId xmlns:a16="http://schemas.microsoft.com/office/drawing/2014/main" id="{A11AA8A6-BF0A-64E8-62E7-8CA9F01AF29C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11">
                <a:extLst>
                  <a:ext uri="{FF2B5EF4-FFF2-40B4-BE49-F238E27FC236}">
                    <a16:creationId xmlns:a16="http://schemas.microsoft.com/office/drawing/2014/main" id="{B59E32C4-E428-595B-B7A8-A196E6E18D4C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120">
                <a:extLst>
                  <a:ext uri="{FF2B5EF4-FFF2-40B4-BE49-F238E27FC236}">
                    <a16:creationId xmlns:a16="http://schemas.microsoft.com/office/drawing/2014/main" id="{622852B1-A200-9431-270A-A2753F6765B2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121">
                <a:extLst>
                  <a:ext uri="{FF2B5EF4-FFF2-40B4-BE49-F238E27FC236}">
                    <a16:creationId xmlns:a16="http://schemas.microsoft.com/office/drawing/2014/main" id="{FCEE7A26-5EEB-4134-424E-75445CC77959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122">
                <a:extLst>
                  <a:ext uri="{FF2B5EF4-FFF2-40B4-BE49-F238E27FC236}">
                    <a16:creationId xmlns:a16="http://schemas.microsoft.com/office/drawing/2014/main" id="{79299387-67FD-D643-7A6D-4614CCB7AEB5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123">
                <a:extLst>
                  <a:ext uri="{FF2B5EF4-FFF2-40B4-BE49-F238E27FC236}">
                    <a16:creationId xmlns:a16="http://schemas.microsoft.com/office/drawing/2014/main" id="{B964D4B1-0B67-E359-769C-301A524C5316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E5B4A5CB-A21C-5701-822E-D79DE3D1F26E}"/>
              </a:ext>
            </a:extLst>
          </p:cNvPr>
          <p:cNvGrpSpPr/>
          <p:nvPr/>
        </p:nvGrpSpPr>
        <p:grpSpPr bwMode="gray">
          <a:xfrm>
            <a:off x="8440670" y="3861048"/>
            <a:ext cx="2700000" cy="2020489"/>
            <a:chOff x="8440670" y="3861048"/>
            <a:chExt cx="2700000" cy="2020489"/>
          </a:xfrm>
        </p:grpSpPr>
        <p:sp>
          <p:nvSpPr>
            <p:cNvPr id="17" name="TextBox 5">
              <a:extLst>
                <a:ext uri="{FF2B5EF4-FFF2-40B4-BE49-F238E27FC236}">
                  <a16:creationId xmlns:a16="http://schemas.microsoft.com/office/drawing/2014/main" id="{0588FB1C-0D89-4815-A4FF-7CDD8CE11C2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3"/>
                  </a:solidFill>
                </a:rPr>
                <a:t>Nur bei uns: Krebs-Scan!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b="1" dirty="0">
                  <a:solidFill>
                    <a:schemeClr val="accent3"/>
                  </a:solidFill>
                </a:rPr>
                <a:t>Die Innovation in der Krebsfrüherkennung.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6B2592-D9B2-CF0C-0F66-400EB227B01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95D72072-3607-9206-9A44-A4C4252695FC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ED87874-A522-17DD-98F5-D5F900E2B552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48" name="Freihandform: Form 447">
                <a:extLst>
                  <a:ext uri="{FF2B5EF4-FFF2-40B4-BE49-F238E27FC236}">
                    <a16:creationId xmlns:a16="http://schemas.microsoft.com/office/drawing/2014/main" id="{75EEF435-1F39-4863-333E-E3EBECC23A0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061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17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3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41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2" grpId="0" animBg="1"/>
      <p:bldP spid="37" grpId="0" animBg="1"/>
      <p:bldP spid="3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hteck 30">
            <a:extLst>
              <a:ext uri="{FF2B5EF4-FFF2-40B4-BE49-F238E27FC236}">
                <a16:creationId xmlns:a16="http://schemas.microsoft.com/office/drawing/2014/main" id="{07A0A6B7-D0B4-2221-3007-BB3DF4B32086}"/>
              </a:ext>
            </a:extLst>
          </p:cNvPr>
          <p:cNvSpPr/>
          <p:nvPr/>
        </p:nvSpPr>
        <p:spPr bwMode="gray">
          <a:xfrm>
            <a:off x="0" y="2019088"/>
            <a:ext cx="12192000" cy="35252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A7D8013B-4C97-9C0D-A706-A9833529F74E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8" y="1484314"/>
            <a:ext cx="6912148" cy="283556"/>
          </a:xfrm>
        </p:spPr>
        <p:txBody>
          <a:bodyPr/>
          <a:lstStyle/>
          <a:p>
            <a:r>
              <a:rPr lang="de-DE" sz="1400" b="1" dirty="0">
                <a:solidFill>
                  <a:schemeClr val="tx1"/>
                </a:solidFill>
              </a:rPr>
              <a:t>Wichtig: Krebs-Früherkennung mit Krebs-Scan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1AADA75-717C-8F1D-DF7D-55EA58008590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Company Fit</a:t>
            </a: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C3721241-3F33-CF93-6051-14D8C7A5CCB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6991645" y="2596609"/>
            <a:ext cx="1876220" cy="2192551"/>
            <a:chOff x="6991645" y="2596609"/>
            <a:chExt cx="1876220" cy="2192551"/>
          </a:xfrm>
        </p:grpSpPr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73FF1156-264E-BAED-7BB1-7DC6031742E8}"/>
                </a:ext>
              </a:extLst>
            </p:cNvPr>
            <p:cNvSpPr/>
            <p:nvPr/>
          </p:nvSpPr>
          <p:spPr bwMode="gray">
            <a:xfrm>
              <a:off x="6991645" y="2596609"/>
              <a:ext cx="1876220" cy="2192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B4FA3A52-9239-D978-1C98-B9ACA231F592}"/>
                </a:ext>
              </a:extLst>
            </p:cNvPr>
            <p:cNvSpPr txBox="1"/>
            <p:nvPr/>
          </p:nvSpPr>
          <p:spPr bwMode="gray">
            <a:xfrm>
              <a:off x="7163734" y="2762890"/>
              <a:ext cx="1704131" cy="6840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200" b="1" dirty="0">
                  <a:solidFill>
                    <a:prstClr val="black"/>
                  </a:solidFill>
                </a:rPr>
                <a:t>Monatlicher </a:t>
              </a: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Beitrag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BKZY</a:t>
              </a:r>
              <a:br>
                <a:rPr kumimoji="0" lang="de-DE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19,83 EUR</a:t>
              </a:r>
            </a:p>
          </p:txBody>
        </p: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11D1853C-0835-AE82-193C-435E0BEDA4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gray">
          <a:xfrm>
            <a:off x="9663728" y="2596760"/>
            <a:ext cx="2528272" cy="2192400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C7BA023-6952-391E-830D-3E73ACD060A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9926" y="1858356"/>
            <a:ext cx="2958366" cy="2081871"/>
            <a:chOff x="409926" y="1858356"/>
            <a:chExt cx="2958366" cy="2081871"/>
          </a:xfrm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A37A9758-134A-9444-4662-FA795F407B70}"/>
                </a:ext>
              </a:extLst>
            </p:cNvPr>
            <p:cNvSpPr/>
            <p:nvPr/>
          </p:nvSpPr>
          <p:spPr bwMode="gray">
            <a:xfrm>
              <a:off x="409926" y="1858356"/>
              <a:ext cx="2958366" cy="2081871"/>
            </a:xfrm>
            <a:custGeom>
              <a:avLst/>
              <a:gdLst>
                <a:gd name="connsiteX0" fmla="*/ 2758182 w 3101186"/>
                <a:gd name="connsiteY0" fmla="*/ 715938 h 2182376"/>
                <a:gd name="connsiteX1" fmla="*/ 2931125 w 3101186"/>
                <a:gd name="connsiteY1" fmla="*/ 789072 h 2182376"/>
                <a:gd name="connsiteX2" fmla="*/ 2932377 w 3101186"/>
                <a:gd name="connsiteY2" fmla="*/ 790449 h 2182376"/>
                <a:gd name="connsiteX3" fmla="*/ 3025923 w 3101186"/>
                <a:gd name="connsiteY3" fmla="*/ 842044 h 2182376"/>
                <a:gd name="connsiteX4" fmla="*/ 3026299 w 3101186"/>
                <a:gd name="connsiteY4" fmla="*/ 842044 h 2182376"/>
                <a:gd name="connsiteX5" fmla="*/ 3101186 w 3101186"/>
                <a:gd name="connsiteY5" fmla="*/ 811738 h 2182376"/>
                <a:gd name="connsiteX6" fmla="*/ 3101186 w 3101186"/>
                <a:gd name="connsiteY6" fmla="*/ 0 h 2182376"/>
                <a:gd name="connsiteX7" fmla="*/ 0 w 3101186"/>
                <a:gd name="connsiteY7" fmla="*/ 0 h 2182376"/>
                <a:gd name="connsiteX8" fmla="*/ 0 w 3101186"/>
                <a:gd name="connsiteY8" fmla="*/ 2182377 h 2182376"/>
                <a:gd name="connsiteX9" fmla="*/ 1258182 w 3101186"/>
                <a:gd name="connsiteY9" fmla="*/ 2182377 h 2182376"/>
                <a:gd name="connsiteX10" fmla="*/ 1301637 w 3101186"/>
                <a:gd name="connsiteY10" fmla="*/ 2096344 h 2182376"/>
                <a:gd name="connsiteX11" fmla="*/ 1249291 w 3101186"/>
                <a:gd name="connsiteY11" fmla="*/ 2001921 h 2182376"/>
                <a:gd name="connsiteX12" fmla="*/ 1247913 w 3101186"/>
                <a:gd name="connsiteY12" fmla="*/ 2000669 h 2182376"/>
                <a:gd name="connsiteX13" fmla="*/ 1175280 w 3101186"/>
                <a:gd name="connsiteY13" fmla="*/ 1828353 h 2182376"/>
                <a:gd name="connsiteX14" fmla="*/ 1550593 w 3101186"/>
                <a:gd name="connsiteY14" fmla="*/ 1536693 h 2182376"/>
                <a:gd name="connsiteX15" fmla="*/ 1925906 w 3101186"/>
                <a:gd name="connsiteY15" fmla="*/ 1828353 h 2182376"/>
                <a:gd name="connsiteX16" fmla="*/ 1852647 w 3101186"/>
                <a:gd name="connsiteY16" fmla="*/ 2001295 h 2182376"/>
                <a:gd name="connsiteX17" fmla="*/ 1851395 w 3101186"/>
                <a:gd name="connsiteY17" fmla="*/ 2002547 h 2182376"/>
                <a:gd name="connsiteX18" fmla="*/ 1799675 w 3101186"/>
                <a:gd name="connsiteY18" fmla="*/ 2096219 h 2182376"/>
                <a:gd name="connsiteX19" fmla="*/ 1840249 w 3101186"/>
                <a:gd name="connsiteY19" fmla="*/ 2182377 h 2182376"/>
                <a:gd name="connsiteX20" fmla="*/ 3101186 w 3101186"/>
                <a:gd name="connsiteY20" fmla="*/ 2182377 h 2182376"/>
                <a:gd name="connsiteX21" fmla="*/ 3101186 w 3101186"/>
                <a:gd name="connsiteY21" fmla="*/ 1372517 h 2182376"/>
                <a:gd name="connsiteX22" fmla="*/ 3026174 w 3101186"/>
                <a:gd name="connsiteY22" fmla="*/ 1340082 h 2182376"/>
                <a:gd name="connsiteX23" fmla="*/ 2931751 w 3101186"/>
                <a:gd name="connsiteY23" fmla="*/ 1392554 h 2182376"/>
                <a:gd name="connsiteX24" fmla="*/ 2930373 w 3101186"/>
                <a:gd name="connsiteY24" fmla="*/ 1393806 h 2182376"/>
                <a:gd name="connsiteX25" fmla="*/ 2758182 w 3101186"/>
                <a:gd name="connsiteY25" fmla="*/ 1466564 h 2182376"/>
                <a:gd name="connsiteX26" fmla="*/ 2466397 w 3101186"/>
                <a:gd name="connsiteY26" fmla="*/ 1091251 h 2182376"/>
                <a:gd name="connsiteX27" fmla="*/ 2758182 w 3101186"/>
                <a:gd name="connsiteY27" fmla="*/ 715938 h 2182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01186" h="2182376">
                  <a:moveTo>
                    <a:pt x="2758182" y="715938"/>
                  </a:moveTo>
                  <a:cubicBezTo>
                    <a:pt x="2820797" y="715938"/>
                    <a:pt x="2880657" y="741234"/>
                    <a:pt x="2931125" y="789072"/>
                  </a:cubicBezTo>
                  <a:lnTo>
                    <a:pt x="2932377" y="790449"/>
                  </a:lnTo>
                  <a:cubicBezTo>
                    <a:pt x="2960679" y="824011"/>
                    <a:pt x="2993113" y="841919"/>
                    <a:pt x="3025923" y="842044"/>
                  </a:cubicBezTo>
                  <a:lnTo>
                    <a:pt x="3026299" y="842044"/>
                  </a:lnTo>
                  <a:cubicBezTo>
                    <a:pt x="3052347" y="842044"/>
                    <a:pt x="3077769" y="831525"/>
                    <a:pt x="3101186" y="811738"/>
                  </a:cubicBezTo>
                  <a:lnTo>
                    <a:pt x="3101186" y="0"/>
                  </a:lnTo>
                  <a:lnTo>
                    <a:pt x="0" y="0"/>
                  </a:lnTo>
                  <a:lnTo>
                    <a:pt x="0" y="2182377"/>
                  </a:lnTo>
                  <a:lnTo>
                    <a:pt x="1258182" y="2182377"/>
                  </a:lnTo>
                  <a:cubicBezTo>
                    <a:pt x="1289114" y="2153950"/>
                    <a:pt x="1302263" y="2127151"/>
                    <a:pt x="1301637" y="2096344"/>
                  </a:cubicBezTo>
                  <a:cubicBezTo>
                    <a:pt x="1301011" y="2062657"/>
                    <a:pt x="1282977" y="2029972"/>
                    <a:pt x="1249291" y="2001921"/>
                  </a:cubicBezTo>
                  <a:lnTo>
                    <a:pt x="1247913" y="2000669"/>
                  </a:lnTo>
                  <a:cubicBezTo>
                    <a:pt x="1200326" y="1950201"/>
                    <a:pt x="1175280" y="1890717"/>
                    <a:pt x="1175280" y="1828353"/>
                  </a:cubicBezTo>
                  <a:cubicBezTo>
                    <a:pt x="1175280" y="1667558"/>
                    <a:pt x="1343589" y="1536693"/>
                    <a:pt x="1550593" y="1536693"/>
                  </a:cubicBezTo>
                  <a:cubicBezTo>
                    <a:pt x="1757598" y="1536693"/>
                    <a:pt x="1925906" y="1667558"/>
                    <a:pt x="1925906" y="1828353"/>
                  </a:cubicBezTo>
                  <a:cubicBezTo>
                    <a:pt x="1925906" y="1891093"/>
                    <a:pt x="1900610" y="1950827"/>
                    <a:pt x="1852647" y="2001295"/>
                  </a:cubicBezTo>
                  <a:lnTo>
                    <a:pt x="1851395" y="2002547"/>
                  </a:lnTo>
                  <a:cubicBezTo>
                    <a:pt x="1817708" y="2030849"/>
                    <a:pt x="1799800" y="2063283"/>
                    <a:pt x="1799675" y="2096219"/>
                  </a:cubicBezTo>
                  <a:cubicBezTo>
                    <a:pt x="1799675" y="2126399"/>
                    <a:pt x="1813701" y="2155953"/>
                    <a:pt x="1840249" y="2182377"/>
                  </a:cubicBezTo>
                  <a:lnTo>
                    <a:pt x="3101186" y="2182377"/>
                  </a:lnTo>
                  <a:lnTo>
                    <a:pt x="3101186" y="1372517"/>
                  </a:lnTo>
                  <a:cubicBezTo>
                    <a:pt x="3076641" y="1349475"/>
                    <a:pt x="3052723" y="1339456"/>
                    <a:pt x="3026174" y="1340082"/>
                  </a:cubicBezTo>
                  <a:cubicBezTo>
                    <a:pt x="2992487" y="1340708"/>
                    <a:pt x="2959802" y="1358867"/>
                    <a:pt x="2931751" y="1392554"/>
                  </a:cubicBezTo>
                  <a:lnTo>
                    <a:pt x="2930373" y="1393806"/>
                  </a:lnTo>
                  <a:cubicBezTo>
                    <a:pt x="2880031" y="1441393"/>
                    <a:pt x="2820422" y="1466564"/>
                    <a:pt x="2758182" y="1466564"/>
                  </a:cubicBezTo>
                  <a:cubicBezTo>
                    <a:pt x="2597262" y="1466564"/>
                    <a:pt x="2466397" y="1298130"/>
                    <a:pt x="2466397" y="1091251"/>
                  </a:cubicBezTo>
                  <a:cubicBezTo>
                    <a:pt x="2466397" y="884372"/>
                    <a:pt x="2597262" y="715938"/>
                    <a:pt x="2758182" y="715938"/>
                  </a:cubicBezTo>
                  <a:close/>
                </a:path>
              </a:pathLst>
            </a:custGeom>
            <a:solidFill>
              <a:schemeClr val="accent1"/>
            </a:solidFill>
            <a:ln w="12522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spcBef>
                  <a:spcPts val="600"/>
                </a:spcBef>
              </a:pPr>
              <a:endParaRPr lang="de-DE" dirty="0">
                <a:solidFill>
                  <a:schemeClr val="tx2"/>
                </a:solidFill>
              </a:endParaRPr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A9D89888-8BE6-AC90-E369-640CFDD1ECBE}"/>
                </a:ext>
              </a:extLst>
            </p:cNvPr>
            <p:cNvSpPr txBox="1"/>
            <p:nvPr/>
          </p:nvSpPr>
          <p:spPr bwMode="gray">
            <a:xfrm>
              <a:off x="774038" y="2098281"/>
              <a:ext cx="2018683" cy="119737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Jährlicher Bluttest PanTum Detect</a:t>
              </a:r>
              <a:r>
                <a:rPr kumimoji="0" lang="de-DE" sz="1200" b="0" i="0" u="none" strike="noStrike" kern="120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®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 zur Früherkennung einer möglichen Krebs-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erkrankung inklusive der labortechnischen Untersuchung</a:t>
              </a:r>
            </a:p>
          </p:txBody>
        </p:sp>
      </p:grp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0C45931-29F6-69A6-43C3-74A0BABB9A89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2792721" y="1858356"/>
            <a:ext cx="3575150" cy="2081871"/>
            <a:chOff x="2792721" y="1858356"/>
            <a:chExt cx="3575150" cy="2081871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048B6C5A-5A50-E152-3467-EB909C3750BA}"/>
                </a:ext>
              </a:extLst>
            </p:cNvPr>
            <p:cNvSpPr/>
            <p:nvPr/>
          </p:nvSpPr>
          <p:spPr bwMode="gray">
            <a:xfrm>
              <a:off x="2792721" y="1858356"/>
              <a:ext cx="3575150" cy="2081871"/>
            </a:xfrm>
            <a:custGeom>
              <a:avLst/>
              <a:gdLst>
                <a:gd name="connsiteX0" fmla="*/ 646560 w 3747746"/>
                <a:gd name="connsiteY0" fmla="*/ 0 h 2182376"/>
                <a:gd name="connsiteX1" fmla="*/ 646560 w 3747746"/>
                <a:gd name="connsiteY1" fmla="*/ 813116 h 2182376"/>
                <a:gd name="connsiteX2" fmla="*/ 528594 w 3747746"/>
                <a:gd name="connsiteY2" fmla="*/ 873351 h 2182376"/>
                <a:gd name="connsiteX3" fmla="*/ 528093 w 3747746"/>
                <a:gd name="connsiteY3" fmla="*/ 873351 h 2182376"/>
                <a:gd name="connsiteX4" fmla="*/ 411254 w 3747746"/>
                <a:gd name="connsiteY4" fmla="*/ 811238 h 2182376"/>
                <a:gd name="connsiteX5" fmla="*/ 260477 w 3747746"/>
                <a:gd name="connsiteY5" fmla="*/ 747245 h 2182376"/>
                <a:gd name="connsiteX6" fmla="*/ 0 w 3747746"/>
                <a:gd name="connsiteY6" fmla="*/ 1091251 h 2182376"/>
                <a:gd name="connsiteX7" fmla="*/ 260477 w 3747746"/>
                <a:gd name="connsiteY7" fmla="*/ 1435257 h 2182376"/>
                <a:gd name="connsiteX8" fmla="*/ 410628 w 3747746"/>
                <a:gd name="connsiteY8" fmla="*/ 1371640 h 2182376"/>
                <a:gd name="connsiteX9" fmla="*/ 527968 w 3747746"/>
                <a:gd name="connsiteY9" fmla="*/ 1308775 h 2182376"/>
                <a:gd name="connsiteX10" fmla="*/ 530347 w 3747746"/>
                <a:gd name="connsiteY10" fmla="*/ 1308775 h 2182376"/>
                <a:gd name="connsiteX11" fmla="*/ 646560 w 3747746"/>
                <a:gd name="connsiteY11" fmla="*/ 1372517 h 2182376"/>
                <a:gd name="connsiteX12" fmla="*/ 646560 w 3747746"/>
                <a:gd name="connsiteY12" fmla="*/ 2182377 h 2182376"/>
                <a:gd name="connsiteX13" fmla="*/ 1904742 w 3747746"/>
                <a:gd name="connsiteY13" fmla="*/ 2182377 h 2182376"/>
                <a:gd name="connsiteX14" fmla="*/ 1948197 w 3747746"/>
                <a:gd name="connsiteY14" fmla="*/ 2096344 h 2182376"/>
                <a:gd name="connsiteX15" fmla="*/ 1895851 w 3747746"/>
                <a:gd name="connsiteY15" fmla="*/ 2001921 h 2182376"/>
                <a:gd name="connsiteX16" fmla="*/ 1894474 w 3747746"/>
                <a:gd name="connsiteY16" fmla="*/ 2000669 h 2182376"/>
                <a:gd name="connsiteX17" fmla="*/ 1821841 w 3747746"/>
                <a:gd name="connsiteY17" fmla="*/ 1828353 h 2182376"/>
                <a:gd name="connsiteX18" fmla="*/ 2197154 w 3747746"/>
                <a:gd name="connsiteY18" fmla="*/ 1536693 h 2182376"/>
                <a:gd name="connsiteX19" fmla="*/ 2572467 w 3747746"/>
                <a:gd name="connsiteY19" fmla="*/ 1828353 h 2182376"/>
                <a:gd name="connsiteX20" fmla="*/ 2499208 w 3747746"/>
                <a:gd name="connsiteY20" fmla="*/ 2001295 h 2182376"/>
                <a:gd name="connsiteX21" fmla="*/ 2497955 w 3747746"/>
                <a:gd name="connsiteY21" fmla="*/ 2002547 h 2182376"/>
                <a:gd name="connsiteX22" fmla="*/ 2446361 w 3747746"/>
                <a:gd name="connsiteY22" fmla="*/ 2096219 h 2182376"/>
                <a:gd name="connsiteX23" fmla="*/ 2486810 w 3747746"/>
                <a:gd name="connsiteY23" fmla="*/ 2182377 h 2182376"/>
                <a:gd name="connsiteX24" fmla="*/ 3747747 w 3747746"/>
                <a:gd name="connsiteY24" fmla="*/ 2182377 h 2182376"/>
                <a:gd name="connsiteX25" fmla="*/ 3747747 w 3747746"/>
                <a:gd name="connsiteY25" fmla="*/ 0 h 2182376"/>
                <a:gd name="connsiteX26" fmla="*/ 646560 w 3747746"/>
                <a:gd name="connsiteY26" fmla="*/ 0 h 2182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747746" h="2182376">
                  <a:moveTo>
                    <a:pt x="646560" y="0"/>
                  </a:moveTo>
                  <a:lnTo>
                    <a:pt x="646560" y="813116"/>
                  </a:lnTo>
                  <a:cubicBezTo>
                    <a:pt x="612122" y="852313"/>
                    <a:pt x="571423" y="873351"/>
                    <a:pt x="528594" y="873351"/>
                  </a:cubicBezTo>
                  <a:lnTo>
                    <a:pt x="528093" y="873351"/>
                  </a:lnTo>
                  <a:cubicBezTo>
                    <a:pt x="486016" y="873226"/>
                    <a:pt x="445567" y="851687"/>
                    <a:pt x="411254" y="811238"/>
                  </a:cubicBezTo>
                  <a:cubicBezTo>
                    <a:pt x="366797" y="769286"/>
                    <a:pt x="314702" y="747245"/>
                    <a:pt x="260477" y="747245"/>
                  </a:cubicBezTo>
                  <a:cubicBezTo>
                    <a:pt x="116839" y="747245"/>
                    <a:pt x="0" y="901528"/>
                    <a:pt x="0" y="1091251"/>
                  </a:cubicBezTo>
                  <a:cubicBezTo>
                    <a:pt x="0" y="1280974"/>
                    <a:pt x="116839" y="1435257"/>
                    <a:pt x="260477" y="1435257"/>
                  </a:cubicBezTo>
                  <a:cubicBezTo>
                    <a:pt x="314326" y="1435257"/>
                    <a:pt x="366297" y="1413216"/>
                    <a:pt x="410628" y="1371640"/>
                  </a:cubicBezTo>
                  <a:cubicBezTo>
                    <a:pt x="444565" y="1331316"/>
                    <a:pt x="485139" y="1309526"/>
                    <a:pt x="527968" y="1308775"/>
                  </a:cubicBezTo>
                  <a:lnTo>
                    <a:pt x="530347" y="1308775"/>
                  </a:lnTo>
                  <a:cubicBezTo>
                    <a:pt x="579563" y="1308775"/>
                    <a:pt x="616631" y="1336952"/>
                    <a:pt x="646560" y="1372517"/>
                  </a:cubicBezTo>
                  <a:lnTo>
                    <a:pt x="646560" y="2182377"/>
                  </a:lnTo>
                  <a:lnTo>
                    <a:pt x="1904742" y="2182377"/>
                  </a:lnTo>
                  <a:cubicBezTo>
                    <a:pt x="1935674" y="2153950"/>
                    <a:pt x="1948823" y="2127151"/>
                    <a:pt x="1948197" y="2096344"/>
                  </a:cubicBezTo>
                  <a:cubicBezTo>
                    <a:pt x="1947696" y="2062657"/>
                    <a:pt x="1929538" y="2029972"/>
                    <a:pt x="1895851" y="2001921"/>
                  </a:cubicBezTo>
                  <a:lnTo>
                    <a:pt x="1894474" y="2000669"/>
                  </a:lnTo>
                  <a:cubicBezTo>
                    <a:pt x="1847012" y="1950326"/>
                    <a:pt x="1821841" y="1890717"/>
                    <a:pt x="1821841" y="1828353"/>
                  </a:cubicBezTo>
                  <a:cubicBezTo>
                    <a:pt x="1821841" y="1667558"/>
                    <a:pt x="1990275" y="1536693"/>
                    <a:pt x="2197154" y="1536693"/>
                  </a:cubicBezTo>
                  <a:cubicBezTo>
                    <a:pt x="2404033" y="1536693"/>
                    <a:pt x="2572467" y="1667558"/>
                    <a:pt x="2572467" y="1828353"/>
                  </a:cubicBezTo>
                  <a:cubicBezTo>
                    <a:pt x="2572467" y="1890967"/>
                    <a:pt x="2547170" y="1950827"/>
                    <a:pt x="2499208" y="2001295"/>
                  </a:cubicBezTo>
                  <a:lnTo>
                    <a:pt x="2497955" y="2002547"/>
                  </a:lnTo>
                  <a:cubicBezTo>
                    <a:pt x="2464268" y="2030849"/>
                    <a:pt x="2446486" y="2063283"/>
                    <a:pt x="2446361" y="2096219"/>
                  </a:cubicBezTo>
                  <a:cubicBezTo>
                    <a:pt x="2446235" y="2126399"/>
                    <a:pt x="2460386" y="2155953"/>
                    <a:pt x="2486810" y="2182377"/>
                  </a:cubicBezTo>
                  <a:lnTo>
                    <a:pt x="3747747" y="2182377"/>
                  </a:lnTo>
                  <a:lnTo>
                    <a:pt x="3747747" y="0"/>
                  </a:lnTo>
                  <a:lnTo>
                    <a:pt x="646560" y="0"/>
                  </a:lnTo>
                  <a:close/>
                </a:path>
              </a:pathLst>
            </a:custGeom>
            <a:solidFill>
              <a:schemeClr val="accent3"/>
            </a:solidFill>
            <a:ln w="12522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spcBef>
                  <a:spcPts val="600"/>
                </a:spcBef>
              </a:pPr>
              <a:endParaRPr lang="de-DE" dirty="0">
                <a:solidFill>
                  <a:schemeClr val="bg2"/>
                </a:solidFill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9213DD76-B8D5-6A8D-76A4-3988B154FFA3}"/>
                </a:ext>
              </a:extLst>
            </p:cNvPr>
            <p:cNvSpPr txBox="1"/>
            <p:nvPr/>
          </p:nvSpPr>
          <p:spPr bwMode="gray">
            <a:xfrm>
              <a:off x="3686102" y="2098281"/>
              <a:ext cx="2265882" cy="851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Im Verdachtsfall: Kompetente und schnelle ärztliche Begleitung. Abklärung des Verdachts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und Lokalisation des Krebses durch bildgebende Verfahren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(PET/CT und MRT).</a:t>
              </a:r>
            </a:p>
          </p:txBody>
        </p:sp>
      </p:grp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8D8C8959-B136-544C-A7DC-C39D8F15DAF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09926" y="3354145"/>
            <a:ext cx="3575270" cy="2698057"/>
            <a:chOff x="409926" y="3354145"/>
            <a:chExt cx="3575270" cy="2698057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84CF334A-CD08-8C8E-E881-7DC61270E103}"/>
                </a:ext>
              </a:extLst>
            </p:cNvPr>
            <p:cNvSpPr/>
            <p:nvPr/>
          </p:nvSpPr>
          <p:spPr bwMode="gray">
            <a:xfrm>
              <a:off x="409926" y="3354145"/>
              <a:ext cx="3575270" cy="2698057"/>
            </a:xfrm>
            <a:custGeom>
              <a:avLst/>
              <a:gdLst>
                <a:gd name="connsiteX0" fmla="*/ 3747872 w 3747872"/>
                <a:gd name="connsiteY0" fmla="*/ 1792662 h 2828311"/>
                <a:gd name="connsiteX1" fmla="*/ 3487520 w 3747872"/>
                <a:gd name="connsiteY1" fmla="*/ 2136668 h 2828311"/>
                <a:gd name="connsiteX2" fmla="*/ 3336743 w 3747872"/>
                <a:gd name="connsiteY2" fmla="*/ 2072550 h 2828311"/>
                <a:gd name="connsiteX3" fmla="*/ 3219779 w 3747872"/>
                <a:gd name="connsiteY3" fmla="*/ 2010437 h 2828311"/>
                <a:gd name="connsiteX4" fmla="*/ 3219403 w 3747872"/>
                <a:gd name="connsiteY4" fmla="*/ 2010437 h 2828311"/>
                <a:gd name="connsiteX5" fmla="*/ 3101186 w 3747872"/>
                <a:gd name="connsiteY5" fmla="*/ 2071048 h 2828311"/>
                <a:gd name="connsiteX6" fmla="*/ 3101186 w 3747872"/>
                <a:gd name="connsiteY6" fmla="*/ 2828311 h 2828311"/>
                <a:gd name="connsiteX7" fmla="*/ 0 w 3747872"/>
                <a:gd name="connsiteY7" fmla="*/ 2828311 h 2828311"/>
                <a:gd name="connsiteX8" fmla="*/ 0 w 3747872"/>
                <a:gd name="connsiteY8" fmla="*/ 645934 h 2828311"/>
                <a:gd name="connsiteX9" fmla="*/ 1269828 w 3747872"/>
                <a:gd name="connsiteY9" fmla="*/ 645934 h 2828311"/>
                <a:gd name="connsiteX10" fmla="*/ 1332944 w 3747872"/>
                <a:gd name="connsiteY10" fmla="*/ 527843 h 2828311"/>
                <a:gd name="connsiteX11" fmla="*/ 1270079 w 3747872"/>
                <a:gd name="connsiteY11" fmla="*/ 410503 h 2828311"/>
                <a:gd name="connsiteX12" fmla="*/ 1206587 w 3747872"/>
                <a:gd name="connsiteY12" fmla="*/ 260352 h 2828311"/>
                <a:gd name="connsiteX13" fmla="*/ 1550593 w 3747872"/>
                <a:gd name="connsiteY13" fmla="*/ 0 h 2828311"/>
                <a:gd name="connsiteX14" fmla="*/ 1894599 w 3747872"/>
                <a:gd name="connsiteY14" fmla="*/ 260352 h 2828311"/>
                <a:gd name="connsiteX15" fmla="*/ 1830481 w 3747872"/>
                <a:gd name="connsiteY15" fmla="*/ 411129 h 2828311"/>
                <a:gd name="connsiteX16" fmla="*/ 1768368 w 3747872"/>
                <a:gd name="connsiteY16" fmla="*/ 528093 h 2828311"/>
                <a:gd name="connsiteX17" fmla="*/ 1828102 w 3747872"/>
                <a:gd name="connsiteY17" fmla="*/ 645934 h 2828311"/>
                <a:gd name="connsiteX18" fmla="*/ 3101186 w 3747872"/>
                <a:gd name="connsiteY18" fmla="*/ 645934 h 2828311"/>
                <a:gd name="connsiteX19" fmla="*/ 3101186 w 3747872"/>
                <a:gd name="connsiteY19" fmla="*/ 1510896 h 2828311"/>
                <a:gd name="connsiteX20" fmla="*/ 3220029 w 3747872"/>
                <a:gd name="connsiteY20" fmla="*/ 1575013 h 2828311"/>
                <a:gd name="connsiteX21" fmla="*/ 3337369 w 3747872"/>
                <a:gd name="connsiteY21" fmla="*/ 1512148 h 2828311"/>
                <a:gd name="connsiteX22" fmla="*/ 3487520 w 3747872"/>
                <a:gd name="connsiteY22" fmla="*/ 1448656 h 2828311"/>
                <a:gd name="connsiteX23" fmla="*/ 3747872 w 3747872"/>
                <a:gd name="connsiteY23" fmla="*/ 1792662 h 282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747872" h="2828311">
                  <a:moveTo>
                    <a:pt x="3747872" y="1792662"/>
                  </a:moveTo>
                  <a:cubicBezTo>
                    <a:pt x="3747872" y="1982385"/>
                    <a:pt x="3631158" y="2136668"/>
                    <a:pt x="3487520" y="2136668"/>
                  </a:cubicBezTo>
                  <a:cubicBezTo>
                    <a:pt x="3433295" y="2136668"/>
                    <a:pt x="3381074" y="2114502"/>
                    <a:pt x="3336743" y="2072550"/>
                  </a:cubicBezTo>
                  <a:cubicBezTo>
                    <a:pt x="3302430" y="2032101"/>
                    <a:pt x="3261981" y="2010687"/>
                    <a:pt x="3219779" y="2010437"/>
                  </a:cubicBezTo>
                  <a:lnTo>
                    <a:pt x="3219403" y="2010437"/>
                  </a:lnTo>
                  <a:cubicBezTo>
                    <a:pt x="3176449" y="2010437"/>
                    <a:pt x="3135750" y="2031600"/>
                    <a:pt x="3101186" y="2071048"/>
                  </a:cubicBezTo>
                  <a:lnTo>
                    <a:pt x="3101186" y="2828311"/>
                  </a:lnTo>
                  <a:lnTo>
                    <a:pt x="0" y="2828311"/>
                  </a:lnTo>
                  <a:lnTo>
                    <a:pt x="0" y="645934"/>
                  </a:lnTo>
                  <a:lnTo>
                    <a:pt x="1269828" y="645934"/>
                  </a:lnTo>
                  <a:cubicBezTo>
                    <a:pt x="1305769" y="615629"/>
                    <a:pt x="1333946" y="578060"/>
                    <a:pt x="1332944" y="527843"/>
                  </a:cubicBezTo>
                  <a:cubicBezTo>
                    <a:pt x="1332193" y="485014"/>
                    <a:pt x="1310403" y="444440"/>
                    <a:pt x="1270079" y="410503"/>
                  </a:cubicBezTo>
                  <a:cubicBezTo>
                    <a:pt x="1228503" y="366171"/>
                    <a:pt x="1206587" y="314326"/>
                    <a:pt x="1206587" y="260352"/>
                  </a:cubicBezTo>
                  <a:cubicBezTo>
                    <a:pt x="1206587" y="116714"/>
                    <a:pt x="1360870" y="0"/>
                    <a:pt x="1550593" y="0"/>
                  </a:cubicBezTo>
                  <a:cubicBezTo>
                    <a:pt x="1740316" y="0"/>
                    <a:pt x="1894599" y="116714"/>
                    <a:pt x="1894599" y="260352"/>
                  </a:cubicBezTo>
                  <a:cubicBezTo>
                    <a:pt x="1894599" y="314577"/>
                    <a:pt x="1872433" y="366798"/>
                    <a:pt x="1830481" y="411129"/>
                  </a:cubicBezTo>
                  <a:cubicBezTo>
                    <a:pt x="1790032" y="445442"/>
                    <a:pt x="1768618" y="485891"/>
                    <a:pt x="1768368" y="528093"/>
                  </a:cubicBezTo>
                  <a:cubicBezTo>
                    <a:pt x="1768242" y="570797"/>
                    <a:pt x="1789156" y="611371"/>
                    <a:pt x="1828102" y="645934"/>
                  </a:cubicBezTo>
                  <a:lnTo>
                    <a:pt x="3101186" y="645934"/>
                  </a:lnTo>
                  <a:lnTo>
                    <a:pt x="3101186" y="1510896"/>
                  </a:lnTo>
                  <a:cubicBezTo>
                    <a:pt x="3131617" y="1547337"/>
                    <a:pt x="3169812" y="1575639"/>
                    <a:pt x="3220029" y="1575013"/>
                  </a:cubicBezTo>
                  <a:cubicBezTo>
                    <a:pt x="3262858" y="1574262"/>
                    <a:pt x="3303432" y="1552472"/>
                    <a:pt x="3337369" y="1512148"/>
                  </a:cubicBezTo>
                  <a:cubicBezTo>
                    <a:pt x="3381701" y="1470572"/>
                    <a:pt x="3433546" y="1448656"/>
                    <a:pt x="3487520" y="1448656"/>
                  </a:cubicBezTo>
                  <a:cubicBezTo>
                    <a:pt x="3631158" y="1448656"/>
                    <a:pt x="3747872" y="1602939"/>
                    <a:pt x="3747872" y="1792662"/>
                  </a:cubicBezTo>
                  <a:close/>
                </a:path>
              </a:pathLst>
            </a:custGeom>
            <a:solidFill>
              <a:schemeClr val="accent2"/>
            </a:solidFill>
            <a:ln w="12522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spcBef>
                  <a:spcPts val="600"/>
                </a:spcBef>
              </a:pPr>
              <a:endParaRPr lang="de-DE" dirty="0"/>
            </a:p>
          </p:txBody>
        </p:sp>
        <p:sp>
          <p:nvSpPr>
            <p:cNvPr id="25" name="Textfeld 24">
              <a:extLst>
                <a:ext uri="{FF2B5EF4-FFF2-40B4-BE49-F238E27FC236}">
                  <a16:creationId xmlns:a16="http://schemas.microsoft.com/office/drawing/2014/main" id="{52CF1463-D449-BD2B-B5BA-D5550855F314}"/>
                </a:ext>
              </a:extLst>
            </p:cNvPr>
            <p:cNvSpPr txBox="1"/>
            <p:nvPr/>
          </p:nvSpPr>
          <p:spPr bwMode="gray">
            <a:xfrm>
              <a:off x="774038" y="4180152"/>
              <a:ext cx="2513650" cy="16154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Bei einem Krankenhausaufenthalt:</a:t>
              </a:r>
            </a:p>
            <a:p>
              <a:pPr marL="144000" marR="0" lvl="0" indent="-14400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Übernahme der Kosten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für einen Krebsspezialisten</a:t>
              </a:r>
            </a:p>
            <a:p>
              <a:pPr marL="144000" marR="0" lvl="0" indent="-14400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de-DE" sz="1200" dirty="0">
                  <a:solidFill>
                    <a:schemeClr val="bg1"/>
                  </a:solidFill>
                </a:rPr>
                <a:t>Ü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bernahme der Kosten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für die Unterbringung im Ein-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oder Zweibettzimmer oder</a:t>
              </a:r>
            </a:p>
            <a:p>
              <a:pPr marL="144000" marR="0" lvl="0" indent="-144000" defTabSz="9144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7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Ersatz-Krankenhaustagegeld </a:t>
              </a:r>
              <a:b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</a:b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</a:rPr>
                <a:t>in Höhe von 75,– EUR</a:t>
              </a:r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7241616B-96D7-0456-D73D-5F8639B7C44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3409387" y="3354145"/>
            <a:ext cx="2958366" cy="2698057"/>
            <a:chOff x="3409387" y="3354145"/>
            <a:chExt cx="2958366" cy="2698057"/>
          </a:xfrm>
        </p:grpSpPr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62D1E552-BEC7-CB12-FB65-F0810C07788E}"/>
                </a:ext>
              </a:extLst>
            </p:cNvPr>
            <p:cNvSpPr/>
            <p:nvPr/>
          </p:nvSpPr>
          <p:spPr bwMode="gray">
            <a:xfrm>
              <a:off x="3409387" y="3354145"/>
              <a:ext cx="2958366" cy="2698057"/>
            </a:xfrm>
            <a:custGeom>
              <a:avLst/>
              <a:gdLst>
                <a:gd name="connsiteX0" fmla="*/ 3101186 w 3101186"/>
                <a:gd name="connsiteY0" fmla="*/ 645934 h 2828311"/>
                <a:gd name="connsiteX1" fmla="*/ 3101186 w 3101186"/>
                <a:gd name="connsiteY1" fmla="*/ 2828311 h 2828311"/>
                <a:gd name="connsiteX2" fmla="*/ 0 w 3101186"/>
                <a:gd name="connsiteY2" fmla="*/ 2828311 h 2828311"/>
                <a:gd name="connsiteX3" fmla="*/ 0 w 3101186"/>
                <a:gd name="connsiteY3" fmla="*/ 2072300 h 2828311"/>
                <a:gd name="connsiteX4" fmla="*/ 75138 w 3101186"/>
                <a:gd name="connsiteY4" fmla="*/ 2041744 h 2828311"/>
                <a:gd name="connsiteX5" fmla="*/ 75388 w 3101186"/>
                <a:gd name="connsiteY5" fmla="*/ 2041744 h 2828311"/>
                <a:gd name="connsiteX6" fmla="*/ 169060 w 3101186"/>
                <a:gd name="connsiteY6" fmla="*/ 2093464 h 2828311"/>
                <a:gd name="connsiteX7" fmla="*/ 170312 w 3101186"/>
                <a:gd name="connsiteY7" fmla="*/ 2094716 h 2828311"/>
                <a:gd name="connsiteX8" fmla="*/ 343254 w 3101186"/>
                <a:gd name="connsiteY8" fmla="*/ 2167975 h 2828311"/>
                <a:gd name="connsiteX9" fmla="*/ 634914 w 3101186"/>
                <a:gd name="connsiteY9" fmla="*/ 1792662 h 2828311"/>
                <a:gd name="connsiteX10" fmla="*/ 343254 w 3101186"/>
                <a:gd name="connsiteY10" fmla="*/ 1417349 h 2828311"/>
                <a:gd name="connsiteX11" fmla="*/ 170939 w 3101186"/>
                <a:gd name="connsiteY11" fmla="*/ 1489982 h 2828311"/>
                <a:gd name="connsiteX12" fmla="*/ 169686 w 3101186"/>
                <a:gd name="connsiteY12" fmla="*/ 1491360 h 2828311"/>
                <a:gd name="connsiteX13" fmla="*/ 75263 w 3101186"/>
                <a:gd name="connsiteY13" fmla="*/ 1543706 h 2828311"/>
                <a:gd name="connsiteX14" fmla="*/ 0 w 3101186"/>
                <a:gd name="connsiteY14" fmla="*/ 1511271 h 2828311"/>
                <a:gd name="connsiteX15" fmla="*/ 0 w 3101186"/>
                <a:gd name="connsiteY15" fmla="*/ 645934 h 2828311"/>
                <a:gd name="connsiteX16" fmla="*/ 1269829 w 3101186"/>
                <a:gd name="connsiteY16" fmla="*/ 645934 h 2828311"/>
                <a:gd name="connsiteX17" fmla="*/ 1332944 w 3101186"/>
                <a:gd name="connsiteY17" fmla="*/ 527843 h 2828311"/>
                <a:gd name="connsiteX18" fmla="*/ 1270079 w 3101186"/>
                <a:gd name="connsiteY18" fmla="*/ 410503 h 2828311"/>
                <a:gd name="connsiteX19" fmla="*/ 1206587 w 3101186"/>
                <a:gd name="connsiteY19" fmla="*/ 260352 h 2828311"/>
                <a:gd name="connsiteX20" fmla="*/ 1550593 w 3101186"/>
                <a:gd name="connsiteY20" fmla="*/ 0 h 2828311"/>
                <a:gd name="connsiteX21" fmla="*/ 1894599 w 3101186"/>
                <a:gd name="connsiteY21" fmla="*/ 260352 h 2828311"/>
                <a:gd name="connsiteX22" fmla="*/ 1830607 w 3101186"/>
                <a:gd name="connsiteY22" fmla="*/ 411129 h 2828311"/>
                <a:gd name="connsiteX23" fmla="*/ 1768493 w 3101186"/>
                <a:gd name="connsiteY23" fmla="*/ 528093 h 2828311"/>
                <a:gd name="connsiteX24" fmla="*/ 1828227 w 3101186"/>
                <a:gd name="connsiteY24" fmla="*/ 645934 h 2828311"/>
                <a:gd name="connsiteX25" fmla="*/ 3101186 w 3101186"/>
                <a:gd name="connsiteY25" fmla="*/ 645934 h 282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101186" h="2828311">
                  <a:moveTo>
                    <a:pt x="3101186" y="645934"/>
                  </a:moveTo>
                  <a:lnTo>
                    <a:pt x="3101186" y="2828311"/>
                  </a:lnTo>
                  <a:lnTo>
                    <a:pt x="0" y="2828311"/>
                  </a:lnTo>
                  <a:lnTo>
                    <a:pt x="0" y="2072300"/>
                  </a:lnTo>
                  <a:cubicBezTo>
                    <a:pt x="23418" y="2052263"/>
                    <a:pt x="48965" y="2041744"/>
                    <a:pt x="75138" y="2041744"/>
                  </a:cubicBezTo>
                  <a:lnTo>
                    <a:pt x="75388" y="2041744"/>
                  </a:lnTo>
                  <a:cubicBezTo>
                    <a:pt x="108324" y="2041869"/>
                    <a:pt x="140758" y="2059777"/>
                    <a:pt x="169060" y="2093464"/>
                  </a:cubicBezTo>
                  <a:lnTo>
                    <a:pt x="170312" y="2094716"/>
                  </a:lnTo>
                  <a:cubicBezTo>
                    <a:pt x="220780" y="2142679"/>
                    <a:pt x="280514" y="2167975"/>
                    <a:pt x="343254" y="2167975"/>
                  </a:cubicBezTo>
                  <a:cubicBezTo>
                    <a:pt x="504049" y="2167975"/>
                    <a:pt x="634914" y="1999542"/>
                    <a:pt x="634914" y="1792662"/>
                  </a:cubicBezTo>
                  <a:cubicBezTo>
                    <a:pt x="634914" y="1585783"/>
                    <a:pt x="504049" y="1417349"/>
                    <a:pt x="343254" y="1417349"/>
                  </a:cubicBezTo>
                  <a:cubicBezTo>
                    <a:pt x="280890" y="1417349"/>
                    <a:pt x="221406" y="1442395"/>
                    <a:pt x="170939" y="1489982"/>
                  </a:cubicBezTo>
                  <a:lnTo>
                    <a:pt x="169686" y="1491360"/>
                  </a:lnTo>
                  <a:cubicBezTo>
                    <a:pt x="141635" y="1525047"/>
                    <a:pt x="108950" y="1543079"/>
                    <a:pt x="75263" y="1543706"/>
                  </a:cubicBezTo>
                  <a:cubicBezTo>
                    <a:pt x="48213" y="1544332"/>
                    <a:pt x="24420" y="1534439"/>
                    <a:pt x="0" y="1511271"/>
                  </a:cubicBezTo>
                  <a:lnTo>
                    <a:pt x="0" y="645934"/>
                  </a:lnTo>
                  <a:lnTo>
                    <a:pt x="1269829" y="645934"/>
                  </a:lnTo>
                  <a:cubicBezTo>
                    <a:pt x="1305769" y="615629"/>
                    <a:pt x="1333946" y="578060"/>
                    <a:pt x="1332944" y="527843"/>
                  </a:cubicBezTo>
                  <a:cubicBezTo>
                    <a:pt x="1332193" y="485014"/>
                    <a:pt x="1310528" y="444440"/>
                    <a:pt x="1270079" y="410503"/>
                  </a:cubicBezTo>
                  <a:cubicBezTo>
                    <a:pt x="1228503" y="366171"/>
                    <a:pt x="1206587" y="314326"/>
                    <a:pt x="1206587" y="260352"/>
                  </a:cubicBezTo>
                  <a:cubicBezTo>
                    <a:pt x="1206587" y="116714"/>
                    <a:pt x="1360996" y="0"/>
                    <a:pt x="1550593" y="0"/>
                  </a:cubicBezTo>
                  <a:cubicBezTo>
                    <a:pt x="1740191" y="0"/>
                    <a:pt x="1894599" y="116714"/>
                    <a:pt x="1894599" y="260352"/>
                  </a:cubicBezTo>
                  <a:cubicBezTo>
                    <a:pt x="1894599" y="314577"/>
                    <a:pt x="1872433" y="366798"/>
                    <a:pt x="1830607" y="411129"/>
                  </a:cubicBezTo>
                  <a:cubicBezTo>
                    <a:pt x="1790032" y="445442"/>
                    <a:pt x="1768618" y="485891"/>
                    <a:pt x="1768493" y="528093"/>
                  </a:cubicBezTo>
                  <a:cubicBezTo>
                    <a:pt x="1768242" y="570797"/>
                    <a:pt x="1789156" y="611496"/>
                    <a:pt x="1828227" y="645934"/>
                  </a:cubicBezTo>
                  <a:lnTo>
                    <a:pt x="3101186" y="645934"/>
                  </a:lnTo>
                  <a:close/>
                </a:path>
              </a:pathLst>
            </a:custGeom>
            <a:solidFill>
              <a:schemeClr val="accent6"/>
            </a:solidFill>
            <a:ln w="12522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spcBef>
                  <a:spcPts val="600"/>
                </a:spcBef>
              </a:pPr>
              <a:endParaRPr lang="de-DE" dirty="0"/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E37A70A8-5C08-064E-E3A7-D949742B9EDC}"/>
                </a:ext>
              </a:extLst>
            </p:cNvPr>
            <p:cNvSpPr txBox="1"/>
            <p:nvPr/>
          </p:nvSpPr>
          <p:spPr bwMode="gray">
            <a:xfrm>
              <a:off x="4375136" y="5033064"/>
              <a:ext cx="1602676" cy="8516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0" tIns="0" rIns="0" bIns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ea typeface="+mn-ea"/>
                  <a:cs typeface="+mn-cs"/>
                </a:rPr>
                <a:t>Gesundheits-Assistance:  telefonische oder Videoberatung</a:t>
              </a:r>
            </a:p>
          </p:txBody>
        </p:sp>
        <p:grpSp>
          <p:nvGrpSpPr>
            <p:cNvPr id="29" name="Grafik 18">
              <a:extLst>
                <a:ext uri="{FF2B5EF4-FFF2-40B4-BE49-F238E27FC236}">
                  <a16:creationId xmlns:a16="http://schemas.microsoft.com/office/drawing/2014/main" id="{EBFC836F-3C1A-4F5E-8435-7A97C717A4A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375136" y="4329160"/>
              <a:ext cx="639299" cy="540000"/>
              <a:chOff x="2876550" y="709612"/>
              <a:chExt cx="6438900" cy="5438775"/>
            </a:xfrm>
            <a:solidFill>
              <a:schemeClr val="bg1"/>
            </a:solidFill>
          </p:grpSpPr>
          <p:sp>
            <p:nvSpPr>
              <p:cNvPr id="30" name="Freihandform: Form 29">
                <a:extLst>
                  <a:ext uri="{FF2B5EF4-FFF2-40B4-BE49-F238E27FC236}">
                    <a16:creationId xmlns:a16="http://schemas.microsoft.com/office/drawing/2014/main" id="{D3D88F6F-4FAD-E20F-A5D2-BDCCCE7EEFD9}"/>
                  </a:ext>
                </a:extLst>
              </p:cNvPr>
              <p:cNvSpPr/>
              <p:nvPr/>
            </p:nvSpPr>
            <p:spPr bwMode="gray">
              <a:xfrm>
                <a:off x="7107174" y="713231"/>
                <a:ext cx="1609725" cy="1609725"/>
              </a:xfrm>
              <a:custGeom>
                <a:avLst/>
                <a:gdLst>
                  <a:gd name="connsiteX0" fmla="*/ 805720 w 1609725"/>
                  <a:gd name="connsiteY0" fmla="*/ 1611535 h 1609725"/>
                  <a:gd name="connsiteX1" fmla="*/ 1611440 w 1609725"/>
                  <a:gd name="connsiteY1" fmla="*/ 805815 h 1609725"/>
                  <a:gd name="connsiteX2" fmla="*/ 805720 w 1609725"/>
                  <a:gd name="connsiteY2" fmla="*/ 0 h 1609725"/>
                  <a:gd name="connsiteX3" fmla="*/ 0 w 1609725"/>
                  <a:gd name="connsiteY3" fmla="*/ 805720 h 1609725"/>
                  <a:gd name="connsiteX4" fmla="*/ 805720 w 1609725"/>
                  <a:gd name="connsiteY4" fmla="*/ 1611535 h 1609725"/>
                  <a:gd name="connsiteX5" fmla="*/ 805720 w 1609725"/>
                  <a:gd name="connsiteY5" fmla="*/ 402908 h 1609725"/>
                  <a:gd name="connsiteX6" fmla="*/ 1208627 w 1609725"/>
                  <a:gd name="connsiteY6" fmla="*/ 805815 h 1609725"/>
                  <a:gd name="connsiteX7" fmla="*/ 805720 w 1609725"/>
                  <a:gd name="connsiteY7" fmla="*/ 1208723 h 1609725"/>
                  <a:gd name="connsiteX8" fmla="*/ 402812 w 1609725"/>
                  <a:gd name="connsiteY8" fmla="*/ 805815 h 1609725"/>
                  <a:gd name="connsiteX9" fmla="*/ 805720 w 1609725"/>
                  <a:gd name="connsiteY9" fmla="*/ 402908 h 160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9725" h="1609725">
                    <a:moveTo>
                      <a:pt x="805720" y="1611535"/>
                    </a:moveTo>
                    <a:cubicBezTo>
                      <a:pt x="1250728" y="1611535"/>
                      <a:pt x="1611440" y="1250728"/>
                      <a:pt x="1611440" y="805815"/>
                    </a:cubicBezTo>
                    <a:cubicBezTo>
                      <a:pt x="1611440" y="360902"/>
                      <a:pt x="1250633" y="0"/>
                      <a:pt x="805720" y="0"/>
                    </a:cubicBezTo>
                    <a:cubicBezTo>
                      <a:pt x="360807" y="0"/>
                      <a:pt x="0" y="360807"/>
                      <a:pt x="0" y="805720"/>
                    </a:cubicBezTo>
                    <a:cubicBezTo>
                      <a:pt x="-95" y="1250728"/>
                      <a:pt x="360712" y="1611535"/>
                      <a:pt x="805720" y="1611535"/>
                    </a:cubicBezTo>
                    <a:close/>
                    <a:moveTo>
                      <a:pt x="805720" y="402908"/>
                    </a:moveTo>
                    <a:cubicBezTo>
                      <a:pt x="1027938" y="402908"/>
                      <a:pt x="1208627" y="583597"/>
                      <a:pt x="1208627" y="805815"/>
                    </a:cubicBezTo>
                    <a:cubicBezTo>
                      <a:pt x="1208627" y="1028033"/>
                      <a:pt x="1027938" y="1208723"/>
                      <a:pt x="805720" y="1208723"/>
                    </a:cubicBezTo>
                    <a:cubicBezTo>
                      <a:pt x="583502" y="1208723"/>
                      <a:pt x="402812" y="1028033"/>
                      <a:pt x="402812" y="805815"/>
                    </a:cubicBezTo>
                    <a:cubicBezTo>
                      <a:pt x="402812" y="583597"/>
                      <a:pt x="583502" y="402908"/>
                      <a:pt x="805720" y="402908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3" name="Freihandform: Form 32">
                <a:extLst>
                  <a:ext uri="{FF2B5EF4-FFF2-40B4-BE49-F238E27FC236}">
                    <a16:creationId xmlns:a16="http://schemas.microsoft.com/office/drawing/2014/main" id="{3BD75B69-4882-7487-ABB6-1A63A4A82D0A}"/>
                  </a:ext>
                </a:extLst>
              </p:cNvPr>
              <p:cNvSpPr/>
              <p:nvPr/>
            </p:nvSpPr>
            <p:spPr bwMode="gray">
              <a:xfrm>
                <a:off x="3880771" y="709612"/>
                <a:ext cx="1609725" cy="1609725"/>
              </a:xfrm>
              <a:custGeom>
                <a:avLst/>
                <a:gdLst>
                  <a:gd name="connsiteX0" fmla="*/ 1611439 w 1609725"/>
                  <a:gd name="connsiteY0" fmla="*/ 805720 h 1609725"/>
                  <a:gd name="connsiteX1" fmla="*/ 805720 w 1609725"/>
                  <a:gd name="connsiteY1" fmla="*/ 1611439 h 1609725"/>
                  <a:gd name="connsiteX2" fmla="*/ 0 w 1609725"/>
                  <a:gd name="connsiteY2" fmla="*/ 805720 h 1609725"/>
                  <a:gd name="connsiteX3" fmla="*/ 805720 w 1609725"/>
                  <a:gd name="connsiteY3" fmla="*/ 0 h 1609725"/>
                  <a:gd name="connsiteX4" fmla="*/ 1611439 w 1609725"/>
                  <a:gd name="connsiteY4" fmla="*/ 805720 h 1609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09725" h="1609725">
                    <a:moveTo>
                      <a:pt x="1611439" y="805720"/>
                    </a:moveTo>
                    <a:cubicBezTo>
                      <a:pt x="1611439" y="1250707"/>
                      <a:pt x="1250706" y="1611439"/>
                      <a:pt x="805720" y="1611439"/>
                    </a:cubicBezTo>
                    <a:cubicBezTo>
                      <a:pt x="360733" y="1611439"/>
                      <a:pt x="0" y="1250706"/>
                      <a:pt x="0" y="805720"/>
                    </a:cubicBezTo>
                    <a:cubicBezTo>
                      <a:pt x="0" y="360733"/>
                      <a:pt x="360733" y="0"/>
                      <a:pt x="805720" y="0"/>
                    </a:cubicBezTo>
                    <a:cubicBezTo>
                      <a:pt x="1250706" y="0"/>
                      <a:pt x="1611439" y="360733"/>
                      <a:pt x="1611439" y="80572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4" name="Freihandform: Form 33">
                <a:extLst>
                  <a:ext uri="{FF2B5EF4-FFF2-40B4-BE49-F238E27FC236}">
                    <a16:creationId xmlns:a16="http://schemas.microsoft.com/office/drawing/2014/main" id="{362B500E-B963-A0B2-A180-D1733E910886}"/>
                  </a:ext>
                </a:extLst>
              </p:cNvPr>
              <p:cNvSpPr/>
              <p:nvPr/>
            </p:nvSpPr>
            <p:spPr bwMode="gray">
              <a:xfrm>
                <a:off x="2876550" y="2724054"/>
                <a:ext cx="3619500" cy="3419475"/>
              </a:xfrm>
              <a:custGeom>
                <a:avLst/>
                <a:gdLst>
                  <a:gd name="connsiteX0" fmla="*/ 3622834 w 3619500"/>
                  <a:gd name="connsiteY0" fmla="*/ 1048226 h 3419475"/>
                  <a:gd name="connsiteX1" fmla="*/ 2515743 w 3619500"/>
                  <a:gd name="connsiteY1" fmla="*/ 0 h 3419475"/>
                  <a:gd name="connsiteX2" fmla="*/ 1813179 w 3619500"/>
                  <a:gd name="connsiteY2" fmla="*/ 0 h 3419475"/>
                  <a:gd name="connsiteX3" fmla="*/ 1110329 w 3619500"/>
                  <a:gd name="connsiteY3" fmla="*/ 0 h 3419475"/>
                  <a:gd name="connsiteX4" fmla="*/ 0 w 3619500"/>
                  <a:gd name="connsiteY4" fmla="*/ 1110234 h 3419475"/>
                  <a:gd name="connsiteX5" fmla="*/ 0 w 3619500"/>
                  <a:gd name="connsiteY5" fmla="*/ 3424333 h 3419475"/>
                  <a:gd name="connsiteX6" fmla="*/ 1208627 w 3619500"/>
                  <a:gd name="connsiteY6" fmla="*/ 3424333 h 3419475"/>
                  <a:gd name="connsiteX7" fmla="*/ 1209389 w 3619500"/>
                  <a:gd name="connsiteY7" fmla="*/ 1409986 h 3419475"/>
                  <a:gd name="connsiteX8" fmla="*/ 1409986 w 3619500"/>
                  <a:gd name="connsiteY8" fmla="*/ 1208532 h 3419475"/>
                  <a:gd name="connsiteX9" fmla="*/ 1812893 w 3619500"/>
                  <a:gd name="connsiteY9" fmla="*/ 1208532 h 3419475"/>
                  <a:gd name="connsiteX10" fmla="*/ 2215801 w 3619500"/>
                  <a:gd name="connsiteY10" fmla="*/ 1208532 h 3419475"/>
                  <a:gd name="connsiteX11" fmla="*/ 2416397 w 3619500"/>
                  <a:gd name="connsiteY11" fmla="*/ 1409986 h 3419475"/>
                  <a:gd name="connsiteX12" fmla="*/ 2417159 w 3619500"/>
                  <a:gd name="connsiteY12" fmla="*/ 3424333 h 3419475"/>
                  <a:gd name="connsiteX13" fmla="*/ 3625787 w 3619500"/>
                  <a:gd name="connsiteY13" fmla="*/ 3424333 h 3419475"/>
                  <a:gd name="connsiteX14" fmla="*/ 3625787 w 3619500"/>
                  <a:gd name="connsiteY14" fmla="*/ 3422332 h 3419475"/>
                  <a:gd name="connsiteX15" fmla="*/ 3625787 w 3619500"/>
                  <a:gd name="connsiteY15" fmla="*/ 1110234 h 3419475"/>
                  <a:gd name="connsiteX16" fmla="*/ 3622834 w 3619500"/>
                  <a:gd name="connsiteY16" fmla="*/ 1048226 h 3419475"/>
                  <a:gd name="connsiteX17" fmla="*/ 3622834 w 3619500"/>
                  <a:gd name="connsiteY17" fmla="*/ 1048226 h 3419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619500" h="3419475">
                    <a:moveTo>
                      <a:pt x="3622834" y="1048226"/>
                    </a:moveTo>
                    <a:cubicBezTo>
                      <a:pt x="3590163" y="464820"/>
                      <a:pt x="3106960" y="0"/>
                      <a:pt x="2515743" y="0"/>
                    </a:cubicBezTo>
                    <a:lnTo>
                      <a:pt x="1813179" y="0"/>
                    </a:lnTo>
                    <a:lnTo>
                      <a:pt x="1110329" y="0"/>
                    </a:lnTo>
                    <a:cubicBezTo>
                      <a:pt x="498158" y="-95"/>
                      <a:pt x="0" y="498062"/>
                      <a:pt x="0" y="1110234"/>
                    </a:cubicBezTo>
                    <a:lnTo>
                      <a:pt x="0" y="3424333"/>
                    </a:lnTo>
                    <a:lnTo>
                      <a:pt x="1208627" y="3424333"/>
                    </a:lnTo>
                    <a:cubicBezTo>
                      <a:pt x="1208627" y="3424333"/>
                      <a:pt x="1209389" y="1410176"/>
                      <a:pt x="1209389" y="1409986"/>
                    </a:cubicBezTo>
                    <a:cubicBezTo>
                      <a:pt x="1212818" y="1272159"/>
                      <a:pt x="1271397" y="1208532"/>
                      <a:pt x="1409986" y="1208532"/>
                    </a:cubicBezTo>
                    <a:cubicBezTo>
                      <a:pt x="1411224" y="1208532"/>
                      <a:pt x="1812893" y="1208532"/>
                      <a:pt x="1812893" y="1208532"/>
                    </a:cubicBezTo>
                    <a:cubicBezTo>
                      <a:pt x="1812893" y="1208532"/>
                      <a:pt x="2214563" y="1208532"/>
                      <a:pt x="2215801" y="1208532"/>
                    </a:cubicBezTo>
                    <a:cubicBezTo>
                      <a:pt x="2354390" y="1208532"/>
                      <a:pt x="2412968" y="1272159"/>
                      <a:pt x="2416397" y="1409986"/>
                    </a:cubicBezTo>
                    <a:cubicBezTo>
                      <a:pt x="2416397" y="1410176"/>
                      <a:pt x="2417159" y="3424333"/>
                      <a:pt x="2417159" y="3424333"/>
                    </a:cubicBezTo>
                    <a:lnTo>
                      <a:pt x="3625787" y="3424333"/>
                    </a:lnTo>
                    <a:lnTo>
                      <a:pt x="3625787" y="3422332"/>
                    </a:lnTo>
                    <a:lnTo>
                      <a:pt x="3625787" y="1110234"/>
                    </a:lnTo>
                    <a:cubicBezTo>
                      <a:pt x="3626072" y="1089279"/>
                      <a:pt x="3624072" y="1068705"/>
                      <a:pt x="3622834" y="1048226"/>
                    </a:cubicBezTo>
                    <a:lnTo>
                      <a:pt x="3622834" y="1048226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35" name="Freihandform: Form 34">
                <a:extLst>
                  <a:ext uri="{FF2B5EF4-FFF2-40B4-BE49-F238E27FC236}">
                    <a16:creationId xmlns:a16="http://schemas.microsoft.com/office/drawing/2014/main" id="{4DE2F2E5-07C4-812F-A06B-BA242727CD4C}"/>
                  </a:ext>
                </a:extLst>
              </p:cNvPr>
              <p:cNvSpPr/>
              <p:nvPr/>
            </p:nvSpPr>
            <p:spPr bwMode="gray">
              <a:xfrm>
                <a:off x="6721602" y="2727769"/>
                <a:ext cx="2590800" cy="3409950"/>
              </a:xfrm>
              <a:custGeom>
                <a:avLst/>
                <a:gdLst>
                  <a:gd name="connsiteX0" fmla="*/ 1590675 w 2590800"/>
                  <a:gd name="connsiteY0" fmla="*/ 0 h 3409950"/>
                  <a:gd name="connsiteX1" fmla="*/ 784955 w 2590800"/>
                  <a:gd name="connsiteY1" fmla="*/ 0 h 3409950"/>
                  <a:gd name="connsiteX2" fmla="*/ 0 w 2590800"/>
                  <a:gd name="connsiteY2" fmla="*/ 384143 h 3409950"/>
                  <a:gd name="connsiteX3" fmla="*/ 180689 w 2590800"/>
                  <a:gd name="connsiteY3" fmla="*/ 805720 h 3409950"/>
                  <a:gd name="connsiteX4" fmla="*/ 784955 w 2590800"/>
                  <a:gd name="connsiteY4" fmla="*/ 402812 h 3409950"/>
                  <a:gd name="connsiteX5" fmla="*/ 1590675 w 2590800"/>
                  <a:gd name="connsiteY5" fmla="*/ 402812 h 3409950"/>
                  <a:gd name="connsiteX6" fmla="*/ 2194941 w 2590800"/>
                  <a:gd name="connsiteY6" fmla="*/ 1007078 h 3409950"/>
                  <a:gd name="connsiteX7" fmla="*/ 2194941 w 2590800"/>
                  <a:gd name="connsiteY7" fmla="*/ 3418428 h 3409950"/>
                  <a:gd name="connsiteX8" fmla="*/ 2597849 w 2590800"/>
                  <a:gd name="connsiteY8" fmla="*/ 3418428 h 3409950"/>
                  <a:gd name="connsiteX9" fmla="*/ 2597849 w 2590800"/>
                  <a:gd name="connsiteY9" fmla="*/ 1007173 h 3409950"/>
                  <a:gd name="connsiteX10" fmla="*/ 1590675 w 2590800"/>
                  <a:gd name="connsiteY10" fmla="*/ 0 h 340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90800" h="3409950">
                    <a:moveTo>
                      <a:pt x="1590675" y="0"/>
                    </a:moveTo>
                    <a:lnTo>
                      <a:pt x="784955" y="0"/>
                    </a:lnTo>
                    <a:cubicBezTo>
                      <a:pt x="466058" y="0"/>
                      <a:pt x="184690" y="151924"/>
                      <a:pt x="0" y="384143"/>
                    </a:cubicBezTo>
                    <a:cubicBezTo>
                      <a:pt x="107728" y="581787"/>
                      <a:pt x="180689" y="805720"/>
                      <a:pt x="180689" y="805720"/>
                    </a:cubicBezTo>
                    <a:cubicBezTo>
                      <a:pt x="180689" y="594170"/>
                      <a:pt x="451866" y="402812"/>
                      <a:pt x="784955" y="402812"/>
                    </a:cubicBezTo>
                    <a:lnTo>
                      <a:pt x="1590675" y="402812"/>
                    </a:lnTo>
                    <a:cubicBezTo>
                      <a:pt x="1923859" y="402812"/>
                      <a:pt x="2194941" y="673989"/>
                      <a:pt x="2194941" y="1007078"/>
                    </a:cubicBezTo>
                    <a:lnTo>
                      <a:pt x="2194941" y="3418428"/>
                    </a:lnTo>
                    <a:lnTo>
                      <a:pt x="2597849" y="3418428"/>
                    </a:lnTo>
                    <a:lnTo>
                      <a:pt x="2597849" y="1007173"/>
                    </a:lnTo>
                    <a:cubicBezTo>
                      <a:pt x="2597849" y="451866"/>
                      <a:pt x="2146078" y="0"/>
                      <a:pt x="1590675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58884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8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1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19 -0.00024 L 0.00013 -0.00024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1406 -0.00023 L -0.00026 -0.00023 " pathEditMode="relative" rAng="0" ptsTypes="AA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419 -0.00024 L 0.00013 -0.00024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6515B07D-F7ED-9239-AD4F-1D075E917948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19262" y="1816274"/>
            <a:ext cx="11064552" cy="1836000"/>
            <a:chOff x="419262" y="1981647"/>
            <a:chExt cx="11064552" cy="1836000"/>
          </a:xfrm>
        </p:grpSpPr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18D6171B-B5AC-940B-6E31-00C50AAA7AF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19262" y="1981647"/>
              <a:ext cx="11064552" cy="1836000"/>
              <a:chOff x="419262" y="1981647"/>
              <a:chExt cx="11064552" cy="1836000"/>
            </a:xfrm>
          </p:grpSpPr>
          <p:sp>
            <p:nvSpPr>
              <p:cNvPr id="4" name="Rechteck: abgerundete Ecken 3">
                <a:extLst>
                  <a:ext uri="{FF2B5EF4-FFF2-40B4-BE49-F238E27FC236}">
                    <a16:creationId xmlns:a16="http://schemas.microsoft.com/office/drawing/2014/main" id="{80877D51-0207-AB33-EBE9-2124A86E9DED}"/>
                  </a:ext>
                </a:extLst>
              </p:cNvPr>
              <p:cNvSpPr/>
              <p:nvPr/>
            </p:nvSpPr>
            <p:spPr bwMode="gray">
              <a:xfrm>
                <a:off x="419262" y="1981647"/>
                <a:ext cx="11064552" cy="1836000"/>
              </a:xfrm>
              <a:prstGeom prst="roundRect">
                <a:avLst/>
              </a:prstGeom>
              <a:noFill/>
              <a:ln w="635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t" anchorCtr="0"/>
              <a:lstStyle/>
              <a:p>
                <a:pPr marL="180000" indent="-180000" algn="l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8" name="Gerader Verbinder 7">
                <a:extLst>
                  <a:ext uri="{FF2B5EF4-FFF2-40B4-BE49-F238E27FC236}">
                    <a16:creationId xmlns:a16="http://schemas.microsoft.com/office/drawing/2014/main" id="{6B10F9A5-A70D-CFE6-7F38-32CF574CB6FE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19262" y="2586261"/>
                <a:ext cx="11064552" cy="0"/>
              </a:xfrm>
              <a:prstGeom prst="lin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extplatzhalter 3">
              <a:extLst>
                <a:ext uri="{FF2B5EF4-FFF2-40B4-BE49-F238E27FC236}">
                  <a16:creationId xmlns:a16="http://schemas.microsoft.com/office/drawing/2014/main" id="{5C0E2814-A27F-F895-B8C6-A258FACC35B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29999" y="2197647"/>
              <a:ext cx="10332000" cy="1620000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1200"/>
                </a:spcAft>
                <a:tabLst>
                  <a:tab pos="2695575" algn="l"/>
                  <a:tab pos="4302125" algn="l"/>
                </a:tabLst>
              </a:pPr>
              <a:r>
                <a:rPr lang="de-DE" b="1" dirty="0">
                  <a:solidFill>
                    <a:schemeClr val="accent2"/>
                  </a:solidFill>
                  <a:ea typeface="+mj-ea"/>
                  <a:cs typeface="+mj-cs"/>
                </a:rPr>
                <a:t>30 EUR pro Monat pro Mitarbeiter.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 1.300	30,57 EUR	1.300 EUR Budget p. a.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 600 und BKZ 50	30,40 EUR	600 EUR Budget p. a. und 50% Zahnersatz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 600, BKVP und BKS	30,80 EUR	600 EUR Budget p. a. , Vorsorgebaustein und 200 EUR Brillenleistung</a:t>
              </a:r>
            </a:p>
          </p:txBody>
        </p:sp>
      </p:grpSp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CA7D8DE1-B2F6-8904-844E-460690A6D561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dirty="0"/>
              <a:t>Rechenbeispiele</a:t>
            </a:r>
          </a:p>
        </p:txBody>
      </p:sp>
      <p:sp>
        <p:nvSpPr>
          <p:cNvPr id="5" name="Textplatzhalter 15">
            <a:extLst>
              <a:ext uri="{FF2B5EF4-FFF2-40B4-BE49-F238E27FC236}">
                <a16:creationId xmlns:a16="http://schemas.microsoft.com/office/drawing/2014/main" id="{3879760D-7CF6-5FA9-F3BA-E3869431747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407987" y="1103487"/>
            <a:ext cx="9720460" cy="553703"/>
          </a:xfrm>
        </p:spPr>
        <p:txBody>
          <a:bodyPr/>
          <a:lstStyle/>
          <a:p>
            <a:r>
              <a:rPr lang="de-DE" sz="1400" b="1" dirty="0">
                <a:solidFill>
                  <a:schemeClr val="tx1"/>
                </a:solidFill>
              </a:rPr>
              <a:t>Der Arbeitgeber wird einen bestimmten Betrag investieren wollen. Im Folgenden sehen Sie, wie flexibel </a:t>
            </a:r>
            <a:br>
              <a:rPr lang="de-DE" sz="1400" b="1" dirty="0">
                <a:solidFill>
                  <a:schemeClr val="tx1"/>
                </a:solidFill>
              </a:rPr>
            </a:br>
            <a:r>
              <a:rPr lang="de-DE" sz="1400" b="1" dirty="0">
                <a:solidFill>
                  <a:schemeClr val="tx1"/>
                </a:solidFill>
              </a:rPr>
              <a:t>Sie mit dem Angebot der HanseMerkur auf die Wünsche der Arbeitgeber eingehen können: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AB6A70B1-1948-244D-6C2D-8CA60FE3A41D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19262" y="4091839"/>
            <a:ext cx="11064552" cy="1836000"/>
            <a:chOff x="419262" y="4257212"/>
            <a:chExt cx="11064552" cy="1836000"/>
          </a:xfrm>
        </p:grpSpPr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28BB0D99-04C8-3737-DD35-F5E28E787AE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19262" y="4257212"/>
              <a:ext cx="11064552" cy="1836000"/>
              <a:chOff x="419262" y="1981647"/>
              <a:chExt cx="11064552" cy="1836000"/>
            </a:xfrm>
          </p:grpSpPr>
          <p:sp>
            <p:nvSpPr>
              <p:cNvPr id="20" name="Rechteck: abgerundete Ecken 19">
                <a:extLst>
                  <a:ext uri="{FF2B5EF4-FFF2-40B4-BE49-F238E27FC236}">
                    <a16:creationId xmlns:a16="http://schemas.microsoft.com/office/drawing/2014/main" id="{98C0F31A-9D54-4395-8514-AB25C2B183FB}"/>
                  </a:ext>
                </a:extLst>
              </p:cNvPr>
              <p:cNvSpPr/>
              <p:nvPr/>
            </p:nvSpPr>
            <p:spPr bwMode="gray">
              <a:xfrm>
                <a:off x="419262" y="1981647"/>
                <a:ext cx="11064552" cy="1836000"/>
              </a:xfrm>
              <a:prstGeom prst="roundRect">
                <a:avLst/>
              </a:prstGeom>
              <a:noFill/>
              <a:ln w="63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08000" tIns="108000" rIns="108000" bIns="108000" rtlCol="0" anchor="t" anchorCtr="0"/>
              <a:lstStyle/>
              <a:p>
                <a:pPr marL="180000" indent="-180000" algn="l">
                  <a:lnSpc>
                    <a:spcPct val="100000"/>
                  </a:lnSpc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endParaRPr lang="de-DE" sz="1600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756F23F3-E804-3FB7-47ED-107082288ECA}"/>
                  </a:ext>
                </a:extLst>
              </p:cNvPr>
              <p:cNvCxnSpPr>
                <a:cxnSpLocks/>
              </p:cNvCxnSpPr>
              <p:nvPr/>
            </p:nvCxnSpPr>
            <p:spPr bwMode="gray">
              <a:xfrm>
                <a:off x="419262" y="2614952"/>
                <a:ext cx="11064552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platzhalter 3">
              <a:extLst>
                <a:ext uri="{FF2B5EF4-FFF2-40B4-BE49-F238E27FC236}">
                  <a16:creationId xmlns:a16="http://schemas.microsoft.com/office/drawing/2014/main" id="{4EEFE1C3-2E13-A332-4687-27B85DE07B1E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929999" y="4473212"/>
              <a:ext cx="10332000" cy="1620000"/>
            </a:xfrm>
            <a:prstGeom prst="rect">
              <a:avLst/>
            </a:prstGeom>
          </p:spPr>
          <p:txBody>
            <a:bodyPr lIns="0" tIns="0" rIns="0" bIns="0"/>
            <a:lstStyle>
              <a:lvl1pPr marL="0" indent="0" algn="l" defTabSz="914400" rtl="0" eaLnBrk="1" latinLnBrk="0" hangingPunct="1">
                <a:lnSpc>
                  <a:spcPct val="100000"/>
                </a:lnSpc>
                <a:spcBef>
                  <a:spcPts val="1200"/>
                </a:spcBef>
                <a:buFontTx/>
                <a:buNone/>
                <a:defRPr sz="1600" kern="120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914400" rtl="0" eaLnBrk="1" latinLnBrk="0" hangingPunct="1">
                <a:lnSpc>
                  <a:spcPct val="10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80000" indent="-180000" algn="l" defTabSz="914400" rtl="0" eaLnBrk="1" latinLnBrk="0" hangingPunct="1">
                <a:lnSpc>
                  <a:spcPct val="100000"/>
                </a:lnSpc>
                <a:spcBef>
                  <a:spcPts val="6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6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540000" indent="-180000" algn="l" defTabSz="914400" rtl="0" eaLnBrk="1" latinLnBrk="0" hangingPunct="1">
                <a:lnSpc>
                  <a:spcPct val="100000"/>
                </a:lnSpc>
                <a:spcBef>
                  <a:spcPts val="3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1200"/>
                </a:spcAft>
                <a:tabLst>
                  <a:tab pos="2695575" algn="l"/>
                  <a:tab pos="4302125" algn="l"/>
                </a:tabLst>
              </a:pPr>
              <a:r>
                <a:rPr lang="de-DE" b="1" dirty="0">
                  <a:ea typeface="+mj-ea"/>
                  <a:cs typeface="+mj-cs"/>
                </a:rPr>
                <a:t>40 EUR pro Monat pro Mitarbeiter.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BKBT 1.100	39,90 EUR	1.600 EUR Budget p. a.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BKBT 700 und BKZ 70	39,73 EUR	700 EUR Budget p. a. und 70% Zahnersatz</a:t>
              </a:r>
            </a:p>
            <a:p>
              <a:pPr>
                <a:tabLst>
                  <a:tab pos="2695575" algn="l"/>
                  <a:tab pos="4302125" algn="l"/>
                </a:tabLst>
              </a:pPr>
              <a:r>
                <a:rPr lang="de-DE" sz="1400" dirty="0">
                  <a:solidFill>
                    <a:schemeClr val="tx1"/>
                  </a:solidFill>
                </a:rPr>
                <a:t>BKBT 700, BKZ 50 und BKS	40,73 EUR	700 EUR Budget p. a., 50% Zahnersatz und 200 EUR Brillenleistung</a:t>
              </a:r>
            </a:p>
          </p:txBody>
        </p:sp>
      </p:grp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A1B2E71F-4BB7-6F97-1634-1C4E226F7C4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761715" y="1640915"/>
            <a:ext cx="992665" cy="992665"/>
            <a:chOff x="9492533" y="1518566"/>
            <a:chExt cx="992665" cy="992665"/>
          </a:xfrm>
        </p:grpSpPr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713140C8-CDAB-1A24-701E-26B773A3BD2A}"/>
                </a:ext>
              </a:extLst>
            </p:cNvPr>
            <p:cNvSpPr/>
            <p:nvPr/>
          </p:nvSpPr>
          <p:spPr bwMode="gray">
            <a:xfrm>
              <a:off x="9492533" y="1518566"/>
              <a:ext cx="992665" cy="99266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" name="Grafik 154">
              <a:extLst>
                <a:ext uri="{FF2B5EF4-FFF2-40B4-BE49-F238E27FC236}">
                  <a16:creationId xmlns:a16="http://schemas.microsoft.com/office/drawing/2014/main" id="{5F12FF33-F029-2BD1-2159-FD4E2C9507E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9670719" y="1744898"/>
              <a:ext cx="636293" cy="540000"/>
            </a:xfrm>
            <a:custGeom>
              <a:avLst/>
              <a:gdLst>
                <a:gd name="connsiteX0" fmla="*/ 1065371 w 3209925"/>
                <a:gd name="connsiteY0" fmla="*/ 1799177 h 2724150"/>
                <a:gd name="connsiteX1" fmla="*/ 0 w 3209925"/>
                <a:gd name="connsiteY1" fmla="*/ 904780 h 2724150"/>
                <a:gd name="connsiteX2" fmla="*/ 0 w 3209925"/>
                <a:gd name="connsiteY2" fmla="*/ 1955387 h 2724150"/>
                <a:gd name="connsiteX3" fmla="*/ 807625 w 3209925"/>
                <a:gd name="connsiteY3" fmla="*/ 2633472 h 2724150"/>
                <a:gd name="connsiteX4" fmla="*/ 1325975 w 3209925"/>
                <a:gd name="connsiteY4" fmla="*/ 2632710 h 2724150"/>
                <a:gd name="connsiteX5" fmla="*/ 3213545 w 3209925"/>
                <a:gd name="connsiteY5" fmla="*/ 1053751 h 2724150"/>
                <a:gd name="connsiteX6" fmla="*/ 3213545 w 3209925"/>
                <a:gd name="connsiteY6" fmla="*/ 0 h 2724150"/>
                <a:gd name="connsiteX7" fmla="*/ 1065371 w 3209925"/>
                <a:gd name="connsiteY7" fmla="*/ 1799177 h 272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25" h="2724150">
                  <a:moveTo>
                    <a:pt x="1065371" y="1799177"/>
                  </a:moveTo>
                  <a:lnTo>
                    <a:pt x="0" y="904780"/>
                  </a:lnTo>
                  <a:lnTo>
                    <a:pt x="0" y="1955387"/>
                  </a:lnTo>
                  <a:lnTo>
                    <a:pt x="807625" y="2633472"/>
                  </a:lnTo>
                  <a:cubicBezTo>
                    <a:pt x="957453" y="2759393"/>
                    <a:pt x="1176433" y="2759297"/>
                    <a:pt x="1325975" y="2632710"/>
                  </a:cubicBezTo>
                  <a:lnTo>
                    <a:pt x="3213545" y="1053751"/>
                  </a:lnTo>
                  <a:lnTo>
                    <a:pt x="3213545" y="0"/>
                  </a:lnTo>
                  <a:lnTo>
                    <a:pt x="1065371" y="1799177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F40DFA1-6FDF-F9C9-4B35-5927E6876C3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10761715" y="3916480"/>
            <a:ext cx="992665" cy="992665"/>
            <a:chOff x="11001886" y="1518566"/>
            <a:chExt cx="992665" cy="992665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1820235A-5BAD-D34A-0131-160DA6C8B947}"/>
                </a:ext>
              </a:extLst>
            </p:cNvPr>
            <p:cNvSpPr/>
            <p:nvPr/>
          </p:nvSpPr>
          <p:spPr bwMode="gray">
            <a:xfrm>
              <a:off x="11001886" y="1518566"/>
              <a:ext cx="992665" cy="992665"/>
            </a:xfrm>
            <a:prstGeom prst="ellipse">
              <a:avLst/>
            </a:prstGeom>
            <a:solidFill>
              <a:schemeClr val="bg1"/>
            </a:solidFill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0" name="Grafik 154">
              <a:extLst>
                <a:ext uri="{FF2B5EF4-FFF2-40B4-BE49-F238E27FC236}">
                  <a16:creationId xmlns:a16="http://schemas.microsoft.com/office/drawing/2014/main" id="{294E69F9-D171-CF81-D005-6A8EB1D969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11180072" y="1744898"/>
              <a:ext cx="636293" cy="540000"/>
            </a:xfrm>
            <a:custGeom>
              <a:avLst/>
              <a:gdLst>
                <a:gd name="connsiteX0" fmla="*/ 1065371 w 3209925"/>
                <a:gd name="connsiteY0" fmla="*/ 1799177 h 2724150"/>
                <a:gd name="connsiteX1" fmla="*/ 0 w 3209925"/>
                <a:gd name="connsiteY1" fmla="*/ 904780 h 2724150"/>
                <a:gd name="connsiteX2" fmla="*/ 0 w 3209925"/>
                <a:gd name="connsiteY2" fmla="*/ 1955387 h 2724150"/>
                <a:gd name="connsiteX3" fmla="*/ 807625 w 3209925"/>
                <a:gd name="connsiteY3" fmla="*/ 2633472 h 2724150"/>
                <a:gd name="connsiteX4" fmla="*/ 1325975 w 3209925"/>
                <a:gd name="connsiteY4" fmla="*/ 2632710 h 2724150"/>
                <a:gd name="connsiteX5" fmla="*/ 3213545 w 3209925"/>
                <a:gd name="connsiteY5" fmla="*/ 1053751 h 2724150"/>
                <a:gd name="connsiteX6" fmla="*/ 3213545 w 3209925"/>
                <a:gd name="connsiteY6" fmla="*/ 0 h 2724150"/>
                <a:gd name="connsiteX7" fmla="*/ 1065371 w 3209925"/>
                <a:gd name="connsiteY7" fmla="*/ 1799177 h 2724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09925" h="2724150">
                  <a:moveTo>
                    <a:pt x="1065371" y="1799177"/>
                  </a:moveTo>
                  <a:lnTo>
                    <a:pt x="0" y="904780"/>
                  </a:lnTo>
                  <a:lnTo>
                    <a:pt x="0" y="1955387"/>
                  </a:lnTo>
                  <a:lnTo>
                    <a:pt x="807625" y="2633472"/>
                  </a:lnTo>
                  <a:cubicBezTo>
                    <a:pt x="957453" y="2759393"/>
                    <a:pt x="1176433" y="2759297"/>
                    <a:pt x="1325975" y="2632710"/>
                  </a:cubicBezTo>
                  <a:lnTo>
                    <a:pt x="3213545" y="1053751"/>
                  </a:lnTo>
                  <a:lnTo>
                    <a:pt x="3213545" y="0"/>
                  </a:lnTo>
                  <a:lnTo>
                    <a:pt x="1065371" y="1799177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3598178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067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ildplatzhalter 1">
            <a:extLst>
              <a:ext uri="{FF2B5EF4-FFF2-40B4-BE49-F238E27FC236}">
                <a16:creationId xmlns:a16="http://schemas.microsoft.com/office/drawing/2014/main" id="{AB5887C4-3C81-D9F4-3E77-572C51416D6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9ED99AF-C2D1-B5C9-2417-9FD994B3995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1A551FA8-7BE4-61E9-1DC7-F708EFCE10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Weitere Charts </a:t>
            </a:r>
          </a:p>
        </p:txBody>
      </p:sp>
      <p:sp>
        <p:nvSpPr>
          <p:cNvPr id="5" name="Untertitel 4">
            <a:extLst>
              <a:ext uri="{FF2B5EF4-FFF2-40B4-BE49-F238E27FC236}">
                <a16:creationId xmlns:a16="http://schemas.microsoft.com/office/drawing/2014/main" id="{30128831-B0E0-4061-5BCF-CAB6E3202D7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zur freien Verfügung und Ergänzung 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E60C9C84-92DA-CDE9-40B3-BFEAB804F27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Juli 2024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5B6E4027-1DF2-6375-82B6-30F897FCCA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05702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E89E4B75-5373-3A30-D3D0-E28FB11812B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CF6F1"/>
              </a:clrFrom>
              <a:clrTo>
                <a:srgbClr val="FCF6F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31102" y="641502"/>
            <a:ext cx="10132089" cy="56993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1E44860-35D5-C95D-4106-AEC18D388E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HanseMerkur kann jetzt auch </a:t>
            </a:r>
            <a:r>
              <a:rPr lang="de-DE" dirty="0" err="1"/>
              <a:t>bKV</a:t>
            </a:r>
            <a:r>
              <a:rPr lang="de-DE" dirty="0"/>
              <a:t>? Echt jetzt? 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699444-3DD6-3210-CDB4-8388505CA281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24</a:t>
            </a:fld>
            <a:endParaRPr lang="de-DE" dirty="0"/>
          </a:p>
        </p:txBody>
      </p:sp>
      <p:sp>
        <p:nvSpPr>
          <p:cNvPr id="12" name="Freihandform: Form 24">
            <a:extLst>
              <a:ext uri="{FF2B5EF4-FFF2-40B4-BE49-F238E27FC236}">
                <a16:creationId xmlns:a16="http://schemas.microsoft.com/office/drawing/2014/main" id="{265A12DA-B40C-605E-991B-028ABED6A773}"/>
              </a:ext>
            </a:extLst>
          </p:cNvPr>
          <p:cNvSpPr/>
          <p:nvPr/>
        </p:nvSpPr>
        <p:spPr bwMode="gray">
          <a:xfrm>
            <a:off x="1170199" y="2088441"/>
            <a:ext cx="261013" cy="52469"/>
          </a:xfrm>
          <a:custGeom>
            <a:avLst/>
            <a:gdLst>
              <a:gd name="connsiteX0" fmla="*/ 71914 w 1809750"/>
              <a:gd name="connsiteY0" fmla="*/ 372523 h 371475"/>
              <a:gd name="connsiteX1" fmla="*/ 1734978 w 1809750"/>
              <a:gd name="connsiteY1" fmla="*/ 372523 h 371475"/>
              <a:gd name="connsiteX2" fmla="*/ 1809750 w 1809750"/>
              <a:gd name="connsiteY2" fmla="*/ 0 h 371475"/>
              <a:gd name="connsiteX3" fmla="*/ 0 w 1809750"/>
              <a:gd name="connsiteY3" fmla="*/ 0 h 371475"/>
              <a:gd name="connsiteX4" fmla="*/ 71914 w 1809750"/>
              <a:gd name="connsiteY4" fmla="*/ 372523 h 371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09750" h="371475">
                <a:moveTo>
                  <a:pt x="71914" y="372523"/>
                </a:moveTo>
                <a:lnTo>
                  <a:pt x="1734978" y="372523"/>
                </a:lnTo>
                <a:lnTo>
                  <a:pt x="1809750" y="0"/>
                </a:lnTo>
                <a:lnTo>
                  <a:pt x="0" y="0"/>
                </a:lnTo>
                <a:cubicBezTo>
                  <a:pt x="40957" y="117919"/>
                  <a:pt x="64961" y="242887"/>
                  <a:pt x="71914" y="372523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DE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3D8F5AAA-4E41-35C5-B7F1-E2F94699D4B2}"/>
              </a:ext>
            </a:extLst>
          </p:cNvPr>
          <p:cNvGrpSpPr/>
          <p:nvPr/>
        </p:nvGrpSpPr>
        <p:grpSpPr>
          <a:xfrm>
            <a:off x="367044" y="3897313"/>
            <a:ext cx="3222315" cy="1586637"/>
            <a:chOff x="367044" y="3897313"/>
            <a:chExt cx="3222315" cy="1586637"/>
          </a:xfrm>
        </p:grpSpPr>
        <p:cxnSp>
          <p:nvCxnSpPr>
            <p:cNvPr id="9" name="Verbinder: gewinkelt 8">
              <a:extLst>
                <a:ext uri="{FF2B5EF4-FFF2-40B4-BE49-F238E27FC236}">
                  <a16:creationId xmlns:a16="http://schemas.microsoft.com/office/drawing/2014/main" id="{6B858713-9BB5-C165-84E3-66B4E341A0D5}"/>
                </a:ext>
              </a:extLst>
            </p:cNvPr>
            <p:cNvCxnSpPr/>
            <p:nvPr/>
          </p:nvCxnSpPr>
          <p:spPr>
            <a:xfrm rot="10800000">
              <a:off x="2101753" y="3897313"/>
              <a:ext cx="1487606" cy="644722"/>
            </a:xfrm>
            <a:prstGeom prst="bent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08B999F0-1199-0E9F-8684-4C2AEC4232D1}"/>
                </a:ext>
              </a:extLst>
            </p:cNvPr>
            <p:cNvSpPr txBox="1"/>
            <p:nvPr/>
          </p:nvSpPr>
          <p:spPr>
            <a:xfrm>
              <a:off x="367044" y="4345177"/>
              <a:ext cx="2674108" cy="1138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0" rIns="0" bIns="0" rtlCol="0">
              <a:spAutoFit/>
            </a:bodyPr>
            <a:lstStyle/>
            <a:p>
              <a:pPr marL="180000" indent="-180000" algn="l">
                <a:spcBef>
                  <a:spcPts val="600"/>
                </a:spcBef>
                <a:buClr>
                  <a:srgbClr val="00A075"/>
                </a:buClr>
                <a:buFont typeface="Arial" panose="020B0604020202020204" pitchFamily="34" charset="0"/>
                <a:buChar char="•"/>
              </a:pPr>
              <a:r>
                <a:rPr lang="de-DE" sz="1600" dirty="0"/>
                <a:t>Auszeichnung Focus Money </a:t>
              </a:r>
            </a:p>
            <a:p>
              <a:pPr marL="180000" indent="-180000" algn="l">
                <a:spcBef>
                  <a:spcPts val="600"/>
                </a:spcBef>
                <a:buClr>
                  <a:srgbClr val="00A075"/>
                </a:buClr>
                <a:buFont typeface="Arial" panose="020B0604020202020204" pitchFamily="34" charset="0"/>
                <a:buChar char="•"/>
              </a:pPr>
              <a:r>
                <a:rPr lang="de-DE" sz="1600" dirty="0"/>
                <a:t>Höchstes Budget am Markt </a:t>
              </a:r>
            </a:p>
            <a:p>
              <a:pPr marL="180000" indent="-180000" algn="l">
                <a:spcBef>
                  <a:spcPts val="600"/>
                </a:spcBef>
                <a:buClr>
                  <a:srgbClr val="00A075"/>
                </a:buClr>
                <a:buFont typeface="Arial" panose="020B0604020202020204" pitchFamily="34" charset="0"/>
                <a:buChar char="•"/>
              </a:pPr>
              <a:r>
                <a:rPr lang="de-DE" sz="1600" dirty="0"/>
                <a:t>Einzigartigen Baustein </a:t>
              </a:r>
            </a:p>
          </p:txBody>
        </p:sp>
      </p:grpSp>
      <p:cxnSp>
        <p:nvCxnSpPr>
          <p:cNvPr id="13" name="Verbinder: gewinkelt 12">
            <a:extLst>
              <a:ext uri="{FF2B5EF4-FFF2-40B4-BE49-F238E27FC236}">
                <a16:creationId xmlns:a16="http://schemas.microsoft.com/office/drawing/2014/main" id="{4BDAB60F-6603-1556-D502-FC003E4CD0D6}"/>
              </a:ext>
            </a:extLst>
          </p:cNvPr>
          <p:cNvCxnSpPr>
            <a:cxnSpLocks/>
          </p:cNvCxnSpPr>
          <p:nvPr/>
        </p:nvCxnSpPr>
        <p:spPr>
          <a:xfrm flipV="1">
            <a:off x="8529846" y="3918455"/>
            <a:ext cx="1359474" cy="62358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C96FFBBF-4BBA-458A-5FE8-8F44EA382EB2}"/>
              </a:ext>
            </a:extLst>
          </p:cNvPr>
          <p:cNvSpPr txBox="1"/>
          <p:nvPr/>
        </p:nvSpPr>
        <p:spPr>
          <a:xfrm>
            <a:off x="9560285" y="4337655"/>
            <a:ext cx="2674108" cy="113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marL="180000" indent="-180000" algn="l">
              <a:spcBef>
                <a:spcPts val="600"/>
              </a:spcBef>
              <a:buClr>
                <a:srgbClr val="00A075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Persönlicher Ansprechpartner vor Ort   </a:t>
            </a:r>
          </a:p>
          <a:p>
            <a:pPr marL="180000" indent="-180000" algn="l">
              <a:spcBef>
                <a:spcPts val="600"/>
              </a:spcBef>
              <a:buClr>
                <a:srgbClr val="00A075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Vertriebsunterstützung </a:t>
            </a:r>
          </a:p>
          <a:p>
            <a:pPr algn="l">
              <a:spcBef>
                <a:spcPts val="600"/>
              </a:spcBef>
              <a:buClr>
                <a:srgbClr val="00A075"/>
              </a:buClr>
            </a:pPr>
            <a:r>
              <a:rPr lang="de-DE" sz="1600" dirty="0"/>
              <a:t> </a:t>
            </a:r>
          </a:p>
        </p:txBody>
      </p:sp>
      <p:cxnSp>
        <p:nvCxnSpPr>
          <p:cNvPr id="21" name="Verbinder: gewinkelt 20">
            <a:extLst>
              <a:ext uri="{FF2B5EF4-FFF2-40B4-BE49-F238E27FC236}">
                <a16:creationId xmlns:a16="http://schemas.microsoft.com/office/drawing/2014/main" id="{451D1AE6-7A84-9025-268C-581EC5E9ED52}"/>
              </a:ext>
            </a:extLst>
          </p:cNvPr>
          <p:cNvCxnSpPr/>
          <p:nvPr/>
        </p:nvCxnSpPr>
        <p:spPr>
          <a:xfrm flipV="1">
            <a:off x="7014949" y="1692385"/>
            <a:ext cx="1924335" cy="72326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feld 21">
            <a:extLst>
              <a:ext uri="{FF2B5EF4-FFF2-40B4-BE49-F238E27FC236}">
                <a16:creationId xmlns:a16="http://schemas.microsoft.com/office/drawing/2014/main" id="{6B67B55A-C79A-6B10-7F1D-3827EDEADED1}"/>
              </a:ext>
            </a:extLst>
          </p:cNvPr>
          <p:cNvSpPr txBox="1"/>
          <p:nvPr/>
        </p:nvSpPr>
        <p:spPr>
          <a:xfrm>
            <a:off x="9150848" y="1381983"/>
            <a:ext cx="2674108" cy="569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/>
          <a:p>
            <a:pPr marL="180000" indent="-180000" algn="l">
              <a:spcBef>
                <a:spcPts val="600"/>
              </a:spcBef>
              <a:buClr>
                <a:srgbClr val="00A075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Digitale Services </a:t>
            </a:r>
          </a:p>
          <a:p>
            <a:pPr marL="180000" indent="-180000" algn="l">
              <a:spcBef>
                <a:spcPts val="600"/>
              </a:spcBef>
              <a:buClr>
                <a:srgbClr val="00A075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Einfach und schnell </a:t>
            </a:r>
          </a:p>
        </p:txBody>
      </p:sp>
      <p:sp>
        <p:nvSpPr>
          <p:cNvPr id="8" name="Textplatzhalter 14">
            <a:extLst>
              <a:ext uri="{FF2B5EF4-FFF2-40B4-BE49-F238E27FC236}">
                <a16:creationId xmlns:a16="http://schemas.microsoft.com/office/drawing/2014/main" id="{B41E8273-C74D-0E41-6C6A-BC18CB519372}"/>
              </a:ext>
            </a:extLst>
          </p:cNvPr>
          <p:cNvSpPr txBox="1">
            <a:spLocks/>
          </p:cNvSpPr>
          <p:nvPr/>
        </p:nvSpPr>
        <p:spPr bwMode="gray">
          <a:xfrm>
            <a:off x="407987" y="196057"/>
            <a:ext cx="7488238" cy="144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Tx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lnSpc>
                <a:spcPct val="10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80000" indent="-180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40000" indent="-180000" algn="l" defTabSz="914400" rtl="0" eaLnBrk="1" latinLnBrk="0" hangingPunct="1">
              <a:lnSpc>
                <a:spcPct val="100000"/>
              </a:lnSpc>
              <a:spcBef>
                <a:spcPts val="3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#daskannbkv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5151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8A19C1-2C6A-24D3-5CB4-89729AC95BA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25</a:t>
            </a:fld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AE2774D-9FF7-CA42-6C16-0946EC4FB54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4" y="1011762"/>
            <a:ext cx="11376025" cy="5645838"/>
          </a:xfrm>
          <a:prstGeom prst="rect">
            <a:avLst/>
          </a:prstGeom>
        </p:spPr>
      </p:pic>
      <p:sp>
        <p:nvSpPr>
          <p:cNvPr id="6" name="Textplatzhalter 14">
            <a:extLst>
              <a:ext uri="{FF2B5EF4-FFF2-40B4-BE49-F238E27FC236}">
                <a16:creationId xmlns:a16="http://schemas.microsoft.com/office/drawing/2014/main" id="{76C8B41C-DA86-75AB-8B1D-1152D6F7E6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86688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8A19C1-2C6A-24D3-5CB4-89729AC95BA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26</a:t>
            </a:fld>
            <a:endParaRPr lang="de-DE" dirty="0"/>
          </a:p>
        </p:txBody>
      </p:sp>
      <p:sp>
        <p:nvSpPr>
          <p:cNvPr id="6" name="Textplatzhalter 14">
            <a:extLst>
              <a:ext uri="{FF2B5EF4-FFF2-40B4-BE49-F238E27FC236}">
                <a16:creationId xmlns:a16="http://schemas.microsoft.com/office/drawing/2014/main" id="{76C8B41C-DA86-75AB-8B1D-1152D6F7E6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470F66-7F53-F3E3-3D84-08B39725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dirty="0"/>
              <a:t>Das kann </a:t>
            </a:r>
            <a:r>
              <a:rPr lang="de-DE" dirty="0" err="1"/>
              <a:t>bKV</a:t>
            </a:r>
            <a:r>
              <a:rPr lang="de-DE" dirty="0"/>
              <a:t>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B5F69376-6B39-C017-D62D-614D0116FE3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alphaModFix/>
          </a:blip>
          <a:stretch>
            <a:fillRect/>
          </a:stretch>
        </p:blipFill>
        <p:spPr>
          <a:xfrm>
            <a:off x="3121358" y="249514"/>
            <a:ext cx="5949281" cy="5949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90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8A19C1-2C6A-24D3-5CB4-89729AC95BA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27</a:t>
            </a:fld>
            <a:endParaRPr lang="de-DE" dirty="0"/>
          </a:p>
        </p:txBody>
      </p:sp>
      <p:sp>
        <p:nvSpPr>
          <p:cNvPr id="6" name="Textplatzhalter 14">
            <a:extLst>
              <a:ext uri="{FF2B5EF4-FFF2-40B4-BE49-F238E27FC236}">
                <a16:creationId xmlns:a16="http://schemas.microsoft.com/office/drawing/2014/main" id="{76C8B41C-DA86-75AB-8B1D-1152D6F7E6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470F66-7F53-F3E3-3D84-08B39725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dirty="0"/>
              <a:t>So funktioniert </a:t>
            </a:r>
            <a:r>
              <a:rPr lang="de-DE" dirty="0" err="1"/>
              <a:t>bKV</a:t>
            </a:r>
            <a:r>
              <a:rPr lang="de-DE" dirty="0"/>
              <a:t> 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1E80A70-14AD-93FF-829E-93D8A564B95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400" y="837548"/>
            <a:ext cx="10848528" cy="5915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3564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88A19C1-2C6A-24D3-5CB4-89729AC95BA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28</a:t>
            </a:fld>
            <a:endParaRPr lang="de-DE" dirty="0"/>
          </a:p>
        </p:txBody>
      </p:sp>
      <p:sp>
        <p:nvSpPr>
          <p:cNvPr id="6" name="Textplatzhalter 14">
            <a:extLst>
              <a:ext uri="{FF2B5EF4-FFF2-40B4-BE49-F238E27FC236}">
                <a16:creationId xmlns:a16="http://schemas.microsoft.com/office/drawing/2014/main" id="{76C8B41C-DA86-75AB-8B1D-1152D6F7E6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07987" y="196057"/>
            <a:ext cx="7488238" cy="144000"/>
          </a:xfrm>
        </p:spPr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8470F66-7F53-F3E3-3D84-08B39725C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476250"/>
            <a:ext cx="11376025" cy="712787"/>
          </a:xfrm>
        </p:spPr>
        <p:txBody>
          <a:bodyPr/>
          <a:lstStyle/>
          <a:p>
            <a:r>
              <a:rPr lang="de-DE" dirty="0"/>
              <a:t>Einfache digitale Prozesse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70484FC-FA93-5CF4-060B-4948D933882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BF6F1"/>
              </a:clrFrom>
              <a:clrTo>
                <a:srgbClr val="FBF6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49" y="2884189"/>
            <a:ext cx="2088232" cy="961322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02BFD8FB-6C8E-DBBF-86E0-3D101BA97472}"/>
              </a:ext>
            </a:extLst>
          </p:cNvPr>
          <p:cNvSpPr/>
          <p:nvPr/>
        </p:nvSpPr>
        <p:spPr>
          <a:xfrm>
            <a:off x="407988" y="1301558"/>
            <a:ext cx="11376025" cy="132183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Flussdiagramm: Verbinder 8">
            <a:extLst>
              <a:ext uri="{FF2B5EF4-FFF2-40B4-BE49-F238E27FC236}">
                <a16:creationId xmlns:a16="http://schemas.microsoft.com/office/drawing/2014/main" id="{231323EE-7D45-A359-4C53-797E1192B96C}"/>
              </a:ext>
            </a:extLst>
          </p:cNvPr>
          <p:cNvSpPr/>
          <p:nvPr/>
        </p:nvSpPr>
        <p:spPr>
          <a:xfrm>
            <a:off x="1703511" y="1013997"/>
            <a:ext cx="1800201" cy="187220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</a:rPr>
              <a:t>Das Angebot 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9C1D0ACA-4821-5FFB-F115-AA08F75455F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BF6F1"/>
              </a:clrFrom>
              <a:clrTo>
                <a:srgbClr val="FBF6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9856" y="2899726"/>
            <a:ext cx="2088232" cy="961322"/>
          </a:xfrm>
          <a:prstGeom prst="rect">
            <a:avLst/>
          </a:prstGeom>
        </p:spPr>
      </p:pic>
      <p:sp>
        <p:nvSpPr>
          <p:cNvPr id="14" name="Flussdiagramm: Verbinder 13">
            <a:extLst>
              <a:ext uri="{FF2B5EF4-FFF2-40B4-BE49-F238E27FC236}">
                <a16:creationId xmlns:a16="http://schemas.microsoft.com/office/drawing/2014/main" id="{336206A6-5C00-8FFB-4F7F-54F0A465A53D}"/>
              </a:ext>
            </a:extLst>
          </p:cNvPr>
          <p:cNvSpPr/>
          <p:nvPr/>
        </p:nvSpPr>
        <p:spPr>
          <a:xfrm>
            <a:off x="5375918" y="1029534"/>
            <a:ext cx="1800201" cy="187220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</a:rPr>
              <a:t>Die  Verwaltung</a:t>
            </a: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9EF65654-F0B1-EC73-9246-0F4161ECE8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BF6F1"/>
              </a:clrFrom>
              <a:clrTo>
                <a:srgbClr val="FBF6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60296" y="2899726"/>
            <a:ext cx="2088232" cy="961322"/>
          </a:xfrm>
          <a:prstGeom prst="rect">
            <a:avLst/>
          </a:prstGeom>
        </p:spPr>
      </p:pic>
      <p:sp>
        <p:nvSpPr>
          <p:cNvPr id="16" name="Flussdiagramm: Verbinder 15">
            <a:extLst>
              <a:ext uri="{FF2B5EF4-FFF2-40B4-BE49-F238E27FC236}">
                <a16:creationId xmlns:a16="http://schemas.microsoft.com/office/drawing/2014/main" id="{E141F093-6250-26FB-2CB9-82A3F73144C9}"/>
              </a:ext>
            </a:extLst>
          </p:cNvPr>
          <p:cNvSpPr/>
          <p:nvPr/>
        </p:nvSpPr>
        <p:spPr>
          <a:xfrm>
            <a:off x="9264350" y="1029534"/>
            <a:ext cx="1800201" cy="1872208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ctr" anchorCtr="0"/>
          <a:lstStyle/>
          <a:p>
            <a:pPr algn="ctr">
              <a:lnSpc>
                <a:spcPct val="100000"/>
              </a:lnSpc>
              <a:spcBef>
                <a:spcPts val="600"/>
              </a:spcBef>
            </a:pPr>
            <a:r>
              <a:rPr lang="de-DE" sz="1600" dirty="0">
                <a:solidFill>
                  <a:schemeClr val="tx1"/>
                </a:solidFill>
              </a:rPr>
              <a:t>Die  Leistung 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FAD169CB-0012-71E5-07EF-4B55D8BC3BE2}"/>
              </a:ext>
            </a:extLst>
          </p:cNvPr>
          <p:cNvSpPr txBox="1"/>
          <p:nvPr/>
        </p:nvSpPr>
        <p:spPr>
          <a:xfrm>
            <a:off x="1606796" y="3701049"/>
            <a:ext cx="1752900" cy="1569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de-DE" sz="1600" dirty="0"/>
              <a:t>Sie nutzen das webbasierte Tool Venus. Klarer Aufbau, einfach in der Handhabung.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500FE945-E045-F0F1-AC04-C67A7C00BB46}"/>
              </a:ext>
            </a:extLst>
          </p:cNvPr>
          <p:cNvSpPr txBox="1"/>
          <p:nvPr/>
        </p:nvSpPr>
        <p:spPr>
          <a:xfrm>
            <a:off x="5279204" y="3694380"/>
            <a:ext cx="1752900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de-DE" sz="1600" dirty="0"/>
              <a:t>Ihr Vertrags-partner nutzt dafür das Tool Groupie. Die Versicherten-</a:t>
            </a:r>
            <a:br>
              <a:rPr lang="de-DE" sz="1600" dirty="0"/>
            </a:br>
            <a:r>
              <a:rPr lang="de-DE" sz="1600" dirty="0"/>
              <a:t>daten können manuell oder per Liste (beispielsweise Excel) eingespielt werden.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795E5F60-1CFE-60DB-F707-74FDDECC3CF8}"/>
              </a:ext>
            </a:extLst>
          </p:cNvPr>
          <p:cNvSpPr txBox="1"/>
          <p:nvPr/>
        </p:nvSpPr>
        <p:spPr>
          <a:xfrm>
            <a:off x="9048328" y="3694380"/>
            <a:ext cx="2073675" cy="2800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de-DE" sz="1600" dirty="0"/>
              <a:t>Die </a:t>
            </a:r>
            <a:r>
              <a:rPr lang="de-DE" sz="1600" dirty="0" err="1"/>
              <a:t>Leistungsabrech-nung</a:t>
            </a:r>
            <a:r>
              <a:rPr lang="de-DE" sz="1600" dirty="0"/>
              <a:t> erfolgt einfach digital mit der HanseMerkur </a:t>
            </a:r>
            <a:r>
              <a:rPr lang="de-DE" sz="1600" dirty="0" err="1"/>
              <a:t>ServiceApp</a:t>
            </a:r>
            <a:r>
              <a:rPr lang="de-DE" sz="1600" dirty="0"/>
              <a:t>. Rechnung fotografieren, abschicken, fertig. Der Arbeitgeber hat damit nichts zu tun. </a:t>
            </a:r>
          </a:p>
        </p:txBody>
      </p:sp>
    </p:spTree>
    <p:extLst>
      <p:ext uri="{BB962C8B-B14F-4D97-AF65-F5344CB8AC3E}">
        <p14:creationId xmlns:p14="http://schemas.microsoft.com/office/powerpoint/2010/main" val="104163317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801ACF-B99B-D4AB-6CEF-7D15E024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29</a:t>
            </a:fld>
            <a:endParaRPr lang="de-DE" dirty="0"/>
          </a:p>
        </p:txBody>
      </p:sp>
      <p:pic>
        <p:nvPicPr>
          <p:cNvPr id="4" name="hm_bkv_video1_companyfit_online">
            <a:hlinkClick r:id="" action="ppaction://media"/>
            <a:extLst>
              <a:ext uri="{FF2B5EF4-FFF2-40B4-BE49-F238E27FC236}">
                <a16:creationId xmlns:a16="http://schemas.microsoft.com/office/drawing/2014/main" id="{19330531-44B1-88D7-E56B-D87E638B011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54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!!Freihandform: Form 33">
            <a:extLst>
              <a:ext uri="{FF2B5EF4-FFF2-40B4-BE49-F238E27FC236}">
                <a16:creationId xmlns:a16="http://schemas.microsoft.com/office/drawing/2014/main" id="{F1112C98-9357-59AB-04EF-E77B7E1D948F}"/>
              </a:ext>
            </a:extLst>
          </p:cNvPr>
          <p:cNvSpPr/>
          <p:nvPr/>
        </p:nvSpPr>
        <p:spPr bwMode="gray">
          <a:xfrm>
            <a:off x="0" y="1101998"/>
            <a:ext cx="6043023" cy="2376000"/>
          </a:xfrm>
          <a:custGeom>
            <a:avLst/>
            <a:gdLst>
              <a:gd name="connsiteX0" fmla="*/ 0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1212287 h 2376000"/>
              <a:gd name="connsiteX3" fmla="*/ 5970853 w 6043023"/>
              <a:gd name="connsiteY3" fmla="*/ 1215932 h 2376000"/>
              <a:gd name="connsiteX4" fmla="*/ 4896868 w 6043023"/>
              <a:gd name="connsiteY4" fmla="*/ 2186933 h 2376000"/>
              <a:gd name="connsiteX5" fmla="*/ 4877808 w 6043023"/>
              <a:gd name="connsiteY5" fmla="*/ 2376000 h 2376000"/>
              <a:gd name="connsiteX6" fmla="*/ 0 w 6043023"/>
              <a:gd name="connsiteY6" fmla="*/ 237600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6043023" y="0"/>
                </a:lnTo>
                <a:lnTo>
                  <a:pt x="6043023" y="1212287"/>
                </a:lnTo>
                <a:lnTo>
                  <a:pt x="5970853" y="1215932"/>
                </a:lnTo>
                <a:cubicBezTo>
                  <a:pt x="5435938" y="1270255"/>
                  <a:pt x="5002849" y="1669017"/>
                  <a:pt x="4896868" y="2186933"/>
                </a:cubicBezTo>
                <a:lnTo>
                  <a:pt x="4877808" y="2376000"/>
                </a:lnTo>
                <a:lnTo>
                  <a:pt x="0" y="2376000"/>
                </a:lnTo>
                <a:close/>
              </a:path>
            </a:pathLst>
          </a:custGeom>
          <a:solidFill>
            <a:schemeClr val="accent5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71D0CA5C-9B29-F6FE-F642-D6DD311D8EF4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10328" y="1278960"/>
            <a:ext cx="4538400" cy="4814335"/>
            <a:chOff x="8110328" y="1738112"/>
            <a:chExt cx="4538400" cy="4814335"/>
          </a:xfrm>
        </p:grpSpPr>
        <p:sp>
          <p:nvSpPr>
            <p:cNvPr id="19" name="TextBox 5">
              <a:extLst>
                <a:ext uri="{FF2B5EF4-FFF2-40B4-BE49-F238E27FC236}">
                  <a16:creationId xmlns:a16="http://schemas.microsoft.com/office/drawing/2014/main" id="{3FC1D0F9-FF2F-5188-096C-B536AB0E2A9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Das Angebot</a:t>
              </a:r>
            </a:p>
          </p:txBody>
        </p:sp>
        <p:sp>
          <p:nvSpPr>
            <p:cNvPr id="20" name="Rechteck: abgerundete Ecken 19">
              <a:extLst>
                <a:ext uri="{FF2B5EF4-FFF2-40B4-BE49-F238E27FC236}">
                  <a16:creationId xmlns:a16="http://schemas.microsoft.com/office/drawing/2014/main" id="{BCE9EB2A-7E0B-3899-0955-8F37CBB733B0}"/>
                </a:ext>
              </a:extLst>
            </p:cNvPr>
            <p:cNvSpPr/>
            <p:nvPr/>
          </p:nvSpPr>
          <p:spPr bwMode="gray"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2" name="TextBox 5">
              <a:extLst>
                <a:ext uri="{FF2B5EF4-FFF2-40B4-BE49-F238E27FC236}">
                  <a16:creationId xmlns:a16="http://schemas.microsoft.com/office/drawing/2014/main" id="{C9E95352-BEB0-F5C5-45AC-C1973BF918FB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Sie nutzen das webbasierte Tool Venus. Klarer Aufbau, einfach in der Handhabung.</a:t>
              </a:r>
            </a:p>
          </p:txBody>
        </p:sp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82D62017-F3E1-8BFF-5B4F-18BA9D5F7E1A}"/>
                </a:ext>
              </a:extLst>
            </p:cNvPr>
            <p:cNvCxnSpPr/>
            <p:nvPr/>
          </p:nvCxnSpPr>
          <p:spPr bwMode="gray"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882FBA6F-0540-4F5E-76C5-B4138F11F1EA}"/>
              </a:ext>
            </a:extLst>
          </p:cNvPr>
          <p:cNvGrpSpPr/>
          <p:nvPr/>
        </p:nvGrpSpPr>
        <p:grpSpPr bwMode="gray"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27" name="TextBox 5">
              <a:extLst>
                <a:ext uri="{FF2B5EF4-FFF2-40B4-BE49-F238E27FC236}">
                  <a16:creationId xmlns:a16="http://schemas.microsoft.com/office/drawing/2014/main" id="{1E29B493-A19A-488B-3A08-6A807391B2A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39A16F09-53FA-E379-4C12-6E7ABB0049E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29" name="Rectangle 5">
                <a:extLst>
                  <a:ext uri="{FF2B5EF4-FFF2-40B4-BE49-F238E27FC236}">
                    <a16:creationId xmlns:a16="http://schemas.microsoft.com/office/drawing/2014/main" id="{1F660007-DF90-621D-4EE6-DBAA7908571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CF9651F8-A6D5-4174-4AA8-6ED75B4A2FDF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E3B66F73-977A-AE5A-CA43-6F35ADE501B2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A08AC331-9781-6A7A-B55E-CB211861D6D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D7F7E6AF-CDBA-0842-A5CA-F40643BFA816}"/>
              </a:ext>
            </a:extLst>
          </p:cNvPr>
          <p:cNvSpPr/>
          <p:nvPr/>
        </p:nvSpPr>
        <p:spPr bwMode="gray">
          <a:xfrm>
            <a:off x="7716305" y="4504707"/>
            <a:ext cx="4067707" cy="1372565"/>
          </a:xfrm>
          <a:prstGeom prst="roundRect">
            <a:avLst>
              <a:gd name="adj" fmla="val 13855"/>
            </a:avLst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HIGHLIGHT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Sie können mit Venus bei den Budgettarifen das Budget in 50 EUR Schritten berechnen. Damit treffen Sie immer zu 100% den Bedarf des Arbeitgebers – ohne Kompromisse!</a:t>
            </a:r>
          </a:p>
        </p:txBody>
      </p:sp>
      <p:grpSp>
        <p:nvGrpSpPr>
          <p:cNvPr id="36" name="Gruppieren 35">
            <a:extLst>
              <a:ext uri="{FF2B5EF4-FFF2-40B4-BE49-F238E27FC236}">
                <a16:creationId xmlns:a16="http://schemas.microsoft.com/office/drawing/2014/main" id="{504BBE69-EA73-3E7F-0420-F409D59B561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A37DA2DE-BE98-A526-100D-7723C2FFC62A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BCE1683E-B3D8-639D-2360-6CA572FDBF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9889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72801ACF-B99B-D4AB-6CEF-7D15E024D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899ED-E07B-4111-BFEA-7E6553FCF2CE}" type="slidenum">
              <a:rPr lang="de-DE" smtClean="0"/>
              <a:pPr/>
              <a:t>30</a:t>
            </a:fld>
            <a:endParaRPr lang="de-DE" dirty="0"/>
          </a:p>
        </p:txBody>
      </p:sp>
      <p:pic>
        <p:nvPicPr>
          <p:cNvPr id="4" name="hm_bkv_video2_arbeitgeber_visid_online">
            <a:hlinkClick r:id="" action="ppaction://media"/>
            <a:extLst>
              <a:ext uri="{FF2B5EF4-FFF2-40B4-BE49-F238E27FC236}">
                <a16:creationId xmlns:a16="http://schemas.microsoft.com/office/drawing/2014/main" id="{037C0420-F3B3-285E-04CA-162B206071F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2676"/>
            <a:ext cx="12192000" cy="6852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37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3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reihandform: Form 45">
            <a:extLst>
              <a:ext uri="{FF2B5EF4-FFF2-40B4-BE49-F238E27FC236}">
                <a16:creationId xmlns:a16="http://schemas.microsoft.com/office/drawing/2014/main" id="{80C2695C-CE23-877D-E2A3-11E5D0D7B707}"/>
              </a:ext>
            </a:extLst>
          </p:cNvPr>
          <p:cNvSpPr/>
          <p:nvPr/>
        </p:nvSpPr>
        <p:spPr>
          <a:xfrm>
            <a:off x="0" y="1101998"/>
            <a:ext cx="6043023" cy="2376000"/>
          </a:xfrm>
          <a:custGeom>
            <a:avLst/>
            <a:gdLst>
              <a:gd name="connsiteX0" fmla="*/ 0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1212287 h 2376000"/>
              <a:gd name="connsiteX3" fmla="*/ 5970853 w 6043023"/>
              <a:gd name="connsiteY3" fmla="*/ 1215932 h 2376000"/>
              <a:gd name="connsiteX4" fmla="*/ 4896868 w 6043023"/>
              <a:gd name="connsiteY4" fmla="*/ 2186933 h 2376000"/>
              <a:gd name="connsiteX5" fmla="*/ 4877808 w 6043023"/>
              <a:gd name="connsiteY5" fmla="*/ 2376000 h 2376000"/>
              <a:gd name="connsiteX6" fmla="*/ 0 w 6043023"/>
              <a:gd name="connsiteY6" fmla="*/ 237600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6043023" y="0"/>
                </a:lnTo>
                <a:lnTo>
                  <a:pt x="6043023" y="1212287"/>
                </a:lnTo>
                <a:lnTo>
                  <a:pt x="5970853" y="1215932"/>
                </a:lnTo>
                <a:cubicBezTo>
                  <a:pt x="5435938" y="1270255"/>
                  <a:pt x="5002849" y="1669017"/>
                  <a:pt x="4896868" y="2186933"/>
                </a:cubicBezTo>
                <a:lnTo>
                  <a:pt x="4877808" y="2376000"/>
                </a:lnTo>
                <a:lnTo>
                  <a:pt x="0" y="2376000"/>
                </a:lnTo>
                <a:close/>
              </a:path>
            </a:pathLst>
          </a:custGeom>
          <a:solidFill>
            <a:schemeClr val="accent5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D4CEE08F-7D2C-ABFB-3259-EFBF44DD31E6}"/>
              </a:ext>
            </a:extLst>
          </p:cNvPr>
          <p:cNvGrpSpPr>
            <a:grpSpLocks noChangeAspect="1"/>
          </p:cNvGrpSpPr>
          <p:nvPr/>
        </p:nvGrpSpPr>
        <p:grpSpPr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48" name="Ellipse 47">
              <a:extLst>
                <a:ext uri="{FF2B5EF4-FFF2-40B4-BE49-F238E27FC236}">
                  <a16:creationId xmlns:a16="http://schemas.microsoft.com/office/drawing/2014/main" id="{C1531ACF-045C-3EC9-A695-7ADAEC68F4C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49" name="Grafik 48">
              <a:extLst>
                <a:ext uri="{FF2B5EF4-FFF2-40B4-BE49-F238E27FC236}">
                  <a16:creationId xmlns:a16="http://schemas.microsoft.com/office/drawing/2014/main" id="{B449428C-4F44-B3EA-B319-15B92DD1AB8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44" imgH="345" progId="TCLayout.ActiveDocument.1">
                  <p:embed/>
                </p:oleObj>
              </mc:Choice>
              <mc:Fallback>
                <p:oleObj name="think-cell Folie" r:id="rId4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882FBA6F-0540-4F5E-76C5-B4138F11F1EA}"/>
              </a:ext>
            </a:extLst>
          </p:cNvPr>
          <p:cNvGrpSpPr/>
          <p:nvPr/>
        </p:nvGrpSpPr>
        <p:grpSpPr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27" name="TextBox 5">
              <a:extLst>
                <a:ext uri="{FF2B5EF4-FFF2-40B4-BE49-F238E27FC236}">
                  <a16:creationId xmlns:a16="http://schemas.microsoft.com/office/drawing/2014/main" id="{1E29B493-A19A-488B-3A08-6A807391B2A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39A16F09-53FA-E379-4C12-6E7ABB0049E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29" name="Rectangle 5">
                <a:extLst>
                  <a:ext uri="{FF2B5EF4-FFF2-40B4-BE49-F238E27FC236}">
                    <a16:creationId xmlns:a16="http://schemas.microsoft.com/office/drawing/2014/main" id="{1F660007-DF90-621D-4EE6-DBAA7908571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CF9651F8-A6D5-4174-4AA8-6ED75B4A2FDF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E3B66F73-977A-AE5A-CA43-6F35ADE501B2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A08AC331-9781-6A7A-B55E-CB211861D6D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A1973CF0-F3D5-C42C-F770-540115B2901C}"/>
              </a:ext>
            </a:extLst>
          </p:cNvPr>
          <p:cNvGrpSpPr>
            <a:grpSpLocks noChangeAspect="1"/>
          </p:cNvGrpSpPr>
          <p:nvPr/>
        </p:nvGrpSpPr>
        <p:grpSpPr>
          <a:xfrm>
            <a:off x="8110328" y="1278960"/>
            <a:ext cx="4538400" cy="4814335"/>
            <a:chOff x="8110328" y="1738112"/>
            <a:chExt cx="4538400" cy="4814335"/>
          </a:xfrm>
        </p:grpSpPr>
        <p:sp>
          <p:nvSpPr>
            <p:cNvPr id="41" name="TextBox 5">
              <a:extLst>
                <a:ext uri="{FF2B5EF4-FFF2-40B4-BE49-F238E27FC236}">
                  <a16:creationId xmlns:a16="http://schemas.microsoft.com/office/drawing/2014/main" id="{C8D7C94C-BCDB-DF40-6D40-E578CD1157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Das Verwaltungstool</a:t>
              </a:r>
            </a:p>
          </p:txBody>
        </p:sp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DF0E08D3-C8D7-1283-48A5-76457F390A19}"/>
                </a:ext>
              </a:extLst>
            </p:cNvPr>
            <p:cNvSpPr/>
            <p:nvPr/>
          </p:nvSpPr>
          <p:spPr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5">
              <a:extLst>
                <a:ext uri="{FF2B5EF4-FFF2-40B4-BE49-F238E27FC236}">
                  <a16:creationId xmlns:a16="http://schemas.microsoft.com/office/drawing/2014/main" id="{69ECF060-5787-D81A-F510-AD16A19CFCA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Ihr Vertragspartner nutzt dafür das Tool Groupie. Die Verwaltung des Vertrages wird damit kinderleicht. Die Versicherten-</a:t>
              </a:r>
              <a:br>
                <a:rPr lang="de-DE" sz="1400" dirty="0"/>
              </a:br>
              <a:r>
                <a:rPr lang="de-DE" sz="1400" dirty="0"/>
                <a:t>daten können manuell oder per Liste (beispielsweise Excel) eingespielt werden.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Wenn Sie Ihrem Vertragspartner die Verwaltung abnehmen wollen, kein Problem!</a:t>
              </a:r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08A83C58-1066-4AF5-5EF1-C37922D1EB74}"/>
                </a:ext>
              </a:extLst>
            </p:cNvPr>
            <p:cNvCxnSpPr/>
            <p:nvPr/>
          </p:nvCxnSpPr>
          <p:spPr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45289917-FEF8-1AE7-7CEC-70155C875681}"/>
              </a:ext>
            </a:extLst>
          </p:cNvPr>
          <p:cNvSpPr/>
          <p:nvPr/>
        </p:nvSpPr>
        <p:spPr>
          <a:xfrm>
            <a:off x="7716305" y="4504707"/>
            <a:ext cx="4067707" cy="1372565"/>
          </a:xfrm>
          <a:prstGeom prst="roundRect">
            <a:avLst>
              <a:gd name="adj" fmla="val 13855"/>
            </a:avLst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lvl="0">
              <a:spcAft>
                <a:spcPts val="1000"/>
              </a:spcAft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HIGHLIGHT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</a:br>
            <a:r>
              <a:rPr lang="de-DE" sz="1400" dirty="0">
                <a:solidFill>
                  <a:schemeClr val="bg1"/>
                </a:solidFill>
              </a:rPr>
              <a:t>Groupie berücksichtigt die gesamte Versicherungstechnik. Der Mitarbeiter muss lediglich erfasst werden, alles andere regelt Groupie dann automatisch.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586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!!box">
            <a:extLst>
              <a:ext uri="{FF2B5EF4-FFF2-40B4-BE49-F238E27FC236}">
                <a16:creationId xmlns:a16="http://schemas.microsoft.com/office/drawing/2014/main" id="{CBC2EA6C-4535-2E20-789D-65922C3B3AB8}"/>
              </a:ext>
            </a:extLst>
          </p:cNvPr>
          <p:cNvSpPr/>
          <p:nvPr/>
        </p:nvSpPr>
        <p:spPr>
          <a:xfrm>
            <a:off x="0" y="1101998"/>
            <a:ext cx="6043023" cy="2376000"/>
          </a:xfrm>
          <a:custGeom>
            <a:avLst/>
            <a:gdLst>
              <a:gd name="connsiteX0" fmla="*/ 0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1212287 h 2376000"/>
              <a:gd name="connsiteX3" fmla="*/ 5970853 w 6043023"/>
              <a:gd name="connsiteY3" fmla="*/ 1215932 h 2376000"/>
              <a:gd name="connsiteX4" fmla="*/ 4896868 w 6043023"/>
              <a:gd name="connsiteY4" fmla="*/ 2186933 h 2376000"/>
              <a:gd name="connsiteX5" fmla="*/ 4877808 w 6043023"/>
              <a:gd name="connsiteY5" fmla="*/ 2376000 h 2376000"/>
              <a:gd name="connsiteX6" fmla="*/ 0 w 6043023"/>
              <a:gd name="connsiteY6" fmla="*/ 237600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6043023" y="0"/>
                </a:lnTo>
                <a:lnTo>
                  <a:pt x="6043023" y="1212287"/>
                </a:lnTo>
                <a:lnTo>
                  <a:pt x="5970853" y="1215932"/>
                </a:lnTo>
                <a:cubicBezTo>
                  <a:pt x="5435938" y="1270255"/>
                  <a:pt x="5002849" y="1669017"/>
                  <a:pt x="4896868" y="2186933"/>
                </a:cubicBezTo>
                <a:lnTo>
                  <a:pt x="4877808" y="2376000"/>
                </a:lnTo>
                <a:lnTo>
                  <a:pt x="0" y="2376000"/>
                </a:lnTo>
                <a:close/>
              </a:path>
            </a:pathLst>
          </a:custGeom>
          <a:solidFill>
            <a:schemeClr val="accent5">
              <a:lumMod val="5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882FBA6F-0540-4F5E-76C5-B4138F11F1EA}"/>
              </a:ext>
            </a:extLst>
          </p:cNvPr>
          <p:cNvGrpSpPr/>
          <p:nvPr/>
        </p:nvGrpSpPr>
        <p:grpSpPr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27" name="TextBox 5">
              <a:extLst>
                <a:ext uri="{FF2B5EF4-FFF2-40B4-BE49-F238E27FC236}">
                  <a16:creationId xmlns:a16="http://schemas.microsoft.com/office/drawing/2014/main" id="{1E29B493-A19A-488B-3A08-6A807391B2A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8" name="Gruppieren 27">
              <a:extLst>
                <a:ext uri="{FF2B5EF4-FFF2-40B4-BE49-F238E27FC236}">
                  <a16:creationId xmlns:a16="http://schemas.microsoft.com/office/drawing/2014/main" id="{39A16F09-53FA-E379-4C12-6E7ABB0049E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29" name="Rectangle 5">
                <a:extLst>
                  <a:ext uri="{FF2B5EF4-FFF2-40B4-BE49-F238E27FC236}">
                    <a16:creationId xmlns:a16="http://schemas.microsoft.com/office/drawing/2014/main" id="{1F660007-DF90-621D-4EE6-DBAA79085710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0" name="Freeform 6">
                <a:extLst>
                  <a:ext uri="{FF2B5EF4-FFF2-40B4-BE49-F238E27FC236}">
                    <a16:creationId xmlns:a16="http://schemas.microsoft.com/office/drawing/2014/main" id="{CF9651F8-A6D5-4174-4AA8-6ED75B4A2FDF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1" name="Freeform 7">
                <a:extLst>
                  <a:ext uri="{FF2B5EF4-FFF2-40B4-BE49-F238E27FC236}">
                    <a16:creationId xmlns:a16="http://schemas.microsoft.com/office/drawing/2014/main" id="{E3B66F73-977A-AE5A-CA43-6F35ADE501B2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2" name="Freeform 8">
                <a:extLst>
                  <a:ext uri="{FF2B5EF4-FFF2-40B4-BE49-F238E27FC236}">
                    <a16:creationId xmlns:a16="http://schemas.microsoft.com/office/drawing/2014/main" id="{A08AC331-9781-6A7A-B55E-CB211861D6D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A1973CF0-F3D5-C42C-F770-540115B2901C}"/>
              </a:ext>
            </a:extLst>
          </p:cNvPr>
          <p:cNvGrpSpPr>
            <a:grpSpLocks noChangeAspect="1"/>
          </p:cNvGrpSpPr>
          <p:nvPr/>
        </p:nvGrpSpPr>
        <p:grpSpPr>
          <a:xfrm>
            <a:off x="8110328" y="1278960"/>
            <a:ext cx="4538400" cy="4814335"/>
            <a:chOff x="8110328" y="1738112"/>
            <a:chExt cx="4538400" cy="4814335"/>
          </a:xfrm>
        </p:grpSpPr>
        <p:sp>
          <p:nvSpPr>
            <p:cNvPr id="41" name="TextBox 5">
              <a:extLst>
                <a:ext uri="{FF2B5EF4-FFF2-40B4-BE49-F238E27FC236}">
                  <a16:creationId xmlns:a16="http://schemas.microsoft.com/office/drawing/2014/main" id="{C8D7C94C-BCDB-DF40-6D40-E578CD11577D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Die Leistungsabrechnung</a:t>
              </a:r>
            </a:p>
          </p:txBody>
        </p:sp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DF0E08D3-C8D7-1283-48A5-76457F390A19}"/>
                </a:ext>
              </a:extLst>
            </p:cNvPr>
            <p:cNvSpPr/>
            <p:nvPr/>
          </p:nvSpPr>
          <p:spPr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5">
              <a:extLst>
                <a:ext uri="{FF2B5EF4-FFF2-40B4-BE49-F238E27FC236}">
                  <a16:creationId xmlns:a16="http://schemas.microsoft.com/office/drawing/2014/main" id="{69ECF060-5787-D81A-F510-AD16A19CFCA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Die Leistungsabrechnung erfolgt einfach digital mit der HanseMerkur ServiceApp. Rechnung fotografieren, abschicken, fertig. Natürlich hat der Arbeitgeber damit nichts zu tun. </a:t>
              </a:r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08A83C58-1066-4AF5-5EF1-C37922D1EB74}"/>
                </a:ext>
              </a:extLst>
            </p:cNvPr>
            <p:cNvCxnSpPr/>
            <p:nvPr/>
          </p:nvCxnSpPr>
          <p:spPr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45289917-FEF8-1AE7-7CEC-70155C875681}"/>
              </a:ext>
            </a:extLst>
          </p:cNvPr>
          <p:cNvSpPr/>
          <p:nvPr/>
        </p:nvSpPr>
        <p:spPr>
          <a:xfrm>
            <a:off x="7716305" y="4504707"/>
            <a:ext cx="4067707" cy="1372565"/>
          </a:xfrm>
          <a:prstGeom prst="roundRect">
            <a:avLst>
              <a:gd name="adj" fmla="val 13855"/>
            </a:avLst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lvl="0">
              <a:spcAft>
                <a:spcPts val="1000"/>
              </a:spcAft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HIGHLIGHT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</a:br>
            <a:r>
              <a:rPr lang="de-DE" sz="1400" dirty="0">
                <a:solidFill>
                  <a:schemeClr val="bg1"/>
                </a:solidFill>
              </a:rPr>
              <a:t>Der versicherte Mitarbeiter erhält alle Informationen zu seinem Versicherungsschutz über die ServiceApp beispielsweise auch den Versicherungsausweis.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D007781E-6BF8-A0EC-265D-152A00ADF3FB}"/>
              </a:ext>
            </a:extLst>
          </p:cNvPr>
          <p:cNvGrpSpPr>
            <a:grpSpLocks noChangeAspect="1"/>
          </p:cNvGrpSpPr>
          <p:nvPr/>
        </p:nvGrpSpPr>
        <p:grpSpPr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56E2C3AD-4FAF-82B6-51E4-47A89E18D8C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F20C227A-5B78-B28E-DFE1-1AD6C812E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58579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6634E700-9693-4DAD-94FA-BE2CBBA05BC9}"/>
              </a:ext>
            </a:extLst>
          </p:cNvPr>
          <p:cNvSpPr/>
          <p:nvPr/>
        </p:nvSpPr>
        <p:spPr bwMode="gray">
          <a:xfrm flipH="1">
            <a:off x="6115509" y="1485322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!!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487160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54EFD827-F40F-4614-9CEE-2A3CEB926D45}"/>
              </a:ext>
            </a:extLst>
          </p:cNvPr>
          <p:cNvSpPr/>
          <p:nvPr/>
        </p:nvSpPr>
        <p:spPr bwMode="gray">
          <a:xfrm flipH="1">
            <a:off x="4041744" y="3526508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E7492947-9957-4FD0-9B15-11CEE8341414}"/>
              </a:ext>
            </a:extLst>
          </p:cNvPr>
          <p:cNvSpPr/>
          <p:nvPr/>
        </p:nvSpPr>
        <p:spPr bwMode="gray">
          <a:xfrm flipH="1">
            <a:off x="6080953" y="3558875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512001" y="1951610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 bwMode="gray"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D0278F8-5607-DFBE-B99A-0A8E161DC9C5}"/>
              </a:ext>
            </a:extLst>
          </p:cNvPr>
          <p:cNvGrpSpPr/>
          <p:nvPr/>
        </p:nvGrpSpPr>
        <p:grpSpPr bwMode="gray">
          <a:xfrm>
            <a:off x="8440670" y="1196752"/>
            <a:ext cx="2700000" cy="2065879"/>
            <a:chOff x="8440670" y="1196752"/>
            <a:chExt cx="2700000" cy="2065879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39FDB931-37F5-4B22-B9BD-CF87A73294A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2"/>
                  </a:solidFill>
                </a:rPr>
                <a:t>Ausgezeichnete Produkte mit einem erstklassigen Preis-/ Leistungsverhältnis</a:t>
              </a:r>
            </a:p>
          </p:txBody>
        </p:sp>
        <p:grpSp>
          <p:nvGrpSpPr>
            <p:cNvPr id="48" name="Grafik 5">
              <a:extLst>
                <a:ext uri="{FF2B5EF4-FFF2-40B4-BE49-F238E27FC236}">
                  <a16:creationId xmlns:a16="http://schemas.microsoft.com/office/drawing/2014/main" id="{E341CBAA-905F-3AA6-8244-07E8383E289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1196752"/>
              <a:ext cx="379794" cy="684000"/>
              <a:chOff x="4192027" y="0"/>
              <a:chExt cx="3807946" cy="6858000"/>
            </a:xfrm>
            <a:solidFill>
              <a:schemeClr val="accent2"/>
            </a:solidFill>
          </p:grpSpPr>
          <p:sp>
            <p:nvSpPr>
              <p:cNvPr id="49" name="Freihandform: Form 11">
                <a:extLst>
                  <a:ext uri="{FF2B5EF4-FFF2-40B4-BE49-F238E27FC236}">
                    <a16:creationId xmlns:a16="http://schemas.microsoft.com/office/drawing/2014/main" id="{6D84B764-7E95-C447-315C-0676C70F0461}"/>
                  </a:ext>
                </a:extLst>
              </p:cNvPr>
              <p:cNvSpPr/>
              <p:nvPr/>
            </p:nvSpPr>
            <p:spPr bwMode="gray">
              <a:xfrm>
                <a:off x="4551841" y="3862108"/>
                <a:ext cx="3087024" cy="2994598"/>
              </a:xfrm>
              <a:custGeom>
                <a:avLst/>
                <a:gdLst>
                  <a:gd name="connsiteX0" fmla="*/ 1544067 w 3087024"/>
                  <a:gd name="connsiteY0" fmla="*/ 275799 h 2994598"/>
                  <a:gd name="connsiteX1" fmla="*/ 870375 w 3087024"/>
                  <a:gd name="connsiteY1" fmla="*/ 0 h 2994598"/>
                  <a:gd name="connsiteX2" fmla="*/ 0 w 3087024"/>
                  <a:gd name="connsiteY2" fmla="*/ 2345677 h 2994598"/>
                  <a:gd name="connsiteX3" fmla="*/ 812793 w 3087024"/>
                  <a:gd name="connsiteY3" fmla="*/ 1695460 h 2994598"/>
                  <a:gd name="connsiteX4" fmla="*/ 1625401 w 3087024"/>
                  <a:gd name="connsiteY4" fmla="*/ 2995800 h 2994598"/>
                  <a:gd name="connsiteX5" fmla="*/ 2275433 w 3087024"/>
                  <a:gd name="connsiteY5" fmla="*/ 1695460 h 2994598"/>
                  <a:gd name="connsiteX6" fmla="*/ 3088226 w 3087024"/>
                  <a:gd name="connsiteY6" fmla="*/ 2345677 h 2994598"/>
                  <a:gd name="connsiteX7" fmla="*/ 2217944 w 3087024"/>
                  <a:gd name="connsiteY7" fmla="*/ 0 h 2994598"/>
                  <a:gd name="connsiteX8" fmla="*/ 1544067 w 3087024"/>
                  <a:gd name="connsiteY8" fmla="*/ 275799 h 299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7024" h="2994598">
                    <a:moveTo>
                      <a:pt x="1544067" y="275799"/>
                    </a:moveTo>
                    <a:cubicBezTo>
                      <a:pt x="1240633" y="275799"/>
                      <a:pt x="1022415" y="139194"/>
                      <a:pt x="870375" y="0"/>
                    </a:cubicBezTo>
                    <a:lnTo>
                      <a:pt x="0" y="2345677"/>
                    </a:lnTo>
                    <a:lnTo>
                      <a:pt x="812793" y="1695460"/>
                    </a:lnTo>
                    <a:lnTo>
                      <a:pt x="1625401" y="2995800"/>
                    </a:lnTo>
                    <a:lnTo>
                      <a:pt x="2275433" y="1695460"/>
                    </a:lnTo>
                    <a:lnTo>
                      <a:pt x="3088226" y="2345677"/>
                    </a:lnTo>
                    <a:lnTo>
                      <a:pt x="2217944" y="0"/>
                    </a:lnTo>
                    <a:cubicBezTo>
                      <a:pt x="2065718" y="139101"/>
                      <a:pt x="1847501" y="275799"/>
                      <a:pt x="1544067" y="275799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2" name="Freihandform: Form 12">
                <a:extLst>
                  <a:ext uri="{FF2B5EF4-FFF2-40B4-BE49-F238E27FC236}">
                    <a16:creationId xmlns:a16="http://schemas.microsoft.com/office/drawing/2014/main" id="{AF7E04AD-CE95-8698-F53E-9D075A476DFC}"/>
                  </a:ext>
                </a:extLst>
              </p:cNvPr>
              <p:cNvSpPr/>
              <p:nvPr/>
            </p:nvSpPr>
            <p:spPr bwMode="gray">
              <a:xfrm>
                <a:off x="4192027" y="0"/>
                <a:ext cx="3798703" cy="3743248"/>
              </a:xfrm>
              <a:custGeom>
                <a:avLst/>
                <a:gdLst>
                  <a:gd name="connsiteX0" fmla="*/ 3459593 w 3798703"/>
                  <a:gd name="connsiteY0" fmla="*/ 1309120 h 3743247"/>
                  <a:gd name="connsiteX1" fmla="*/ 3401457 w 3798703"/>
                  <a:gd name="connsiteY1" fmla="*/ 1261521 h 3743247"/>
                  <a:gd name="connsiteX2" fmla="*/ 3408112 w 3798703"/>
                  <a:gd name="connsiteY2" fmla="*/ 1180186 h 3743247"/>
                  <a:gd name="connsiteX3" fmla="*/ 3249139 w 3798703"/>
                  <a:gd name="connsiteY3" fmla="*/ 549564 h 3743247"/>
                  <a:gd name="connsiteX4" fmla="*/ 2790060 w 3798703"/>
                  <a:gd name="connsiteY4" fmla="*/ 382089 h 3743247"/>
                  <a:gd name="connsiteX5" fmla="*/ 2609367 w 3798703"/>
                  <a:gd name="connsiteY5" fmla="*/ 392995 h 3743247"/>
                  <a:gd name="connsiteX6" fmla="*/ 2526461 w 3798703"/>
                  <a:gd name="connsiteY6" fmla="*/ 399650 h 3743247"/>
                  <a:gd name="connsiteX7" fmla="*/ 2478215 w 3798703"/>
                  <a:gd name="connsiteY7" fmla="*/ 342438 h 3743247"/>
                  <a:gd name="connsiteX8" fmla="*/ 1903326 w 3798703"/>
                  <a:gd name="connsiteY8" fmla="*/ 0 h 3743247"/>
                  <a:gd name="connsiteX9" fmla="*/ 1328345 w 3798703"/>
                  <a:gd name="connsiteY9" fmla="*/ 342253 h 3743247"/>
                  <a:gd name="connsiteX10" fmla="*/ 1280098 w 3798703"/>
                  <a:gd name="connsiteY10" fmla="*/ 399465 h 3743247"/>
                  <a:gd name="connsiteX11" fmla="*/ 1197377 w 3798703"/>
                  <a:gd name="connsiteY11" fmla="*/ 392810 h 3743247"/>
                  <a:gd name="connsiteX12" fmla="*/ 1016500 w 3798703"/>
                  <a:gd name="connsiteY12" fmla="*/ 381904 h 3743247"/>
                  <a:gd name="connsiteX13" fmla="*/ 557605 w 3798703"/>
                  <a:gd name="connsiteY13" fmla="*/ 549195 h 3743247"/>
                  <a:gd name="connsiteX14" fmla="*/ 398540 w 3798703"/>
                  <a:gd name="connsiteY14" fmla="*/ 1180094 h 3743247"/>
                  <a:gd name="connsiteX15" fmla="*/ 405195 w 3798703"/>
                  <a:gd name="connsiteY15" fmla="*/ 1261428 h 3743247"/>
                  <a:gd name="connsiteX16" fmla="*/ 347244 w 3798703"/>
                  <a:gd name="connsiteY16" fmla="*/ 1309028 h 3743247"/>
                  <a:gd name="connsiteX17" fmla="*/ 0 w 3798703"/>
                  <a:gd name="connsiteY17" fmla="*/ 1875691 h 3743247"/>
                  <a:gd name="connsiteX18" fmla="*/ 347244 w 3798703"/>
                  <a:gd name="connsiteY18" fmla="*/ 2442261 h 3743247"/>
                  <a:gd name="connsiteX19" fmla="*/ 405195 w 3798703"/>
                  <a:gd name="connsiteY19" fmla="*/ 2489861 h 3743247"/>
                  <a:gd name="connsiteX20" fmla="*/ 398540 w 3798703"/>
                  <a:gd name="connsiteY20" fmla="*/ 2571196 h 3743247"/>
                  <a:gd name="connsiteX21" fmla="*/ 557513 w 3798703"/>
                  <a:gd name="connsiteY21" fmla="*/ 3201817 h 3743247"/>
                  <a:gd name="connsiteX22" fmla="*/ 1016592 w 3798703"/>
                  <a:gd name="connsiteY22" fmla="*/ 3369293 h 3743247"/>
                  <a:gd name="connsiteX23" fmla="*/ 1197470 w 3798703"/>
                  <a:gd name="connsiteY23" fmla="*/ 3358387 h 3743247"/>
                  <a:gd name="connsiteX24" fmla="*/ 1280191 w 3798703"/>
                  <a:gd name="connsiteY24" fmla="*/ 3351732 h 3743247"/>
                  <a:gd name="connsiteX25" fmla="*/ 1328437 w 3798703"/>
                  <a:gd name="connsiteY25" fmla="*/ 3408759 h 3743247"/>
                  <a:gd name="connsiteX26" fmla="*/ 1903419 w 3798703"/>
                  <a:gd name="connsiteY26" fmla="*/ 3751012 h 3743247"/>
                  <a:gd name="connsiteX27" fmla="*/ 2478400 w 3798703"/>
                  <a:gd name="connsiteY27" fmla="*/ 3408759 h 3743247"/>
                  <a:gd name="connsiteX28" fmla="*/ 2526646 w 3798703"/>
                  <a:gd name="connsiteY28" fmla="*/ 3351732 h 3743247"/>
                  <a:gd name="connsiteX29" fmla="*/ 2609552 w 3798703"/>
                  <a:gd name="connsiteY29" fmla="*/ 3358387 h 3743247"/>
                  <a:gd name="connsiteX30" fmla="*/ 2790245 w 3798703"/>
                  <a:gd name="connsiteY30" fmla="*/ 3369293 h 3743247"/>
                  <a:gd name="connsiteX31" fmla="*/ 3249139 w 3798703"/>
                  <a:gd name="connsiteY31" fmla="*/ 3202002 h 3743247"/>
                  <a:gd name="connsiteX32" fmla="*/ 3408297 w 3798703"/>
                  <a:gd name="connsiteY32" fmla="*/ 2571196 h 3743247"/>
                  <a:gd name="connsiteX33" fmla="*/ 3401642 w 3798703"/>
                  <a:gd name="connsiteY33" fmla="*/ 2489861 h 3743247"/>
                  <a:gd name="connsiteX34" fmla="*/ 3459778 w 3798703"/>
                  <a:gd name="connsiteY34" fmla="*/ 2442261 h 3743247"/>
                  <a:gd name="connsiteX35" fmla="*/ 3806837 w 3798703"/>
                  <a:gd name="connsiteY35" fmla="*/ 1875691 h 3743247"/>
                  <a:gd name="connsiteX36" fmla="*/ 3459593 w 3798703"/>
                  <a:gd name="connsiteY36" fmla="*/ 1309120 h 3743247"/>
                  <a:gd name="connsiteX37" fmla="*/ 3030830 w 3798703"/>
                  <a:gd name="connsiteY37" fmla="*/ 2335972 h 3743247"/>
                  <a:gd name="connsiteX38" fmla="*/ 2973063 w 3798703"/>
                  <a:gd name="connsiteY38" fmla="*/ 2929993 h 3743247"/>
                  <a:gd name="connsiteX39" fmla="*/ 2790060 w 3798703"/>
                  <a:gd name="connsiteY39" fmla="*/ 2984894 h 3743247"/>
                  <a:gd name="connsiteX40" fmla="*/ 2501506 w 3798703"/>
                  <a:gd name="connsiteY40" fmla="*/ 2966593 h 3743247"/>
                  <a:gd name="connsiteX41" fmla="*/ 2370354 w 3798703"/>
                  <a:gd name="connsiteY41" fmla="*/ 2987020 h 3743247"/>
                  <a:gd name="connsiteX42" fmla="*/ 1903419 w 3798703"/>
                  <a:gd name="connsiteY42" fmla="*/ 3366890 h 3743247"/>
                  <a:gd name="connsiteX43" fmla="*/ 1436483 w 3798703"/>
                  <a:gd name="connsiteY43" fmla="*/ 2987020 h 3743247"/>
                  <a:gd name="connsiteX44" fmla="*/ 1305331 w 3798703"/>
                  <a:gd name="connsiteY44" fmla="*/ 2966593 h 3743247"/>
                  <a:gd name="connsiteX45" fmla="*/ 1016777 w 3798703"/>
                  <a:gd name="connsiteY45" fmla="*/ 2984894 h 3743247"/>
                  <a:gd name="connsiteX46" fmla="*/ 833589 w 3798703"/>
                  <a:gd name="connsiteY46" fmla="*/ 2929993 h 3743247"/>
                  <a:gd name="connsiteX47" fmla="*/ 776008 w 3798703"/>
                  <a:gd name="connsiteY47" fmla="*/ 2335972 h 3743247"/>
                  <a:gd name="connsiteX48" fmla="*/ 390314 w 3798703"/>
                  <a:gd name="connsiteY48" fmla="*/ 1875691 h 3743247"/>
                  <a:gd name="connsiteX49" fmla="*/ 776008 w 3798703"/>
                  <a:gd name="connsiteY49" fmla="*/ 1415225 h 3743247"/>
                  <a:gd name="connsiteX50" fmla="*/ 833589 w 3798703"/>
                  <a:gd name="connsiteY50" fmla="*/ 821204 h 3743247"/>
                  <a:gd name="connsiteX51" fmla="*/ 1016777 w 3798703"/>
                  <a:gd name="connsiteY51" fmla="*/ 766303 h 3743247"/>
                  <a:gd name="connsiteX52" fmla="*/ 1305331 w 3798703"/>
                  <a:gd name="connsiteY52" fmla="*/ 784603 h 3743247"/>
                  <a:gd name="connsiteX53" fmla="*/ 1436483 w 3798703"/>
                  <a:gd name="connsiteY53" fmla="*/ 764177 h 3743247"/>
                  <a:gd name="connsiteX54" fmla="*/ 1903419 w 3798703"/>
                  <a:gd name="connsiteY54" fmla="*/ 384307 h 3743247"/>
                  <a:gd name="connsiteX55" fmla="*/ 2370354 w 3798703"/>
                  <a:gd name="connsiteY55" fmla="*/ 764177 h 3743247"/>
                  <a:gd name="connsiteX56" fmla="*/ 2501506 w 3798703"/>
                  <a:gd name="connsiteY56" fmla="*/ 784603 h 3743247"/>
                  <a:gd name="connsiteX57" fmla="*/ 2790060 w 3798703"/>
                  <a:gd name="connsiteY57" fmla="*/ 766303 h 3743247"/>
                  <a:gd name="connsiteX58" fmla="*/ 2973248 w 3798703"/>
                  <a:gd name="connsiteY58" fmla="*/ 821204 h 3743247"/>
                  <a:gd name="connsiteX59" fmla="*/ 3030830 w 3798703"/>
                  <a:gd name="connsiteY59" fmla="*/ 1415225 h 3743247"/>
                  <a:gd name="connsiteX60" fmla="*/ 3416522 w 3798703"/>
                  <a:gd name="connsiteY60" fmla="*/ 1875691 h 3743247"/>
                  <a:gd name="connsiteX61" fmla="*/ 3030830 w 3798703"/>
                  <a:gd name="connsiteY61" fmla="*/ 2335972 h 3743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798703" h="3743247">
                    <a:moveTo>
                      <a:pt x="3459593" y="1309120"/>
                    </a:moveTo>
                    <a:cubicBezTo>
                      <a:pt x="3442032" y="1295164"/>
                      <a:pt x="3419757" y="1277141"/>
                      <a:pt x="3401457" y="1261521"/>
                    </a:cubicBezTo>
                    <a:cubicBezTo>
                      <a:pt x="3402751" y="1235827"/>
                      <a:pt x="3405801" y="1204124"/>
                      <a:pt x="3408112" y="1180186"/>
                    </a:cubicBezTo>
                    <a:cubicBezTo>
                      <a:pt x="3424471" y="1007535"/>
                      <a:pt x="3449426" y="746801"/>
                      <a:pt x="3249139" y="549564"/>
                    </a:cubicBezTo>
                    <a:cubicBezTo>
                      <a:pt x="3136287" y="438468"/>
                      <a:pt x="2981936" y="382089"/>
                      <a:pt x="2790060" y="382089"/>
                    </a:cubicBezTo>
                    <a:cubicBezTo>
                      <a:pt x="2725639" y="382089"/>
                      <a:pt x="2663714" y="387819"/>
                      <a:pt x="2609367" y="392995"/>
                    </a:cubicBezTo>
                    <a:cubicBezTo>
                      <a:pt x="2579237" y="395675"/>
                      <a:pt x="2550862" y="398356"/>
                      <a:pt x="2526461" y="399650"/>
                    </a:cubicBezTo>
                    <a:cubicBezTo>
                      <a:pt x="2510657" y="381719"/>
                      <a:pt x="2492172" y="359629"/>
                      <a:pt x="2478215" y="342438"/>
                    </a:cubicBezTo>
                    <a:cubicBezTo>
                      <a:pt x="2371556" y="214243"/>
                      <a:pt x="2194006" y="0"/>
                      <a:pt x="1903326" y="0"/>
                    </a:cubicBezTo>
                    <a:cubicBezTo>
                      <a:pt x="1612647" y="0"/>
                      <a:pt x="1434912" y="214428"/>
                      <a:pt x="1328345" y="342253"/>
                    </a:cubicBezTo>
                    <a:cubicBezTo>
                      <a:pt x="1314388" y="359259"/>
                      <a:pt x="1295903" y="381534"/>
                      <a:pt x="1280098" y="399465"/>
                    </a:cubicBezTo>
                    <a:cubicBezTo>
                      <a:pt x="1255698" y="398171"/>
                      <a:pt x="1227323" y="395490"/>
                      <a:pt x="1197377" y="392810"/>
                    </a:cubicBezTo>
                    <a:cubicBezTo>
                      <a:pt x="1142846" y="387819"/>
                      <a:pt x="1080921" y="381904"/>
                      <a:pt x="1016500" y="381904"/>
                    </a:cubicBezTo>
                    <a:cubicBezTo>
                      <a:pt x="824439" y="381904"/>
                      <a:pt x="670365" y="438284"/>
                      <a:pt x="557605" y="549195"/>
                    </a:cubicBezTo>
                    <a:cubicBezTo>
                      <a:pt x="356949" y="746709"/>
                      <a:pt x="382089" y="1007442"/>
                      <a:pt x="398540" y="1180094"/>
                    </a:cubicBezTo>
                    <a:cubicBezTo>
                      <a:pt x="400851" y="1204124"/>
                      <a:pt x="403901" y="1235734"/>
                      <a:pt x="405195" y="1261428"/>
                    </a:cubicBezTo>
                    <a:cubicBezTo>
                      <a:pt x="386895" y="1277048"/>
                      <a:pt x="364620" y="1295164"/>
                      <a:pt x="347244" y="1309028"/>
                    </a:cubicBezTo>
                    <a:cubicBezTo>
                      <a:pt x="217293" y="1413931"/>
                      <a:pt x="0" y="1589448"/>
                      <a:pt x="0" y="1875691"/>
                    </a:cubicBezTo>
                    <a:cubicBezTo>
                      <a:pt x="0" y="2161749"/>
                      <a:pt x="217478" y="2337266"/>
                      <a:pt x="347244" y="2442261"/>
                    </a:cubicBezTo>
                    <a:cubicBezTo>
                      <a:pt x="364620" y="2456218"/>
                      <a:pt x="386895" y="2474241"/>
                      <a:pt x="405195" y="2489861"/>
                    </a:cubicBezTo>
                    <a:cubicBezTo>
                      <a:pt x="403901" y="2515370"/>
                      <a:pt x="400851" y="2547257"/>
                      <a:pt x="398540" y="2571196"/>
                    </a:cubicBezTo>
                    <a:cubicBezTo>
                      <a:pt x="382181" y="2743662"/>
                      <a:pt x="356949" y="3004580"/>
                      <a:pt x="557513" y="3201817"/>
                    </a:cubicBezTo>
                    <a:cubicBezTo>
                      <a:pt x="670550" y="3312913"/>
                      <a:pt x="824531" y="3369570"/>
                      <a:pt x="1016592" y="3369293"/>
                    </a:cubicBezTo>
                    <a:cubicBezTo>
                      <a:pt x="1081013" y="3369293"/>
                      <a:pt x="1142754" y="3363563"/>
                      <a:pt x="1197470" y="3358387"/>
                    </a:cubicBezTo>
                    <a:cubicBezTo>
                      <a:pt x="1227231" y="3355706"/>
                      <a:pt x="1255790" y="3353026"/>
                      <a:pt x="1280191" y="3351732"/>
                    </a:cubicBezTo>
                    <a:cubicBezTo>
                      <a:pt x="1295996" y="3369663"/>
                      <a:pt x="1314481" y="3391753"/>
                      <a:pt x="1328437" y="3408759"/>
                    </a:cubicBezTo>
                    <a:cubicBezTo>
                      <a:pt x="1435004" y="3536861"/>
                      <a:pt x="1612739" y="3751012"/>
                      <a:pt x="1903419" y="3751012"/>
                    </a:cubicBezTo>
                    <a:cubicBezTo>
                      <a:pt x="2194098" y="3751012"/>
                      <a:pt x="2371648" y="3536584"/>
                      <a:pt x="2478400" y="3408759"/>
                    </a:cubicBezTo>
                    <a:cubicBezTo>
                      <a:pt x="2492356" y="3391753"/>
                      <a:pt x="2510841" y="3369478"/>
                      <a:pt x="2526646" y="3351732"/>
                    </a:cubicBezTo>
                    <a:cubicBezTo>
                      <a:pt x="2551047" y="3352841"/>
                      <a:pt x="2579237" y="3355706"/>
                      <a:pt x="2609552" y="3358387"/>
                    </a:cubicBezTo>
                    <a:cubicBezTo>
                      <a:pt x="2663899" y="3363378"/>
                      <a:pt x="2725824" y="3369293"/>
                      <a:pt x="2790245" y="3369293"/>
                    </a:cubicBezTo>
                    <a:cubicBezTo>
                      <a:pt x="2982121" y="3369293"/>
                      <a:pt x="3136564" y="3312913"/>
                      <a:pt x="3249139" y="3202002"/>
                    </a:cubicBezTo>
                    <a:cubicBezTo>
                      <a:pt x="3449611" y="3004580"/>
                      <a:pt x="3424656" y="2743662"/>
                      <a:pt x="3408297" y="2571196"/>
                    </a:cubicBezTo>
                    <a:cubicBezTo>
                      <a:pt x="3405986" y="2547165"/>
                      <a:pt x="3402936" y="2515370"/>
                      <a:pt x="3401642" y="2489861"/>
                    </a:cubicBezTo>
                    <a:cubicBezTo>
                      <a:pt x="3419942" y="2474241"/>
                      <a:pt x="3442217" y="2456125"/>
                      <a:pt x="3459778" y="2442261"/>
                    </a:cubicBezTo>
                    <a:cubicBezTo>
                      <a:pt x="3589544" y="2337450"/>
                      <a:pt x="3806837" y="2161934"/>
                      <a:pt x="3806837" y="1875691"/>
                    </a:cubicBezTo>
                    <a:cubicBezTo>
                      <a:pt x="3806652" y="1589448"/>
                      <a:pt x="3589359" y="1414116"/>
                      <a:pt x="3459593" y="1309120"/>
                    </a:cubicBezTo>
                    <a:close/>
                    <a:moveTo>
                      <a:pt x="3030830" y="2335972"/>
                    </a:moveTo>
                    <a:cubicBezTo>
                      <a:pt x="2961880" y="2500675"/>
                      <a:pt x="3098855" y="2806142"/>
                      <a:pt x="2973063" y="2929993"/>
                    </a:cubicBezTo>
                    <a:cubicBezTo>
                      <a:pt x="2929438" y="2973063"/>
                      <a:pt x="2864093" y="2984894"/>
                      <a:pt x="2790060" y="2984894"/>
                    </a:cubicBezTo>
                    <a:cubicBezTo>
                      <a:pt x="2698374" y="2984894"/>
                      <a:pt x="2593378" y="2966593"/>
                      <a:pt x="2501506" y="2966593"/>
                    </a:cubicBezTo>
                    <a:cubicBezTo>
                      <a:pt x="2452705" y="2966593"/>
                      <a:pt x="2408156" y="2971585"/>
                      <a:pt x="2370354" y="2987020"/>
                    </a:cubicBezTo>
                    <a:cubicBezTo>
                      <a:pt x="2209348" y="3052919"/>
                      <a:pt x="2088455" y="3366890"/>
                      <a:pt x="1903419" y="3366890"/>
                    </a:cubicBezTo>
                    <a:cubicBezTo>
                      <a:pt x="1718382" y="3366890"/>
                      <a:pt x="1597581" y="3053012"/>
                      <a:pt x="1436483" y="2987020"/>
                    </a:cubicBezTo>
                    <a:cubicBezTo>
                      <a:pt x="1398958" y="2971585"/>
                      <a:pt x="1353762" y="2966593"/>
                      <a:pt x="1305331" y="2966593"/>
                    </a:cubicBezTo>
                    <a:cubicBezTo>
                      <a:pt x="1213644" y="2966593"/>
                      <a:pt x="1108833" y="2984894"/>
                      <a:pt x="1016777" y="2984894"/>
                    </a:cubicBezTo>
                    <a:cubicBezTo>
                      <a:pt x="942836" y="2984894"/>
                      <a:pt x="877491" y="2973063"/>
                      <a:pt x="833589" y="2929993"/>
                    </a:cubicBezTo>
                    <a:cubicBezTo>
                      <a:pt x="707982" y="2806142"/>
                      <a:pt x="845235" y="2500582"/>
                      <a:pt x="776008" y="2335972"/>
                    </a:cubicBezTo>
                    <a:cubicBezTo>
                      <a:pt x="709091" y="2177184"/>
                      <a:pt x="390314" y="2058324"/>
                      <a:pt x="390314" y="1875691"/>
                    </a:cubicBezTo>
                    <a:cubicBezTo>
                      <a:pt x="390314" y="1693057"/>
                      <a:pt x="709369" y="1574198"/>
                      <a:pt x="776008" y="1415225"/>
                    </a:cubicBezTo>
                    <a:cubicBezTo>
                      <a:pt x="844957" y="1250522"/>
                      <a:pt x="707982" y="945055"/>
                      <a:pt x="833589" y="821204"/>
                    </a:cubicBezTo>
                    <a:cubicBezTo>
                      <a:pt x="877214" y="778134"/>
                      <a:pt x="942836" y="766303"/>
                      <a:pt x="1016777" y="766303"/>
                    </a:cubicBezTo>
                    <a:cubicBezTo>
                      <a:pt x="1108648" y="766303"/>
                      <a:pt x="1213459" y="784603"/>
                      <a:pt x="1305331" y="784603"/>
                    </a:cubicBezTo>
                    <a:cubicBezTo>
                      <a:pt x="1354316" y="784603"/>
                      <a:pt x="1398866" y="779612"/>
                      <a:pt x="1436483" y="764177"/>
                    </a:cubicBezTo>
                    <a:cubicBezTo>
                      <a:pt x="1597489" y="698278"/>
                      <a:pt x="1718382" y="384307"/>
                      <a:pt x="1903419" y="384307"/>
                    </a:cubicBezTo>
                    <a:cubicBezTo>
                      <a:pt x="2088455" y="384307"/>
                      <a:pt x="2209256" y="698185"/>
                      <a:pt x="2370354" y="764177"/>
                    </a:cubicBezTo>
                    <a:cubicBezTo>
                      <a:pt x="2408064" y="779612"/>
                      <a:pt x="2453075" y="784603"/>
                      <a:pt x="2501506" y="784603"/>
                    </a:cubicBezTo>
                    <a:cubicBezTo>
                      <a:pt x="2593193" y="784603"/>
                      <a:pt x="2698189" y="766303"/>
                      <a:pt x="2790060" y="766303"/>
                    </a:cubicBezTo>
                    <a:cubicBezTo>
                      <a:pt x="2864001" y="766303"/>
                      <a:pt x="2929346" y="778134"/>
                      <a:pt x="2973248" y="821204"/>
                    </a:cubicBezTo>
                    <a:cubicBezTo>
                      <a:pt x="3098855" y="945055"/>
                      <a:pt x="2961602" y="1250615"/>
                      <a:pt x="3030830" y="1415225"/>
                    </a:cubicBezTo>
                    <a:cubicBezTo>
                      <a:pt x="3097746" y="1574013"/>
                      <a:pt x="3416522" y="1692872"/>
                      <a:pt x="3416522" y="1875691"/>
                    </a:cubicBezTo>
                    <a:cubicBezTo>
                      <a:pt x="3416708" y="2058232"/>
                      <a:pt x="3097653" y="2177184"/>
                      <a:pt x="3030830" y="2335972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AE165B3-8B12-5798-7ABB-7A4C8BFD9002}"/>
              </a:ext>
            </a:extLst>
          </p:cNvPr>
          <p:cNvGrpSpPr/>
          <p:nvPr/>
        </p:nvGrpSpPr>
        <p:grpSpPr bwMode="gray">
          <a:xfrm>
            <a:off x="1076145" y="3851174"/>
            <a:ext cx="3142355" cy="2030363"/>
            <a:chOff x="1076145" y="3851174"/>
            <a:chExt cx="3142355" cy="2030363"/>
          </a:xfrm>
        </p:grpSpPr>
        <p:sp>
          <p:nvSpPr>
            <p:cNvPr id="15" name="TextBox 5">
              <a:extLst>
                <a:ext uri="{FF2B5EF4-FFF2-40B4-BE49-F238E27FC236}">
                  <a16:creationId xmlns:a16="http://schemas.microsoft.com/office/drawing/2014/main" id="{799E27AE-2C7E-4F60-83EB-0D9E9EEC09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Top Unterstützung durch die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Vertriebsleiter der HanseMerkur </a:t>
              </a:r>
            </a:p>
          </p:txBody>
        </p:sp>
        <p:grpSp>
          <p:nvGrpSpPr>
            <p:cNvPr id="11" name="Grafik 108">
              <a:extLst>
                <a:ext uri="{FF2B5EF4-FFF2-40B4-BE49-F238E27FC236}">
                  <a16:creationId xmlns:a16="http://schemas.microsoft.com/office/drawing/2014/main" id="{8497E1E4-A530-D04E-AAEA-2D9ED3EE089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12" name="Freihandform: Form 110">
                <a:extLst>
                  <a:ext uri="{FF2B5EF4-FFF2-40B4-BE49-F238E27FC236}">
                    <a16:creationId xmlns:a16="http://schemas.microsoft.com/office/drawing/2014/main" id="{A11AA8A6-BF0A-64E8-62E7-8CA9F01AF29C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11">
                <a:extLst>
                  <a:ext uri="{FF2B5EF4-FFF2-40B4-BE49-F238E27FC236}">
                    <a16:creationId xmlns:a16="http://schemas.microsoft.com/office/drawing/2014/main" id="{B59E32C4-E428-595B-B7A8-A196E6E18D4C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120">
                <a:extLst>
                  <a:ext uri="{FF2B5EF4-FFF2-40B4-BE49-F238E27FC236}">
                    <a16:creationId xmlns:a16="http://schemas.microsoft.com/office/drawing/2014/main" id="{622852B1-A200-9431-270A-A2753F6765B2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121">
                <a:extLst>
                  <a:ext uri="{FF2B5EF4-FFF2-40B4-BE49-F238E27FC236}">
                    <a16:creationId xmlns:a16="http://schemas.microsoft.com/office/drawing/2014/main" id="{FCEE7A26-5EEB-4134-424E-75445CC77959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122">
                <a:extLst>
                  <a:ext uri="{FF2B5EF4-FFF2-40B4-BE49-F238E27FC236}">
                    <a16:creationId xmlns:a16="http://schemas.microsoft.com/office/drawing/2014/main" id="{79299387-67FD-D643-7A6D-4614CCB7AEB5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123">
                <a:extLst>
                  <a:ext uri="{FF2B5EF4-FFF2-40B4-BE49-F238E27FC236}">
                    <a16:creationId xmlns:a16="http://schemas.microsoft.com/office/drawing/2014/main" id="{B964D4B1-0B67-E359-769C-301A524C5316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E5B4A5CB-A21C-5701-822E-D79DE3D1F26E}"/>
              </a:ext>
            </a:extLst>
          </p:cNvPr>
          <p:cNvGrpSpPr/>
          <p:nvPr/>
        </p:nvGrpSpPr>
        <p:grpSpPr bwMode="gray">
          <a:xfrm>
            <a:off x="8440670" y="3861048"/>
            <a:ext cx="2700000" cy="2020489"/>
            <a:chOff x="8440670" y="3861048"/>
            <a:chExt cx="2700000" cy="2020489"/>
          </a:xfrm>
        </p:grpSpPr>
        <p:sp>
          <p:nvSpPr>
            <p:cNvPr id="17" name="TextBox 5">
              <a:extLst>
                <a:ext uri="{FF2B5EF4-FFF2-40B4-BE49-F238E27FC236}">
                  <a16:creationId xmlns:a16="http://schemas.microsoft.com/office/drawing/2014/main" id="{0588FB1C-0D89-4815-A4FF-7CDD8CE11C2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3"/>
                  </a:solidFill>
                </a:rPr>
                <a:t>Nur bei uns: Krebs-Scan!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b="1" dirty="0">
                  <a:solidFill>
                    <a:schemeClr val="accent3"/>
                  </a:solidFill>
                </a:rPr>
                <a:t>Die Innovation in der Krebsfrüherkennung.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6B2592-D9B2-CF0C-0F66-400EB227B01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95D72072-3607-9206-9A44-A4C4252695FC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ED87874-A522-17DD-98F5-D5F900E2B552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48" name="Freihandform: Form 447">
                <a:extLst>
                  <a:ext uri="{FF2B5EF4-FFF2-40B4-BE49-F238E27FC236}">
                    <a16:creationId xmlns:a16="http://schemas.microsoft.com/office/drawing/2014/main" id="{75EEF435-1F39-4863-333E-E3EBECC23A0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713112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!! box 2">
            <a:extLst>
              <a:ext uri="{FF2B5EF4-FFF2-40B4-BE49-F238E27FC236}">
                <a16:creationId xmlns:a16="http://schemas.microsoft.com/office/drawing/2014/main" id="{9E1778D9-2213-1CFD-AB1E-A082451E1AE3}"/>
              </a:ext>
            </a:extLst>
          </p:cNvPr>
          <p:cNvSpPr/>
          <p:nvPr/>
        </p:nvSpPr>
        <p:spPr>
          <a:xfrm>
            <a:off x="6148977" y="1101998"/>
            <a:ext cx="6043023" cy="2376000"/>
          </a:xfrm>
          <a:custGeom>
            <a:avLst/>
            <a:gdLst>
              <a:gd name="connsiteX0" fmla="*/ 0 w 6043023"/>
              <a:gd name="connsiteY0" fmla="*/ 0 h 2376000"/>
              <a:gd name="connsiteX1" fmla="*/ 6043023 w 6043023"/>
              <a:gd name="connsiteY1" fmla="*/ 0 h 2376000"/>
              <a:gd name="connsiteX2" fmla="*/ 6043023 w 6043023"/>
              <a:gd name="connsiteY2" fmla="*/ 2376000 h 2376000"/>
              <a:gd name="connsiteX3" fmla="*/ 1165216 w 6043023"/>
              <a:gd name="connsiteY3" fmla="*/ 2376000 h 2376000"/>
              <a:gd name="connsiteX4" fmla="*/ 1146156 w 6043023"/>
              <a:gd name="connsiteY4" fmla="*/ 2186933 h 2376000"/>
              <a:gd name="connsiteX5" fmla="*/ 72170 w 6043023"/>
              <a:gd name="connsiteY5" fmla="*/ 1215932 h 2376000"/>
              <a:gd name="connsiteX6" fmla="*/ 0 w 6043023"/>
              <a:gd name="connsiteY6" fmla="*/ 1212287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6043023" y="0"/>
                </a:lnTo>
                <a:lnTo>
                  <a:pt x="6043023" y="2376000"/>
                </a:lnTo>
                <a:lnTo>
                  <a:pt x="1165216" y="2376000"/>
                </a:lnTo>
                <a:lnTo>
                  <a:pt x="1146156" y="2186933"/>
                </a:lnTo>
                <a:cubicBezTo>
                  <a:pt x="1040175" y="1669017"/>
                  <a:pt x="607085" y="1270255"/>
                  <a:pt x="72170" y="1215932"/>
                </a:cubicBezTo>
                <a:lnTo>
                  <a:pt x="0" y="1212287"/>
                </a:lnTo>
                <a:close/>
              </a:path>
            </a:pathLst>
          </a:custGeom>
          <a:solidFill>
            <a:schemeClr val="accent2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7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sp>
        <p:nvSpPr>
          <p:cNvPr id="11" name="TextBox 5">
            <a:extLst>
              <a:ext uri="{FF2B5EF4-FFF2-40B4-BE49-F238E27FC236}">
                <a16:creationId xmlns:a16="http://schemas.microsoft.com/office/drawing/2014/main" id="{4802DD88-F387-A149-20DD-E2E270E1B01F}"/>
              </a:ext>
            </a:extLst>
          </p:cNvPr>
          <p:cNvSpPr txBox="1">
            <a:spLocks/>
          </p:cNvSpPr>
          <p:nvPr/>
        </p:nvSpPr>
        <p:spPr bwMode="gray">
          <a:xfrm>
            <a:off x="8440670" y="1986577"/>
            <a:ext cx="2700000" cy="1276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FontTx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8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de-DE" b="1" dirty="0">
                <a:solidFill>
                  <a:schemeClr val="accent2"/>
                </a:solidFill>
              </a:rPr>
              <a:t>Ausgezeichnete Produkte mit einem erstklassigen Preis-/ Leistungsverhältnis</a:t>
            </a:r>
          </a:p>
        </p:txBody>
      </p:sp>
      <p:grpSp>
        <p:nvGrpSpPr>
          <p:cNvPr id="12" name="Grafik 5">
            <a:extLst>
              <a:ext uri="{FF2B5EF4-FFF2-40B4-BE49-F238E27FC236}">
                <a16:creationId xmlns:a16="http://schemas.microsoft.com/office/drawing/2014/main" id="{E5B583AF-8BFA-BCDB-BA04-9ED00A633F11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440670" y="1196752"/>
            <a:ext cx="379794" cy="684000"/>
            <a:chOff x="4192027" y="0"/>
            <a:chExt cx="3807946" cy="6858000"/>
          </a:xfrm>
          <a:solidFill>
            <a:schemeClr val="accent2"/>
          </a:solidFill>
        </p:grpSpPr>
        <p:sp>
          <p:nvSpPr>
            <p:cNvPr id="13" name="Freihandform: Form 11">
              <a:extLst>
                <a:ext uri="{FF2B5EF4-FFF2-40B4-BE49-F238E27FC236}">
                  <a16:creationId xmlns:a16="http://schemas.microsoft.com/office/drawing/2014/main" id="{1CE04F74-F01E-EB0A-851F-8AF5A97A8DB2}"/>
                </a:ext>
              </a:extLst>
            </p:cNvPr>
            <p:cNvSpPr/>
            <p:nvPr/>
          </p:nvSpPr>
          <p:spPr bwMode="gray">
            <a:xfrm>
              <a:off x="4551841" y="3862108"/>
              <a:ext cx="3087024" cy="2994598"/>
            </a:xfrm>
            <a:custGeom>
              <a:avLst/>
              <a:gdLst>
                <a:gd name="connsiteX0" fmla="*/ 1544067 w 3087024"/>
                <a:gd name="connsiteY0" fmla="*/ 275799 h 2994598"/>
                <a:gd name="connsiteX1" fmla="*/ 870375 w 3087024"/>
                <a:gd name="connsiteY1" fmla="*/ 0 h 2994598"/>
                <a:gd name="connsiteX2" fmla="*/ 0 w 3087024"/>
                <a:gd name="connsiteY2" fmla="*/ 2345677 h 2994598"/>
                <a:gd name="connsiteX3" fmla="*/ 812793 w 3087024"/>
                <a:gd name="connsiteY3" fmla="*/ 1695460 h 2994598"/>
                <a:gd name="connsiteX4" fmla="*/ 1625401 w 3087024"/>
                <a:gd name="connsiteY4" fmla="*/ 2995800 h 2994598"/>
                <a:gd name="connsiteX5" fmla="*/ 2275433 w 3087024"/>
                <a:gd name="connsiteY5" fmla="*/ 1695460 h 2994598"/>
                <a:gd name="connsiteX6" fmla="*/ 3088226 w 3087024"/>
                <a:gd name="connsiteY6" fmla="*/ 2345677 h 2994598"/>
                <a:gd name="connsiteX7" fmla="*/ 2217944 w 3087024"/>
                <a:gd name="connsiteY7" fmla="*/ 0 h 2994598"/>
                <a:gd name="connsiteX8" fmla="*/ 1544067 w 3087024"/>
                <a:gd name="connsiteY8" fmla="*/ 275799 h 299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087024" h="2994598">
                  <a:moveTo>
                    <a:pt x="1544067" y="275799"/>
                  </a:moveTo>
                  <a:cubicBezTo>
                    <a:pt x="1240633" y="275799"/>
                    <a:pt x="1022415" y="139194"/>
                    <a:pt x="870375" y="0"/>
                  </a:cubicBezTo>
                  <a:lnTo>
                    <a:pt x="0" y="2345677"/>
                  </a:lnTo>
                  <a:lnTo>
                    <a:pt x="812793" y="1695460"/>
                  </a:lnTo>
                  <a:lnTo>
                    <a:pt x="1625401" y="2995800"/>
                  </a:lnTo>
                  <a:lnTo>
                    <a:pt x="2275433" y="1695460"/>
                  </a:lnTo>
                  <a:lnTo>
                    <a:pt x="3088226" y="2345677"/>
                  </a:lnTo>
                  <a:lnTo>
                    <a:pt x="2217944" y="0"/>
                  </a:lnTo>
                  <a:cubicBezTo>
                    <a:pt x="2065718" y="139101"/>
                    <a:pt x="1847501" y="275799"/>
                    <a:pt x="1544067" y="275799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  <p:sp>
          <p:nvSpPr>
            <p:cNvPr id="14" name="Freihandform: Form 12">
              <a:extLst>
                <a:ext uri="{FF2B5EF4-FFF2-40B4-BE49-F238E27FC236}">
                  <a16:creationId xmlns:a16="http://schemas.microsoft.com/office/drawing/2014/main" id="{AC3CA811-1EF5-C5A0-C57C-6B208127F938}"/>
                </a:ext>
              </a:extLst>
            </p:cNvPr>
            <p:cNvSpPr/>
            <p:nvPr/>
          </p:nvSpPr>
          <p:spPr bwMode="gray">
            <a:xfrm>
              <a:off x="4192027" y="0"/>
              <a:ext cx="3798703" cy="3743248"/>
            </a:xfrm>
            <a:custGeom>
              <a:avLst/>
              <a:gdLst>
                <a:gd name="connsiteX0" fmla="*/ 3459593 w 3798703"/>
                <a:gd name="connsiteY0" fmla="*/ 1309120 h 3743247"/>
                <a:gd name="connsiteX1" fmla="*/ 3401457 w 3798703"/>
                <a:gd name="connsiteY1" fmla="*/ 1261521 h 3743247"/>
                <a:gd name="connsiteX2" fmla="*/ 3408112 w 3798703"/>
                <a:gd name="connsiteY2" fmla="*/ 1180186 h 3743247"/>
                <a:gd name="connsiteX3" fmla="*/ 3249139 w 3798703"/>
                <a:gd name="connsiteY3" fmla="*/ 549564 h 3743247"/>
                <a:gd name="connsiteX4" fmla="*/ 2790060 w 3798703"/>
                <a:gd name="connsiteY4" fmla="*/ 382089 h 3743247"/>
                <a:gd name="connsiteX5" fmla="*/ 2609367 w 3798703"/>
                <a:gd name="connsiteY5" fmla="*/ 392995 h 3743247"/>
                <a:gd name="connsiteX6" fmla="*/ 2526461 w 3798703"/>
                <a:gd name="connsiteY6" fmla="*/ 399650 h 3743247"/>
                <a:gd name="connsiteX7" fmla="*/ 2478215 w 3798703"/>
                <a:gd name="connsiteY7" fmla="*/ 342438 h 3743247"/>
                <a:gd name="connsiteX8" fmla="*/ 1903326 w 3798703"/>
                <a:gd name="connsiteY8" fmla="*/ 0 h 3743247"/>
                <a:gd name="connsiteX9" fmla="*/ 1328345 w 3798703"/>
                <a:gd name="connsiteY9" fmla="*/ 342253 h 3743247"/>
                <a:gd name="connsiteX10" fmla="*/ 1280098 w 3798703"/>
                <a:gd name="connsiteY10" fmla="*/ 399465 h 3743247"/>
                <a:gd name="connsiteX11" fmla="*/ 1197377 w 3798703"/>
                <a:gd name="connsiteY11" fmla="*/ 392810 h 3743247"/>
                <a:gd name="connsiteX12" fmla="*/ 1016500 w 3798703"/>
                <a:gd name="connsiteY12" fmla="*/ 381904 h 3743247"/>
                <a:gd name="connsiteX13" fmla="*/ 557605 w 3798703"/>
                <a:gd name="connsiteY13" fmla="*/ 549195 h 3743247"/>
                <a:gd name="connsiteX14" fmla="*/ 398540 w 3798703"/>
                <a:gd name="connsiteY14" fmla="*/ 1180094 h 3743247"/>
                <a:gd name="connsiteX15" fmla="*/ 405195 w 3798703"/>
                <a:gd name="connsiteY15" fmla="*/ 1261428 h 3743247"/>
                <a:gd name="connsiteX16" fmla="*/ 347244 w 3798703"/>
                <a:gd name="connsiteY16" fmla="*/ 1309028 h 3743247"/>
                <a:gd name="connsiteX17" fmla="*/ 0 w 3798703"/>
                <a:gd name="connsiteY17" fmla="*/ 1875691 h 3743247"/>
                <a:gd name="connsiteX18" fmla="*/ 347244 w 3798703"/>
                <a:gd name="connsiteY18" fmla="*/ 2442261 h 3743247"/>
                <a:gd name="connsiteX19" fmla="*/ 405195 w 3798703"/>
                <a:gd name="connsiteY19" fmla="*/ 2489861 h 3743247"/>
                <a:gd name="connsiteX20" fmla="*/ 398540 w 3798703"/>
                <a:gd name="connsiteY20" fmla="*/ 2571196 h 3743247"/>
                <a:gd name="connsiteX21" fmla="*/ 557513 w 3798703"/>
                <a:gd name="connsiteY21" fmla="*/ 3201817 h 3743247"/>
                <a:gd name="connsiteX22" fmla="*/ 1016592 w 3798703"/>
                <a:gd name="connsiteY22" fmla="*/ 3369293 h 3743247"/>
                <a:gd name="connsiteX23" fmla="*/ 1197470 w 3798703"/>
                <a:gd name="connsiteY23" fmla="*/ 3358387 h 3743247"/>
                <a:gd name="connsiteX24" fmla="*/ 1280191 w 3798703"/>
                <a:gd name="connsiteY24" fmla="*/ 3351732 h 3743247"/>
                <a:gd name="connsiteX25" fmla="*/ 1328437 w 3798703"/>
                <a:gd name="connsiteY25" fmla="*/ 3408759 h 3743247"/>
                <a:gd name="connsiteX26" fmla="*/ 1903419 w 3798703"/>
                <a:gd name="connsiteY26" fmla="*/ 3751012 h 3743247"/>
                <a:gd name="connsiteX27" fmla="*/ 2478400 w 3798703"/>
                <a:gd name="connsiteY27" fmla="*/ 3408759 h 3743247"/>
                <a:gd name="connsiteX28" fmla="*/ 2526646 w 3798703"/>
                <a:gd name="connsiteY28" fmla="*/ 3351732 h 3743247"/>
                <a:gd name="connsiteX29" fmla="*/ 2609552 w 3798703"/>
                <a:gd name="connsiteY29" fmla="*/ 3358387 h 3743247"/>
                <a:gd name="connsiteX30" fmla="*/ 2790245 w 3798703"/>
                <a:gd name="connsiteY30" fmla="*/ 3369293 h 3743247"/>
                <a:gd name="connsiteX31" fmla="*/ 3249139 w 3798703"/>
                <a:gd name="connsiteY31" fmla="*/ 3202002 h 3743247"/>
                <a:gd name="connsiteX32" fmla="*/ 3408297 w 3798703"/>
                <a:gd name="connsiteY32" fmla="*/ 2571196 h 3743247"/>
                <a:gd name="connsiteX33" fmla="*/ 3401642 w 3798703"/>
                <a:gd name="connsiteY33" fmla="*/ 2489861 h 3743247"/>
                <a:gd name="connsiteX34" fmla="*/ 3459778 w 3798703"/>
                <a:gd name="connsiteY34" fmla="*/ 2442261 h 3743247"/>
                <a:gd name="connsiteX35" fmla="*/ 3806837 w 3798703"/>
                <a:gd name="connsiteY35" fmla="*/ 1875691 h 3743247"/>
                <a:gd name="connsiteX36" fmla="*/ 3459593 w 3798703"/>
                <a:gd name="connsiteY36" fmla="*/ 1309120 h 3743247"/>
                <a:gd name="connsiteX37" fmla="*/ 3030830 w 3798703"/>
                <a:gd name="connsiteY37" fmla="*/ 2335972 h 3743247"/>
                <a:gd name="connsiteX38" fmla="*/ 2973063 w 3798703"/>
                <a:gd name="connsiteY38" fmla="*/ 2929993 h 3743247"/>
                <a:gd name="connsiteX39" fmla="*/ 2790060 w 3798703"/>
                <a:gd name="connsiteY39" fmla="*/ 2984894 h 3743247"/>
                <a:gd name="connsiteX40" fmla="*/ 2501506 w 3798703"/>
                <a:gd name="connsiteY40" fmla="*/ 2966593 h 3743247"/>
                <a:gd name="connsiteX41" fmla="*/ 2370354 w 3798703"/>
                <a:gd name="connsiteY41" fmla="*/ 2987020 h 3743247"/>
                <a:gd name="connsiteX42" fmla="*/ 1903419 w 3798703"/>
                <a:gd name="connsiteY42" fmla="*/ 3366890 h 3743247"/>
                <a:gd name="connsiteX43" fmla="*/ 1436483 w 3798703"/>
                <a:gd name="connsiteY43" fmla="*/ 2987020 h 3743247"/>
                <a:gd name="connsiteX44" fmla="*/ 1305331 w 3798703"/>
                <a:gd name="connsiteY44" fmla="*/ 2966593 h 3743247"/>
                <a:gd name="connsiteX45" fmla="*/ 1016777 w 3798703"/>
                <a:gd name="connsiteY45" fmla="*/ 2984894 h 3743247"/>
                <a:gd name="connsiteX46" fmla="*/ 833589 w 3798703"/>
                <a:gd name="connsiteY46" fmla="*/ 2929993 h 3743247"/>
                <a:gd name="connsiteX47" fmla="*/ 776008 w 3798703"/>
                <a:gd name="connsiteY47" fmla="*/ 2335972 h 3743247"/>
                <a:gd name="connsiteX48" fmla="*/ 390314 w 3798703"/>
                <a:gd name="connsiteY48" fmla="*/ 1875691 h 3743247"/>
                <a:gd name="connsiteX49" fmla="*/ 776008 w 3798703"/>
                <a:gd name="connsiteY49" fmla="*/ 1415225 h 3743247"/>
                <a:gd name="connsiteX50" fmla="*/ 833589 w 3798703"/>
                <a:gd name="connsiteY50" fmla="*/ 821204 h 3743247"/>
                <a:gd name="connsiteX51" fmla="*/ 1016777 w 3798703"/>
                <a:gd name="connsiteY51" fmla="*/ 766303 h 3743247"/>
                <a:gd name="connsiteX52" fmla="*/ 1305331 w 3798703"/>
                <a:gd name="connsiteY52" fmla="*/ 784603 h 3743247"/>
                <a:gd name="connsiteX53" fmla="*/ 1436483 w 3798703"/>
                <a:gd name="connsiteY53" fmla="*/ 764177 h 3743247"/>
                <a:gd name="connsiteX54" fmla="*/ 1903419 w 3798703"/>
                <a:gd name="connsiteY54" fmla="*/ 384307 h 3743247"/>
                <a:gd name="connsiteX55" fmla="*/ 2370354 w 3798703"/>
                <a:gd name="connsiteY55" fmla="*/ 764177 h 3743247"/>
                <a:gd name="connsiteX56" fmla="*/ 2501506 w 3798703"/>
                <a:gd name="connsiteY56" fmla="*/ 784603 h 3743247"/>
                <a:gd name="connsiteX57" fmla="*/ 2790060 w 3798703"/>
                <a:gd name="connsiteY57" fmla="*/ 766303 h 3743247"/>
                <a:gd name="connsiteX58" fmla="*/ 2973248 w 3798703"/>
                <a:gd name="connsiteY58" fmla="*/ 821204 h 3743247"/>
                <a:gd name="connsiteX59" fmla="*/ 3030830 w 3798703"/>
                <a:gd name="connsiteY59" fmla="*/ 1415225 h 3743247"/>
                <a:gd name="connsiteX60" fmla="*/ 3416522 w 3798703"/>
                <a:gd name="connsiteY60" fmla="*/ 1875691 h 3743247"/>
                <a:gd name="connsiteX61" fmla="*/ 3030830 w 3798703"/>
                <a:gd name="connsiteY61" fmla="*/ 2335972 h 3743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798703" h="3743247">
                  <a:moveTo>
                    <a:pt x="3459593" y="1309120"/>
                  </a:moveTo>
                  <a:cubicBezTo>
                    <a:pt x="3442032" y="1295164"/>
                    <a:pt x="3419757" y="1277141"/>
                    <a:pt x="3401457" y="1261521"/>
                  </a:cubicBezTo>
                  <a:cubicBezTo>
                    <a:pt x="3402751" y="1235827"/>
                    <a:pt x="3405801" y="1204124"/>
                    <a:pt x="3408112" y="1180186"/>
                  </a:cubicBezTo>
                  <a:cubicBezTo>
                    <a:pt x="3424471" y="1007535"/>
                    <a:pt x="3449426" y="746801"/>
                    <a:pt x="3249139" y="549564"/>
                  </a:cubicBezTo>
                  <a:cubicBezTo>
                    <a:pt x="3136287" y="438468"/>
                    <a:pt x="2981936" y="382089"/>
                    <a:pt x="2790060" y="382089"/>
                  </a:cubicBezTo>
                  <a:cubicBezTo>
                    <a:pt x="2725639" y="382089"/>
                    <a:pt x="2663714" y="387819"/>
                    <a:pt x="2609367" y="392995"/>
                  </a:cubicBezTo>
                  <a:cubicBezTo>
                    <a:pt x="2579237" y="395675"/>
                    <a:pt x="2550862" y="398356"/>
                    <a:pt x="2526461" y="399650"/>
                  </a:cubicBezTo>
                  <a:cubicBezTo>
                    <a:pt x="2510657" y="381719"/>
                    <a:pt x="2492172" y="359629"/>
                    <a:pt x="2478215" y="342438"/>
                  </a:cubicBezTo>
                  <a:cubicBezTo>
                    <a:pt x="2371556" y="214243"/>
                    <a:pt x="2194006" y="0"/>
                    <a:pt x="1903326" y="0"/>
                  </a:cubicBezTo>
                  <a:cubicBezTo>
                    <a:pt x="1612647" y="0"/>
                    <a:pt x="1434912" y="214428"/>
                    <a:pt x="1328345" y="342253"/>
                  </a:cubicBezTo>
                  <a:cubicBezTo>
                    <a:pt x="1314388" y="359259"/>
                    <a:pt x="1295903" y="381534"/>
                    <a:pt x="1280098" y="399465"/>
                  </a:cubicBezTo>
                  <a:cubicBezTo>
                    <a:pt x="1255698" y="398171"/>
                    <a:pt x="1227323" y="395490"/>
                    <a:pt x="1197377" y="392810"/>
                  </a:cubicBezTo>
                  <a:cubicBezTo>
                    <a:pt x="1142846" y="387819"/>
                    <a:pt x="1080921" y="381904"/>
                    <a:pt x="1016500" y="381904"/>
                  </a:cubicBezTo>
                  <a:cubicBezTo>
                    <a:pt x="824439" y="381904"/>
                    <a:pt x="670365" y="438284"/>
                    <a:pt x="557605" y="549195"/>
                  </a:cubicBezTo>
                  <a:cubicBezTo>
                    <a:pt x="356949" y="746709"/>
                    <a:pt x="382089" y="1007442"/>
                    <a:pt x="398540" y="1180094"/>
                  </a:cubicBezTo>
                  <a:cubicBezTo>
                    <a:pt x="400851" y="1204124"/>
                    <a:pt x="403901" y="1235734"/>
                    <a:pt x="405195" y="1261428"/>
                  </a:cubicBezTo>
                  <a:cubicBezTo>
                    <a:pt x="386895" y="1277048"/>
                    <a:pt x="364620" y="1295164"/>
                    <a:pt x="347244" y="1309028"/>
                  </a:cubicBezTo>
                  <a:cubicBezTo>
                    <a:pt x="217293" y="1413931"/>
                    <a:pt x="0" y="1589448"/>
                    <a:pt x="0" y="1875691"/>
                  </a:cubicBezTo>
                  <a:cubicBezTo>
                    <a:pt x="0" y="2161749"/>
                    <a:pt x="217478" y="2337266"/>
                    <a:pt x="347244" y="2442261"/>
                  </a:cubicBezTo>
                  <a:cubicBezTo>
                    <a:pt x="364620" y="2456218"/>
                    <a:pt x="386895" y="2474241"/>
                    <a:pt x="405195" y="2489861"/>
                  </a:cubicBezTo>
                  <a:cubicBezTo>
                    <a:pt x="403901" y="2515370"/>
                    <a:pt x="400851" y="2547257"/>
                    <a:pt x="398540" y="2571196"/>
                  </a:cubicBezTo>
                  <a:cubicBezTo>
                    <a:pt x="382181" y="2743662"/>
                    <a:pt x="356949" y="3004580"/>
                    <a:pt x="557513" y="3201817"/>
                  </a:cubicBezTo>
                  <a:cubicBezTo>
                    <a:pt x="670550" y="3312913"/>
                    <a:pt x="824531" y="3369570"/>
                    <a:pt x="1016592" y="3369293"/>
                  </a:cubicBezTo>
                  <a:cubicBezTo>
                    <a:pt x="1081013" y="3369293"/>
                    <a:pt x="1142754" y="3363563"/>
                    <a:pt x="1197470" y="3358387"/>
                  </a:cubicBezTo>
                  <a:cubicBezTo>
                    <a:pt x="1227231" y="3355706"/>
                    <a:pt x="1255790" y="3353026"/>
                    <a:pt x="1280191" y="3351732"/>
                  </a:cubicBezTo>
                  <a:cubicBezTo>
                    <a:pt x="1295996" y="3369663"/>
                    <a:pt x="1314481" y="3391753"/>
                    <a:pt x="1328437" y="3408759"/>
                  </a:cubicBezTo>
                  <a:cubicBezTo>
                    <a:pt x="1435004" y="3536861"/>
                    <a:pt x="1612739" y="3751012"/>
                    <a:pt x="1903419" y="3751012"/>
                  </a:cubicBezTo>
                  <a:cubicBezTo>
                    <a:pt x="2194098" y="3751012"/>
                    <a:pt x="2371648" y="3536584"/>
                    <a:pt x="2478400" y="3408759"/>
                  </a:cubicBezTo>
                  <a:cubicBezTo>
                    <a:pt x="2492356" y="3391753"/>
                    <a:pt x="2510841" y="3369478"/>
                    <a:pt x="2526646" y="3351732"/>
                  </a:cubicBezTo>
                  <a:cubicBezTo>
                    <a:pt x="2551047" y="3352841"/>
                    <a:pt x="2579237" y="3355706"/>
                    <a:pt x="2609552" y="3358387"/>
                  </a:cubicBezTo>
                  <a:cubicBezTo>
                    <a:pt x="2663899" y="3363378"/>
                    <a:pt x="2725824" y="3369293"/>
                    <a:pt x="2790245" y="3369293"/>
                  </a:cubicBezTo>
                  <a:cubicBezTo>
                    <a:pt x="2982121" y="3369293"/>
                    <a:pt x="3136564" y="3312913"/>
                    <a:pt x="3249139" y="3202002"/>
                  </a:cubicBezTo>
                  <a:cubicBezTo>
                    <a:pt x="3449611" y="3004580"/>
                    <a:pt x="3424656" y="2743662"/>
                    <a:pt x="3408297" y="2571196"/>
                  </a:cubicBezTo>
                  <a:cubicBezTo>
                    <a:pt x="3405986" y="2547165"/>
                    <a:pt x="3402936" y="2515370"/>
                    <a:pt x="3401642" y="2489861"/>
                  </a:cubicBezTo>
                  <a:cubicBezTo>
                    <a:pt x="3419942" y="2474241"/>
                    <a:pt x="3442217" y="2456125"/>
                    <a:pt x="3459778" y="2442261"/>
                  </a:cubicBezTo>
                  <a:cubicBezTo>
                    <a:pt x="3589544" y="2337450"/>
                    <a:pt x="3806837" y="2161934"/>
                    <a:pt x="3806837" y="1875691"/>
                  </a:cubicBezTo>
                  <a:cubicBezTo>
                    <a:pt x="3806652" y="1589448"/>
                    <a:pt x="3589359" y="1414116"/>
                    <a:pt x="3459593" y="1309120"/>
                  </a:cubicBezTo>
                  <a:close/>
                  <a:moveTo>
                    <a:pt x="3030830" y="2335972"/>
                  </a:moveTo>
                  <a:cubicBezTo>
                    <a:pt x="2961880" y="2500675"/>
                    <a:pt x="3098855" y="2806142"/>
                    <a:pt x="2973063" y="2929993"/>
                  </a:cubicBezTo>
                  <a:cubicBezTo>
                    <a:pt x="2929438" y="2973063"/>
                    <a:pt x="2864093" y="2984894"/>
                    <a:pt x="2790060" y="2984894"/>
                  </a:cubicBezTo>
                  <a:cubicBezTo>
                    <a:pt x="2698374" y="2984894"/>
                    <a:pt x="2593378" y="2966593"/>
                    <a:pt x="2501506" y="2966593"/>
                  </a:cubicBezTo>
                  <a:cubicBezTo>
                    <a:pt x="2452705" y="2966593"/>
                    <a:pt x="2408156" y="2971585"/>
                    <a:pt x="2370354" y="2987020"/>
                  </a:cubicBezTo>
                  <a:cubicBezTo>
                    <a:pt x="2209348" y="3052919"/>
                    <a:pt x="2088455" y="3366890"/>
                    <a:pt x="1903419" y="3366890"/>
                  </a:cubicBezTo>
                  <a:cubicBezTo>
                    <a:pt x="1718382" y="3366890"/>
                    <a:pt x="1597581" y="3053012"/>
                    <a:pt x="1436483" y="2987020"/>
                  </a:cubicBezTo>
                  <a:cubicBezTo>
                    <a:pt x="1398958" y="2971585"/>
                    <a:pt x="1353762" y="2966593"/>
                    <a:pt x="1305331" y="2966593"/>
                  </a:cubicBezTo>
                  <a:cubicBezTo>
                    <a:pt x="1213644" y="2966593"/>
                    <a:pt x="1108833" y="2984894"/>
                    <a:pt x="1016777" y="2984894"/>
                  </a:cubicBezTo>
                  <a:cubicBezTo>
                    <a:pt x="942836" y="2984894"/>
                    <a:pt x="877491" y="2973063"/>
                    <a:pt x="833589" y="2929993"/>
                  </a:cubicBezTo>
                  <a:cubicBezTo>
                    <a:pt x="707982" y="2806142"/>
                    <a:pt x="845235" y="2500582"/>
                    <a:pt x="776008" y="2335972"/>
                  </a:cubicBezTo>
                  <a:cubicBezTo>
                    <a:pt x="709091" y="2177184"/>
                    <a:pt x="390314" y="2058324"/>
                    <a:pt x="390314" y="1875691"/>
                  </a:cubicBezTo>
                  <a:cubicBezTo>
                    <a:pt x="390314" y="1693057"/>
                    <a:pt x="709369" y="1574198"/>
                    <a:pt x="776008" y="1415225"/>
                  </a:cubicBezTo>
                  <a:cubicBezTo>
                    <a:pt x="844957" y="1250522"/>
                    <a:pt x="707982" y="945055"/>
                    <a:pt x="833589" y="821204"/>
                  </a:cubicBezTo>
                  <a:cubicBezTo>
                    <a:pt x="877214" y="778134"/>
                    <a:pt x="942836" y="766303"/>
                    <a:pt x="1016777" y="766303"/>
                  </a:cubicBezTo>
                  <a:cubicBezTo>
                    <a:pt x="1108648" y="766303"/>
                    <a:pt x="1213459" y="784603"/>
                    <a:pt x="1305331" y="784603"/>
                  </a:cubicBezTo>
                  <a:cubicBezTo>
                    <a:pt x="1354316" y="784603"/>
                    <a:pt x="1398866" y="779612"/>
                    <a:pt x="1436483" y="764177"/>
                  </a:cubicBezTo>
                  <a:cubicBezTo>
                    <a:pt x="1597489" y="698278"/>
                    <a:pt x="1718382" y="384307"/>
                    <a:pt x="1903419" y="384307"/>
                  </a:cubicBezTo>
                  <a:cubicBezTo>
                    <a:pt x="2088455" y="384307"/>
                    <a:pt x="2209256" y="698185"/>
                    <a:pt x="2370354" y="764177"/>
                  </a:cubicBezTo>
                  <a:cubicBezTo>
                    <a:pt x="2408064" y="779612"/>
                    <a:pt x="2453075" y="784603"/>
                    <a:pt x="2501506" y="784603"/>
                  </a:cubicBezTo>
                  <a:cubicBezTo>
                    <a:pt x="2593193" y="784603"/>
                    <a:pt x="2698189" y="766303"/>
                    <a:pt x="2790060" y="766303"/>
                  </a:cubicBezTo>
                  <a:cubicBezTo>
                    <a:pt x="2864001" y="766303"/>
                    <a:pt x="2929346" y="778134"/>
                    <a:pt x="2973248" y="821204"/>
                  </a:cubicBezTo>
                  <a:cubicBezTo>
                    <a:pt x="3098855" y="945055"/>
                    <a:pt x="2961602" y="1250615"/>
                    <a:pt x="3030830" y="1415225"/>
                  </a:cubicBezTo>
                  <a:cubicBezTo>
                    <a:pt x="3097746" y="1574013"/>
                    <a:pt x="3416522" y="1692872"/>
                    <a:pt x="3416522" y="1875691"/>
                  </a:cubicBezTo>
                  <a:cubicBezTo>
                    <a:pt x="3416708" y="2058232"/>
                    <a:pt x="3097653" y="2177184"/>
                    <a:pt x="3030830" y="2335972"/>
                  </a:cubicBezTo>
                  <a:close/>
                </a:path>
              </a:pathLst>
            </a:custGeom>
            <a:grpFill/>
            <a:ln w="922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 dirty="0"/>
            </a:p>
          </p:txBody>
        </p:sp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E2865733-8969-8F06-9325-D9AE9339C92D}"/>
              </a:ext>
            </a:extLst>
          </p:cNvPr>
          <p:cNvGrpSpPr>
            <a:grpSpLocks noChangeAspect="1"/>
          </p:cNvGrpSpPr>
          <p:nvPr/>
        </p:nvGrpSpPr>
        <p:grpSpPr>
          <a:xfrm>
            <a:off x="-416387" y="1278960"/>
            <a:ext cx="4538400" cy="4814335"/>
            <a:chOff x="8110328" y="1738112"/>
            <a:chExt cx="4538400" cy="4814335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AFCAC7CC-9B55-8029-ABFA-CCF1AF1942F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934757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Die Produktqualität</a:t>
              </a:r>
            </a:p>
          </p:txBody>
        </p:sp>
        <p:sp>
          <p:nvSpPr>
            <p:cNvPr id="17" name="Rechteck: abgerundete Ecken 16">
              <a:extLst>
                <a:ext uri="{FF2B5EF4-FFF2-40B4-BE49-F238E27FC236}">
                  <a16:creationId xmlns:a16="http://schemas.microsoft.com/office/drawing/2014/main" id="{01A6281D-CB7E-1BC6-7996-F3FDF87ACFE1}"/>
                </a:ext>
              </a:extLst>
            </p:cNvPr>
            <p:cNvSpPr/>
            <p:nvPr/>
          </p:nvSpPr>
          <p:spPr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DAD9374C-5815-43C6-E0F7-9558E87D175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934757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Die Wurzeln der HanseMerkur liegen seit jeher in </a:t>
              </a:r>
              <a:r>
                <a:rPr lang="de-DE" sz="1400"/>
                <a:t>der Krankenversicherung</a:t>
              </a:r>
              <a:r>
                <a:rPr lang="de-DE" sz="1400" dirty="0"/>
                <a:t>. 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Wir haben den Anspruch in diesem  Bereich in allen relevanten Kunden-</a:t>
              </a:r>
              <a:br>
                <a:rPr lang="de-DE" sz="1400" dirty="0"/>
              </a:br>
              <a:r>
                <a:rPr lang="de-DE" sz="1400" dirty="0"/>
                <a:t>gruppen marktführende Konzepte anzubieten – so führten wir 2012 die betriebliche Krankenversicherung ein. </a:t>
              </a:r>
            </a:p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endParaRPr lang="de-DE" sz="1400" dirty="0"/>
            </a:p>
          </p:txBody>
        </p: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3DFD248C-EF87-94D4-913D-90983BDCB73E}"/>
                </a:ext>
              </a:extLst>
            </p:cNvPr>
            <p:cNvCxnSpPr/>
            <p:nvPr/>
          </p:nvCxnSpPr>
          <p:spPr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hteck: abgerundete Ecken 22">
            <a:extLst>
              <a:ext uri="{FF2B5EF4-FFF2-40B4-BE49-F238E27FC236}">
                <a16:creationId xmlns:a16="http://schemas.microsoft.com/office/drawing/2014/main" id="{BA87B4DF-9120-D2C5-5028-1C4A4F6BF762}"/>
              </a:ext>
            </a:extLst>
          </p:cNvPr>
          <p:cNvSpPr/>
          <p:nvPr/>
        </p:nvSpPr>
        <p:spPr>
          <a:xfrm>
            <a:off x="407368" y="4504707"/>
            <a:ext cx="4067707" cy="1372565"/>
          </a:xfrm>
          <a:prstGeom prst="roundRect">
            <a:avLst>
              <a:gd name="adj" fmla="val 13855"/>
            </a:avLst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HIGHLIGHT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Sie können mit Venus bei den Budgettarifen das Budget in 50 EUR Schritten berechnen. Damit treffen Sie immer zu 100% den Bedarf des Arbeitgebers – ohne Kompromisse!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3B9B202-BA7B-08F9-DD31-1D7A1D0460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44688" y="4039090"/>
            <a:ext cx="1603977" cy="2007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3199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C40D8C01-C54C-6386-B2C8-7422E4F9C14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44" imgH="345" progId="TCLayout.ActiveDocument.1">
                  <p:embed/>
                </p:oleObj>
              </mc:Choice>
              <mc:Fallback>
                <p:oleObj name="think-cell Folie" r:id="rId3" imgW="344" imgH="345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C40D8C01-C54C-6386-B2C8-7422E4F9C1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555A8C81-3D5E-42F0-AD69-25CA3989A17E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/>
          <a:p>
            <a:r>
              <a:rPr lang="de-DE" dirty="0"/>
              <a:t>Warum bkv mit der HanseMerkur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de-DE" dirty="0"/>
              <a:t>INTERN │ Name, Abteilung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7D899ED-E07B-4111-BFEA-7E6553FCF2CE}" type="slidenum">
              <a:rPr lang="de-DE" smtClean="0"/>
              <a:pPr/>
              <a:t>8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F49C87D-4281-405E-B496-6780F5612B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43" name="Freihandform: Form 42">
            <a:extLst>
              <a:ext uri="{FF2B5EF4-FFF2-40B4-BE49-F238E27FC236}">
                <a16:creationId xmlns:a16="http://schemas.microsoft.com/office/drawing/2014/main" id="{6634E700-9693-4DAD-94FA-BE2CBBA05BC9}"/>
              </a:ext>
            </a:extLst>
          </p:cNvPr>
          <p:cNvSpPr/>
          <p:nvPr/>
        </p:nvSpPr>
        <p:spPr bwMode="gray">
          <a:xfrm flipH="1">
            <a:off x="6115509" y="1485322"/>
            <a:ext cx="2034908" cy="2071280"/>
          </a:xfrm>
          <a:custGeom>
            <a:avLst/>
            <a:gdLst>
              <a:gd name="connsiteX0" fmla="*/ 2034440 w 2034908"/>
              <a:gd name="connsiteY0" fmla="*/ 0 h 2071280"/>
              <a:gd name="connsiteX1" fmla="*/ 1844060 w 2034908"/>
              <a:gd name="connsiteY1" fmla="*/ 9613 h 2071280"/>
              <a:gd name="connsiteX2" fmla="*/ 7639 w 2034908"/>
              <a:gd name="connsiteY2" fmla="*/ 1846034 h 2071280"/>
              <a:gd name="connsiteX3" fmla="*/ 0 w 2034908"/>
              <a:gd name="connsiteY3" fmla="*/ 1997301 h 2071280"/>
              <a:gd name="connsiteX4" fmla="*/ 201725 w 2034908"/>
              <a:gd name="connsiteY4" fmla="*/ 2071280 h 2071280"/>
              <a:gd name="connsiteX5" fmla="*/ 394324 w 2034908"/>
              <a:gd name="connsiteY5" fmla="*/ 2000648 h 2071280"/>
              <a:gd name="connsiteX6" fmla="*/ 400095 w 2034908"/>
              <a:gd name="connsiteY6" fmla="*/ 1886368 h 2071280"/>
              <a:gd name="connsiteX7" fmla="*/ 1884394 w 2034908"/>
              <a:gd name="connsiteY7" fmla="*/ 402069 h 2071280"/>
              <a:gd name="connsiteX8" fmla="*/ 2034908 w 2034908"/>
              <a:gd name="connsiteY8" fmla="*/ 394469 h 2071280"/>
              <a:gd name="connsiteX9" fmla="*/ 1962342 w 2034908"/>
              <a:gd name="connsiteY9" fmla="*/ 196597 h 2071280"/>
              <a:gd name="connsiteX10" fmla="*/ 2034440 w 2034908"/>
              <a:gd name="connsiteY10" fmla="*/ 0 h 207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4908" h="2071280">
                <a:moveTo>
                  <a:pt x="2034440" y="0"/>
                </a:moveTo>
                <a:lnTo>
                  <a:pt x="1844060" y="9613"/>
                </a:lnTo>
                <a:cubicBezTo>
                  <a:pt x="875767" y="107949"/>
                  <a:pt x="105974" y="877741"/>
                  <a:pt x="7639" y="1846034"/>
                </a:cubicBezTo>
                <a:lnTo>
                  <a:pt x="0" y="1997301"/>
                </a:lnTo>
                <a:lnTo>
                  <a:pt x="201725" y="2071280"/>
                </a:lnTo>
                <a:lnTo>
                  <a:pt x="394324" y="2000648"/>
                </a:lnTo>
                <a:lnTo>
                  <a:pt x="400095" y="1886368"/>
                </a:lnTo>
                <a:cubicBezTo>
                  <a:pt x="479575" y="1103740"/>
                  <a:pt x="1101765" y="481550"/>
                  <a:pt x="1884394" y="402069"/>
                </a:cubicBezTo>
                <a:lnTo>
                  <a:pt x="2034908" y="394469"/>
                </a:lnTo>
                <a:lnTo>
                  <a:pt x="1962342" y="196597"/>
                </a:lnTo>
                <a:lnTo>
                  <a:pt x="203444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42" name="Freihandform: Form 41">
            <a:extLst>
              <a:ext uri="{FF2B5EF4-FFF2-40B4-BE49-F238E27FC236}">
                <a16:creationId xmlns:a16="http://schemas.microsoft.com/office/drawing/2014/main" id="{2E436DB7-5101-49B5-9F9F-677101654253}"/>
              </a:ext>
            </a:extLst>
          </p:cNvPr>
          <p:cNvSpPr/>
          <p:nvPr/>
        </p:nvSpPr>
        <p:spPr bwMode="gray">
          <a:xfrm flipH="1">
            <a:off x="4039300" y="1487160"/>
            <a:ext cx="2071747" cy="2040685"/>
          </a:xfrm>
          <a:custGeom>
            <a:avLst/>
            <a:gdLst>
              <a:gd name="connsiteX0" fmla="*/ 71424 w 2071747"/>
              <a:gd name="connsiteY0" fmla="*/ 0 h 2040685"/>
              <a:gd name="connsiteX1" fmla="*/ 0 w 2071747"/>
              <a:gd name="connsiteY1" fmla="*/ 194759 h 2040685"/>
              <a:gd name="connsiteX2" fmla="*/ 73283 w 2071747"/>
              <a:gd name="connsiteY2" fmla="*/ 394586 h 2040685"/>
              <a:gd name="connsiteX3" fmla="*/ 185070 w 2071747"/>
              <a:gd name="connsiteY3" fmla="*/ 400231 h 2040685"/>
              <a:gd name="connsiteX4" fmla="*/ 1669369 w 2071747"/>
              <a:gd name="connsiteY4" fmla="*/ 1884530 h 2040685"/>
              <a:gd name="connsiteX5" fmla="*/ 1676656 w 2071747"/>
              <a:gd name="connsiteY5" fmla="*/ 2028846 h 2040685"/>
              <a:gd name="connsiteX6" fmla="*/ 1858060 w 2071747"/>
              <a:gd name="connsiteY6" fmla="*/ 1962320 h 2040685"/>
              <a:gd name="connsiteX7" fmla="*/ 2071747 w 2071747"/>
              <a:gd name="connsiteY7" fmla="*/ 2040685 h 2040685"/>
              <a:gd name="connsiteX8" fmla="*/ 2061825 w 2071747"/>
              <a:gd name="connsiteY8" fmla="*/ 1844196 h 2040685"/>
              <a:gd name="connsiteX9" fmla="*/ 225404 w 2071747"/>
              <a:gd name="connsiteY9" fmla="*/ 7775 h 2040685"/>
              <a:gd name="connsiteX10" fmla="*/ 71424 w 2071747"/>
              <a:gd name="connsiteY10" fmla="*/ 0 h 2040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747" h="2040685">
                <a:moveTo>
                  <a:pt x="71424" y="0"/>
                </a:moveTo>
                <a:lnTo>
                  <a:pt x="0" y="194759"/>
                </a:lnTo>
                <a:lnTo>
                  <a:pt x="73283" y="394586"/>
                </a:lnTo>
                <a:lnTo>
                  <a:pt x="185070" y="400231"/>
                </a:lnTo>
                <a:cubicBezTo>
                  <a:pt x="967699" y="479712"/>
                  <a:pt x="1589889" y="1101902"/>
                  <a:pt x="1669369" y="1884530"/>
                </a:cubicBezTo>
                <a:lnTo>
                  <a:pt x="1676656" y="2028846"/>
                </a:lnTo>
                <a:lnTo>
                  <a:pt x="1858060" y="1962320"/>
                </a:lnTo>
                <a:lnTo>
                  <a:pt x="2071747" y="2040685"/>
                </a:lnTo>
                <a:lnTo>
                  <a:pt x="2061825" y="1844196"/>
                </a:lnTo>
                <a:cubicBezTo>
                  <a:pt x="1963490" y="875903"/>
                  <a:pt x="1193697" y="106111"/>
                  <a:pt x="225404" y="7775"/>
                </a:cubicBezTo>
                <a:lnTo>
                  <a:pt x="71424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7" name="Freihandform: Form 36">
            <a:extLst>
              <a:ext uri="{FF2B5EF4-FFF2-40B4-BE49-F238E27FC236}">
                <a16:creationId xmlns:a16="http://schemas.microsoft.com/office/drawing/2014/main" id="{54EFD827-F40F-4614-9CEE-2A3CEB926D45}"/>
              </a:ext>
            </a:extLst>
          </p:cNvPr>
          <p:cNvSpPr/>
          <p:nvPr/>
        </p:nvSpPr>
        <p:spPr bwMode="gray">
          <a:xfrm flipH="1">
            <a:off x="4041744" y="3526508"/>
            <a:ext cx="2035625" cy="2071551"/>
          </a:xfrm>
          <a:custGeom>
            <a:avLst/>
            <a:gdLst>
              <a:gd name="connsiteX0" fmla="*/ 1824382 w 2035625"/>
              <a:gd name="connsiteY0" fmla="*/ 0 h 2071551"/>
              <a:gd name="connsiteX1" fmla="*/ 1641660 w 2035625"/>
              <a:gd name="connsiteY1" fmla="*/ 67010 h 2071551"/>
              <a:gd name="connsiteX2" fmla="*/ 1635691 w 2035625"/>
              <a:gd name="connsiteY2" fmla="*/ 185228 h 2071551"/>
              <a:gd name="connsiteX3" fmla="*/ 151392 w 2035625"/>
              <a:gd name="connsiteY3" fmla="*/ 1669527 h 2071551"/>
              <a:gd name="connsiteX4" fmla="*/ 0 w 2035625"/>
              <a:gd name="connsiteY4" fmla="*/ 1677172 h 2071551"/>
              <a:gd name="connsiteX5" fmla="*/ 73444 w 2035625"/>
              <a:gd name="connsiteY5" fmla="*/ 1877438 h 2071551"/>
              <a:gd name="connsiteX6" fmla="*/ 2257 w 2035625"/>
              <a:gd name="connsiteY6" fmla="*/ 2071551 h 2071551"/>
              <a:gd name="connsiteX7" fmla="*/ 191726 w 2035625"/>
              <a:gd name="connsiteY7" fmla="*/ 2061983 h 2071551"/>
              <a:gd name="connsiteX8" fmla="*/ 2028147 w 2035625"/>
              <a:gd name="connsiteY8" fmla="*/ 225562 h 2071551"/>
              <a:gd name="connsiteX9" fmla="*/ 2035625 w 2035625"/>
              <a:gd name="connsiteY9" fmla="*/ 77469 h 2071551"/>
              <a:gd name="connsiteX10" fmla="*/ 1824382 w 2035625"/>
              <a:gd name="connsiteY10" fmla="*/ 0 h 2071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35625" h="2071551">
                <a:moveTo>
                  <a:pt x="1824382" y="0"/>
                </a:moveTo>
                <a:lnTo>
                  <a:pt x="1641660" y="67010"/>
                </a:lnTo>
                <a:lnTo>
                  <a:pt x="1635691" y="185228"/>
                </a:lnTo>
                <a:cubicBezTo>
                  <a:pt x="1556211" y="967856"/>
                  <a:pt x="934021" y="1590047"/>
                  <a:pt x="151392" y="1669527"/>
                </a:cubicBezTo>
                <a:lnTo>
                  <a:pt x="0" y="1677172"/>
                </a:lnTo>
                <a:lnTo>
                  <a:pt x="73444" y="1877438"/>
                </a:lnTo>
                <a:lnTo>
                  <a:pt x="2257" y="2071551"/>
                </a:lnTo>
                <a:lnTo>
                  <a:pt x="191726" y="2061983"/>
                </a:lnTo>
                <a:cubicBezTo>
                  <a:pt x="1160019" y="1963648"/>
                  <a:pt x="1929812" y="1193855"/>
                  <a:pt x="2028147" y="225562"/>
                </a:cubicBezTo>
                <a:lnTo>
                  <a:pt x="2035625" y="77469"/>
                </a:lnTo>
                <a:lnTo>
                  <a:pt x="1824382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E7492947-9957-4FD0-9B15-11CEE8341414}"/>
              </a:ext>
            </a:extLst>
          </p:cNvPr>
          <p:cNvSpPr/>
          <p:nvPr/>
        </p:nvSpPr>
        <p:spPr bwMode="gray">
          <a:xfrm flipH="1">
            <a:off x="6080953" y="3558875"/>
            <a:ext cx="2071581" cy="2037436"/>
          </a:xfrm>
          <a:custGeom>
            <a:avLst/>
            <a:gdLst>
              <a:gd name="connsiteX0" fmla="*/ 0 w 2071581"/>
              <a:gd name="connsiteY0" fmla="*/ 0 h 2037436"/>
              <a:gd name="connsiteX1" fmla="*/ 9756 w 2071581"/>
              <a:gd name="connsiteY1" fmla="*/ 193195 h 2037436"/>
              <a:gd name="connsiteX2" fmla="*/ 1846177 w 2071581"/>
              <a:gd name="connsiteY2" fmla="*/ 2029616 h 2037436"/>
              <a:gd name="connsiteX3" fmla="*/ 2001035 w 2071581"/>
              <a:gd name="connsiteY3" fmla="*/ 2037436 h 2037436"/>
              <a:gd name="connsiteX4" fmla="*/ 2071581 w 2071581"/>
              <a:gd name="connsiteY4" fmla="*/ 1845071 h 2037436"/>
              <a:gd name="connsiteX5" fmla="*/ 1997387 w 2071581"/>
              <a:gd name="connsiteY5" fmla="*/ 1642759 h 2037436"/>
              <a:gd name="connsiteX6" fmla="*/ 1886511 w 2071581"/>
              <a:gd name="connsiteY6" fmla="*/ 1637160 h 2037436"/>
              <a:gd name="connsiteX7" fmla="*/ 402212 w 2071581"/>
              <a:gd name="connsiteY7" fmla="*/ 152861 h 2037436"/>
              <a:gd name="connsiteX8" fmla="*/ 394733 w 2071581"/>
              <a:gd name="connsiteY8" fmla="*/ 4749 h 2037436"/>
              <a:gd name="connsiteX9" fmla="*/ 203842 w 2071581"/>
              <a:gd name="connsiteY9" fmla="*/ 74755 h 2037436"/>
              <a:gd name="connsiteX10" fmla="*/ 0 w 2071581"/>
              <a:gd name="connsiteY10" fmla="*/ 0 h 20374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71581" h="2037436">
                <a:moveTo>
                  <a:pt x="0" y="0"/>
                </a:moveTo>
                <a:lnTo>
                  <a:pt x="9756" y="193195"/>
                </a:lnTo>
                <a:cubicBezTo>
                  <a:pt x="108091" y="1161488"/>
                  <a:pt x="877884" y="1931281"/>
                  <a:pt x="1846177" y="2029616"/>
                </a:cubicBezTo>
                <a:lnTo>
                  <a:pt x="2001035" y="2037436"/>
                </a:lnTo>
                <a:lnTo>
                  <a:pt x="2071581" y="1845071"/>
                </a:lnTo>
                <a:lnTo>
                  <a:pt x="1997387" y="1642759"/>
                </a:lnTo>
                <a:lnTo>
                  <a:pt x="1886511" y="1637160"/>
                </a:lnTo>
                <a:cubicBezTo>
                  <a:pt x="1103882" y="1557680"/>
                  <a:pt x="481692" y="935489"/>
                  <a:pt x="402212" y="152861"/>
                </a:cubicBezTo>
                <a:lnTo>
                  <a:pt x="394733" y="4749"/>
                </a:lnTo>
                <a:lnTo>
                  <a:pt x="203842" y="7475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72000" rIns="108000" bIns="72000" rtlCol="0" anchor="ctr">
            <a:noAutofit/>
          </a:bodyPr>
          <a:lstStyle/>
          <a:p>
            <a:pPr algn="ctr">
              <a:lnSpc>
                <a:spcPct val="110000"/>
              </a:lnSpc>
              <a:spcBef>
                <a:spcPts val="600"/>
              </a:spcBef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45A69F8B-9BE8-1D66-E9FD-760967E67995}"/>
              </a:ext>
            </a:extLst>
          </p:cNvPr>
          <p:cNvGrpSpPr>
            <a:grpSpLocks noChangeAspect="1"/>
          </p:cNvGrpSpPr>
          <p:nvPr/>
        </p:nvGrpSpPr>
        <p:grpSpPr>
          <a:xfrm>
            <a:off x="4512001" y="1951610"/>
            <a:ext cx="3167999" cy="3168000"/>
            <a:chOff x="4512001" y="1951610"/>
            <a:chExt cx="3167999" cy="3168000"/>
          </a:xfrm>
        </p:grpSpPr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0DBD3656-6FED-5ACC-7F1A-BFC5C96858F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DBE0ED97-18A0-F2A1-40A1-C6B9B023BC8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939BE1D-E254-BC6A-EFFD-B2C5A147DBDF}"/>
              </a:ext>
            </a:extLst>
          </p:cNvPr>
          <p:cNvGrpSpPr/>
          <p:nvPr/>
        </p:nvGrpSpPr>
        <p:grpSpPr>
          <a:xfrm>
            <a:off x="1076145" y="1275519"/>
            <a:ext cx="3142355" cy="1987112"/>
            <a:chOff x="1076145" y="1275519"/>
            <a:chExt cx="3142355" cy="1987112"/>
          </a:xfrm>
        </p:grpSpPr>
        <p:sp>
          <p:nvSpPr>
            <p:cNvPr id="50" name="TextBox 5">
              <a:extLst>
                <a:ext uri="{FF2B5EF4-FFF2-40B4-BE49-F238E27FC236}">
                  <a16:creationId xmlns:a16="http://schemas.microsoft.com/office/drawing/2014/main" id="{920DDBFB-156C-42FE-AE49-E4DBFD75BD33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1986577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Einfache digitale Prozesse – </a:t>
              </a:r>
              <a:b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Vom Angebot über das Verwaltungstool bis zur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5">
                      <a:lumMod val="50000"/>
                    </a:schemeClr>
                  </a:solidFill>
                </a:rPr>
                <a:t>Leistungsabrechnung der Mitarbeiter.</a:t>
              </a:r>
            </a:p>
          </p:txBody>
        </p:sp>
        <p:grpSp>
          <p:nvGrpSpPr>
            <p:cNvPr id="24" name="Gruppieren 23">
              <a:extLst>
                <a:ext uri="{FF2B5EF4-FFF2-40B4-BE49-F238E27FC236}">
                  <a16:creationId xmlns:a16="http://schemas.microsoft.com/office/drawing/2014/main" id="{5AA41EA5-765D-52F7-5D00-4F9F2DB183E5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076145" y="1275519"/>
              <a:ext cx="576000" cy="572686"/>
              <a:chOff x="4868863" y="-127000"/>
              <a:chExt cx="6897687" cy="6858000"/>
            </a:xfrm>
            <a:solidFill>
              <a:schemeClr val="accent6"/>
            </a:solidFill>
          </p:grpSpPr>
          <p:sp>
            <p:nvSpPr>
              <p:cNvPr id="30" name="Rectangle 5">
                <a:extLst>
                  <a:ext uri="{FF2B5EF4-FFF2-40B4-BE49-F238E27FC236}">
                    <a16:creationId xmlns:a16="http://schemas.microsoft.com/office/drawing/2014/main" id="{30ED8E7F-88E5-E838-77DA-5460667BCBCB}"/>
                  </a:ext>
                </a:extLst>
              </p:cNvPr>
              <p:cNvSpPr>
                <a:spLocks noChangeArrowheads="1"/>
              </p:cNvSpPr>
              <p:nvPr/>
            </p:nvSpPr>
            <p:spPr bwMode="gray">
              <a:xfrm>
                <a:off x="6975475" y="5578475"/>
                <a:ext cx="2686050" cy="1152525"/>
              </a:xfrm>
              <a:prstGeom prst="rect">
                <a:avLst/>
              </a:pr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38" name="Freeform 6">
                <a:extLst>
                  <a:ext uri="{FF2B5EF4-FFF2-40B4-BE49-F238E27FC236}">
                    <a16:creationId xmlns:a16="http://schemas.microsoft.com/office/drawing/2014/main" id="{490A0BA1-44CC-F121-D2E9-7488FC4478BD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8456613" y="1639888"/>
                <a:ext cx="2495550" cy="2339975"/>
              </a:xfrm>
              <a:custGeom>
                <a:avLst/>
                <a:gdLst>
                  <a:gd name="T0" fmla="*/ 677 w 684"/>
                  <a:gd name="T1" fmla="*/ 259 h 641"/>
                  <a:gd name="T2" fmla="*/ 576 w 684"/>
                  <a:gd name="T3" fmla="*/ 186 h 641"/>
                  <a:gd name="T4" fmla="*/ 562 w 684"/>
                  <a:gd name="T5" fmla="*/ 61 h 641"/>
                  <a:gd name="T6" fmla="*/ 513 w 684"/>
                  <a:gd name="T7" fmla="*/ 25 h 641"/>
                  <a:gd name="T8" fmla="*/ 457 w 684"/>
                  <a:gd name="T9" fmla="*/ 0 h 641"/>
                  <a:gd name="T10" fmla="*/ 342 w 684"/>
                  <a:gd name="T11" fmla="*/ 51 h 641"/>
                  <a:gd name="T12" fmla="*/ 228 w 684"/>
                  <a:gd name="T13" fmla="*/ 0 h 641"/>
                  <a:gd name="T14" fmla="*/ 122 w 684"/>
                  <a:gd name="T15" fmla="*/ 61 h 641"/>
                  <a:gd name="T16" fmla="*/ 109 w 684"/>
                  <a:gd name="T17" fmla="*/ 186 h 641"/>
                  <a:gd name="T18" fmla="*/ 8 w 684"/>
                  <a:gd name="T19" fmla="*/ 259 h 641"/>
                  <a:gd name="T20" fmla="*/ 8 w 684"/>
                  <a:gd name="T21" fmla="*/ 381 h 641"/>
                  <a:gd name="T22" fmla="*/ 109 w 684"/>
                  <a:gd name="T23" fmla="*/ 455 h 641"/>
                  <a:gd name="T24" fmla="*/ 122 w 684"/>
                  <a:gd name="T25" fmla="*/ 580 h 641"/>
                  <a:gd name="T26" fmla="*/ 172 w 684"/>
                  <a:gd name="T27" fmla="*/ 615 h 641"/>
                  <a:gd name="T28" fmla="*/ 228 w 684"/>
                  <a:gd name="T29" fmla="*/ 641 h 641"/>
                  <a:gd name="T30" fmla="*/ 342 w 684"/>
                  <a:gd name="T31" fmla="*/ 590 h 641"/>
                  <a:gd name="T32" fmla="*/ 457 w 684"/>
                  <a:gd name="T33" fmla="*/ 641 h 641"/>
                  <a:gd name="T34" fmla="*/ 562 w 684"/>
                  <a:gd name="T35" fmla="*/ 580 h 641"/>
                  <a:gd name="T36" fmla="*/ 576 w 684"/>
                  <a:gd name="T37" fmla="*/ 455 h 641"/>
                  <a:gd name="T38" fmla="*/ 677 w 684"/>
                  <a:gd name="T39" fmla="*/ 381 h 641"/>
                  <a:gd name="T40" fmla="*/ 677 w 684"/>
                  <a:gd name="T41" fmla="*/ 259 h 641"/>
                  <a:gd name="T42" fmla="*/ 479 w 684"/>
                  <a:gd name="T43" fmla="*/ 399 h 641"/>
                  <a:gd name="T44" fmla="*/ 264 w 684"/>
                  <a:gd name="T45" fmla="*/ 457 h 641"/>
                  <a:gd name="T46" fmla="*/ 206 w 684"/>
                  <a:gd name="T47" fmla="*/ 241 h 641"/>
                  <a:gd name="T48" fmla="*/ 421 w 684"/>
                  <a:gd name="T49" fmla="*/ 184 h 641"/>
                  <a:gd name="T50" fmla="*/ 479 w 684"/>
                  <a:gd name="T51" fmla="*/ 399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4" h="641">
                    <a:moveTo>
                      <a:pt x="677" y="259"/>
                    </a:moveTo>
                    <a:cubicBezTo>
                      <a:pt x="636" y="250"/>
                      <a:pt x="598" y="225"/>
                      <a:pt x="576" y="186"/>
                    </a:cubicBezTo>
                    <a:cubicBezTo>
                      <a:pt x="553" y="146"/>
                      <a:pt x="550" y="101"/>
                      <a:pt x="562" y="61"/>
                    </a:cubicBezTo>
                    <a:cubicBezTo>
                      <a:pt x="547" y="48"/>
                      <a:pt x="531" y="36"/>
                      <a:pt x="513" y="25"/>
                    </a:cubicBezTo>
                    <a:cubicBezTo>
                      <a:pt x="494" y="15"/>
                      <a:pt x="476" y="7"/>
                      <a:pt x="457" y="0"/>
                    </a:cubicBezTo>
                    <a:cubicBezTo>
                      <a:pt x="428" y="31"/>
                      <a:pt x="388" y="51"/>
                      <a:pt x="342" y="51"/>
                    </a:cubicBezTo>
                    <a:cubicBezTo>
                      <a:pt x="297" y="51"/>
                      <a:pt x="256" y="31"/>
                      <a:pt x="228" y="0"/>
                    </a:cubicBezTo>
                    <a:cubicBezTo>
                      <a:pt x="190" y="14"/>
                      <a:pt x="154" y="34"/>
                      <a:pt x="122" y="61"/>
                    </a:cubicBezTo>
                    <a:cubicBezTo>
                      <a:pt x="135" y="101"/>
                      <a:pt x="132" y="146"/>
                      <a:pt x="109" y="186"/>
                    </a:cubicBezTo>
                    <a:cubicBezTo>
                      <a:pt x="86" y="225"/>
                      <a:pt x="49" y="250"/>
                      <a:pt x="8" y="259"/>
                    </a:cubicBezTo>
                    <a:cubicBezTo>
                      <a:pt x="0" y="300"/>
                      <a:pt x="0" y="341"/>
                      <a:pt x="8" y="381"/>
                    </a:cubicBezTo>
                    <a:cubicBezTo>
                      <a:pt x="49" y="390"/>
                      <a:pt x="86" y="416"/>
                      <a:pt x="109" y="455"/>
                    </a:cubicBezTo>
                    <a:cubicBezTo>
                      <a:pt x="132" y="494"/>
                      <a:pt x="135" y="539"/>
                      <a:pt x="122" y="580"/>
                    </a:cubicBezTo>
                    <a:cubicBezTo>
                      <a:pt x="138" y="593"/>
                      <a:pt x="154" y="605"/>
                      <a:pt x="172" y="615"/>
                    </a:cubicBezTo>
                    <a:cubicBezTo>
                      <a:pt x="190" y="626"/>
                      <a:pt x="209" y="634"/>
                      <a:pt x="228" y="641"/>
                    </a:cubicBezTo>
                    <a:cubicBezTo>
                      <a:pt x="256" y="610"/>
                      <a:pt x="297" y="590"/>
                      <a:pt x="342" y="590"/>
                    </a:cubicBezTo>
                    <a:cubicBezTo>
                      <a:pt x="388" y="590"/>
                      <a:pt x="428" y="610"/>
                      <a:pt x="457" y="641"/>
                    </a:cubicBezTo>
                    <a:cubicBezTo>
                      <a:pt x="495" y="627"/>
                      <a:pt x="531" y="606"/>
                      <a:pt x="562" y="580"/>
                    </a:cubicBezTo>
                    <a:cubicBezTo>
                      <a:pt x="550" y="539"/>
                      <a:pt x="553" y="494"/>
                      <a:pt x="576" y="455"/>
                    </a:cubicBezTo>
                    <a:cubicBezTo>
                      <a:pt x="598" y="416"/>
                      <a:pt x="636" y="390"/>
                      <a:pt x="677" y="381"/>
                    </a:cubicBezTo>
                    <a:cubicBezTo>
                      <a:pt x="684" y="341"/>
                      <a:pt x="684" y="299"/>
                      <a:pt x="677" y="259"/>
                    </a:cubicBezTo>
                    <a:close/>
                    <a:moveTo>
                      <a:pt x="479" y="399"/>
                    </a:moveTo>
                    <a:cubicBezTo>
                      <a:pt x="435" y="474"/>
                      <a:pt x="339" y="500"/>
                      <a:pt x="264" y="457"/>
                    </a:cubicBezTo>
                    <a:cubicBezTo>
                      <a:pt x="188" y="413"/>
                      <a:pt x="162" y="317"/>
                      <a:pt x="206" y="241"/>
                    </a:cubicBezTo>
                    <a:cubicBezTo>
                      <a:pt x="249" y="166"/>
                      <a:pt x="346" y="140"/>
                      <a:pt x="421" y="184"/>
                    </a:cubicBezTo>
                    <a:cubicBezTo>
                      <a:pt x="497" y="227"/>
                      <a:pt x="522" y="324"/>
                      <a:pt x="479" y="399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6" name="Freeform 7">
                <a:extLst>
                  <a:ext uri="{FF2B5EF4-FFF2-40B4-BE49-F238E27FC236}">
                    <a16:creationId xmlns:a16="http://schemas.microsoft.com/office/drawing/2014/main" id="{40CE220C-43E5-EBAC-C4B4-ED9F74685015}"/>
                  </a:ext>
                </a:extLst>
              </p:cNvPr>
              <p:cNvSpPr>
                <a:spLocks noEditPoints="1"/>
              </p:cNvSpPr>
              <p:nvPr/>
            </p:nvSpPr>
            <p:spPr bwMode="gray">
              <a:xfrm>
                <a:off x="7683500" y="-127000"/>
                <a:ext cx="1728787" cy="1839913"/>
              </a:xfrm>
              <a:custGeom>
                <a:avLst/>
                <a:gdLst>
                  <a:gd name="T0" fmla="*/ 437 w 474"/>
                  <a:gd name="T1" fmla="*/ 252 h 504"/>
                  <a:gd name="T2" fmla="*/ 474 w 474"/>
                  <a:gd name="T3" fmla="*/ 167 h 504"/>
                  <a:gd name="T4" fmla="*/ 429 w 474"/>
                  <a:gd name="T5" fmla="*/ 89 h 504"/>
                  <a:gd name="T6" fmla="*/ 337 w 474"/>
                  <a:gd name="T7" fmla="*/ 79 h 504"/>
                  <a:gd name="T8" fmla="*/ 282 w 474"/>
                  <a:gd name="T9" fmla="*/ 4 h 504"/>
                  <a:gd name="T10" fmla="*/ 237 w 474"/>
                  <a:gd name="T11" fmla="*/ 0 h 504"/>
                  <a:gd name="T12" fmla="*/ 192 w 474"/>
                  <a:gd name="T13" fmla="*/ 4 h 504"/>
                  <a:gd name="T14" fmla="*/ 137 w 474"/>
                  <a:gd name="T15" fmla="*/ 79 h 504"/>
                  <a:gd name="T16" fmla="*/ 45 w 474"/>
                  <a:gd name="T17" fmla="*/ 89 h 504"/>
                  <a:gd name="T18" fmla="*/ 0 w 474"/>
                  <a:gd name="T19" fmla="*/ 167 h 504"/>
                  <a:gd name="T20" fmla="*/ 37 w 474"/>
                  <a:gd name="T21" fmla="*/ 252 h 504"/>
                  <a:gd name="T22" fmla="*/ 0 w 474"/>
                  <a:gd name="T23" fmla="*/ 337 h 504"/>
                  <a:gd name="T24" fmla="*/ 45 w 474"/>
                  <a:gd name="T25" fmla="*/ 415 h 504"/>
                  <a:gd name="T26" fmla="*/ 137 w 474"/>
                  <a:gd name="T27" fmla="*/ 425 h 504"/>
                  <a:gd name="T28" fmla="*/ 192 w 474"/>
                  <a:gd name="T29" fmla="*/ 500 h 504"/>
                  <a:gd name="T30" fmla="*/ 237 w 474"/>
                  <a:gd name="T31" fmla="*/ 504 h 504"/>
                  <a:gd name="T32" fmla="*/ 282 w 474"/>
                  <a:gd name="T33" fmla="*/ 500 h 504"/>
                  <a:gd name="T34" fmla="*/ 337 w 474"/>
                  <a:gd name="T35" fmla="*/ 425 h 504"/>
                  <a:gd name="T36" fmla="*/ 429 w 474"/>
                  <a:gd name="T37" fmla="*/ 415 h 504"/>
                  <a:gd name="T38" fmla="*/ 474 w 474"/>
                  <a:gd name="T39" fmla="*/ 337 h 504"/>
                  <a:gd name="T40" fmla="*/ 437 w 474"/>
                  <a:gd name="T41" fmla="*/ 252 h 504"/>
                  <a:gd name="T42" fmla="*/ 237 w 474"/>
                  <a:gd name="T43" fmla="*/ 357 h 504"/>
                  <a:gd name="T44" fmla="*/ 132 w 474"/>
                  <a:gd name="T45" fmla="*/ 252 h 504"/>
                  <a:gd name="T46" fmla="*/ 237 w 474"/>
                  <a:gd name="T47" fmla="*/ 147 h 504"/>
                  <a:gd name="T48" fmla="*/ 342 w 474"/>
                  <a:gd name="T49" fmla="*/ 252 h 504"/>
                  <a:gd name="T50" fmla="*/ 237 w 474"/>
                  <a:gd name="T51" fmla="*/ 357 h 5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74" h="504">
                    <a:moveTo>
                      <a:pt x="437" y="252"/>
                    </a:moveTo>
                    <a:cubicBezTo>
                      <a:pt x="437" y="218"/>
                      <a:pt x="451" y="188"/>
                      <a:pt x="474" y="167"/>
                    </a:cubicBezTo>
                    <a:cubicBezTo>
                      <a:pt x="464" y="138"/>
                      <a:pt x="449" y="112"/>
                      <a:pt x="429" y="89"/>
                    </a:cubicBezTo>
                    <a:cubicBezTo>
                      <a:pt x="400" y="98"/>
                      <a:pt x="366" y="96"/>
                      <a:pt x="337" y="79"/>
                    </a:cubicBezTo>
                    <a:cubicBezTo>
                      <a:pt x="308" y="62"/>
                      <a:pt x="289" y="34"/>
                      <a:pt x="282" y="4"/>
                    </a:cubicBezTo>
                    <a:cubicBezTo>
                      <a:pt x="268" y="1"/>
                      <a:pt x="253" y="0"/>
                      <a:pt x="237" y="0"/>
                    </a:cubicBezTo>
                    <a:cubicBezTo>
                      <a:pt x="222" y="0"/>
                      <a:pt x="207" y="1"/>
                      <a:pt x="192" y="4"/>
                    </a:cubicBezTo>
                    <a:cubicBezTo>
                      <a:pt x="185" y="34"/>
                      <a:pt x="166" y="62"/>
                      <a:pt x="137" y="79"/>
                    </a:cubicBezTo>
                    <a:cubicBezTo>
                      <a:pt x="108" y="96"/>
                      <a:pt x="75" y="98"/>
                      <a:pt x="45" y="89"/>
                    </a:cubicBezTo>
                    <a:cubicBezTo>
                      <a:pt x="26" y="112"/>
                      <a:pt x="10" y="138"/>
                      <a:pt x="0" y="167"/>
                    </a:cubicBezTo>
                    <a:cubicBezTo>
                      <a:pt x="23" y="188"/>
                      <a:pt x="37" y="218"/>
                      <a:pt x="37" y="252"/>
                    </a:cubicBezTo>
                    <a:cubicBezTo>
                      <a:pt x="37" y="286"/>
                      <a:pt x="23" y="316"/>
                      <a:pt x="0" y="337"/>
                    </a:cubicBezTo>
                    <a:cubicBezTo>
                      <a:pt x="10" y="366"/>
                      <a:pt x="26" y="392"/>
                      <a:pt x="45" y="415"/>
                    </a:cubicBezTo>
                    <a:cubicBezTo>
                      <a:pt x="75" y="406"/>
                      <a:pt x="108" y="408"/>
                      <a:pt x="137" y="425"/>
                    </a:cubicBezTo>
                    <a:cubicBezTo>
                      <a:pt x="166" y="442"/>
                      <a:pt x="185" y="469"/>
                      <a:pt x="192" y="500"/>
                    </a:cubicBezTo>
                    <a:cubicBezTo>
                      <a:pt x="207" y="503"/>
                      <a:pt x="222" y="504"/>
                      <a:pt x="237" y="504"/>
                    </a:cubicBezTo>
                    <a:cubicBezTo>
                      <a:pt x="253" y="504"/>
                      <a:pt x="268" y="503"/>
                      <a:pt x="282" y="500"/>
                    </a:cubicBezTo>
                    <a:cubicBezTo>
                      <a:pt x="289" y="469"/>
                      <a:pt x="308" y="442"/>
                      <a:pt x="337" y="425"/>
                    </a:cubicBezTo>
                    <a:cubicBezTo>
                      <a:pt x="366" y="408"/>
                      <a:pt x="400" y="406"/>
                      <a:pt x="429" y="415"/>
                    </a:cubicBezTo>
                    <a:cubicBezTo>
                      <a:pt x="449" y="392"/>
                      <a:pt x="464" y="366"/>
                      <a:pt x="474" y="337"/>
                    </a:cubicBezTo>
                    <a:cubicBezTo>
                      <a:pt x="451" y="316"/>
                      <a:pt x="437" y="286"/>
                      <a:pt x="437" y="252"/>
                    </a:cubicBezTo>
                    <a:close/>
                    <a:moveTo>
                      <a:pt x="237" y="357"/>
                    </a:moveTo>
                    <a:cubicBezTo>
                      <a:pt x="179" y="357"/>
                      <a:pt x="132" y="310"/>
                      <a:pt x="132" y="252"/>
                    </a:cubicBezTo>
                    <a:cubicBezTo>
                      <a:pt x="132" y="194"/>
                      <a:pt x="179" y="147"/>
                      <a:pt x="237" y="147"/>
                    </a:cubicBezTo>
                    <a:cubicBezTo>
                      <a:pt x="295" y="147"/>
                      <a:pt x="342" y="194"/>
                      <a:pt x="342" y="252"/>
                    </a:cubicBezTo>
                    <a:cubicBezTo>
                      <a:pt x="342" y="310"/>
                      <a:pt x="295" y="357"/>
                      <a:pt x="237" y="357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  <p:sp>
            <p:nvSpPr>
              <p:cNvPr id="47" name="Freeform 8">
                <a:extLst>
                  <a:ext uri="{FF2B5EF4-FFF2-40B4-BE49-F238E27FC236}">
                    <a16:creationId xmlns:a16="http://schemas.microsoft.com/office/drawing/2014/main" id="{C47746AC-CFF1-8DB6-9F2A-E335A7313C0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8863" y="595313"/>
                <a:ext cx="6897687" cy="4595813"/>
              </a:xfrm>
              <a:custGeom>
                <a:avLst/>
                <a:gdLst>
                  <a:gd name="T0" fmla="*/ 1837 w 1890"/>
                  <a:gd name="T1" fmla="*/ 0 h 1259"/>
                  <a:gd name="T2" fmla="*/ 1520 w 1890"/>
                  <a:gd name="T3" fmla="*/ 0 h 1259"/>
                  <a:gd name="T4" fmla="*/ 1364 w 1890"/>
                  <a:gd name="T5" fmla="*/ 0 h 1259"/>
                  <a:gd name="T6" fmla="*/ 1323 w 1890"/>
                  <a:gd name="T7" fmla="*/ 0 h 1259"/>
                  <a:gd name="T8" fmla="*/ 1309 w 1890"/>
                  <a:gd name="T9" fmla="*/ 54 h 1259"/>
                  <a:gd name="T10" fmla="*/ 1322 w 1890"/>
                  <a:gd name="T11" fmla="*/ 105 h 1259"/>
                  <a:gd name="T12" fmla="*/ 1364 w 1890"/>
                  <a:gd name="T13" fmla="*/ 105 h 1259"/>
                  <a:gd name="T14" fmla="*/ 1522 w 1890"/>
                  <a:gd name="T15" fmla="*/ 105 h 1259"/>
                  <a:gd name="T16" fmla="*/ 1784 w 1890"/>
                  <a:gd name="T17" fmla="*/ 105 h 1259"/>
                  <a:gd name="T18" fmla="*/ 1784 w 1890"/>
                  <a:gd name="T19" fmla="*/ 1154 h 1259"/>
                  <a:gd name="T20" fmla="*/ 105 w 1890"/>
                  <a:gd name="T21" fmla="*/ 1154 h 1259"/>
                  <a:gd name="T22" fmla="*/ 105 w 1890"/>
                  <a:gd name="T23" fmla="*/ 105 h 1259"/>
                  <a:gd name="T24" fmla="*/ 494 w 1890"/>
                  <a:gd name="T25" fmla="*/ 105 h 1259"/>
                  <a:gd name="T26" fmla="*/ 547 w 1890"/>
                  <a:gd name="T27" fmla="*/ 105 h 1259"/>
                  <a:gd name="T28" fmla="*/ 695 w 1890"/>
                  <a:gd name="T29" fmla="*/ 105 h 1259"/>
                  <a:gd name="T30" fmla="*/ 707 w 1890"/>
                  <a:gd name="T31" fmla="*/ 54 h 1259"/>
                  <a:gd name="T32" fmla="*/ 693 w 1890"/>
                  <a:gd name="T33" fmla="*/ 0 h 1259"/>
                  <a:gd name="T34" fmla="*/ 547 w 1890"/>
                  <a:gd name="T35" fmla="*/ 0 h 1259"/>
                  <a:gd name="T36" fmla="*/ 496 w 1890"/>
                  <a:gd name="T37" fmla="*/ 0 h 1259"/>
                  <a:gd name="T38" fmla="*/ 52 w 1890"/>
                  <a:gd name="T39" fmla="*/ 0 h 1259"/>
                  <a:gd name="T40" fmla="*/ 0 w 1890"/>
                  <a:gd name="T41" fmla="*/ 52 h 1259"/>
                  <a:gd name="T42" fmla="*/ 0 w 1890"/>
                  <a:gd name="T43" fmla="*/ 1207 h 1259"/>
                  <a:gd name="T44" fmla="*/ 52 w 1890"/>
                  <a:gd name="T45" fmla="*/ 1259 h 1259"/>
                  <a:gd name="T46" fmla="*/ 1837 w 1890"/>
                  <a:gd name="T47" fmla="*/ 1259 h 1259"/>
                  <a:gd name="T48" fmla="*/ 1890 w 1890"/>
                  <a:gd name="T49" fmla="*/ 1207 h 1259"/>
                  <a:gd name="T50" fmla="*/ 1890 w 1890"/>
                  <a:gd name="T51" fmla="*/ 52 h 1259"/>
                  <a:gd name="T52" fmla="*/ 1837 w 1890"/>
                  <a:gd name="T53" fmla="*/ 0 h 1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890" h="1259">
                    <a:moveTo>
                      <a:pt x="1837" y="0"/>
                    </a:moveTo>
                    <a:cubicBezTo>
                      <a:pt x="1520" y="0"/>
                      <a:pt x="1520" y="0"/>
                      <a:pt x="1520" y="0"/>
                    </a:cubicBezTo>
                    <a:cubicBezTo>
                      <a:pt x="1364" y="0"/>
                      <a:pt x="1364" y="0"/>
                      <a:pt x="1364" y="0"/>
                    </a:cubicBezTo>
                    <a:cubicBezTo>
                      <a:pt x="1323" y="0"/>
                      <a:pt x="1323" y="0"/>
                      <a:pt x="1323" y="0"/>
                    </a:cubicBezTo>
                    <a:cubicBezTo>
                      <a:pt x="1314" y="16"/>
                      <a:pt x="1309" y="34"/>
                      <a:pt x="1309" y="54"/>
                    </a:cubicBezTo>
                    <a:cubicBezTo>
                      <a:pt x="1309" y="72"/>
                      <a:pt x="1314" y="89"/>
                      <a:pt x="1322" y="105"/>
                    </a:cubicBezTo>
                    <a:cubicBezTo>
                      <a:pt x="1364" y="105"/>
                      <a:pt x="1364" y="105"/>
                      <a:pt x="1364" y="105"/>
                    </a:cubicBezTo>
                    <a:cubicBezTo>
                      <a:pt x="1522" y="105"/>
                      <a:pt x="1522" y="105"/>
                      <a:pt x="1522" y="105"/>
                    </a:cubicBezTo>
                    <a:cubicBezTo>
                      <a:pt x="1784" y="105"/>
                      <a:pt x="1784" y="105"/>
                      <a:pt x="1784" y="105"/>
                    </a:cubicBezTo>
                    <a:cubicBezTo>
                      <a:pt x="1784" y="1154"/>
                      <a:pt x="1784" y="1154"/>
                      <a:pt x="1784" y="1154"/>
                    </a:cubicBezTo>
                    <a:cubicBezTo>
                      <a:pt x="105" y="1154"/>
                      <a:pt x="105" y="1154"/>
                      <a:pt x="105" y="1154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494" y="105"/>
                      <a:pt x="494" y="105"/>
                      <a:pt x="494" y="105"/>
                    </a:cubicBezTo>
                    <a:cubicBezTo>
                      <a:pt x="547" y="105"/>
                      <a:pt x="547" y="105"/>
                      <a:pt x="547" y="105"/>
                    </a:cubicBezTo>
                    <a:cubicBezTo>
                      <a:pt x="695" y="105"/>
                      <a:pt x="695" y="105"/>
                      <a:pt x="695" y="105"/>
                    </a:cubicBezTo>
                    <a:cubicBezTo>
                      <a:pt x="703" y="89"/>
                      <a:pt x="707" y="72"/>
                      <a:pt x="707" y="54"/>
                    </a:cubicBezTo>
                    <a:cubicBezTo>
                      <a:pt x="707" y="34"/>
                      <a:pt x="702" y="16"/>
                      <a:pt x="693" y="0"/>
                    </a:cubicBezTo>
                    <a:cubicBezTo>
                      <a:pt x="547" y="0"/>
                      <a:pt x="547" y="0"/>
                      <a:pt x="547" y="0"/>
                    </a:cubicBezTo>
                    <a:cubicBezTo>
                      <a:pt x="496" y="0"/>
                      <a:pt x="496" y="0"/>
                      <a:pt x="496" y="0"/>
                    </a:cubicBezTo>
                    <a:cubicBezTo>
                      <a:pt x="52" y="0"/>
                      <a:pt x="52" y="0"/>
                      <a:pt x="52" y="0"/>
                    </a:cubicBezTo>
                    <a:cubicBezTo>
                      <a:pt x="23" y="0"/>
                      <a:pt x="0" y="23"/>
                      <a:pt x="0" y="52"/>
                    </a:cubicBezTo>
                    <a:cubicBezTo>
                      <a:pt x="0" y="1207"/>
                      <a:pt x="0" y="1207"/>
                      <a:pt x="0" y="1207"/>
                    </a:cubicBezTo>
                    <a:cubicBezTo>
                      <a:pt x="0" y="1236"/>
                      <a:pt x="23" y="1259"/>
                      <a:pt x="52" y="1259"/>
                    </a:cubicBezTo>
                    <a:cubicBezTo>
                      <a:pt x="1837" y="1259"/>
                      <a:pt x="1837" y="1259"/>
                      <a:pt x="1837" y="1259"/>
                    </a:cubicBezTo>
                    <a:cubicBezTo>
                      <a:pt x="1866" y="1259"/>
                      <a:pt x="1890" y="1236"/>
                      <a:pt x="1890" y="1207"/>
                    </a:cubicBezTo>
                    <a:cubicBezTo>
                      <a:pt x="1890" y="52"/>
                      <a:pt x="1890" y="52"/>
                      <a:pt x="1890" y="52"/>
                    </a:cubicBezTo>
                    <a:cubicBezTo>
                      <a:pt x="1890" y="23"/>
                      <a:pt x="1866" y="0"/>
                      <a:pt x="1837" y="0"/>
                    </a:cubicBez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dirty="0"/>
              </a:p>
            </p:txBody>
          </p:sp>
        </p:grpSp>
      </p:grp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ED0278F8-5607-DFBE-B99A-0A8E161DC9C5}"/>
              </a:ext>
            </a:extLst>
          </p:cNvPr>
          <p:cNvGrpSpPr/>
          <p:nvPr/>
        </p:nvGrpSpPr>
        <p:grpSpPr>
          <a:xfrm>
            <a:off x="8440670" y="1196752"/>
            <a:ext cx="2700000" cy="2065879"/>
            <a:chOff x="8440670" y="1196752"/>
            <a:chExt cx="2700000" cy="2065879"/>
          </a:xfrm>
        </p:grpSpPr>
        <p:sp>
          <p:nvSpPr>
            <p:cNvPr id="16" name="TextBox 5">
              <a:extLst>
                <a:ext uri="{FF2B5EF4-FFF2-40B4-BE49-F238E27FC236}">
                  <a16:creationId xmlns:a16="http://schemas.microsoft.com/office/drawing/2014/main" id="{39FDB931-37F5-4B22-B9BD-CF87A73294A5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2"/>
                  </a:solidFill>
                </a:rPr>
                <a:t>Ausgezeichnete Produkte mit einem erstklassigen Preis-/ Leistungsverhältnis</a:t>
              </a:r>
            </a:p>
          </p:txBody>
        </p:sp>
        <p:grpSp>
          <p:nvGrpSpPr>
            <p:cNvPr id="48" name="Grafik 5">
              <a:extLst>
                <a:ext uri="{FF2B5EF4-FFF2-40B4-BE49-F238E27FC236}">
                  <a16:creationId xmlns:a16="http://schemas.microsoft.com/office/drawing/2014/main" id="{E341CBAA-905F-3AA6-8244-07E8383E289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440670" y="1196752"/>
              <a:ext cx="379794" cy="684000"/>
              <a:chOff x="4192027" y="0"/>
              <a:chExt cx="3807946" cy="6858000"/>
            </a:xfrm>
            <a:solidFill>
              <a:schemeClr val="accent2"/>
            </a:solidFill>
          </p:grpSpPr>
          <p:sp>
            <p:nvSpPr>
              <p:cNvPr id="49" name="Freihandform: Form 11">
                <a:extLst>
                  <a:ext uri="{FF2B5EF4-FFF2-40B4-BE49-F238E27FC236}">
                    <a16:creationId xmlns:a16="http://schemas.microsoft.com/office/drawing/2014/main" id="{6D84B764-7E95-C447-315C-0676C70F0461}"/>
                  </a:ext>
                </a:extLst>
              </p:cNvPr>
              <p:cNvSpPr/>
              <p:nvPr/>
            </p:nvSpPr>
            <p:spPr bwMode="gray">
              <a:xfrm>
                <a:off x="4551841" y="3862108"/>
                <a:ext cx="3087024" cy="2994598"/>
              </a:xfrm>
              <a:custGeom>
                <a:avLst/>
                <a:gdLst>
                  <a:gd name="connsiteX0" fmla="*/ 1544067 w 3087024"/>
                  <a:gd name="connsiteY0" fmla="*/ 275799 h 2994598"/>
                  <a:gd name="connsiteX1" fmla="*/ 870375 w 3087024"/>
                  <a:gd name="connsiteY1" fmla="*/ 0 h 2994598"/>
                  <a:gd name="connsiteX2" fmla="*/ 0 w 3087024"/>
                  <a:gd name="connsiteY2" fmla="*/ 2345677 h 2994598"/>
                  <a:gd name="connsiteX3" fmla="*/ 812793 w 3087024"/>
                  <a:gd name="connsiteY3" fmla="*/ 1695460 h 2994598"/>
                  <a:gd name="connsiteX4" fmla="*/ 1625401 w 3087024"/>
                  <a:gd name="connsiteY4" fmla="*/ 2995800 h 2994598"/>
                  <a:gd name="connsiteX5" fmla="*/ 2275433 w 3087024"/>
                  <a:gd name="connsiteY5" fmla="*/ 1695460 h 2994598"/>
                  <a:gd name="connsiteX6" fmla="*/ 3088226 w 3087024"/>
                  <a:gd name="connsiteY6" fmla="*/ 2345677 h 2994598"/>
                  <a:gd name="connsiteX7" fmla="*/ 2217944 w 3087024"/>
                  <a:gd name="connsiteY7" fmla="*/ 0 h 2994598"/>
                  <a:gd name="connsiteX8" fmla="*/ 1544067 w 3087024"/>
                  <a:gd name="connsiteY8" fmla="*/ 275799 h 2994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87024" h="2994598">
                    <a:moveTo>
                      <a:pt x="1544067" y="275799"/>
                    </a:moveTo>
                    <a:cubicBezTo>
                      <a:pt x="1240633" y="275799"/>
                      <a:pt x="1022415" y="139194"/>
                      <a:pt x="870375" y="0"/>
                    </a:cubicBezTo>
                    <a:lnTo>
                      <a:pt x="0" y="2345677"/>
                    </a:lnTo>
                    <a:lnTo>
                      <a:pt x="812793" y="1695460"/>
                    </a:lnTo>
                    <a:lnTo>
                      <a:pt x="1625401" y="2995800"/>
                    </a:lnTo>
                    <a:lnTo>
                      <a:pt x="2275433" y="1695460"/>
                    </a:lnTo>
                    <a:lnTo>
                      <a:pt x="3088226" y="2345677"/>
                    </a:lnTo>
                    <a:lnTo>
                      <a:pt x="2217944" y="0"/>
                    </a:lnTo>
                    <a:cubicBezTo>
                      <a:pt x="2065718" y="139101"/>
                      <a:pt x="1847501" y="275799"/>
                      <a:pt x="1544067" y="275799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2" name="Freihandform: Form 12">
                <a:extLst>
                  <a:ext uri="{FF2B5EF4-FFF2-40B4-BE49-F238E27FC236}">
                    <a16:creationId xmlns:a16="http://schemas.microsoft.com/office/drawing/2014/main" id="{AF7E04AD-CE95-8698-F53E-9D075A476DFC}"/>
                  </a:ext>
                </a:extLst>
              </p:cNvPr>
              <p:cNvSpPr/>
              <p:nvPr/>
            </p:nvSpPr>
            <p:spPr bwMode="gray">
              <a:xfrm>
                <a:off x="4192027" y="0"/>
                <a:ext cx="3798703" cy="3743248"/>
              </a:xfrm>
              <a:custGeom>
                <a:avLst/>
                <a:gdLst>
                  <a:gd name="connsiteX0" fmla="*/ 3459593 w 3798703"/>
                  <a:gd name="connsiteY0" fmla="*/ 1309120 h 3743247"/>
                  <a:gd name="connsiteX1" fmla="*/ 3401457 w 3798703"/>
                  <a:gd name="connsiteY1" fmla="*/ 1261521 h 3743247"/>
                  <a:gd name="connsiteX2" fmla="*/ 3408112 w 3798703"/>
                  <a:gd name="connsiteY2" fmla="*/ 1180186 h 3743247"/>
                  <a:gd name="connsiteX3" fmla="*/ 3249139 w 3798703"/>
                  <a:gd name="connsiteY3" fmla="*/ 549564 h 3743247"/>
                  <a:gd name="connsiteX4" fmla="*/ 2790060 w 3798703"/>
                  <a:gd name="connsiteY4" fmla="*/ 382089 h 3743247"/>
                  <a:gd name="connsiteX5" fmla="*/ 2609367 w 3798703"/>
                  <a:gd name="connsiteY5" fmla="*/ 392995 h 3743247"/>
                  <a:gd name="connsiteX6" fmla="*/ 2526461 w 3798703"/>
                  <a:gd name="connsiteY6" fmla="*/ 399650 h 3743247"/>
                  <a:gd name="connsiteX7" fmla="*/ 2478215 w 3798703"/>
                  <a:gd name="connsiteY7" fmla="*/ 342438 h 3743247"/>
                  <a:gd name="connsiteX8" fmla="*/ 1903326 w 3798703"/>
                  <a:gd name="connsiteY8" fmla="*/ 0 h 3743247"/>
                  <a:gd name="connsiteX9" fmla="*/ 1328345 w 3798703"/>
                  <a:gd name="connsiteY9" fmla="*/ 342253 h 3743247"/>
                  <a:gd name="connsiteX10" fmla="*/ 1280098 w 3798703"/>
                  <a:gd name="connsiteY10" fmla="*/ 399465 h 3743247"/>
                  <a:gd name="connsiteX11" fmla="*/ 1197377 w 3798703"/>
                  <a:gd name="connsiteY11" fmla="*/ 392810 h 3743247"/>
                  <a:gd name="connsiteX12" fmla="*/ 1016500 w 3798703"/>
                  <a:gd name="connsiteY12" fmla="*/ 381904 h 3743247"/>
                  <a:gd name="connsiteX13" fmla="*/ 557605 w 3798703"/>
                  <a:gd name="connsiteY13" fmla="*/ 549195 h 3743247"/>
                  <a:gd name="connsiteX14" fmla="*/ 398540 w 3798703"/>
                  <a:gd name="connsiteY14" fmla="*/ 1180094 h 3743247"/>
                  <a:gd name="connsiteX15" fmla="*/ 405195 w 3798703"/>
                  <a:gd name="connsiteY15" fmla="*/ 1261428 h 3743247"/>
                  <a:gd name="connsiteX16" fmla="*/ 347244 w 3798703"/>
                  <a:gd name="connsiteY16" fmla="*/ 1309028 h 3743247"/>
                  <a:gd name="connsiteX17" fmla="*/ 0 w 3798703"/>
                  <a:gd name="connsiteY17" fmla="*/ 1875691 h 3743247"/>
                  <a:gd name="connsiteX18" fmla="*/ 347244 w 3798703"/>
                  <a:gd name="connsiteY18" fmla="*/ 2442261 h 3743247"/>
                  <a:gd name="connsiteX19" fmla="*/ 405195 w 3798703"/>
                  <a:gd name="connsiteY19" fmla="*/ 2489861 h 3743247"/>
                  <a:gd name="connsiteX20" fmla="*/ 398540 w 3798703"/>
                  <a:gd name="connsiteY20" fmla="*/ 2571196 h 3743247"/>
                  <a:gd name="connsiteX21" fmla="*/ 557513 w 3798703"/>
                  <a:gd name="connsiteY21" fmla="*/ 3201817 h 3743247"/>
                  <a:gd name="connsiteX22" fmla="*/ 1016592 w 3798703"/>
                  <a:gd name="connsiteY22" fmla="*/ 3369293 h 3743247"/>
                  <a:gd name="connsiteX23" fmla="*/ 1197470 w 3798703"/>
                  <a:gd name="connsiteY23" fmla="*/ 3358387 h 3743247"/>
                  <a:gd name="connsiteX24" fmla="*/ 1280191 w 3798703"/>
                  <a:gd name="connsiteY24" fmla="*/ 3351732 h 3743247"/>
                  <a:gd name="connsiteX25" fmla="*/ 1328437 w 3798703"/>
                  <a:gd name="connsiteY25" fmla="*/ 3408759 h 3743247"/>
                  <a:gd name="connsiteX26" fmla="*/ 1903419 w 3798703"/>
                  <a:gd name="connsiteY26" fmla="*/ 3751012 h 3743247"/>
                  <a:gd name="connsiteX27" fmla="*/ 2478400 w 3798703"/>
                  <a:gd name="connsiteY27" fmla="*/ 3408759 h 3743247"/>
                  <a:gd name="connsiteX28" fmla="*/ 2526646 w 3798703"/>
                  <a:gd name="connsiteY28" fmla="*/ 3351732 h 3743247"/>
                  <a:gd name="connsiteX29" fmla="*/ 2609552 w 3798703"/>
                  <a:gd name="connsiteY29" fmla="*/ 3358387 h 3743247"/>
                  <a:gd name="connsiteX30" fmla="*/ 2790245 w 3798703"/>
                  <a:gd name="connsiteY30" fmla="*/ 3369293 h 3743247"/>
                  <a:gd name="connsiteX31" fmla="*/ 3249139 w 3798703"/>
                  <a:gd name="connsiteY31" fmla="*/ 3202002 h 3743247"/>
                  <a:gd name="connsiteX32" fmla="*/ 3408297 w 3798703"/>
                  <a:gd name="connsiteY32" fmla="*/ 2571196 h 3743247"/>
                  <a:gd name="connsiteX33" fmla="*/ 3401642 w 3798703"/>
                  <a:gd name="connsiteY33" fmla="*/ 2489861 h 3743247"/>
                  <a:gd name="connsiteX34" fmla="*/ 3459778 w 3798703"/>
                  <a:gd name="connsiteY34" fmla="*/ 2442261 h 3743247"/>
                  <a:gd name="connsiteX35" fmla="*/ 3806837 w 3798703"/>
                  <a:gd name="connsiteY35" fmla="*/ 1875691 h 3743247"/>
                  <a:gd name="connsiteX36" fmla="*/ 3459593 w 3798703"/>
                  <a:gd name="connsiteY36" fmla="*/ 1309120 h 3743247"/>
                  <a:gd name="connsiteX37" fmla="*/ 3030830 w 3798703"/>
                  <a:gd name="connsiteY37" fmla="*/ 2335972 h 3743247"/>
                  <a:gd name="connsiteX38" fmla="*/ 2973063 w 3798703"/>
                  <a:gd name="connsiteY38" fmla="*/ 2929993 h 3743247"/>
                  <a:gd name="connsiteX39" fmla="*/ 2790060 w 3798703"/>
                  <a:gd name="connsiteY39" fmla="*/ 2984894 h 3743247"/>
                  <a:gd name="connsiteX40" fmla="*/ 2501506 w 3798703"/>
                  <a:gd name="connsiteY40" fmla="*/ 2966593 h 3743247"/>
                  <a:gd name="connsiteX41" fmla="*/ 2370354 w 3798703"/>
                  <a:gd name="connsiteY41" fmla="*/ 2987020 h 3743247"/>
                  <a:gd name="connsiteX42" fmla="*/ 1903419 w 3798703"/>
                  <a:gd name="connsiteY42" fmla="*/ 3366890 h 3743247"/>
                  <a:gd name="connsiteX43" fmla="*/ 1436483 w 3798703"/>
                  <a:gd name="connsiteY43" fmla="*/ 2987020 h 3743247"/>
                  <a:gd name="connsiteX44" fmla="*/ 1305331 w 3798703"/>
                  <a:gd name="connsiteY44" fmla="*/ 2966593 h 3743247"/>
                  <a:gd name="connsiteX45" fmla="*/ 1016777 w 3798703"/>
                  <a:gd name="connsiteY45" fmla="*/ 2984894 h 3743247"/>
                  <a:gd name="connsiteX46" fmla="*/ 833589 w 3798703"/>
                  <a:gd name="connsiteY46" fmla="*/ 2929993 h 3743247"/>
                  <a:gd name="connsiteX47" fmla="*/ 776008 w 3798703"/>
                  <a:gd name="connsiteY47" fmla="*/ 2335972 h 3743247"/>
                  <a:gd name="connsiteX48" fmla="*/ 390314 w 3798703"/>
                  <a:gd name="connsiteY48" fmla="*/ 1875691 h 3743247"/>
                  <a:gd name="connsiteX49" fmla="*/ 776008 w 3798703"/>
                  <a:gd name="connsiteY49" fmla="*/ 1415225 h 3743247"/>
                  <a:gd name="connsiteX50" fmla="*/ 833589 w 3798703"/>
                  <a:gd name="connsiteY50" fmla="*/ 821204 h 3743247"/>
                  <a:gd name="connsiteX51" fmla="*/ 1016777 w 3798703"/>
                  <a:gd name="connsiteY51" fmla="*/ 766303 h 3743247"/>
                  <a:gd name="connsiteX52" fmla="*/ 1305331 w 3798703"/>
                  <a:gd name="connsiteY52" fmla="*/ 784603 h 3743247"/>
                  <a:gd name="connsiteX53" fmla="*/ 1436483 w 3798703"/>
                  <a:gd name="connsiteY53" fmla="*/ 764177 h 3743247"/>
                  <a:gd name="connsiteX54" fmla="*/ 1903419 w 3798703"/>
                  <a:gd name="connsiteY54" fmla="*/ 384307 h 3743247"/>
                  <a:gd name="connsiteX55" fmla="*/ 2370354 w 3798703"/>
                  <a:gd name="connsiteY55" fmla="*/ 764177 h 3743247"/>
                  <a:gd name="connsiteX56" fmla="*/ 2501506 w 3798703"/>
                  <a:gd name="connsiteY56" fmla="*/ 784603 h 3743247"/>
                  <a:gd name="connsiteX57" fmla="*/ 2790060 w 3798703"/>
                  <a:gd name="connsiteY57" fmla="*/ 766303 h 3743247"/>
                  <a:gd name="connsiteX58" fmla="*/ 2973248 w 3798703"/>
                  <a:gd name="connsiteY58" fmla="*/ 821204 h 3743247"/>
                  <a:gd name="connsiteX59" fmla="*/ 3030830 w 3798703"/>
                  <a:gd name="connsiteY59" fmla="*/ 1415225 h 3743247"/>
                  <a:gd name="connsiteX60" fmla="*/ 3416522 w 3798703"/>
                  <a:gd name="connsiteY60" fmla="*/ 1875691 h 3743247"/>
                  <a:gd name="connsiteX61" fmla="*/ 3030830 w 3798703"/>
                  <a:gd name="connsiteY61" fmla="*/ 2335972 h 3743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</a:cxnLst>
                <a:rect l="l" t="t" r="r" b="b"/>
                <a:pathLst>
                  <a:path w="3798703" h="3743247">
                    <a:moveTo>
                      <a:pt x="3459593" y="1309120"/>
                    </a:moveTo>
                    <a:cubicBezTo>
                      <a:pt x="3442032" y="1295164"/>
                      <a:pt x="3419757" y="1277141"/>
                      <a:pt x="3401457" y="1261521"/>
                    </a:cubicBezTo>
                    <a:cubicBezTo>
                      <a:pt x="3402751" y="1235827"/>
                      <a:pt x="3405801" y="1204124"/>
                      <a:pt x="3408112" y="1180186"/>
                    </a:cubicBezTo>
                    <a:cubicBezTo>
                      <a:pt x="3424471" y="1007535"/>
                      <a:pt x="3449426" y="746801"/>
                      <a:pt x="3249139" y="549564"/>
                    </a:cubicBezTo>
                    <a:cubicBezTo>
                      <a:pt x="3136287" y="438468"/>
                      <a:pt x="2981936" y="382089"/>
                      <a:pt x="2790060" y="382089"/>
                    </a:cubicBezTo>
                    <a:cubicBezTo>
                      <a:pt x="2725639" y="382089"/>
                      <a:pt x="2663714" y="387819"/>
                      <a:pt x="2609367" y="392995"/>
                    </a:cubicBezTo>
                    <a:cubicBezTo>
                      <a:pt x="2579237" y="395675"/>
                      <a:pt x="2550862" y="398356"/>
                      <a:pt x="2526461" y="399650"/>
                    </a:cubicBezTo>
                    <a:cubicBezTo>
                      <a:pt x="2510657" y="381719"/>
                      <a:pt x="2492172" y="359629"/>
                      <a:pt x="2478215" y="342438"/>
                    </a:cubicBezTo>
                    <a:cubicBezTo>
                      <a:pt x="2371556" y="214243"/>
                      <a:pt x="2194006" y="0"/>
                      <a:pt x="1903326" y="0"/>
                    </a:cubicBezTo>
                    <a:cubicBezTo>
                      <a:pt x="1612647" y="0"/>
                      <a:pt x="1434912" y="214428"/>
                      <a:pt x="1328345" y="342253"/>
                    </a:cubicBezTo>
                    <a:cubicBezTo>
                      <a:pt x="1314388" y="359259"/>
                      <a:pt x="1295903" y="381534"/>
                      <a:pt x="1280098" y="399465"/>
                    </a:cubicBezTo>
                    <a:cubicBezTo>
                      <a:pt x="1255698" y="398171"/>
                      <a:pt x="1227323" y="395490"/>
                      <a:pt x="1197377" y="392810"/>
                    </a:cubicBezTo>
                    <a:cubicBezTo>
                      <a:pt x="1142846" y="387819"/>
                      <a:pt x="1080921" y="381904"/>
                      <a:pt x="1016500" y="381904"/>
                    </a:cubicBezTo>
                    <a:cubicBezTo>
                      <a:pt x="824439" y="381904"/>
                      <a:pt x="670365" y="438284"/>
                      <a:pt x="557605" y="549195"/>
                    </a:cubicBezTo>
                    <a:cubicBezTo>
                      <a:pt x="356949" y="746709"/>
                      <a:pt x="382089" y="1007442"/>
                      <a:pt x="398540" y="1180094"/>
                    </a:cubicBezTo>
                    <a:cubicBezTo>
                      <a:pt x="400851" y="1204124"/>
                      <a:pt x="403901" y="1235734"/>
                      <a:pt x="405195" y="1261428"/>
                    </a:cubicBezTo>
                    <a:cubicBezTo>
                      <a:pt x="386895" y="1277048"/>
                      <a:pt x="364620" y="1295164"/>
                      <a:pt x="347244" y="1309028"/>
                    </a:cubicBezTo>
                    <a:cubicBezTo>
                      <a:pt x="217293" y="1413931"/>
                      <a:pt x="0" y="1589448"/>
                      <a:pt x="0" y="1875691"/>
                    </a:cubicBezTo>
                    <a:cubicBezTo>
                      <a:pt x="0" y="2161749"/>
                      <a:pt x="217478" y="2337266"/>
                      <a:pt x="347244" y="2442261"/>
                    </a:cubicBezTo>
                    <a:cubicBezTo>
                      <a:pt x="364620" y="2456218"/>
                      <a:pt x="386895" y="2474241"/>
                      <a:pt x="405195" y="2489861"/>
                    </a:cubicBezTo>
                    <a:cubicBezTo>
                      <a:pt x="403901" y="2515370"/>
                      <a:pt x="400851" y="2547257"/>
                      <a:pt x="398540" y="2571196"/>
                    </a:cubicBezTo>
                    <a:cubicBezTo>
                      <a:pt x="382181" y="2743662"/>
                      <a:pt x="356949" y="3004580"/>
                      <a:pt x="557513" y="3201817"/>
                    </a:cubicBezTo>
                    <a:cubicBezTo>
                      <a:pt x="670550" y="3312913"/>
                      <a:pt x="824531" y="3369570"/>
                      <a:pt x="1016592" y="3369293"/>
                    </a:cubicBezTo>
                    <a:cubicBezTo>
                      <a:pt x="1081013" y="3369293"/>
                      <a:pt x="1142754" y="3363563"/>
                      <a:pt x="1197470" y="3358387"/>
                    </a:cubicBezTo>
                    <a:cubicBezTo>
                      <a:pt x="1227231" y="3355706"/>
                      <a:pt x="1255790" y="3353026"/>
                      <a:pt x="1280191" y="3351732"/>
                    </a:cubicBezTo>
                    <a:cubicBezTo>
                      <a:pt x="1295996" y="3369663"/>
                      <a:pt x="1314481" y="3391753"/>
                      <a:pt x="1328437" y="3408759"/>
                    </a:cubicBezTo>
                    <a:cubicBezTo>
                      <a:pt x="1435004" y="3536861"/>
                      <a:pt x="1612739" y="3751012"/>
                      <a:pt x="1903419" y="3751012"/>
                    </a:cubicBezTo>
                    <a:cubicBezTo>
                      <a:pt x="2194098" y="3751012"/>
                      <a:pt x="2371648" y="3536584"/>
                      <a:pt x="2478400" y="3408759"/>
                    </a:cubicBezTo>
                    <a:cubicBezTo>
                      <a:pt x="2492356" y="3391753"/>
                      <a:pt x="2510841" y="3369478"/>
                      <a:pt x="2526646" y="3351732"/>
                    </a:cubicBezTo>
                    <a:cubicBezTo>
                      <a:pt x="2551047" y="3352841"/>
                      <a:pt x="2579237" y="3355706"/>
                      <a:pt x="2609552" y="3358387"/>
                    </a:cubicBezTo>
                    <a:cubicBezTo>
                      <a:pt x="2663899" y="3363378"/>
                      <a:pt x="2725824" y="3369293"/>
                      <a:pt x="2790245" y="3369293"/>
                    </a:cubicBezTo>
                    <a:cubicBezTo>
                      <a:pt x="2982121" y="3369293"/>
                      <a:pt x="3136564" y="3312913"/>
                      <a:pt x="3249139" y="3202002"/>
                    </a:cubicBezTo>
                    <a:cubicBezTo>
                      <a:pt x="3449611" y="3004580"/>
                      <a:pt x="3424656" y="2743662"/>
                      <a:pt x="3408297" y="2571196"/>
                    </a:cubicBezTo>
                    <a:cubicBezTo>
                      <a:pt x="3405986" y="2547165"/>
                      <a:pt x="3402936" y="2515370"/>
                      <a:pt x="3401642" y="2489861"/>
                    </a:cubicBezTo>
                    <a:cubicBezTo>
                      <a:pt x="3419942" y="2474241"/>
                      <a:pt x="3442217" y="2456125"/>
                      <a:pt x="3459778" y="2442261"/>
                    </a:cubicBezTo>
                    <a:cubicBezTo>
                      <a:pt x="3589544" y="2337450"/>
                      <a:pt x="3806837" y="2161934"/>
                      <a:pt x="3806837" y="1875691"/>
                    </a:cubicBezTo>
                    <a:cubicBezTo>
                      <a:pt x="3806652" y="1589448"/>
                      <a:pt x="3589359" y="1414116"/>
                      <a:pt x="3459593" y="1309120"/>
                    </a:cubicBezTo>
                    <a:close/>
                    <a:moveTo>
                      <a:pt x="3030830" y="2335972"/>
                    </a:moveTo>
                    <a:cubicBezTo>
                      <a:pt x="2961880" y="2500675"/>
                      <a:pt x="3098855" y="2806142"/>
                      <a:pt x="2973063" y="2929993"/>
                    </a:cubicBezTo>
                    <a:cubicBezTo>
                      <a:pt x="2929438" y="2973063"/>
                      <a:pt x="2864093" y="2984894"/>
                      <a:pt x="2790060" y="2984894"/>
                    </a:cubicBezTo>
                    <a:cubicBezTo>
                      <a:pt x="2698374" y="2984894"/>
                      <a:pt x="2593378" y="2966593"/>
                      <a:pt x="2501506" y="2966593"/>
                    </a:cubicBezTo>
                    <a:cubicBezTo>
                      <a:pt x="2452705" y="2966593"/>
                      <a:pt x="2408156" y="2971585"/>
                      <a:pt x="2370354" y="2987020"/>
                    </a:cubicBezTo>
                    <a:cubicBezTo>
                      <a:pt x="2209348" y="3052919"/>
                      <a:pt x="2088455" y="3366890"/>
                      <a:pt x="1903419" y="3366890"/>
                    </a:cubicBezTo>
                    <a:cubicBezTo>
                      <a:pt x="1718382" y="3366890"/>
                      <a:pt x="1597581" y="3053012"/>
                      <a:pt x="1436483" y="2987020"/>
                    </a:cubicBezTo>
                    <a:cubicBezTo>
                      <a:pt x="1398958" y="2971585"/>
                      <a:pt x="1353762" y="2966593"/>
                      <a:pt x="1305331" y="2966593"/>
                    </a:cubicBezTo>
                    <a:cubicBezTo>
                      <a:pt x="1213644" y="2966593"/>
                      <a:pt x="1108833" y="2984894"/>
                      <a:pt x="1016777" y="2984894"/>
                    </a:cubicBezTo>
                    <a:cubicBezTo>
                      <a:pt x="942836" y="2984894"/>
                      <a:pt x="877491" y="2973063"/>
                      <a:pt x="833589" y="2929993"/>
                    </a:cubicBezTo>
                    <a:cubicBezTo>
                      <a:pt x="707982" y="2806142"/>
                      <a:pt x="845235" y="2500582"/>
                      <a:pt x="776008" y="2335972"/>
                    </a:cubicBezTo>
                    <a:cubicBezTo>
                      <a:pt x="709091" y="2177184"/>
                      <a:pt x="390314" y="2058324"/>
                      <a:pt x="390314" y="1875691"/>
                    </a:cubicBezTo>
                    <a:cubicBezTo>
                      <a:pt x="390314" y="1693057"/>
                      <a:pt x="709369" y="1574198"/>
                      <a:pt x="776008" y="1415225"/>
                    </a:cubicBezTo>
                    <a:cubicBezTo>
                      <a:pt x="844957" y="1250522"/>
                      <a:pt x="707982" y="945055"/>
                      <a:pt x="833589" y="821204"/>
                    </a:cubicBezTo>
                    <a:cubicBezTo>
                      <a:pt x="877214" y="778134"/>
                      <a:pt x="942836" y="766303"/>
                      <a:pt x="1016777" y="766303"/>
                    </a:cubicBezTo>
                    <a:cubicBezTo>
                      <a:pt x="1108648" y="766303"/>
                      <a:pt x="1213459" y="784603"/>
                      <a:pt x="1305331" y="784603"/>
                    </a:cubicBezTo>
                    <a:cubicBezTo>
                      <a:pt x="1354316" y="784603"/>
                      <a:pt x="1398866" y="779612"/>
                      <a:pt x="1436483" y="764177"/>
                    </a:cubicBezTo>
                    <a:cubicBezTo>
                      <a:pt x="1597489" y="698278"/>
                      <a:pt x="1718382" y="384307"/>
                      <a:pt x="1903419" y="384307"/>
                    </a:cubicBezTo>
                    <a:cubicBezTo>
                      <a:pt x="2088455" y="384307"/>
                      <a:pt x="2209256" y="698185"/>
                      <a:pt x="2370354" y="764177"/>
                    </a:cubicBezTo>
                    <a:cubicBezTo>
                      <a:pt x="2408064" y="779612"/>
                      <a:pt x="2453075" y="784603"/>
                      <a:pt x="2501506" y="784603"/>
                    </a:cubicBezTo>
                    <a:cubicBezTo>
                      <a:pt x="2593193" y="784603"/>
                      <a:pt x="2698189" y="766303"/>
                      <a:pt x="2790060" y="766303"/>
                    </a:cubicBezTo>
                    <a:cubicBezTo>
                      <a:pt x="2864001" y="766303"/>
                      <a:pt x="2929346" y="778134"/>
                      <a:pt x="2973248" y="821204"/>
                    </a:cubicBezTo>
                    <a:cubicBezTo>
                      <a:pt x="3098855" y="945055"/>
                      <a:pt x="2961602" y="1250615"/>
                      <a:pt x="3030830" y="1415225"/>
                    </a:cubicBezTo>
                    <a:cubicBezTo>
                      <a:pt x="3097746" y="1574013"/>
                      <a:pt x="3416522" y="1692872"/>
                      <a:pt x="3416522" y="1875691"/>
                    </a:cubicBezTo>
                    <a:cubicBezTo>
                      <a:pt x="3416708" y="2058232"/>
                      <a:pt x="3097653" y="2177184"/>
                      <a:pt x="3030830" y="2335972"/>
                    </a:cubicBezTo>
                    <a:close/>
                  </a:path>
                </a:pathLst>
              </a:custGeom>
              <a:grpFill/>
              <a:ln w="9224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DAE165B3-8B12-5798-7ABB-7A4C8BFD9002}"/>
              </a:ext>
            </a:extLst>
          </p:cNvPr>
          <p:cNvGrpSpPr/>
          <p:nvPr/>
        </p:nvGrpSpPr>
        <p:grpSpPr>
          <a:xfrm>
            <a:off x="1076145" y="3851174"/>
            <a:ext cx="3142355" cy="2030363"/>
            <a:chOff x="1076145" y="3851174"/>
            <a:chExt cx="3142355" cy="2030363"/>
          </a:xfrm>
        </p:grpSpPr>
        <p:sp>
          <p:nvSpPr>
            <p:cNvPr id="15" name="TextBox 5">
              <a:extLst>
                <a:ext uri="{FF2B5EF4-FFF2-40B4-BE49-F238E27FC236}">
                  <a16:creationId xmlns:a16="http://schemas.microsoft.com/office/drawing/2014/main" id="{799E27AE-2C7E-4F60-83EB-0D9E9EEC09A0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Top Unterstützung durch die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Vertriebsleiter der HanseMerkur </a:t>
              </a:r>
            </a:p>
          </p:txBody>
        </p:sp>
        <p:grpSp>
          <p:nvGrpSpPr>
            <p:cNvPr id="11" name="Grafik 108">
              <a:extLst>
                <a:ext uri="{FF2B5EF4-FFF2-40B4-BE49-F238E27FC236}">
                  <a16:creationId xmlns:a16="http://schemas.microsoft.com/office/drawing/2014/main" id="{8497E1E4-A530-D04E-AAEA-2D9ED3EE0892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12" name="Freihandform: Form 110">
                <a:extLst>
                  <a:ext uri="{FF2B5EF4-FFF2-40B4-BE49-F238E27FC236}">
                    <a16:creationId xmlns:a16="http://schemas.microsoft.com/office/drawing/2014/main" id="{A11AA8A6-BF0A-64E8-62E7-8CA9F01AF29C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11">
                <a:extLst>
                  <a:ext uri="{FF2B5EF4-FFF2-40B4-BE49-F238E27FC236}">
                    <a16:creationId xmlns:a16="http://schemas.microsoft.com/office/drawing/2014/main" id="{B59E32C4-E428-595B-B7A8-A196E6E18D4C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1" name="Freihandform: Form 120">
                <a:extLst>
                  <a:ext uri="{FF2B5EF4-FFF2-40B4-BE49-F238E27FC236}">
                    <a16:creationId xmlns:a16="http://schemas.microsoft.com/office/drawing/2014/main" id="{622852B1-A200-9431-270A-A2753F6765B2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56" name="Freihandform: Form 121">
                <a:extLst>
                  <a:ext uri="{FF2B5EF4-FFF2-40B4-BE49-F238E27FC236}">
                    <a16:creationId xmlns:a16="http://schemas.microsoft.com/office/drawing/2014/main" id="{FCEE7A26-5EEB-4134-424E-75445CC77959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2" name="Freihandform: Form 122">
                <a:extLst>
                  <a:ext uri="{FF2B5EF4-FFF2-40B4-BE49-F238E27FC236}">
                    <a16:creationId xmlns:a16="http://schemas.microsoft.com/office/drawing/2014/main" id="{79299387-67FD-D643-7A6D-4614CCB7AEB5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3" name="Freihandform: Form 123">
                <a:extLst>
                  <a:ext uri="{FF2B5EF4-FFF2-40B4-BE49-F238E27FC236}">
                    <a16:creationId xmlns:a16="http://schemas.microsoft.com/office/drawing/2014/main" id="{B964D4B1-0B67-E359-769C-301A524C5316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28" name="Gruppieren 27">
            <a:extLst>
              <a:ext uri="{FF2B5EF4-FFF2-40B4-BE49-F238E27FC236}">
                <a16:creationId xmlns:a16="http://schemas.microsoft.com/office/drawing/2014/main" id="{E5B4A5CB-A21C-5701-822E-D79DE3D1F26E}"/>
              </a:ext>
            </a:extLst>
          </p:cNvPr>
          <p:cNvGrpSpPr/>
          <p:nvPr/>
        </p:nvGrpSpPr>
        <p:grpSpPr>
          <a:xfrm>
            <a:off x="8440670" y="3861048"/>
            <a:ext cx="2700000" cy="2020489"/>
            <a:chOff x="8440670" y="3861048"/>
            <a:chExt cx="2700000" cy="2020489"/>
          </a:xfrm>
        </p:grpSpPr>
        <p:sp>
          <p:nvSpPr>
            <p:cNvPr id="17" name="TextBox 5">
              <a:extLst>
                <a:ext uri="{FF2B5EF4-FFF2-40B4-BE49-F238E27FC236}">
                  <a16:creationId xmlns:a16="http://schemas.microsoft.com/office/drawing/2014/main" id="{0588FB1C-0D89-4815-A4FF-7CDD8CE11C2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4605483"/>
              <a:ext cx="2700000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3"/>
                  </a:solidFill>
                </a:rPr>
                <a:t>Nur bei uns: Krebs-Scan!</a:t>
              </a:r>
              <a:br>
                <a:rPr lang="de-DE" b="1" dirty="0">
                  <a:solidFill>
                    <a:schemeClr val="accent3"/>
                  </a:solidFill>
                </a:rPr>
              </a:br>
              <a:r>
                <a:rPr lang="de-DE" b="1" dirty="0">
                  <a:solidFill>
                    <a:schemeClr val="accent3"/>
                  </a:solidFill>
                </a:rPr>
                <a:t>Die Innovation in der Krebsfrüherkennung.</a:t>
              </a:r>
            </a:p>
          </p:txBody>
        </p: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6C6B2592-D9B2-CF0C-0F66-400EB227B01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440670" y="3861048"/>
              <a:ext cx="577931" cy="576000"/>
              <a:chOff x="13805798" y="3763828"/>
              <a:chExt cx="540661" cy="538855"/>
            </a:xfrm>
            <a:solidFill>
              <a:schemeClr val="accent3"/>
            </a:solidFill>
          </p:grpSpPr>
          <p:sp>
            <p:nvSpPr>
              <p:cNvPr id="26" name="Freihandform: Form 25">
                <a:extLst>
                  <a:ext uri="{FF2B5EF4-FFF2-40B4-BE49-F238E27FC236}">
                    <a16:creationId xmlns:a16="http://schemas.microsoft.com/office/drawing/2014/main" id="{95D72072-3607-9206-9A44-A4C4252695FC}"/>
                  </a:ext>
                </a:extLst>
              </p:cNvPr>
              <p:cNvSpPr/>
              <p:nvPr/>
            </p:nvSpPr>
            <p:spPr bwMode="gray">
              <a:xfrm>
                <a:off x="13805798" y="3763828"/>
                <a:ext cx="377999" cy="378000"/>
              </a:xfrm>
              <a:custGeom>
                <a:avLst/>
                <a:gdLst>
                  <a:gd name="connsiteX0" fmla="*/ 1567339 w 3133725"/>
                  <a:gd name="connsiteY0" fmla="*/ 3134106 h 3133725"/>
                  <a:gd name="connsiteX1" fmla="*/ 0 w 3133725"/>
                  <a:gd name="connsiteY1" fmla="*/ 1567434 h 3133725"/>
                  <a:gd name="connsiteX2" fmla="*/ 1567339 w 3133725"/>
                  <a:gd name="connsiteY2" fmla="*/ 0 h 3133725"/>
                  <a:gd name="connsiteX3" fmla="*/ 3134963 w 3133725"/>
                  <a:gd name="connsiteY3" fmla="*/ 1567434 h 3133725"/>
                  <a:gd name="connsiteX4" fmla="*/ 1567339 w 3133725"/>
                  <a:gd name="connsiteY4" fmla="*/ 3134106 h 3133725"/>
                  <a:gd name="connsiteX5" fmla="*/ 1567339 w 3133725"/>
                  <a:gd name="connsiteY5" fmla="*/ 277844 h 3133725"/>
                  <a:gd name="connsiteX6" fmla="*/ 277844 w 3133725"/>
                  <a:gd name="connsiteY6" fmla="*/ 1567434 h 3133725"/>
                  <a:gd name="connsiteX7" fmla="*/ 1567339 w 3133725"/>
                  <a:gd name="connsiteY7" fmla="*/ 2856166 h 3133725"/>
                  <a:gd name="connsiteX8" fmla="*/ 2857119 w 3133725"/>
                  <a:gd name="connsiteY8" fmla="*/ 1567434 h 3133725"/>
                  <a:gd name="connsiteX9" fmla="*/ 1567339 w 3133725"/>
                  <a:gd name="connsiteY9" fmla="*/ 277844 h 3133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33725" h="3133725">
                    <a:moveTo>
                      <a:pt x="1567339" y="3134106"/>
                    </a:moveTo>
                    <a:cubicBezTo>
                      <a:pt x="703136" y="3134106"/>
                      <a:pt x="0" y="2431352"/>
                      <a:pt x="0" y="1567434"/>
                    </a:cubicBezTo>
                    <a:cubicBezTo>
                      <a:pt x="0" y="703136"/>
                      <a:pt x="703136" y="0"/>
                      <a:pt x="1567339" y="0"/>
                    </a:cubicBezTo>
                    <a:cubicBezTo>
                      <a:pt x="2431828" y="0"/>
                      <a:pt x="3134963" y="703136"/>
                      <a:pt x="3134963" y="1567434"/>
                    </a:cubicBezTo>
                    <a:cubicBezTo>
                      <a:pt x="3134963" y="2431352"/>
                      <a:pt x="2431828" y="3134106"/>
                      <a:pt x="1567339" y="3134106"/>
                    </a:cubicBezTo>
                    <a:close/>
                    <a:moveTo>
                      <a:pt x="1567339" y="277844"/>
                    </a:moveTo>
                    <a:cubicBezTo>
                      <a:pt x="856298" y="277844"/>
                      <a:pt x="277844" y="856393"/>
                      <a:pt x="277844" y="1567434"/>
                    </a:cubicBezTo>
                    <a:cubicBezTo>
                      <a:pt x="277844" y="2278094"/>
                      <a:pt x="856202" y="2856166"/>
                      <a:pt x="1567339" y="2856166"/>
                    </a:cubicBezTo>
                    <a:cubicBezTo>
                      <a:pt x="2278571" y="2856166"/>
                      <a:pt x="2857119" y="2278094"/>
                      <a:pt x="2857119" y="1567434"/>
                    </a:cubicBezTo>
                    <a:cubicBezTo>
                      <a:pt x="2857024" y="856393"/>
                      <a:pt x="2278571" y="277844"/>
                      <a:pt x="1567339" y="27784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27" name="Freihandform: Form 26">
                <a:extLst>
                  <a:ext uri="{FF2B5EF4-FFF2-40B4-BE49-F238E27FC236}">
                    <a16:creationId xmlns:a16="http://schemas.microsoft.com/office/drawing/2014/main" id="{BED87874-A522-17DD-98F5-D5F900E2B552}"/>
                  </a:ext>
                </a:extLst>
              </p:cNvPr>
              <p:cNvSpPr/>
              <p:nvPr/>
            </p:nvSpPr>
            <p:spPr bwMode="gray">
              <a:xfrm>
                <a:off x="14117821" y="4074045"/>
                <a:ext cx="228638" cy="228638"/>
              </a:xfrm>
              <a:custGeom>
                <a:avLst/>
                <a:gdLst>
                  <a:gd name="connsiteX0" fmla="*/ 0 w 1895475"/>
                  <a:gd name="connsiteY0" fmla="*/ 589641 h 1895475"/>
                  <a:gd name="connsiteX1" fmla="*/ 589224 w 1895475"/>
                  <a:gd name="connsiteY1" fmla="*/ 0 h 1895475"/>
                  <a:gd name="connsiteX2" fmla="*/ 1901784 w 1895475"/>
                  <a:gd name="connsiteY2" fmla="*/ 1311632 h 1895475"/>
                  <a:gd name="connsiteX3" fmla="*/ 1312559 w 1895475"/>
                  <a:gd name="connsiteY3" fmla="*/ 1901273 h 1895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95475" h="1895475">
                    <a:moveTo>
                      <a:pt x="0" y="589641"/>
                    </a:moveTo>
                    <a:lnTo>
                      <a:pt x="589224" y="0"/>
                    </a:lnTo>
                    <a:lnTo>
                      <a:pt x="1901784" y="1311632"/>
                    </a:lnTo>
                    <a:lnTo>
                      <a:pt x="1312559" y="1901273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448" name="Freihandform: Form 447">
                <a:extLst>
                  <a:ext uri="{FF2B5EF4-FFF2-40B4-BE49-F238E27FC236}">
                    <a16:creationId xmlns:a16="http://schemas.microsoft.com/office/drawing/2014/main" id="{75EEF435-1F39-4863-333E-E3EBECC23A0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04797" y="3862828"/>
                <a:ext cx="180000" cy="180000"/>
              </a:xfrm>
              <a:custGeom>
                <a:avLst/>
                <a:gdLst>
                  <a:gd name="connsiteX0" fmla="*/ 862203 w 2800350"/>
                  <a:gd name="connsiteY0" fmla="*/ 2805017 h 2800350"/>
                  <a:gd name="connsiteX1" fmla="*/ 1928431 w 2800350"/>
                  <a:gd name="connsiteY1" fmla="*/ 2805017 h 2800350"/>
                  <a:gd name="connsiteX2" fmla="*/ 1928431 w 2800350"/>
                  <a:gd name="connsiteY2" fmla="*/ 1928431 h 2800350"/>
                  <a:gd name="connsiteX3" fmla="*/ 2805017 w 2800350"/>
                  <a:gd name="connsiteY3" fmla="*/ 1928431 h 2800350"/>
                  <a:gd name="connsiteX4" fmla="*/ 2805017 w 2800350"/>
                  <a:gd name="connsiteY4" fmla="*/ 876586 h 2800350"/>
                  <a:gd name="connsiteX5" fmla="*/ 1928431 w 2800350"/>
                  <a:gd name="connsiteY5" fmla="*/ 876586 h 2800350"/>
                  <a:gd name="connsiteX6" fmla="*/ 1928431 w 2800350"/>
                  <a:gd name="connsiteY6" fmla="*/ 0 h 2800350"/>
                  <a:gd name="connsiteX7" fmla="*/ 876586 w 2800350"/>
                  <a:gd name="connsiteY7" fmla="*/ 0 h 2800350"/>
                  <a:gd name="connsiteX8" fmla="*/ 876586 w 2800350"/>
                  <a:gd name="connsiteY8" fmla="*/ 876586 h 2800350"/>
                  <a:gd name="connsiteX9" fmla="*/ 0 w 2800350"/>
                  <a:gd name="connsiteY9" fmla="*/ 876586 h 2800350"/>
                  <a:gd name="connsiteX10" fmla="*/ 0 w 2800350"/>
                  <a:gd name="connsiteY10" fmla="*/ 1928431 h 2800350"/>
                  <a:gd name="connsiteX11" fmla="*/ 862203 w 2800350"/>
                  <a:gd name="connsiteY11" fmla="*/ 1928431 h 2800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800350" h="2800350">
                    <a:moveTo>
                      <a:pt x="862203" y="2805017"/>
                    </a:moveTo>
                    <a:lnTo>
                      <a:pt x="1928431" y="2805017"/>
                    </a:lnTo>
                    <a:lnTo>
                      <a:pt x="1928431" y="1928431"/>
                    </a:lnTo>
                    <a:lnTo>
                      <a:pt x="2805017" y="1928431"/>
                    </a:lnTo>
                    <a:lnTo>
                      <a:pt x="2805017" y="876586"/>
                    </a:lnTo>
                    <a:lnTo>
                      <a:pt x="1928431" y="876586"/>
                    </a:lnTo>
                    <a:lnTo>
                      <a:pt x="1928431" y="0"/>
                    </a:lnTo>
                    <a:lnTo>
                      <a:pt x="876586" y="0"/>
                    </a:lnTo>
                    <a:lnTo>
                      <a:pt x="876586" y="876586"/>
                    </a:lnTo>
                    <a:lnTo>
                      <a:pt x="0" y="876586"/>
                    </a:lnTo>
                    <a:lnTo>
                      <a:pt x="0" y="1928431"/>
                    </a:lnTo>
                    <a:lnTo>
                      <a:pt x="862203" y="1928431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27813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>
            <a:extLst>
              <a:ext uri="{FF2B5EF4-FFF2-40B4-BE49-F238E27FC236}">
                <a16:creationId xmlns:a16="http://schemas.microsoft.com/office/drawing/2014/main" id="{2E0401E8-53AA-299D-97A6-ACD91810A0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gray">
          <a:xfrm>
            <a:off x="8385458" y="4487216"/>
            <a:ext cx="1655913" cy="1385560"/>
          </a:xfrm>
          <a:prstGeom prst="rect">
            <a:avLst/>
          </a:prstGeom>
        </p:spPr>
      </p:pic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FDE37AB0-03A7-87BB-8020-DF8ADF60D6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/>
        <p:txBody>
          <a:bodyPr/>
          <a:lstStyle/>
          <a:p>
            <a:r>
              <a:rPr lang="de-DE"/>
              <a:t>#daskannbkv</a:t>
            </a:r>
            <a:endParaRPr lang="de-DE" dirty="0"/>
          </a:p>
        </p:txBody>
      </p:sp>
      <p:sp>
        <p:nvSpPr>
          <p:cNvPr id="14" name="Titel 13">
            <a:extLst>
              <a:ext uri="{FF2B5EF4-FFF2-40B4-BE49-F238E27FC236}">
                <a16:creationId xmlns:a16="http://schemas.microsoft.com/office/drawing/2014/main" id="{CA7D8DE1-B2F6-8904-844E-460690A6D561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de-DE" dirty="0"/>
              <a:t>Warum bkv mit der HanseMerkur</a:t>
            </a: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1D5A31D-73D0-A405-9CA6-AD4D58E6E68A}"/>
              </a:ext>
            </a:extLst>
          </p:cNvPr>
          <p:cNvGrpSpPr/>
          <p:nvPr/>
        </p:nvGrpSpPr>
        <p:grpSpPr bwMode="gray">
          <a:xfrm>
            <a:off x="1076145" y="3851174"/>
            <a:ext cx="3142355" cy="2030363"/>
            <a:chOff x="1076145" y="3851174"/>
            <a:chExt cx="3142355" cy="2030363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09700FE-8DC2-4E69-B6F6-147C7ECD8FA1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1076145" y="4605483"/>
              <a:ext cx="3142355" cy="12760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Top Unterstützung durch die </a:t>
              </a:r>
            </a:p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4"/>
                  </a:solidFill>
                </a:rPr>
                <a:t>Vertriebsleiter der HanseMerkur </a:t>
              </a:r>
            </a:p>
          </p:txBody>
        </p:sp>
        <p:grpSp>
          <p:nvGrpSpPr>
            <p:cNvPr id="7" name="Grafik 108">
              <a:extLst>
                <a:ext uri="{FF2B5EF4-FFF2-40B4-BE49-F238E27FC236}">
                  <a16:creationId xmlns:a16="http://schemas.microsoft.com/office/drawing/2014/main" id="{23696ADA-4EE4-F802-8818-443C16230523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1115334" y="3851174"/>
              <a:ext cx="574270" cy="612000"/>
              <a:chOff x="3124200" y="261937"/>
              <a:chExt cx="5943600" cy="6334125"/>
            </a:xfrm>
            <a:solidFill>
              <a:schemeClr val="accent4"/>
            </a:solidFill>
          </p:grpSpPr>
          <p:sp>
            <p:nvSpPr>
              <p:cNvPr id="8" name="Freihandform: Form 110">
                <a:extLst>
                  <a:ext uri="{FF2B5EF4-FFF2-40B4-BE49-F238E27FC236}">
                    <a16:creationId xmlns:a16="http://schemas.microsoft.com/office/drawing/2014/main" id="{1DA44E34-C324-9C0B-7793-AA0C27809E39}"/>
                  </a:ext>
                </a:extLst>
              </p:cNvPr>
              <p:cNvSpPr/>
              <p:nvPr/>
            </p:nvSpPr>
            <p:spPr bwMode="gray">
              <a:xfrm>
                <a:off x="6714744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9" name="Freihandform: Form 111">
                <a:extLst>
                  <a:ext uri="{FF2B5EF4-FFF2-40B4-BE49-F238E27FC236}">
                    <a16:creationId xmlns:a16="http://schemas.microsoft.com/office/drawing/2014/main" id="{4BFB16BC-3ED7-4038-E2DE-6617FFC522AF}"/>
                  </a:ext>
                </a:extLst>
              </p:cNvPr>
              <p:cNvSpPr/>
              <p:nvPr/>
            </p:nvSpPr>
            <p:spPr bwMode="gray">
              <a:xfrm>
                <a:off x="7308437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0" name="Freihandform: Form 120">
                <a:extLst>
                  <a:ext uri="{FF2B5EF4-FFF2-40B4-BE49-F238E27FC236}">
                    <a16:creationId xmlns:a16="http://schemas.microsoft.com/office/drawing/2014/main" id="{B514E784-80E3-D3E5-426F-52F223B31651}"/>
                  </a:ext>
                </a:extLst>
              </p:cNvPr>
              <p:cNvSpPr/>
              <p:nvPr/>
            </p:nvSpPr>
            <p:spPr bwMode="gray">
              <a:xfrm>
                <a:off x="7885462" y="1373219"/>
                <a:ext cx="361950" cy="361950"/>
              </a:xfrm>
              <a:custGeom>
                <a:avLst/>
                <a:gdLst>
                  <a:gd name="connsiteX0" fmla="*/ 361950 w 361950"/>
                  <a:gd name="connsiteY0" fmla="*/ 180975 h 361950"/>
                  <a:gd name="connsiteX1" fmla="*/ 180975 w 361950"/>
                  <a:gd name="connsiteY1" fmla="*/ 361950 h 361950"/>
                  <a:gd name="connsiteX2" fmla="*/ 0 w 361950"/>
                  <a:gd name="connsiteY2" fmla="*/ 180975 h 361950"/>
                  <a:gd name="connsiteX3" fmla="*/ 180975 w 361950"/>
                  <a:gd name="connsiteY3" fmla="*/ 0 h 361950"/>
                  <a:gd name="connsiteX4" fmla="*/ 361950 w 361950"/>
                  <a:gd name="connsiteY4" fmla="*/ 180975 h 361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1950" h="361950">
                    <a:moveTo>
                      <a:pt x="361950" y="180975"/>
                    </a:moveTo>
                    <a:cubicBezTo>
                      <a:pt x="361950" y="280925"/>
                      <a:pt x="280925" y="361950"/>
                      <a:pt x="180975" y="361950"/>
                    </a:cubicBezTo>
                    <a:cubicBezTo>
                      <a:pt x="81025" y="361950"/>
                      <a:pt x="0" y="280925"/>
                      <a:pt x="0" y="180975"/>
                    </a:cubicBezTo>
                    <a:cubicBezTo>
                      <a:pt x="0" y="81025"/>
                      <a:pt x="81025" y="0"/>
                      <a:pt x="180975" y="0"/>
                    </a:cubicBezTo>
                    <a:cubicBezTo>
                      <a:pt x="280925" y="0"/>
                      <a:pt x="361950" y="81025"/>
                      <a:pt x="361950" y="18097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1" name="Freihandform: Form 121">
                <a:extLst>
                  <a:ext uri="{FF2B5EF4-FFF2-40B4-BE49-F238E27FC236}">
                    <a16:creationId xmlns:a16="http://schemas.microsoft.com/office/drawing/2014/main" id="{56D7CAB7-47E3-C19E-4F78-4769AF354531}"/>
                  </a:ext>
                </a:extLst>
              </p:cNvPr>
              <p:cNvSpPr/>
              <p:nvPr/>
            </p:nvSpPr>
            <p:spPr bwMode="gray">
              <a:xfrm>
                <a:off x="4021455" y="1709737"/>
                <a:ext cx="1447800" cy="1447800"/>
              </a:xfrm>
              <a:custGeom>
                <a:avLst/>
                <a:gdLst>
                  <a:gd name="connsiteX0" fmla="*/ 1447800 w 1447800"/>
                  <a:gd name="connsiteY0" fmla="*/ 723900 h 1447800"/>
                  <a:gd name="connsiteX1" fmla="*/ 723900 w 1447800"/>
                  <a:gd name="connsiteY1" fmla="*/ 1447800 h 1447800"/>
                  <a:gd name="connsiteX2" fmla="*/ 0 w 1447800"/>
                  <a:gd name="connsiteY2" fmla="*/ 723900 h 1447800"/>
                  <a:gd name="connsiteX3" fmla="*/ 723900 w 1447800"/>
                  <a:gd name="connsiteY3" fmla="*/ 0 h 1447800"/>
                  <a:gd name="connsiteX4" fmla="*/ 1447800 w 1447800"/>
                  <a:gd name="connsiteY4" fmla="*/ 723900 h 1447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47800" h="1447800">
                    <a:moveTo>
                      <a:pt x="1447800" y="723900"/>
                    </a:moveTo>
                    <a:cubicBezTo>
                      <a:pt x="1447800" y="1123699"/>
                      <a:pt x="1123699" y="1447800"/>
                      <a:pt x="723900" y="1447800"/>
                    </a:cubicBezTo>
                    <a:cubicBezTo>
                      <a:pt x="324101" y="1447800"/>
                      <a:pt x="0" y="1123699"/>
                      <a:pt x="0" y="723900"/>
                    </a:cubicBezTo>
                    <a:cubicBezTo>
                      <a:pt x="0" y="324101"/>
                      <a:pt x="324101" y="0"/>
                      <a:pt x="723900" y="0"/>
                    </a:cubicBezTo>
                    <a:cubicBezTo>
                      <a:pt x="1123699" y="0"/>
                      <a:pt x="1447800" y="324101"/>
                      <a:pt x="1447800" y="72390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2" name="Freihandform: Form 122">
                <a:extLst>
                  <a:ext uri="{FF2B5EF4-FFF2-40B4-BE49-F238E27FC236}">
                    <a16:creationId xmlns:a16="http://schemas.microsoft.com/office/drawing/2014/main" id="{9E401EB8-ED72-0CE7-F607-65EA80DD6711}"/>
                  </a:ext>
                </a:extLst>
              </p:cNvPr>
              <p:cNvSpPr/>
              <p:nvPr/>
            </p:nvSpPr>
            <p:spPr bwMode="gray">
              <a:xfrm>
                <a:off x="3124200" y="3519487"/>
                <a:ext cx="3257550" cy="3076575"/>
              </a:xfrm>
              <a:custGeom>
                <a:avLst/>
                <a:gdLst>
                  <a:gd name="connsiteX0" fmla="*/ 2259997 w 3257550"/>
                  <a:gd name="connsiteY0" fmla="*/ 0 h 3076575"/>
                  <a:gd name="connsiteX1" fmla="*/ 1628775 w 3257550"/>
                  <a:gd name="connsiteY1" fmla="*/ 0 h 3076575"/>
                  <a:gd name="connsiteX2" fmla="*/ 997553 w 3257550"/>
                  <a:gd name="connsiteY2" fmla="*/ 0 h 3076575"/>
                  <a:gd name="connsiteX3" fmla="*/ 0 w 3257550"/>
                  <a:gd name="connsiteY3" fmla="*/ 997553 h 3076575"/>
                  <a:gd name="connsiteX4" fmla="*/ 0 w 3257550"/>
                  <a:gd name="connsiteY4" fmla="*/ 3076575 h 3076575"/>
                  <a:gd name="connsiteX5" fmla="*/ 1085850 w 3257550"/>
                  <a:gd name="connsiteY5" fmla="*/ 3076575 h 3076575"/>
                  <a:gd name="connsiteX6" fmla="*/ 1086612 w 3257550"/>
                  <a:gd name="connsiteY6" fmla="*/ 1266825 h 3076575"/>
                  <a:gd name="connsiteX7" fmla="*/ 1266825 w 3257550"/>
                  <a:gd name="connsiteY7" fmla="*/ 1085850 h 3076575"/>
                  <a:gd name="connsiteX8" fmla="*/ 1628775 w 3257550"/>
                  <a:gd name="connsiteY8" fmla="*/ 1085850 h 3076575"/>
                  <a:gd name="connsiteX9" fmla="*/ 1990725 w 3257550"/>
                  <a:gd name="connsiteY9" fmla="*/ 1085850 h 3076575"/>
                  <a:gd name="connsiteX10" fmla="*/ 2170938 w 3257550"/>
                  <a:gd name="connsiteY10" fmla="*/ 1266825 h 3076575"/>
                  <a:gd name="connsiteX11" fmla="*/ 2171700 w 3257550"/>
                  <a:gd name="connsiteY11" fmla="*/ 3076575 h 3076575"/>
                  <a:gd name="connsiteX12" fmla="*/ 3257550 w 3257550"/>
                  <a:gd name="connsiteY12" fmla="*/ 3076575 h 3076575"/>
                  <a:gd name="connsiteX13" fmla="*/ 3257550 w 3257550"/>
                  <a:gd name="connsiteY13" fmla="*/ 997553 h 3076575"/>
                  <a:gd name="connsiteX14" fmla="*/ 2259997 w 3257550"/>
                  <a:gd name="connsiteY14" fmla="*/ 0 h 3076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257550" h="3076575">
                    <a:moveTo>
                      <a:pt x="2259997" y="0"/>
                    </a:moveTo>
                    <a:lnTo>
                      <a:pt x="1628775" y="0"/>
                    </a:lnTo>
                    <a:lnTo>
                      <a:pt x="997553" y="0"/>
                    </a:lnTo>
                    <a:cubicBezTo>
                      <a:pt x="447580" y="0"/>
                      <a:pt x="0" y="447580"/>
                      <a:pt x="0" y="997553"/>
                    </a:cubicBezTo>
                    <a:lnTo>
                      <a:pt x="0" y="3076575"/>
                    </a:lnTo>
                    <a:lnTo>
                      <a:pt x="1085850" y="3076575"/>
                    </a:lnTo>
                    <a:cubicBezTo>
                      <a:pt x="1085850" y="3076575"/>
                      <a:pt x="1086612" y="1267015"/>
                      <a:pt x="1086612" y="1266825"/>
                    </a:cubicBezTo>
                    <a:cubicBezTo>
                      <a:pt x="1089660" y="1143000"/>
                      <a:pt x="1142333" y="1085850"/>
                      <a:pt x="1266825" y="1085850"/>
                    </a:cubicBezTo>
                    <a:cubicBezTo>
                      <a:pt x="1268063" y="1085850"/>
                      <a:pt x="1628775" y="1085850"/>
                      <a:pt x="1628775" y="1085850"/>
                    </a:cubicBezTo>
                    <a:cubicBezTo>
                      <a:pt x="1628775" y="1085850"/>
                      <a:pt x="1989677" y="1085850"/>
                      <a:pt x="1990725" y="1085850"/>
                    </a:cubicBezTo>
                    <a:cubicBezTo>
                      <a:pt x="2115217" y="1085850"/>
                      <a:pt x="2167890" y="1143000"/>
                      <a:pt x="2170938" y="1266825"/>
                    </a:cubicBezTo>
                    <a:cubicBezTo>
                      <a:pt x="2170938" y="1267015"/>
                      <a:pt x="2171700" y="3076575"/>
                      <a:pt x="2171700" y="3076575"/>
                    </a:cubicBezTo>
                    <a:lnTo>
                      <a:pt x="3257550" y="3076575"/>
                    </a:lnTo>
                    <a:lnTo>
                      <a:pt x="3257550" y="997553"/>
                    </a:lnTo>
                    <a:cubicBezTo>
                      <a:pt x="3257550" y="447580"/>
                      <a:pt x="2809970" y="0"/>
                      <a:pt x="2259997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  <p:sp>
            <p:nvSpPr>
              <p:cNvPr id="13" name="Freihandform: Form 123">
                <a:extLst>
                  <a:ext uri="{FF2B5EF4-FFF2-40B4-BE49-F238E27FC236}">
                    <a16:creationId xmlns:a16="http://schemas.microsoft.com/office/drawing/2014/main" id="{E835FF19-7529-BD0F-867E-9A137BFE0853}"/>
                  </a:ext>
                </a:extLst>
              </p:cNvPr>
              <p:cNvSpPr/>
              <p:nvPr/>
            </p:nvSpPr>
            <p:spPr bwMode="gray">
              <a:xfrm>
                <a:off x="5838825" y="261888"/>
                <a:ext cx="3228975" cy="2714625"/>
              </a:xfrm>
              <a:custGeom>
                <a:avLst/>
                <a:gdLst>
                  <a:gd name="connsiteX0" fmla="*/ 2186845 w 3228975"/>
                  <a:gd name="connsiteY0" fmla="*/ 1001 h 2714625"/>
                  <a:gd name="connsiteX1" fmla="*/ 1039082 w 3228975"/>
                  <a:gd name="connsiteY1" fmla="*/ 430 h 2714625"/>
                  <a:gd name="connsiteX2" fmla="*/ 273177 w 3228975"/>
                  <a:gd name="connsiteY2" fmla="*/ 267320 h 2714625"/>
                  <a:gd name="connsiteX3" fmla="*/ 857 w 3228975"/>
                  <a:gd name="connsiteY3" fmla="*/ 1012747 h 2714625"/>
                  <a:gd name="connsiteX4" fmla="*/ 0 w 3228975"/>
                  <a:gd name="connsiteY4" fmla="*/ 2720294 h 2714625"/>
                  <a:gd name="connsiteX5" fmla="*/ 361950 w 3228975"/>
                  <a:gd name="connsiteY5" fmla="*/ 2358534 h 2714625"/>
                  <a:gd name="connsiteX6" fmla="*/ 362617 w 3228975"/>
                  <a:gd name="connsiteY6" fmla="*/ 1000174 h 2714625"/>
                  <a:gd name="connsiteX7" fmla="*/ 526542 w 3228975"/>
                  <a:gd name="connsiteY7" fmla="*/ 519352 h 2714625"/>
                  <a:gd name="connsiteX8" fmla="*/ 1032034 w 3228975"/>
                  <a:gd name="connsiteY8" fmla="*/ 359141 h 2714625"/>
                  <a:gd name="connsiteX9" fmla="*/ 2186845 w 3228975"/>
                  <a:gd name="connsiteY9" fmla="*/ 361332 h 2714625"/>
                  <a:gd name="connsiteX10" fmla="*/ 2869120 w 3228975"/>
                  <a:gd name="connsiteY10" fmla="*/ 1117426 h 2714625"/>
                  <a:gd name="connsiteX11" fmla="*/ 2185988 w 3228975"/>
                  <a:gd name="connsiteY11" fmla="*/ 1990774 h 2714625"/>
                  <a:gd name="connsiteX12" fmla="*/ 723900 w 3228975"/>
                  <a:gd name="connsiteY12" fmla="*/ 1990774 h 2714625"/>
                  <a:gd name="connsiteX13" fmla="*/ 723900 w 3228975"/>
                  <a:gd name="connsiteY13" fmla="*/ 2352724 h 2714625"/>
                  <a:gd name="connsiteX14" fmla="*/ 2185797 w 3228975"/>
                  <a:gd name="connsiteY14" fmla="*/ 2352724 h 2714625"/>
                  <a:gd name="connsiteX15" fmla="*/ 3230880 w 3228975"/>
                  <a:gd name="connsiteY15" fmla="*/ 1118093 h 2714625"/>
                  <a:gd name="connsiteX16" fmla="*/ 2186845 w 3228975"/>
                  <a:gd name="connsiteY16" fmla="*/ 1001 h 271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28975" h="2714625">
                    <a:moveTo>
                      <a:pt x="2186845" y="1001"/>
                    </a:moveTo>
                    <a:lnTo>
                      <a:pt x="1039082" y="430"/>
                    </a:lnTo>
                    <a:cubicBezTo>
                      <a:pt x="718185" y="-7190"/>
                      <a:pt x="457295" y="86726"/>
                      <a:pt x="273177" y="267320"/>
                    </a:cubicBezTo>
                    <a:cubicBezTo>
                      <a:pt x="92393" y="444485"/>
                      <a:pt x="857" y="695469"/>
                      <a:pt x="857" y="1012747"/>
                    </a:cubicBezTo>
                    <a:lnTo>
                      <a:pt x="0" y="2720294"/>
                    </a:lnTo>
                    <a:lnTo>
                      <a:pt x="361950" y="2358534"/>
                    </a:lnTo>
                    <a:lnTo>
                      <a:pt x="362617" y="1000174"/>
                    </a:lnTo>
                    <a:cubicBezTo>
                      <a:pt x="362617" y="783575"/>
                      <a:pt x="417766" y="626127"/>
                      <a:pt x="526542" y="519352"/>
                    </a:cubicBezTo>
                    <a:cubicBezTo>
                      <a:pt x="639699" y="408385"/>
                      <a:pt x="816864" y="352474"/>
                      <a:pt x="1032034" y="359141"/>
                    </a:cubicBezTo>
                    <a:lnTo>
                      <a:pt x="2186845" y="361332"/>
                    </a:lnTo>
                    <a:cubicBezTo>
                      <a:pt x="2802541" y="361332"/>
                      <a:pt x="2869120" y="893589"/>
                      <a:pt x="2869120" y="1117426"/>
                    </a:cubicBezTo>
                    <a:cubicBezTo>
                      <a:pt x="2869120" y="1510904"/>
                      <a:pt x="2750439" y="1990774"/>
                      <a:pt x="2185988" y="1990774"/>
                    </a:cubicBezTo>
                    <a:cubicBezTo>
                      <a:pt x="1581340" y="1990774"/>
                      <a:pt x="723900" y="1990774"/>
                      <a:pt x="723900" y="1990774"/>
                    </a:cubicBezTo>
                    <a:lnTo>
                      <a:pt x="723900" y="2352724"/>
                    </a:lnTo>
                    <a:cubicBezTo>
                      <a:pt x="723900" y="2352724"/>
                      <a:pt x="1579912" y="2352724"/>
                      <a:pt x="2185797" y="2352724"/>
                    </a:cubicBezTo>
                    <a:cubicBezTo>
                      <a:pt x="2839974" y="2352724"/>
                      <a:pt x="3230880" y="1884760"/>
                      <a:pt x="3230880" y="1118093"/>
                    </a:cubicBezTo>
                    <a:cubicBezTo>
                      <a:pt x="3231070" y="607648"/>
                      <a:pt x="2957417" y="1001"/>
                      <a:pt x="2186845" y="1001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DE" dirty="0"/>
              </a:p>
            </p:txBody>
          </p:sp>
        </p:grp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3863E7D5-B0F8-0A7D-1CD2-77E14A97421C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8110328" y="1278960"/>
            <a:ext cx="4538400" cy="4814335"/>
            <a:chOff x="8110328" y="1738112"/>
            <a:chExt cx="4538400" cy="4814335"/>
          </a:xfrm>
        </p:grpSpPr>
        <p:sp>
          <p:nvSpPr>
            <p:cNvPr id="18" name="TextBox 5">
              <a:extLst>
                <a:ext uri="{FF2B5EF4-FFF2-40B4-BE49-F238E27FC236}">
                  <a16:creationId xmlns:a16="http://schemas.microsoft.com/office/drawing/2014/main" id="{5F7E8C96-DF0F-15E8-2AB0-D8BDEF2B422F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1986577"/>
              <a:ext cx="3559986" cy="3623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600"/>
                </a:spcBef>
              </a:pPr>
              <a:r>
                <a:rPr lang="de-DE" b="1" dirty="0">
                  <a:solidFill>
                    <a:schemeClr val="accent1"/>
                  </a:solidFill>
                </a:rPr>
                <a:t>Die Unterstützung vor Ort</a:t>
              </a:r>
            </a:p>
          </p:txBody>
        </p:sp>
        <p:sp>
          <p:nvSpPr>
            <p:cNvPr id="19" name="Rechteck: abgerundete Ecken 18">
              <a:extLst>
                <a:ext uri="{FF2B5EF4-FFF2-40B4-BE49-F238E27FC236}">
                  <a16:creationId xmlns:a16="http://schemas.microsoft.com/office/drawing/2014/main" id="{22CA681C-8721-EDD7-1534-2EA60C959B02}"/>
                </a:ext>
              </a:extLst>
            </p:cNvPr>
            <p:cNvSpPr/>
            <p:nvPr/>
          </p:nvSpPr>
          <p:spPr bwMode="gray">
            <a:xfrm>
              <a:off x="8110328" y="1738112"/>
              <a:ext cx="4538400" cy="4814335"/>
            </a:xfrm>
            <a:prstGeom prst="roundRect">
              <a:avLst>
                <a:gd name="adj" fmla="val 5975"/>
              </a:avLst>
            </a:prstGeom>
            <a:noFill/>
            <a:ln w="63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108000" rIns="108000" bIns="108000" rtlCol="0" anchor="t" anchorCtr="0"/>
            <a:lstStyle/>
            <a:p>
              <a:pPr marL="180000" indent="-180000" algn="l">
                <a:lnSpc>
                  <a:spcPct val="10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endParaRPr lang="de-DE" sz="1600" dirty="0">
                <a:solidFill>
                  <a:schemeClr val="tx1"/>
                </a:solidFill>
              </a:endParaRPr>
            </a:p>
          </p:txBody>
        </p:sp>
        <p:sp>
          <p:nvSpPr>
            <p:cNvPr id="20" name="TextBox 5">
              <a:extLst>
                <a:ext uri="{FF2B5EF4-FFF2-40B4-BE49-F238E27FC236}">
                  <a16:creationId xmlns:a16="http://schemas.microsoft.com/office/drawing/2014/main" id="{BC81B2EA-A7BB-B96F-CFF9-99BF6695A416}"/>
                </a:ext>
              </a:extLst>
            </p:cNvPr>
            <p:cNvSpPr txBox="1">
              <a:spLocks/>
            </p:cNvSpPr>
            <p:nvPr/>
          </p:nvSpPr>
          <p:spPr bwMode="gray">
            <a:xfrm>
              <a:off x="8440670" y="2779961"/>
              <a:ext cx="3343342" cy="2796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lIns="0" tIns="0" rIns="0" bIns="0" rtlCol="0">
              <a:noAutofit/>
            </a:bodyPr>
            <a:lstStyle>
              <a:lvl1pPr marL="0" indent="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FontTx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8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36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54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720000" indent="-180000" algn="l" defTabSz="914400" rtl="0" eaLnBrk="1" latinLnBrk="0" hangingPunct="1">
                <a:lnSpc>
                  <a:spcPct val="110000"/>
                </a:lnSpc>
                <a:spcBef>
                  <a:spcPts val="800"/>
                </a:spcBef>
                <a:buClr>
                  <a:schemeClr val="tx1"/>
                </a:buClr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00000"/>
                </a:lnSpc>
                <a:spcBef>
                  <a:spcPts val="0"/>
                </a:spcBef>
                <a:spcAft>
                  <a:spcPts val="1000"/>
                </a:spcAft>
              </a:pPr>
              <a:r>
                <a:rPr lang="de-DE" sz="1400" dirty="0"/>
                <a:t>Die Vertriebsleiter der HanseMerkur sind ausgewiesene KV Spezialisten. Sie haben eine Frage oder wünschen Unterstützung? Der Vertriebsleiter hilft!</a:t>
              </a:r>
            </a:p>
          </p:txBody>
        </p:sp>
        <p:cxnSp>
          <p:nvCxnSpPr>
            <p:cNvPr id="21" name="Gerader Verbinder 20">
              <a:extLst>
                <a:ext uri="{FF2B5EF4-FFF2-40B4-BE49-F238E27FC236}">
                  <a16:creationId xmlns:a16="http://schemas.microsoft.com/office/drawing/2014/main" id="{9E3E666D-5E20-46E0-DB72-0C25FA7ED127}"/>
                </a:ext>
              </a:extLst>
            </p:cNvPr>
            <p:cNvCxnSpPr/>
            <p:nvPr/>
          </p:nvCxnSpPr>
          <p:spPr bwMode="gray">
            <a:xfrm>
              <a:off x="8110328" y="2391555"/>
              <a:ext cx="45384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Rechteck: abgerundete Ecken 21">
            <a:extLst>
              <a:ext uri="{FF2B5EF4-FFF2-40B4-BE49-F238E27FC236}">
                <a16:creationId xmlns:a16="http://schemas.microsoft.com/office/drawing/2014/main" id="{9715AF54-603D-5FAE-5F38-FE93C6F61C51}"/>
              </a:ext>
            </a:extLst>
          </p:cNvPr>
          <p:cNvSpPr/>
          <p:nvPr/>
        </p:nvSpPr>
        <p:spPr bwMode="gray">
          <a:xfrm>
            <a:off x="8440670" y="3374030"/>
            <a:ext cx="3343342" cy="940515"/>
          </a:xfrm>
          <a:prstGeom prst="roundRect">
            <a:avLst>
              <a:gd name="adj" fmla="val 13855"/>
            </a:avLst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108000" rIns="108000" bIns="108000" rtlCol="0" anchor="t" anchorCtr="0"/>
          <a:lstStyle/>
          <a:p>
            <a:pPr lvl="0">
              <a:spcAft>
                <a:spcPts val="1000"/>
              </a:spcAft>
              <a:defRPr/>
            </a:pPr>
            <a: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  <a:t>HIGHLIGHT</a:t>
            </a:r>
            <a:br>
              <a:rPr kumimoji="0" lang="de-DE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</a:rPr>
            </a:br>
            <a:r>
              <a:rPr lang="de-DE" sz="1400" dirty="0">
                <a:solidFill>
                  <a:schemeClr val="bg1"/>
                </a:solidFill>
              </a:rPr>
              <a:t>Die Qualität der Unterstützung </a:t>
            </a:r>
            <a:br>
              <a:rPr lang="de-DE" sz="1400" dirty="0">
                <a:solidFill>
                  <a:schemeClr val="bg1"/>
                </a:solidFill>
              </a:rPr>
            </a:br>
            <a:r>
              <a:rPr lang="de-DE" sz="1400" dirty="0">
                <a:solidFill>
                  <a:schemeClr val="bg1"/>
                </a:solidFill>
              </a:rPr>
              <a:t>ist ausgezeichnet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4" name="!! box 3">
            <a:extLst>
              <a:ext uri="{FF2B5EF4-FFF2-40B4-BE49-F238E27FC236}">
                <a16:creationId xmlns:a16="http://schemas.microsoft.com/office/drawing/2014/main" id="{691EE7D1-740D-780F-7017-ACFCABE527E1}"/>
              </a:ext>
            </a:extLst>
          </p:cNvPr>
          <p:cNvSpPr/>
          <p:nvPr/>
        </p:nvSpPr>
        <p:spPr bwMode="gray">
          <a:xfrm>
            <a:off x="0" y="3588306"/>
            <a:ext cx="6043023" cy="2376000"/>
          </a:xfrm>
          <a:custGeom>
            <a:avLst/>
            <a:gdLst>
              <a:gd name="connsiteX0" fmla="*/ 0 w 6043023"/>
              <a:gd name="connsiteY0" fmla="*/ 0 h 2376000"/>
              <a:gd name="connsiteX1" fmla="*/ 4877312 w 6043023"/>
              <a:gd name="connsiteY1" fmla="*/ 0 h 2376000"/>
              <a:gd name="connsiteX2" fmla="*/ 4896868 w 6043023"/>
              <a:gd name="connsiteY2" fmla="*/ 193983 h 2376000"/>
              <a:gd name="connsiteX3" fmla="*/ 5970853 w 6043023"/>
              <a:gd name="connsiteY3" fmla="*/ 1164985 h 2376000"/>
              <a:gd name="connsiteX4" fmla="*/ 6043023 w 6043023"/>
              <a:gd name="connsiteY4" fmla="*/ 1168629 h 2376000"/>
              <a:gd name="connsiteX5" fmla="*/ 6043023 w 6043023"/>
              <a:gd name="connsiteY5" fmla="*/ 2376000 h 2376000"/>
              <a:gd name="connsiteX6" fmla="*/ 0 w 6043023"/>
              <a:gd name="connsiteY6" fmla="*/ 2376000 h 237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43023" h="2376000">
                <a:moveTo>
                  <a:pt x="0" y="0"/>
                </a:moveTo>
                <a:lnTo>
                  <a:pt x="4877312" y="0"/>
                </a:lnTo>
                <a:lnTo>
                  <a:pt x="4896868" y="193983"/>
                </a:lnTo>
                <a:cubicBezTo>
                  <a:pt x="5002849" y="711900"/>
                  <a:pt x="5435938" y="1110661"/>
                  <a:pt x="5970853" y="1164985"/>
                </a:cubicBezTo>
                <a:lnTo>
                  <a:pt x="6043023" y="1168629"/>
                </a:lnTo>
                <a:lnTo>
                  <a:pt x="6043023" y="2376000"/>
                </a:lnTo>
                <a:lnTo>
                  <a:pt x="0" y="2376000"/>
                </a:lnTo>
                <a:close/>
              </a:path>
            </a:pathLst>
          </a:custGeom>
          <a:solidFill>
            <a:schemeClr val="accent4"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108000" tIns="108000" rIns="108000" bIns="108000" rtlCol="0" anchor="t" anchorCtr="0">
            <a:noAutofit/>
          </a:bodyPr>
          <a:lstStyle/>
          <a:p>
            <a:pPr marL="180000" indent="-180000" algn="l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de-DE" sz="1600" dirty="0">
              <a:solidFill>
                <a:schemeClr val="tx1"/>
              </a:solidFill>
            </a:endParaRPr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56BE5C16-5DA1-6A6C-7875-2A22F4DBEA4F}"/>
              </a:ext>
            </a:extLst>
          </p:cNvPr>
          <p:cNvGrpSpPr>
            <a:grpSpLocks noChangeAspect="1"/>
          </p:cNvGrpSpPr>
          <p:nvPr/>
        </p:nvGrpSpPr>
        <p:grpSpPr bwMode="gray">
          <a:xfrm>
            <a:off x="4979965" y="2419574"/>
            <a:ext cx="2232071" cy="2232072"/>
            <a:chOff x="4512001" y="1951610"/>
            <a:chExt cx="3167999" cy="3168000"/>
          </a:xfrm>
        </p:grpSpPr>
        <p:sp>
          <p:nvSpPr>
            <p:cNvPr id="26" name="Ellipse 25">
              <a:extLst>
                <a:ext uri="{FF2B5EF4-FFF2-40B4-BE49-F238E27FC236}">
                  <a16:creationId xmlns:a16="http://schemas.microsoft.com/office/drawing/2014/main" id="{5DF18750-07E0-B36C-8CE8-4601A27C8F9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512001" y="1951610"/>
              <a:ext cx="3167999" cy="3168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72000" rIns="108000" bIns="72000" rtlCol="0" anchor="ctr"/>
            <a:lstStyle/>
            <a:p>
              <a:pPr algn="ctr">
                <a:lnSpc>
                  <a:spcPct val="110000"/>
                </a:lnSpc>
                <a:spcBef>
                  <a:spcPts val="600"/>
                </a:spcBef>
              </a:pPr>
              <a:endParaRPr lang="de-DE" sz="2000" dirty="0">
                <a:solidFill>
                  <a:schemeClr val="bg1"/>
                </a:solidFill>
              </a:endParaRPr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C2E1D68D-18C4-4C8F-64B6-B3F35AE28A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gray">
            <a:xfrm>
              <a:off x="4974324" y="2756175"/>
              <a:ext cx="2243352" cy="1347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676877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6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decel="6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PowerPoint-Master_16zu9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lIns="108000" tIns="108000" rIns="108000" bIns="108000" rtlCol="0" anchor="t" anchorCtr="0"/>
      <a:lstStyle>
        <a:defPPr marL="180000" indent="-180000" algn="l">
          <a:lnSpc>
            <a:spcPct val="100000"/>
          </a:lnSpc>
          <a:spcBef>
            <a:spcPts val="600"/>
          </a:spcBef>
          <a:buFont typeface="Arial" panose="020B0604020202020204" pitchFamily="34" charset="0"/>
          <a:buChar char="•"/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</a:extLst>
      </a:spPr>
      <a:bodyPr vert="horz" wrap="none" lIns="0" tIns="0" rIns="0" bIns="0" rtlCol="0">
        <a:spAutoFit/>
      </a:bodyPr>
      <a:lstStyle>
        <a:defPPr marL="180000" indent="-180000" algn="l">
          <a:spcBef>
            <a:spcPts val="6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>
      <a:srgbClr val="E9D0B7"/>
    </a:custClr>
    <a:custClr>
      <a:srgbClr val="6D1B34"/>
    </a:custClr>
    <a:custClr>
      <a:srgbClr val="D88210"/>
    </a:custClr>
    <a:custClr>
      <a:srgbClr val="FDC300"/>
    </a:custClr>
    <a:custClr>
      <a:srgbClr val="87CEDC"/>
    </a:custClr>
    <a:custClr>
      <a:srgbClr val="8D827D"/>
    </a:custClr>
    <a:custClr>
      <a:srgbClr val="194383"/>
    </a:custClr>
    <a:custClr>
      <a:srgbClr val="EB5B25"/>
    </a:custClr>
    <a:custClr>
      <a:srgbClr val="7F5CAA"/>
    </a:custClr>
    <a:custClr>
      <a:srgbClr val="FFFFFF"/>
    </a:custClr>
    <a:custClr>
      <a:srgbClr val="EDD9C5"/>
    </a:custClr>
    <a:custClr>
      <a:srgbClr val="8A495D"/>
    </a:custClr>
    <a:custClr>
      <a:srgbClr val="E09B40"/>
    </a:custClr>
    <a:custClr>
      <a:srgbClr val="FDCF33"/>
    </a:custClr>
    <a:custClr>
      <a:srgbClr val="9FD8E3"/>
    </a:custClr>
    <a:custClr>
      <a:srgbClr val="A49B97"/>
    </a:custClr>
    <a:custClr>
      <a:srgbClr val="47699C"/>
    </a:custClr>
    <a:custClr>
      <a:srgbClr val="EF7C51"/>
    </a:custClr>
    <a:custClr>
      <a:srgbClr val="997DBB"/>
    </a:custClr>
    <a:custClr>
      <a:srgbClr val="FFFFFF"/>
    </a:custClr>
    <a:custClr>
      <a:srgbClr val="F2E3D4"/>
    </a:custClr>
    <a:custClr>
      <a:srgbClr val="A77685"/>
    </a:custClr>
    <a:custClr>
      <a:srgbClr val="E8B470"/>
    </a:custClr>
    <a:custClr>
      <a:srgbClr val="FEDB66"/>
    </a:custClr>
    <a:custClr>
      <a:srgbClr val="B7E2EA"/>
    </a:custClr>
    <a:custClr>
      <a:srgbClr val="BBB4B1"/>
    </a:custClr>
    <a:custClr>
      <a:srgbClr val="758EB5"/>
    </a:custClr>
    <a:custClr>
      <a:srgbClr val="F39D7C"/>
    </a:custClr>
    <a:custClr>
      <a:srgbClr val="B29DCC"/>
    </a:custClr>
    <a:custClr>
      <a:srgbClr val="FFFFFF"/>
    </a:custClr>
    <a:custClr>
      <a:srgbClr val="F6ECE2"/>
    </a:custClr>
    <a:custClr>
      <a:srgbClr val="C5A4AE"/>
    </a:custClr>
    <a:custClr>
      <a:srgbClr val="EFCD9F"/>
    </a:custClr>
    <a:custClr>
      <a:srgbClr val="FEE799"/>
    </a:custClr>
    <a:custClr>
      <a:srgbClr val="CFEBF1"/>
    </a:custClr>
    <a:custClr>
      <a:srgbClr val="D1CDCB"/>
    </a:custClr>
    <a:custClr>
      <a:srgbClr val="A3B4CD"/>
    </a:custClr>
    <a:custClr>
      <a:srgbClr val="F7BDA8"/>
    </a:custClr>
    <a:custClr>
      <a:srgbClr val="CCBEDD"/>
    </a:custClr>
    <a:custClr>
      <a:srgbClr val="FFFFFF"/>
    </a:custClr>
    <a:custClr>
      <a:srgbClr val="00A075"/>
    </a:custClr>
    <a:custClr>
      <a:srgbClr val="FDC300"/>
    </a:custClr>
    <a:custClr>
      <a:srgbClr val="FF0000"/>
    </a:custClr>
  </a:custClrLst>
  <a:extLst>
    <a:ext uri="{05A4C25C-085E-4340-85A3-A5531E510DB2}">
      <thm15:themeFamily xmlns:thm15="http://schemas.microsoft.com/office/thememl/2012/main" name="Präsentation1" id="{1E4D3249-12AC-4AF0-8740-16DCB925511B}" vid="{9E046BFE-B0DB-401D-99D0-3B1B68047775}"/>
    </a:ext>
  </a:extLst>
</a:theme>
</file>

<file path=ppt/theme/theme2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HanseMerkur_final">
      <a:dk1>
        <a:sysClr val="windowText" lastClr="000000"/>
      </a:dk1>
      <a:lt1>
        <a:sysClr val="window" lastClr="FFFFFF"/>
      </a:lt1>
      <a:dk2>
        <a:srgbClr val="ECECED"/>
      </a:dk2>
      <a:lt2>
        <a:srgbClr val="EDF6F2"/>
      </a:lt2>
      <a:accent1>
        <a:srgbClr val="00A075"/>
      </a:accent1>
      <a:accent2>
        <a:srgbClr val="7DBF68"/>
      </a:accent2>
      <a:accent3>
        <a:srgbClr val="005E52"/>
      </a:accent3>
      <a:accent4>
        <a:srgbClr val="A49B97"/>
      </a:accent4>
      <a:accent5>
        <a:srgbClr val="D1CDCB"/>
      </a:accent5>
      <a:accent6>
        <a:srgbClr val="8D827D"/>
      </a:accent6>
      <a:hlink>
        <a:srgbClr val="00A075"/>
      </a:hlink>
      <a:folHlink>
        <a:srgbClr val="005E52"/>
      </a:folHlink>
    </a:clrScheme>
    <a:fontScheme name="HanseMerku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Folienpool</Template>
  <TotalTime>0</TotalTime>
  <Words>1971</Words>
  <Application>Microsoft Office PowerPoint</Application>
  <PresentationFormat>Breitbild</PresentationFormat>
  <Paragraphs>289</Paragraphs>
  <Slides>30</Slides>
  <Notes>1</Notes>
  <HiddenSlides>0</HiddenSlides>
  <MMClips>2</MMClips>
  <ScaleCrop>false</ScaleCrop>
  <HeadingPairs>
    <vt:vector size="8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4" baseType="lpstr">
      <vt:lpstr>Arial</vt:lpstr>
      <vt:lpstr>Comfortaa</vt:lpstr>
      <vt:lpstr>PowerPoint-Master_16zu9</vt:lpstr>
      <vt:lpstr>think-cell Folie</vt:lpstr>
      <vt:lpstr>#daskannbkv</vt:lpstr>
      <vt:lpstr>Warum bkv mit der HanseMerkur?</vt:lpstr>
      <vt:lpstr>Warum bkv mit der HanseMerkur</vt:lpstr>
      <vt:lpstr>Warum bkv mit der HanseMerkur</vt:lpstr>
      <vt:lpstr>Warum bkv mit der HanseMerkur</vt:lpstr>
      <vt:lpstr>Warum bkv mit der HanseMerkur</vt:lpstr>
      <vt:lpstr>Warum bkv mit der HanseMerkur</vt:lpstr>
      <vt:lpstr>Warum bkv mit der HanseMerkur</vt:lpstr>
      <vt:lpstr>Warum bkv mit der HanseMerkur</vt:lpstr>
      <vt:lpstr>Warum bkv mit der HanseMerkur</vt:lpstr>
      <vt:lpstr>Warum bkv mit der HanseMerkur</vt:lpstr>
      <vt:lpstr>PowerPoint-Präsentation</vt:lpstr>
      <vt:lpstr>Company Fit – Die Highlights</vt:lpstr>
      <vt:lpstr>Warum bkv mit der HanseMerkur</vt:lpstr>
      <vt:lpstr>Leistungskatalog der Budgettarife Tarif BKB</vt:lpstr>
      <vt:lpstr>Leistungskatalog der Budgettarife Tarif BKBT</vt:lpstr>
      <vt:lpstr>Beiträge der Budgettarife</vt:lpstr>
      <vt:lpstr>Company Fit</vt:lpstr>
      <vt:lpstr>Sie können die Budgettarife mit allen Bausteintarifen kombinieren! </vt:lpstr>
      <vt:lpstr>Company Fit</vt:lpstr>
      <vt:lpstr>Rechenbeispiele</vt:lpstr>
      <vt:lpstr>PowerPoint-Präsentation</vt:lpstr>
      <vt:lpstr>Weitere Charts </vt:lpstr>
      <vt:lpstr>HanseMerkur kann jetzt auch bKV? Echt jetzt? </vt:lpstr>
      <vt:lpstr>PowerPoint-Präsentation</vt:lpstr>
      <vt:lpstr>Das kann bKV </vt:lpstr>
      <vt:lpstr>So funktioniert bKV  </vt:lpstr>
      <vt:lpstr>Einfache digitale Prozesse </vt:lpstr>
      <vt:lpstr>PowerPoint-Präsentation</vt:lpstr>
      <vt:lpstr>PowerPoint-Präsentation</vt:lpstr>
    </vt:vector>
  </TitlesOfParts>
  <Manager>Name</Manager>
  <Company>HanseMerkur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</dc:title>
  <dc:subject>PowerPoint-Master</dc:subject>
  <dc:creator>Voss, Kathrin</dc:creator>
  <dc:description>Optimiert für Office 365</dc:description>
  <cp:lastModifiedBy>Keibel, Nicole</cp:lastModifiedBy>
  <cp:revision>90</cp:revision>
  <dcterms:created xsi:type="dcterms:W3CDTF">2024-06-05T10:22:06Z</dcterms:created>
  <dcterms:modified xsi:type="dcterms:W3CDTF">2025-03-25T13:39:40Z</dcterms:modified>
</cp:coreProperties>
</file>