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311" r:id="rId3"/>
    <p:sldId id="338" r:id="rId4"/>
    <p:sldId id="339" r:id="rId5"/>
    <p:sldId id="340" r:id="rId6"/>
    <p:sldId id="341" r:id="rId7"/>
    <p:sldId id="343" r:id="rId8"/>
    <p:sldId id="308" r:id="rId9"/>
    <p:sldId id="345" r:id="rId10"/>
    <p:sldId id="344" r:id="rId11"/>
    <p:sldId id="330" r:id="rId12"/>
    <p:sldId id="333" r:id="rId13"/>
    <p:sldId id="313" r:id="rId1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35" userDrawn="1">
          <p15:clr>
            <a:srgbClr val="A4A3A4"/>
          </p15:clr>
        </p15:guide>
        <p15:guide id="3" pos="257" userDrawn="1">
          <p15:clr>
            <a:srgbClr val="A4A3A4"/>
          </p15:clr>
        </p15:guide>
        <p15:guide id="5" orient="horz" pos="3793" userDrawn="1">
          <p15:clr>
            <a:srgbClr val="A4A3A4"/>
          </p15:clr>
        </p15:guide>
        <p15:guide id="6" pos="2525" userDrawn="1">
          <p15:clr>
            <a:srgbClr val="A4A3A4"/>
          </p15:clr>
        </p15:guide>
        <p15:guide id="7" pos="2706" userDrawn="1">
          <p15:clr>
            <a:srgbClr val="A4A3A4"/>
          </p15:clr>
        </p15:guide>
        <p15:guide id="8" pos="4974" userDrawn="1">
          <p15:clr>
            <a:srgbClr val="A4A3A4"/>
          </p15:clr>
        </p15:guide>
        <p15:guide id="9" pos="5155" userDrawn="1">
          <p15:clr>
            <a:srgbClr val="A4A3A4"/>
          </p15:clr>
        </p15:guide>
        <p15:guide id="10" orient="horz" pos="300" userDrawn="1">
          <p15:clr>
            <a:srgbClr val="A4A3A4"/>
          </p15:clr>
        </p15:guide>
        <p15:guide id="12" orient="horz" pos="2273" userDrawn="1">
          <p15:clr>
            <a:srgbClr val="A4A3A4"/>
          </p15:clr>
        </p15:guide>
        <p15:guide id="13" pos="3749" userDrawn="1">
          <p15:clr>
            <a:srgbClr val="A4A3A4"/>
          </p15:clr>
        </p15:guide>
        <p15:guide id="14" pos="3931" userDrawn="1">
          <p15:clr>
            <a:srgbClr val="A4A3A4"/>
          </p15:clr>
        </p15:guide>
        <p15:guide id="15" pos="7423" userDrawn="1">
          <p15:clr>
            <a:srgbClr val="A4A3A4"/>
          </p15:clr>
        </p15:guide>
        <p15:guide id="16" orient="horz" pos="2455" userDrawn="1">
          <p15:clr>
            <a:srgbClr val="A4A3A4"/>
          </p15:clr>
        </p15:guide>
        <p15:guide id="17" orient="horz" pos="420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7440" autoAdjust="0"/>
  </p:normalViewPr>
  <p:slideViewPr>
    <p:cSldViewPr snapToGrid="0" showGuides="1">
      <p:cViewPr varScale="1">
        <p:scale>
          <a:sx n="121" d="100"/>
          <a:sy n="121" d="100"/>
        </p:scale>
        <p:origin x="523" y="91"/>
      </p:cViewPr>
      <p:guideLst>
        <p:guide orient="horz" pos="935"/>
        <p:guide pos="257"/>
        <p:guide orient="horz" pos="3793"/>
        <p:guide pos="2525"/>
        <p:guide pos="2706"/>
        <p:guide pos="4974"/>
        <p:guide pos="5155"/>
        <p:guide orient="horz" pos="300"/>
        <p:guide orient="horz" pos="2273"/>
        <p:guide pos="3749"/>
        <p:guide pos="3931"/>
        <p:guide pos="7423"/>
        <p:guide orient="horz" pos="2455"/>
        <p:guide orient="horz" pos="420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3" d="100"/>
        <a:sy n="73" d="100"/>
      </p:scale>
      <p:origin x="0" y="0"/>
    </p:cViewPr>
  </p:sorterViewPr>
  <p:notesViewPr>
    <p:cSldViewPr snapToGrid="0" showGuides="1">
      <p:cViewPr varScale="1">
        <p:scale>
          <a:sx n="87" d="100"/>
          <a:sy n="87" d="100"/>
        </p:scale>
        <p:origin x="330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BACF5350-E54F-41DB-A829-7DEAF007185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4237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3C3B1B5-67EF-4D7E-87C9-AA9F0F40CCF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24237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064AFC-A6D4-45A4-8831-3839F2C03D1B}" type="datetimeFigureOut">
              <a:rPr lang="de-DE" smtClean="0"/>
              <a:t>20.05.2026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DC1999D-D60D-4FF2-895C-7181CF3699F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901629"/>
            <a:ext cx="2971800" cy="2423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FD1D9CB-7802-49B9-8FF6-ABBDCE9F016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901629"/>
            <a:ext cx="2971800" cy="2423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17CFFE-1B91-4366-830F-0E55CFF4B7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58414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8E3938-ABA0-44E9-997C-B54296DB6513}" type="datetimeFigureOut">
              <a:rPr lang="de-DE" smtClean="0"/>
              <a:t>20.05.2026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9517E9-C179-4FD6-9CC5-98C0AC9D00C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8600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lnSpc>
        <a:spcPct val="110000"/>
      </a:lnSpc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180000" indent="-180000" algn="l" defTabSz="914400" rtl="0" eaLnBrk="1" latinLnBrk="0" hangingPunct="1">
      <a:lnSpc>
        <a:spcPct val="110000"/>
      </a:lnSpc>
      <a:spcBef>
        <a:spcPts val="600"/>
      </a:spcBef>
      <a:spcAft>
        <a:spcPts val="0"/>
      </a:spcAft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360000" indent="-180000" algn="l" defTabSz="914400" rtl="0" eaLnBrk="1" latinLnBrk="0" hangingPunct="1">
      <a:lnSpc>
        <a:spcPct val="110000"/>
      </a:lnSpc>
      <a:spcBef>
        <a:spcPts val="600"/>
      </a:spcBef>
      <a:spcAft>
        <a:spcPts val="0"/>
      </a:spcAft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540000" indent="-180000" algn="l" defTabSz="914400" rtl="0" eaLnBrk="1" latinLnBrk="0" hangingPunct="1">
      <a:lnSpc>
        <a:spcPct val="110000"/>
      </a:lnSpc>
      <a:spcBef>
        <a:spcPts val="600"/>
      </a:spcBef>
      <a:spcAft>
        <a:spcPts val="0"/>
      </a:spcAft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720000" indent="-180000" algn="l" defTabSz="914400" rtl="0" eaLnBrk="1" latinLnBrk="0" hangingPunct="1">
      <a:lnSpc>
        <a:spcPct val="110000"/>
      </a:lnSpc>
      <a:spcBef>
        <a:spcPts val="600"/>
      </a:spcBef>
      <a:spcAft>
        <a:spcPts val="0"/>
      </a:spcAft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9517E9-C179-4FD6-9CC5-98C0AC9D00C9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51039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9517E9-C179-4FD6-9CC5-98C0AC9D00C9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11905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9517E9-C179-4FD6-9CC5-98C0AC9D00C9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1190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Keyvisual und grüner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8AB25B6C-1ADF-C944-C4C3-0D3C45D775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r="2001" b="19035"/>
          <a:stretch>
            <a:fillRect/>
          </a:stretch>
        </p:blipFill>
        <p:spPr>
          <a:xfrm>
            <a:off x="194969" y="178385"/>
            <a:ext cx="11802061" cy="6501230"/>
          </a:xfrm>
          <a:prstGeom prst="rect">
            <a:avLst/>
          </a:prstGeom>
        </p:spPr>
      </p:pic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A48B1841-01CE-4279-9287-D71C77AF46D6}"/>
              </a:ext>
            </a:extLst>
          </p:cNvPr>
          <p:cNvSpPr/>
          <p:nvPr userDrawn="1"/>
        </p:nvSpPr>
        <p:spPr bwMode="gray">
          <a:xfrm>
            <a:off x="5036776" y="2223000"/>
            <a:ext cx="6583774" cy="2412000"/>
          </a:xfrm>
          <a:prstGeom prst="roundRect">
            <a:avLst>
              <a:gd name="adj" fmla="val 2327"/>
            </a:avLst>
          </a:prstGeom>
          <a:gradFill flip="none" rotWithShape="1">
            <a:gsLst>
              <a:gs pos="10000">
                <a:schemeClr val="accent3">
                  <a:alpha val="95000"/>
                </a:schemeClr>
              </a:gs>
              <a:gs pos="80000">
                <a:schemeClr val="accent1">
                  <a:alpha val="9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lvl="0" indent="0" algn="ctr">
              <a:lnSpc>
                <a:spcPct val="110000"/>
              </a:lnSpc>
              <a:spcBef>
                <a:spcPts val="600"/>
              </a:spcBef>
              <a:buFontTx/>
              <a:buNone/>
            </a:pPr>
            <a:endParaRPr lang="de-DE" sz="100">
              <a:solidFill>
                <a:schemeClr val="accent3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2D85246-262F-43D5-B7CF-2ADBC032F690}"/>
              </a:ext>
            </a:extLst>
          </p:cNvPr>
          <p:cNvSpPr>
            <a:spLocks noGrp="1"/>
          </p:cNvSpPr>
          <p:nvPr userDrawn="1">
            <p:ph type="ctrTitle"/>
          </p:nvPr>
        </p:nvSpPr>
        <p:spPr bwMode="gray">
          <a:xfrm>
            <a:off x="7841170" y="2402474"/>
            <a:ext cx="3577388" cy="1426574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C174046-DE2F-40C3-9134-E5CB7E2B17CA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 bwMode="gray">
          <a:xfrm>
            <a:off x="7841170" y="3890357"/>
            <a:ext cx="3577388" cy="300643"/>
          </a:xfrm>
        </p:spPr>
        <p:txBody>
          <a:bodyPr vert="horz" lIns="0" tIns="0" rIns="0" bIns="0" rtlCol="0" anchor="t">
            <a:noAutofit/>
          </a:bodyPr>
          <a:lstStyle>
            <a:lvl1pPr>
              <a:defRPr lang="de-DE" sz="1600" dirty="0">
                <a:solidFill>
                  <a:schemeClr val="bg1"/>
                </a:solidFill>
              </a:defRPr>
            </a:lvl1pPr>
          </a:lstStyle>
          <a:p>
            <a:pPr lvl="0">
              <a:lnSpc>
                <a:spcPct val="90000"/>
              </a:lnSpc>
            </a:pPr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26" name="Textplatzhalter 11">
            <a:extLst>
              <a:ext uri="{FF2B5EF4-FFF2-40B4-BE49-F238E27FC236}">
                <a16:creationId xmlns:a16="http://schemas.microsoft.com/office/drawing/2014/main" id="{8A420F65-EF73-4FA3-A317-809F62D2E2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7841170" y="4294474"/>
            <a:ext cx="3577388" cy="144000"/>
          </a:xfrm>
        </p:spPr>
        <p:txBody>
          <a:bodyPr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Name; Datum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37AE4B63-6DA4-4814-87E0-31E4CCFA018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gray">
          <a:xfrm>
            <a:off x="5420540" y="3126759"/>
            <a:ext cx="1350920" cy="653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5965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DE0D70-570A-46FB-B7B9-1F84EBF4756D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F28CD76-E68F-4C49-935E-16FFD2F0D554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647FABA-2EF0-410C-99FF-EBBA80118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/>
              <a:t>HanseMerkur PowerPoint Template &amp; Styleguide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7965CE5-8329-4109-9433-1622915FC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7D899ED-E07B-4111-BFEA-7E6553FCF2C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41067C31-1A30-4887-A2C8-A35DFA05F3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07987" y="196057"/>
            <a:ext cx="7639200" cy="144000"/>
          </a:xfrm>
        </p:spPr>
        <p:txBody>
          <a:bodyPr anchor="t"/>
          <a:lstStyle>
            <a:lvl1pPr>
              <a:lnSpc>
                <a:spcPct val="90000"/>
              </a:lnSpc>
              <a:defRPr sz="1200">
                <a:solidFill>
                  <a:schemeClr val="tx1"/>
                </a:solidFill>
              </a:defRPr>
            </a:lvl1pPr>
            <a:lvl2pPr marL="0" indent="0">
              <a:buNone/>
              <a:defRPr>
                <a:solidFill>
                  <a:schemeClr val="tx2"/>
                </a:solidFill>
              </a:defRPr>
            </a:lvl2pPr>
          </a:lstStyle>
          <a:p>
            <a:pPr lvl="0"/>
            <a:r>
              <a:rPr lang="de-DE" dirty="0"/>
              <a:t>Thema der Folie</a:t>
            </a:r>
          </a:p>
        </p:txBody>
      </p:sp>
    </p:spTree>
    <p:extLst>
      <p:ext uri="{BB962C8B-B14F-4D97-AF65-F5344CB8AC3E}">
        <p14:creationId xmlns:p14="http://schemas.microsoft.com/office/powerpoint/2010/main" val="9448530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males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8BC072-E656-49C7-9863-F88AA3A7C850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07988" y="476250"/>
            <a:ext cx="7640007" cy="712787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87E1FDB-7749-4631-91C3-279B7497F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/>
              <a:t>HanseMerkur PowerPoint Template &amp; Styleguide</a:t>
            </a:r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35845E7C-BEFE-4B8B-B1E5-C212E8E02E3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gray">
          <a:xfrm>
            <a:off x="8183563" y="180000"/>
            <a:ext cx="3828436" cy="6489088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9" name="Textplatzhalter 6">
            <a:extLst>
              <a:ext uri="{FF2B5EF4-FFF2-40B4-BE49-F238E27FC236}">
                <a16:creationId xmlns:a16="http://schemas.microsoft.com/office/drawing/2014/main" id="{2F56FFC7-A665-45F4-B514-CC6172B4183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407987" y="196057"/>
            <a:ext cx="7639200" cy="144000"/>
          </a:xfrm>
        </p:spPr>
        <p:txBody>
          <a:bodyPr anchor="t"/>
          <a:lstStyle>
            <a:lvl1pPr>
              <a:lnSpc>
                <a:spcPct val="90000"/>
              </a:lnSpc>
              <a:defRPr sz="1200">
                <a:solidFill>
                  <a:schemeClr val="tx1"/>
                </a:solidFill>
              </a:defRPr>
            </a:lvl1pPr>
            <a:lvl2pPr marL="0" indent="0">
              <a:buNone/>
              <a:defRPr>
                <a:solidFill>
                  <a:schemeClr val="tx2"/>
                </a:solidFill>
              </a:defRPr>
            </a:lvl2pPr>
          </a:lstStyle>
          <a:p>
            <a:pPr lvl="0"/>
            <a:r>
              <a:rPr lang="de-DE" dirty="0"/>
              <a:t>Thema der Folie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0E226B35-8A0D-4CFE-BB8E-9C3C6B63823A}"/>
              </a:ext>
            </a:extLst>
          </p:cNvPr>
          <p:cNvSpPr>
            <a:spLocks noGrp="1"/>
          </p:cNvSpPr>
          <p:nvPr>
            <p:ph sz="quarter" idx="18"/>
          </p:nvPr>
        </p:nvSpPr>
        <p:spPr bwMode="gray">
          <a:xfrm>
            <a:off x="407988" y="1484313"/>
            <a:ext cx="7639050" cy="453707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6594589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anzseitiges Wec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28B42CCA-295C-41B8-8800-A4C80E0BD3E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 bwMode="gray">
          <a:xfrm>
            <a:off x="180000" y="179999"/>
            <a:ext cx="11832000" cy="6489089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030455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BEA37DC4-4685-46C1-9660-8D7BE7405B23}"/>
              </a:ext>
            </a:extLst>
          </p:cNvPr>
          <p:cNvSpPr/>
          <p:nvPr userDrawn="1"/>
        </p:nvSpPr>
        <p:spPr bwMode="gray">
          <a:xfrm>
            <a:off x="180000" y="180000"/>
            <a:ext cx="11832000" cy="58413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F035F89-C815-452D-86D6-11B6380FC7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de-DE" dirty="0"/>
              <a:t>Ihr Ansprechpartner</a:t>
            </a:r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82BC6DEE-E78F-4013-A76C-072F2E71495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 bwMode="gray">
          <a:xfrm>
            <a:off x="2279650" y="1495600"/>
            <a:ext cx="3096000" cy="3816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4A9CF6F3-25FB-4A1D-BE03-A727BC336AE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627688" y="1497494"/>
            <a:ext cx="6156324" cy="2520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400" b="1">
                <a:solidFill>
                  <a:schemeClr val="tx2"/>
                </a:solidFill>
              </a:defRPr>
            </a:lvl1pPr>
          </a:lstStyle>
          <a:p>
            <a:r>
              <a:rPr lang="de-DE" sz="1600" dirty="0"/>
              <a:t>Name</a:t>
            </a:r>
          </a:p>
          <a:p>
            <a:endParaRPr lang="de-DE" dirty="0"/>
          </a:p>
        </p:txBody>
      </p:sp>
      <p:sp>
        <p:nvSpPr>
          <p:cNvPr id="14" name="Textplatzhalter 9">
            <a:extLst>
              <a:ext uri="{FF2B5EF4-FFF2-40B4-BE49-F238E27FC236}">
                <a16:creationId xmlns:a16="http://schemas.microsoft.com/office/drawing/2014/main" id="{F9A3CB98-9CC2-486C-B9F4-96687E5A45D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5627688" y="2311087"/>
            <a:ext cx="6156324" cy="124539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</a:lstStyle>
          <a:p>
            <a:r>
              <a:rPr lang="de-DE" sz="1200" dirty="0"/>
              <a:t>Tel</a:t>
            </a:r>
          </a:p>
          <a:p>
            <a:r>
              <a:rPr lang="de-DE" sz="1200" dirty="0"/>
              <a:t>Mail</a:t>
            </a:r>
          </a:p>
          <a:p>
            <a:r>
              <a:rPr lang="de-DE" sz="1200" dirty="0"/>
              <a:t>Adresse</a:t>
            </a:r>
            <a:endParaRPr lang="de-DE" dirty="0"/>
          </a:p>
          <a:p>
            <a:endParaRPr lang="de-DE" dirty="0"/>
          </a:p>
        </p:txBody>
      </p:sp>
      <p:sp>
        <p:nvSpPr>
          <p:cNvPr id="15" name="Textplatzhalter 9">
            <a:extLst>
              <a:ext uri="{FF2B5EF4-FFF2-40B4-BE49-F238E27FC236}">
                <a16:creationId xmlns:a16="http://schemas.microsoft.com/office/drawing/2014/main" id="{942AB6C4-F54F-4A9D-9851-0E338AA9211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5627688" y="1778290"/>
            <a:ext cx="6156324" cy="2520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tx2"/>
                </a:solidFill>
              </a:defRPr>
            </a:lvl1pPr>
          </a:lstStyle>
          <a:p>
            <a:r>
              <a:rPr lang="de-DE" sz="1600" dirty="0"/>
              <a:t>Funktion</a:t>
            </a:r>
          </a:p>
          <a:p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780BFD8-8BC6-4E11-88F1-696D56CAC5D6}"/>
              </a:ext>
            </a:extLst>
          </p:cNvPr>
          <p:cNvSpPr>
            <a:spLocks noGrp="1"/>
          </p:cNvSpPr>
          <p:nvPr>
            <p:ph type="dt" sz="half" idx="18"/>
          </p:nvPr>
        </p:nvSpPr>
        <p:spPr bwMode="gray"/>
        <p:txBody>
          <a:bodyPr/>
          <a:lstStyle/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DE00360-8595-4DA4-BB5E-5685D5F7F03E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 bwMode="gray"/>
        <p:txBody>
          <a:bodyPr/>
          <a:lstStyle/>
          <a:p>
            <a:r>
              <a:rPr lang="de-DE"/>
              <a:t>HanseMerkur PowerPoint Template &amp; Styleguide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EA912ED-2275-407D-8775-BA6E1486A15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 bwMode="gray"/>
        <p:txBody>
          <a:bodyPr/>
          <a:lstStyle/>
          <a:p>
            <a:fld id="{77D899ED-E07B-4111-BFEA-7E6553FCF2C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630198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folie 2 Ansprechpart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BEA37DC4-4685-46C1-9660-8D7BE7405B23}"/>
              </a:ext>
            </a:extLst>
          </p:cNvPr>
          <p:cNvSpPr/>
          <p:nvPr userDrawn="1"/>
        </p:nvSpPr>
        <p:spPr bwMode="gray">
          <a:xfrm>
            <a:off x="180000" y="180000"/>
            <a:ext cx="11832000" cy="58413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F035F89-C815-452D-86D6-11B6380FC7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de-DE" dirty="0"/>
              <a:t>Ihre Ansprechpartner</a:t>
            </a:r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82BC6DEE-E78F-4013-A76C-072F2E71495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 bwMode="gray">
          <a:xfrm>
            <a:off x="407988" y="2246611"/>
            <a:ext cx="2094100" cy="25811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4A9CF6F3-25FB-4A1D-BE03-A727BC336AE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07988" y="1497494"/>
            <a:ext cx="5543550" cy="2520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400" b="1">
                <a:solidFill>
                  <a:schemeClr val="tx2"/>
                </a:solidFill>
              </a:defRPr>
            </a:lvl1pPr>
          </a:lstStyle>
          <a:p>
            <a:r>
              <a:rPr lang="de-DE" sz="1600" dirty="0"/>
              <a:t>Name</a:t>
            </a:r>
          </a:p>
          <a:p>
            <a:endParaRPr lang="de-DE" dirty="0"/>
          </a:p>
        </p:txBody>
      </p:sp>
      <p:sp>
        <p:nvSpPr>
          <p:cNvPr id="14" name="Textplatzhalter 9">
            <a:extLst>
              <a:ext uri="{FF2B5EF4-FFF2-40B4-BE49-F238E27FC236}">
                <a16:creationId xmlns:a16="http://schemas.microsoft.com/office/drawing/2014/main" id="{F9A3CB98-9CC2-486C-B9F4-96687E5A45D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30076" y="2246611"/>
            <a:ext cx="3221462" cy="124539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</a:lstStyle>
          <a:p>
            <a:r>
              <a:rPr lang="de-DE" sz="1200" dirty="0"/>
              <a:t>Tel</a:t>
            </a:r>
          </a:p>
          <a:p>
            <a:r>
              <a:rPr lang="de-DE" sz="1200" dirty="0"/>
              <a:t>Mail</a:t>
            </a:r>
          </a:p>
          <a:p>
            <a:r>
              <a:rPr lang="de-DE" sz="1200" dirty="0"/>
              <a:t>Adresse</a:t>
            </a:r>
            <a:endParaRPr lang="de-DE" dirty="0"/>
          </a:p>
          <a:p>
            <a:endParaRPr lang="de-DE" dirty="0"/>
          </a:p>
        </p:txBody>
      </p:sp>
      <p:sp>
        <p:nvSpPr>
          <p:cNvPr id="15" name="Textplatzhalter 9">
            <a:extLst>
              <a:ext uri="{FF2B5EF4-FFF2-40B4-BE49-F238E27FC236}">
                <a16:creationId xmlns:a16="http://schemas.microsoft.com/office/drawing/2014/main" id="{942AB6C4-F54F-4A9D-9851-0E338AA9211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407988" y="1778290"/>
            <a:ext cx="5543550" cy="2520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tx2"/>
                </a:solidFill>
              </a:defRPr>
            </a:lvl1pPr>
          </a:lstStyle>
          <a:p>
            <a:r>
              <a:rPr lang="de-DE" sz="1600" dirty="0"/>
              <a:t>Funktion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780BFD8-8BC6-4E11-88F1-696D56CAC5D6}"/>
              </a:ext>
            </a:extLst>
          </p:cNvPr>
          <p:cNvSpPr>
            <a:spLocks noGrp="1"/>
          </p:cNvSpPr>
          <p:nvPr>
            <p:ph type="dt" sz="half" idx="18"/>
          </p:nvPr>
        </p:nvSpPr>
        <p:spPr bwMode="gray"/>
        <p:txBody>
          <a:bodyPr/>
          <a:lstStyle/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DE00360-8595-4DA4-BB5E-5685D5F7F03E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 bwMode="gray"/>
        <p:txBody>
          <a:bodyPr/>
          <a:lstStyle/>
          <a:p>
            <a:r>
              <a:rPr lang="de-DE"/>
              <a:t>HanseMerkur PowerPoint Template &amp; Styleguide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EA912ED-2275-407D-8775-BA6E1486A15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 bwMode="gray"/>
        <p:txBody>
          <a:bodyPr/>
          <a:lstStyle/>
          <a:p>
            <a:fld id="{77D899ED-E07B-4111-BFEA-7E6553FCF2C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Bildplatzhalter 6">
            <a:extLst>
              <a:ext uri="{FF2B5EF4-FFF2-40B4-BE49-F238E27FC236}">
                <a16:creationId xmlns:a16="http://schemas.microsoft.com/office/drawing/2014/main" id="{DCE4AD0C-74C2-4546-9448-E579E6801218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 bwMode="gray">
          <a:xfrm>
            <a:off x="6253164" y="2246611"/>
            <a:ext cx="2094100" cy="25811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3" name="Textplatzhalter 9">
            <a:extLst>
              <a:ext uri="{FF2B5EF4-FFF2-40B4-BE49-F238E27FC236}">
                <a16:creationId xmlns:a16="http://schemas.microsoft.com/office/drawing/2014/main" id="{B0F89D90-603D-4BEC-A92B-0CC9572A89B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6253164" y="1497494"/>
            <a:ext cx="5543550" cy="2520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400" b="1">
                <a:solidFill>
                  <a:schemeClr val="tx2"/>
                </a:solidFill>
              </a:defRPr>
            </a:lvl1pPr>
          </a:lstStyle>
          <a:p>
            <a:r>
              <a:rPr lang="de-DE" sz="1600" dirty="0"/>
              <a:t>Name</a:t>
            </a:r>
          </a:p>
          <a:p>
            <a:endParaRPr lang="de-DE" dirty="0"/>
          </a:p>
        </p:txBody>
      </p:sp>
      <p:sp>
        <p:nvSpPr>
          <p:cNvPr id="16" name="Textplatzhalter 9">
            <a:extLst>
              <a:ext uri="{FF2B5EF4-FFF2-40B4-BE49-F238E27FC236}">
                <a16:creationId xmlns:a16="http://schemas.microsoft.com/office/drawing/2014/main" id="{FE0C26BD-D4EF-42D7-B503-B1347E1FE1B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8575252" y="2246611"/>
            <a:ext cx="3221462" cy="124539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</a:lstStyle>
          <a:p>
            <a:r>
              <a:rPr lang="de-DE" sz="1200" dirty="0"/>
              <a:t>Tel</a:t>
            </a:r>
          </a:p>
          <a:p>
            <a:r>
              <a:rPr lang="de-DE" sz="1200" dirty="0"/>
              <a:t>Mail</a:t>
            </a:r>
          </a:p>
          <a:p>
            <a:r>
              <a:rPr lang="de-DE" sz="1200" dirty="0"/>
              <a:t>Adresse</a:t>
            </a:r>
            <a:endParaRPr lang="de-DE" dirty="0"/>
          </a:p>
          <a:p>
            <a:endParaRPr lang="de-DE" dirty="0"/>
          </a:p>
        </p:txBody>
      </p:sp>
      <p:sp>
        <p:nvSpPr>
          <p:cNvPr id="17" name="Textplatzhalter 9">
            <a:extLst>
              <a:ext uri="{FF2B5EF4-FFF2-40B4-BE49-F238E27FC236}">
                <a16:creationId xmlns:a16="http://schemas.microsoft.com/office/drawing/2014/main" id="{12976E3E-DD26-4111-A757-1EC243A2B21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6253164" y="1778290"/>
            <a:ext cx="5543550" cy="2520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tx2"/>
                </a:solidFill>
              </a:defRPr>
            </a:lvl1pPr>
          </a:lstStyle>
          <a:p>
            <a:r>
              <a:rPr lang="de-DE" sz="1600" dirty="0"/>
              <a:t>Funktion</a:t>
            </a:r>
          </a:p>
        </p:txBody>
      </p:sp>
    </p:spTree>
    <p:extLst>
      <p:ext uri="{BB962C8B-B14F-4D97-AF65-F5344CB8AC3E}">
        <p14:creationId xmlns:p14="http://schemas.microsoft.com/office/powerpoint/2010/main" val="8429136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49" userDrawn="1">
          <p15:clr>
            <a:srgbClr val="FBAE40"/>
          </p15:clr>
        </p15:guide>
        <p15:guide id="2" pos="3931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74A85017-E04B-49DE-ADD0-EFE9D206BA9C}"/>
              </a:ext>
            </a:extLst>
          </p:cNvPr>
          <p:cNvSpPr/>
          <p:nvPr userDrawn="1"/>
        </p:nvSpPr>
        <p:spPr bwMode="gray">
          <a:xfrm>
            <a:off x="180000" y="180000"/>
            <a:ext cx="11832000" cy="6498000"/>
          </a:xfrm>
          <a:prstGeom prst="rect">
            <a:avLst/>
          </a:prstGeom>
          <a:gradFill flip="none" rotWithShape="1">
            <a:gsLst>
              <a:gs pos="10000">
                <a:schemeClr val="accent3"/>
              </a:gs>
              <a:gs pos="80000">
                <a:schemeClr val="accent1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B969523-B98A-45C7-B343-1A5682CA69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gray">
          <a:xfrm>
            <a:off x="4890001" y="2910178"/>
            <a:ext cx="2411998" cy="139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3969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08997412-C897-4AD9-A9CC-09F1BF58B312}"/>
              </a:ext>
            </a:extLst>
          </p:cNvPr>
          <p:cNvSpPr/>
          <p:nvPr userDrawn="1"/>
        </p:nvSpPr>
        <p:spPr bwMode="gray">
          <a:xfrm>
            <a:off x="180000" y="180000"/>
            <a:ext cx="11832000" cy="6498000"/>
          </a:xfrm>
          <a:prstGeom prst="rect">
            <a:avLst/>
          </a:prstGeom>
          <a:gradFill flip="none" rotWithShape="1">
            <a:gsLst>
              <a:gs pos="10000">
                <a:schemeClr val="accent3"/>
              </a:gs>
              <a:gs pos="80000">
                <a:schemeClr val="accent1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664AAFC-9332-41C7-9D5D-0D8E0A340866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2856000" y="4561200"/>
            <a:ext cx="6480000" cy="943200"/>
          </a:xfrm>
        </p:spPr>
        <p:txBody>
          <a:bodyPr anchor="b"/>
          <a:lstStyle>
            <a:lvl1pPr algn="ctr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BC20B08-2920-49E0-A084-64E8BF172F6E}"/>
              </a:ext>
            </a:extLst>
          </p:cNvPr>
          <p:cNvSpPr>
            <a:spLocks noGrp="1"/>
          </p:cNvSpPr>
          <p:nvPr>
            <p:ph type="body" idx="1"/>
          </p:nvPr>
        </p:nvSpPr>
        <p:spPr bwMode="gray">
          <a:xfrm>
            <a:off x="2856000" y="5576400"/>
            <a:ext cx="6480000" cy="432000"/>
          </a:xfrm>
        </p:spPr>
        <p:txBody>
          <a:bodyPr anchor="t"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0616E90-D450-43C9-B8ED-51108EA2D6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gray">
          <a:xfrm>
            <a:off x="5420540" y="3126759"/>
            <a:ext cx="1350920" cy="653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756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ganzseitigem Wechselmo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>
            <a:extLst>
              <a:ext uri="{FF2B5EF4-FFF2-40B4-BE49-F238E27FC236}">
                <a16:creationId xmlns:a16="http://schemas.microsoft.com/office/drawing/2014/main" id="{532C0B7B-CBE7-4E60-BE6D-6C54613583E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gray">
          <a:xfrm>
            <a:off x="179999" y="179999"/>
            <a:ext cx="11832000" cy="6489088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A4116CC9-D85E-4755-9690-EAEFC5338C7D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 bwMode="gray">
          <a:xfrm>
            <a:off x="5036775" y="2223000"/>
            <a:ext cx="6583774" cy="2412000"/>
          </a:xfrm>
          <a:custGeom>
            <a:avLst/>
            <a:gdLst>
              <a:gd name="connsiteX0" fmla="*/ 56127 w 6583774"/>
              <a:gd name="connsiteY0" fmla="*/ 0 h 2412000"/>
              <a:gd name="connsiteX1" fmla="*/ 6527647 w 6583774"/>
              <a:gd name="connsiteY1" fmla="*/ 0 h 2412000"/>
              <a:gd name="connsiteX2" fmla="*/ 6583774 w 6583774"/>
              <a:gd name="connsiteY2" fmla="*/ 56127 h 2412000"/>
              <a:gd name="connsiteX3" fmla="*/ 6583774 w 6583774"/>
              <a:gd name="connsiteY3" fmla="*/ 2355873 h 2412000"/>
              <a:gd name="connsiteX4" fmla="*/ 6527647 w 6583774"/>
              <a:gd name="connsiteY4" fmla="*/ 2412000 h 2412000"/>
              <a:gd name="connsiteX5" fmla="*/ 56127 w 6583774"/>
              <a:gd name="connsiteY5" fmla="*/ 2412000 h 2412000"/>
              <a:gd name="connsiteX6" fmla="*/ 0 w 6583774"/>
              <a:gd name="connsiteY6" fmla="*/ 2355873 h 2412000"/>
              <a:gd name="connsiteX7" fmla="*/ 0 w 6583774"/>
              <a:gd name="connsiteY7" fmla="*/ 56127 h 2412000"/>
              <a:gd name="connsiteX8" fmla="*/ 56127 w 6583774"/>
              <a:gd name="connsiteY8" fmla="*/ 0 h 24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83774" h="2412000">
                <a:moveTo>
                  <a:pt x="56127" y="0"/>
                </a:moveTo>
                <a:lnTo>
                  <a:pt x="6527647" y="0"/>
                </a:lnTo>
                <a:cubicBezTo>
                  <a:pt x="6558645" y="0"/>
                  <a:pt x="6583774" y="25129"/>
                  <a:pt x="6583774" y="56127"/>
                </a:cubicBezTo>
                <a:lnTo>
                  <a:pt x="6583774" y="2355873"/>
                </a:lnTo>
                <a:cubicBezTo>
                  <a:pt x="6583774" y="2386871"/>
                  <a:pt x="6558645" y="2412000"/>
                  <a:pt x="6527647" y="2412000"/>
                </a:cubicBezTo>
                <a:lnTo>
                  <a:pt x="56127" y="2412000"/>
                </a:lnTo>
                <a:cubicBezTo>
                  <a:pt x="25129" y="2412000"/>
                  <a:pt x="0" y="2386871"/>
                  <a:pt x="0" y="2355873"/>
                </a:cubicBezTo>
                <a:lnTo>
                  <a:pt x="0" y="56127"/>
                </a:lnTo>
                <a:cubicBezTo>
                  <a:pt x="0" y="25129"/>
                  <a:pt x="25129" y="0"/>
                  <a:pt x="56127" y="0"/>
                </a:cubicBezTo>
                <a:close/>
              </a:path>
            </a:pathLst>
          </a:custGeom>
          <a:gradFill>
            <a:gsLst>
              <a:gs pos="10000">
                <a:schemeClr val="accent3">
                  <a:alpha val="95000"/>
                </a:schemeClr>
              </a:gs>
              <a:gs pos="80000">
                <a:schemeClr val="accent1">
                  <a:alpha val="95000"/>
                </a:schemeClr>
              </a:gs>
            </a:gsLst>
            <a:lin ang="18900000" scaled="1"/>
          </a:gradFill>
        </p:spPr>
        <p:txBody>
          <a:bodyPr vert="horz" lIns="0" tIns="0" rIns="0" bIns="0" rtlCol="0" anchor="b">
            <a:noAutofit/>
          </a:bodyPr>
          <a:lstStyle>
            <a:lvl1pPr>
              <a:defRPr lang="de-DE" sz="100" dirty="0"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 dirty="0"/>
              <a:t>.</a:t>
            </a:r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3E7ACC9E-4A0A-44D3-B347-6BE8505BB8AD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7841170" y="2402474"/>
            <a:ext cx="3577388" cy="1426574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6" name="Untertitel 2">
            <a:extLst>
              <a:ext uri="{FF2B5EF4-FFF2-40B4-BE49-F238E27FC236}">
                <a16:creationId xmlns:a16="http://schemas.microsoft.com/office/drawing/2014/main" id="{F6CFB820-E971-41C8-A458-280EAF2776D9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7841170" y="3890356"/>
            <a:ext cx="3577388" cy="300643"/>
          </a:xfrm>
        </p:spPr>
        <p:txBody>
          <a:bodyPr vert="horz" lIns="0" tIns="0" rIns="0" bIns="0" rtlCol="0" anchor="t">
            <a:noAutofit/>
          </a:bodyPr>
          <a:lstStyle>
            <a:lvl1pPr>
              <a:defRPr lang="de-DE" sz="1600" dirty="0">
                <a:solidFill>
                  <a:schemeClr val="bg1"/>
                </a:solidFill>
              </a:defRPr>
            </a:lvl1pPr>
          </a:lstStyle>
          <a:p>
            <a:pPr lvl="0">
              <a:lnSpc>
                <a:spcPct val="90000"/>
              </a:lnSpc>
            </a:pPr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17" name="Textplatzhalter 11">
            <a:extLst>
              <a:ext uri="{FF2B5EF4-FFF2-40B4-BE49-F238E27FC236}">
                <a16:creationId xmlns:a16="http://schemas.microsoft.com/office/drawing/2014/main" id="{5625B69D-1C6C-4A59-AFC6-2CE4610E117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7841170" y="4294474"/>
            <a:ext cx="3577388" cy="144000"/>
          </a:xfrm>
        </p:spPr>
        <p:txBody>
          <a:bodyPr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Name; Datum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91C636A-A024-4B1C-AE6D-007879181DE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5420540" y="3128400"/>
            <a:ext cx="1350920" cy="653548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015661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grüner Verlau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5461CAF6-E57B-49ED-8AE4-9A59F2D906E1}"/>
              </a:ext>
            </a:extLst>
          </p:cNvPr>
          <p:cNvSpPr/>
          <p:nvPr userDrawn="1"/>
        </p:nvSpPr>
        <p:spPr bwMode="gray">
          <a:xfrm>
            <a:off x="180000" y="180000"/>
            <a:ext cx="11832000" cy="6498000"/>
          </a:xfrm>
          <a:prstGeom prst="rect">
            <a:avLst/>
          </a:prstGeom>
          <a:gradFill flip="none" rotWithShape="1">
            <a:gsLst>
              <a:gs pos="10000">
                <a:schemeClr val="accent3"/>
              </a:gs>
              <a:gs pos="80000">
                <a:schemeClr val="accent1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2D85246-262F-43D5-B7CF-2ADBC032F690}"/>
              </a:ext>
            </a:extLst>
          </p:cNvPr>
          <p:cNvSpPr>
            <a:spLocks noGrp="1"/>
          </p:cNvSpPr>
          <p:nvPr userDrawn="1">
            <p:ph type="ctrTitle"/>
          </p:nvPr>
        </p:nvSpPr>
        <p:spPr bwMode="gray">
          <a:xfrm>
            <a:off x="2856000" y="4562475"/>
            <a:ext cx="6480000" cy="943537"/>
          </a:xfrm>
        </p:spPr>
        <p:txBody>
          <a:bodyPr anchor="b"/>
          <a:lstStyle>
            <a:lvl1pPr algn="ctr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C174046-DE2F-40C3-9134-E5CB7E2B17CA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 bwMode="gray">
          <a:xfrm>
            <a:off x="2856000" y="5578013"/>
            <a:ext cx="6480000" cy="451161"/>
          </a:xfrm>
        </p:spPr>
        <p:txBody>
          <a:bodyPr vert="horz" lIns="0" tIns="0" rIns="0" bIns="0" rtlCol="0" anchor="t">
            <a:noAutofit/>
          </a:bodyPr>
          <a:lstStyle>
            <a:lvl1pPr algn="ctr">
              <a:defRPr lang="de-DE" sz="1600" dirty="0">
                <a:solidFill>
                  <a:schemeClr val="bg1"/>
                </a:solidFill>
              </a:defRPr>
            </a:lvl1pPr>
          </a:lstStyle>
          <a:p>
            <a:pPr lvl="0">
              <a:lnSpc>
                <a:spcPct val="90000"/>
              </a:lnSpc>
            </a:pPr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11" name="Textplatzhalter 11">
            <a:extLst>
              <a:ext uri="{FF2B5EF4-FFF2-40B4-BE49-F238E27FC236}">
                <a16:creationId xmlns:a16="http://schemas.microsoft.com/office/drawing/2014/main" id="{6B642990-DDA4-4D18-9EBD-00481549E02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2856000" y="6208999"/>
            <a:ext cx="6480000" cy="144000"/>
          </a:xfrm>
        </p:spPr>
        <p:txBody>
          <a:bodyPr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Name; Datum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C59CFCD8-EDD0-41D0-9FBA-2E678701F9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gray">
          <a:xfrm>
            <a:off x="5420540" y="3126759"/>
            <a:ext cx="1350920" cy="653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8181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774C978D-C154-4552-B457-B263FA6573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07987" y="196057"/>
            <a:ext cx="7639200" cy="144000"/>
          </a:xfrm>
        </p:spPr>
        <p:txBody>
          <a:bodyPr anchor="t"/>
          <a:lstStyle>
            <a:lvl1pPr>
              <a:lnSpc>
                <a:spcPct val="90000"/>
              </a:lnSpc>
              <a:defRPr sz="1200">
                <a:solidFill>
                  <a:schemeClr val="tx1"/>
                </a:solidFill>
              </a:defRPr>
            </a:lvl1pPr>
            <a:lvl2pPr marL="0" indent="0">
              <a:buNone/>
              <a:defRPr>
                <a:solidFill>
                  <a:schemeClr val="tx2"/>
                </a:solidFill>
              </a:defRPr>
            </a:lvl2pPr>
          </a:lstStyle>
          <a:p>
            <a:pPr lvl="0"/>
            <a:r>
              <a:rPr lang="de-DE" dirty="0"/>
              <a:t>Thema der Folie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E6AF234A-E64A-4F93-A091-8A45263D6EAE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0F7080B3-F3B4-42F1-BF14-94540E0D3903}"/>
              </a:ext>
            </a:extLst>
          </p:cNvPr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endParaRPr lang="de-DE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2FCC8CAD-A211-4F73-AA09-CC3EFEE4A5F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r>
              <a:rPr lang="de-DE"/>
              <a:t>HanseMerkur PowerPoint Template &amp; Styleguide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E1CCF97F-4B90-42DA-B21E-2EAC39F7655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fld id="{77D899ED-E07B-4111-BFEA-7E6553FCF2C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Inhaltsplatzhalter 12">
            <a:extLst>
              <a:ext uri="{FF2B5EF4-FFF2-40B4-BE49-F238E27FC236}">
                <a16:creationId xmlns:a16="http://schemas.microsoft.com/office/drawing/2014/main" id="{2951A6BF-4640-404B-98E4-9664BA75A760}"/>
              </a:ext>
            </a:extLst>
          </p:cNvPr>
          <p:cNvSpPr>
            <a:spLocks noGrp="1"/>
          </p:cNvSpPr>
          <p:nvPr>
            <p:ph sz="quarter" idx="18"/>
          </p:nvPr>
        </p:nvSpPr>
        <p:spPr bwMode="gray"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7636079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774C978D-C154-4552-B457-B263FA6573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07987" y="196057"/>
            <a:ext cx="7639200" cy="144000"/>
          </a:xfrm>
        </p:spPr>
        <p:txBody>
          <a:bodyPr anchor="t"/>
          <a:lstStyle>
            <a:lvl1pPr>
              <a:lnSpc>
                <a:spcPct val="90000"/>
              </a:lnSpc>
              <a:defRPr sz="1200">
                <a:solidFill>
                  <a:schemeClr val="tx1"/>
                </a:solidFill>
              </a:defRPr>
            </a:lvl1pPr>
            <a:lvl2pPr marL="0" indent="0">
              <a:buNone/>
              <a:defRPr>
                <a:solidFill>
                  <a:schemeClr val="tx2"/>
                </a:solidFill>
              </a:defRPr>
            </a:lvl2pPr>
          </a:lstStyle>
          <a:p>
            <a:pPr lvl="0"/>
            <a:r>
              <a:rPr lang="de-DE" dirty="0"/>
              <a:t>Thema der Folie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E6AF234A-E64A-4F93-A091-8A45263D6EAE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0F7080B3-F3B4-42F1-BF14-94540E0D3903}"/>
              </a:ext>
            </a:extLst>
          </p:cNvPr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endParaRPr lang="de-DE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2FCC8CAD-A211-4F73-AA09-CC3EFEE4A5F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r>
              <a:rPr lang="de-DE"/>
              <a:t>HanseMerkur PowerPoint Template &amp; Styleguide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E1CCF97F-4B90-42DA-B21E-2EAC39F7655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fld id="{77D899ED-E07B-4111-BFEA-7E6553FCF2C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E8929F5-4366-4409-9C95-8BFBACB65B8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 bwMode="gray">
          <a:xfrm>
            <a:off x="2711450" y="1484313"/>
            <a:ext cx="6769100" cy="4537075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10388536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E6AF234A-E64A-4F93-A091-8A45263D6EAE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0F7080B3-F3B4-42F1-BF14-94540E0D3903}"/>
              </a:ext>
            </a:extLst>
          </p:cNvPr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endParaRPr lang="de-DE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2FCC8CAD-A211-4F73-AA09-CC3EFEE4A5F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r>
              <a:rPr lang="de-DE"/>
              <a:t>HanseMerkur PowerPoint Template &amp; Styleguide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E1CCF97F-4B90-42DA-B21E-2EAC39F7655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fld id="{77D899ED-E07B-4111-BFEA-7E6553FCF2C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Textplatzhalter 6">
            <a:extLst>
              <a:ext uri="{FF2B5EF4-FFF2-40B4-BE49-F238E27FC236}">
                <a16:creationId xmlns:a16="http://schemas.microsoft.com/office/drawing/2014/main" id="{A3C45283-5BD2-4DC4-84C0-56D6448033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07987" y="196057"/>
            <a:ext cx="7639200" cy="144000"/>
          </a:xfrm>
        </p:spPr>
        <p:txBody>
          <a:bodyPr anchor="t"/>
          <a:lstStyle>
            <a:lvl1pPr>
              <a:lnSpc>
                <a:spcPct val="90000"/>
              </a:lnSpc>
              <a:defRPr sz="1200">
                <a:solidFill>
                  <a:schemeClr val="tx1"/>
                </a:solidFill>
              </a:defRPr>
            </a:lvl1pPr>
            <a:lvl2pPr marL="0" indent="0">
              <a:buNone/>
              <a:defRPr>
                <a:solidFill>
                  <a:schemeClr val="tx2"/>
                </a:solidFill>
              </a:defRPr>
            </a:lvl2pPr>
          </a:lstStyle>
          <a:p>
            <a:pPr lvl="0"/>
            <a:r>
              <a:rPr lang="de-DE" dirty="0"/>
              <a:t>Thema der Folie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2A0C644-86ED-4712-94E0-358633E0AF77}"/>
              </a:ext>
            </a:extLst>
          </p:cNvPr>
          <p:cNvSpPr>
            <a:spLocks noGrp="1"/>
          </p:cNvSpPr>
          <p:nvPr>
            <p:ph sz="quarter" idx="18"/>
          </p:nvPr>
        </p:nvSpPr>
        <p:spPr bwMode="gray">
          <a:xfrm>
            <a:off x="407988" y="1484313"/>
            <a:ext cx="5543550" cy="453707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FABB8503-4ED7-49EE-B96C-ABC89BDED044}"/>
              </a:ext>
            </a:extLst>
          </p:cNvPr>
          <p:cNvSpPr>
            <a:spLocks noGrp="1"/>
          </p:cNvSpPr>
          <p:nvPr>
            <p:ph sz="quarter" idx="19"/>
          </p:nvPr>
        </p:nvSpPr>
        <p:spPr bwMode="gray">
          <a:xfrm>
            <a:off x="6240464" y="1484313"/>
            <a:ext cx="5543550" cy="453707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2768611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BAE40"/>
          </p15:clr>
        </p15:guide>
        <p15:guide id="2" pos="3749" userDrawn="1">
          <p15:clr>
            <a:srgbClr val="FBAE40"/>
          </p15:clr>
        </p15:guide>
        <p15:guide id="3" pos="3931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nhalte mit Überschrif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E6AF234A-E64A-4F93-A091-8A45263D6EAE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0F7080B3-F3B4-42F1-BF14-94540E0D3903}"/>
              </a:ext>
            </a:extLst>
          </p:cNvPr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endParaRPr lang="de-DE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2FCC8CAD-A211-4F73-AA09-CC3EFEE4A5F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r>
              <a:rPr lang="de-DE"/>
              <a:t>HanseMerkur PowerPoint Template &amp; Styleguide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E1CCF97F-4B90-42DA-B21E-2EAC39F7655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fld id="{77D899ED-E07B-4111-BFEA-7E6553FCF2C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Textplatzhalter 8">
            <a:extLst>
              <a:ext uri="{FF2B5EF4-FFF2-40B4-BE49-F238E27FC236}">
                <a16:creationId xmlns:a16="http://schemas.microsoft.com/office/drawing/2014/main" id="{68F13F25-B426-4F54-8989-A7ABC8A1A84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gray">
          <a:xfrm>
            <a:off x="407986" y="1484313"/>
            <a:ext cx="5544014" cy="357187"/>
          </a:xfrm>
        </p:spPr>
        <p:txBody>
          <a:bodyPr/>
          <a:lstStyle>
            <a:lvl1pPr>
              <a:defRPr b="0" i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4" name="Textplatzhalter 8">
            <a:extLst>
              <a:ext uri="{FF2B5EF4-FFF2-40B4-BE49-F238E27FC236}">
                <a16:creationId xmlns:a16="http://schemas.microsoft.com/office/drawing/2014/main" id="{BC301D7F-2AC1-4358-9425-BD3C810FFB8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 bwMode="gray">
          <a:xfrm>
            <a:off x="6240000" y="1484313"/>
            <a:ext cx="5544014" cy="357187"/>
          </a:xfrm>
        </p:spPr>
        <p:txBody>
          <a:bodyPr/>
          <a:lstStyle>
            <a:lvl1pPr>
              <a:defRPr b="0" i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5" name="Textplatzhalter 6">
            <a:extLst>
              <a:ext uri="{FF2B5EF4-FFF2-40B4-BE49-F238E27FC236}">
                <a16:creationId xmlns:a16="http://schemas.microsoft.com/office/drawing/2014/main" id="{F7A17322-E1CE-4348-919D-2122BA512A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07987" y="196057"/>
            <a:ext cx="7639200" cy="144000"/>
          </a:xfrm>
        </p:spPr>
        <p:txBody>
          <a:bodyPr anchor="t"/>
          <a:lstStyle>
            <a:lvl1pPr>
              <a:lnSpc>
                <a:spcPct val="90000"/>
              </a:lnSpc>
              <a:defRPr sz="1200">
                <a:solidFill>
                  <a:schemeClr val="tx1"/>
                </a:solidFill>
              </a:defRPr>
            </a:lvl1pPr>
            <a:lvl2pPr marL="0" indent="0">
              <a:buNone/>
              <a:defRPr>
                <a:solidFill>
                  <a:schemeClr val="tx2"/>
                </a:solidFill>
              </a:defRPr>
            </a:lvl2pPr>
          </a:lstStyle>
          <a:p>
            <a:pPr lvl="0"/>
            <a:r>
              <a:rPr lang="de-DE" dirty="0"/>
              <a:t>Thema der Folie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549C69E-8B55-463E-B7DE-518BB679A64A}"/>
              </a:ext>
            </a:extLst>
          </p:cNvPr>
          <p:cNvSpPr>
            <a:spLocks noGrp="1"/>
          </p:cNvSpPr>
          <p:nvPr>
            <p:ph sz="quarter" idx="21"/>
          </p:nvPr>
        </p:nvSpPr>
        <p:spPr bwMode="gray">
          <a:xfrm>
            <a:off x="407986" y="1841500"/>
            <a:ext cx="5544014" cy="41798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6" name="Inhaltsplatzhalter 2">
            <a:extLst>
              <a:ext uri="{FF2B5EF4-FFF2-40B4-BE49-F238E27FC236}">
                <a16:creationId xmlns:a16="http://schemas.microsoft.com/office/drawing/2014/main" id="{E2658042-18D5-40DC-9609-D5EC54F7AFFB}"/>
              </a:ext>
            </a:extLst>
          </p:cNvPr>
          <p:cNvSpPr>
            <a:spLocks noGrp="1"/>
          </p:cNvSpPr>
          <p:nvPr>
            <p:ph sz="quarter" idx="22"/>
          </p:nvPr>
        </p:nvSpPr>
        <p:spPr bwMode="gray">
          <a:xfrm>
            <a:off x="6240000" y="1841500"/>
            <a:ext cx="5544014" cy="41798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589776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BAE40"/>
          </p15:clr>
        </p15:guide>
        <p15:guide id="2" pos="3749">
          <p15:clr>
            <a:srgbClr val="FBAE40"/>
          </p15:clr>
        </p15:guide>
        <p15:guide id="3" pos="393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E6AF234A-E64A-4F93-A091-8A45263D6EAE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0F7080B3-F3B4-42F1-BF14-94540E0D3903}"/>
              </a:ext>
            </a:extLst>
          </p:cNvPr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endParaRPr lang="de-DE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2FCC8CAD-A211-4F73-AA09-CC3EFEE4A5F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r>
              <a:rPr lang="de-DE"/>
              <a:t>HanseMerkur PowerPoint Template &amp; Styleguide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E1CCF97F-4B90-42DA-B21E-2EAC39F7655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fld id="{77D899ED-E07B-4111-BFEA-7E6553FCF2C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Textplatzhalter 6">
            <a:extLst>
              <a:ext uri="{FF2B5EF4-FFF2-40B4-BE49-F238E27FC236}">
                <a16:creationId xmlns:a16="http://schemas.microsoft.com/office/drawing/2014/main" id="{A3C45283-5BD2-4DC4-84C0-56D6448033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07987" y="196057"/>
            <a:ext cx="7639200" cy="144000"/>
          </a:xfrm>
        </p:spPr>
        <p:txBody>
          <a:bodyPr anchor="t"/>
          <a:lstStyle>
            <a:lvl1pPr>
              <a:lnSpc>
                <a:spcPct val="90000"/>
              </a:lnSpc>
              <a:defRPr sz="1200">
                <a:solidFill>
                  <a:schemeClr val="tx1"/>
                </a:solidFill>
              </a:defRPr>
            </a:lvl1pPr>
            <a:lvl2pPr marL="0" indent="0">
              <a:buNone/>
              <a:defRPr>
                <a:solidFill>
                  <a:schemeClr val="tx2"/>
                </a:solidFill>
              </a:defRPr>
            </a:lvl2pPr>
          </a:lstStyle>
          <a:p>
            <a:pPr lvl="0"/>
            <a:r>
              <a:rPr lang="de-DE" dirty="0"/>
              <a:t>Thema der Folie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2A0C644-86ED-4712-94E0-358633E0AF77}"/>
              </a:ext>
            </a:extLst>
          </p:cNvPr>
          <p:cNvSpPr>
            <a:spLocks noGrp="1"/>
          </p:cNvSpPr>
          <p:nvPr>
            <p:ph sz="quarter" idx="18"/>
          </p:nvPr>
        </p:nvSpPr>
        <p:spPr bwMode="gray">
          <a:xfrm>
            <a:off x="407988" y="1484313"/>
            <a:ext cx="5543550" cy="2124537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FABB8503-4ED7-49EE-B96C-ABC89BDED044}"/>
              </a:ext>
            </a:extLst>
          </p:cNvPr>
          <p:cNvSpPr>
            <a:spLocks noGrp="1"/>
          </p:cNvSpPr>
          <p:nvPr>
            <p:ph sz="quarter" idx="19"/>
          </p:nvPr>
        </p:nvSpPr>
        <p:spPr bwMode="gray">
          <a:xfrm>
            <a:off x="6240464" y="1484313"/>
            <a:ext cx="5543550" cy="2124537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5E2A0392-EA81-46ED-A71F-B956853645F3}"/>
              </a:ext>
            </a:extLst>
          </p:cNvPr>
          <p:cNvSpPr>
            <a:spLocks noGrp="1"/>
          </p:cNvSpPr>
          <p:nvPr>
            <p:ph sz="quarter" idx="20"/>
          </p:nvPr>
        </p:nvSpPr>
        <p:spPr bwMode="gray">
          <a:xfrm>
            <a:off x="407988" y="3896851"/>
            <a:ext cx="5543550" cy="2124537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CE1D0086-5414-4B2D-AAF0-50D550D19242}"/>
              </a:ext>
            </a:extLst>
          </p:cNvPr>
          <p:cNvSpPr>
            <a:spLocks noGrp="1"/>
          </p:cNvSpPr>
          <p:nvPr>
            <p:ph sz="quarter" idx="21"/>
          </p:nvPr>
        </p:nvSpPr>
        <p:spPr bwMode="gray">
          <a:xfrm>
            <a:off x="6240464" y="3896851"/>
            <a:ext cx="5543550" cy="2124537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3938931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BAE40"/>
          </p15:clr>
        </p15:guide>
        <p15:guide id="2" pos="3749">
          <p15:clr>
            <a:srgbClr val="FBAE40"/>
          </p15:clr>
        </p15:guide>
        <p15:guide id="3" pos="3931">
          <p15:clr>
            <a:srgbClr val="FBAE40"/>
          </p15:clr>
        </p15:guide>
        <p15:guide id="4" orient="horz" pos="2273" userDrawn="1">
          <p15:clr>
            <a:srgbClr val="FBAE40"/>
          </p15:clr>
        </p15:guide>
        <p15:guide id="5" orient="horz" pos="2455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E6AF234A-E64A-4F93-A091-8A45263D6EAE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0F7080B3-F3B4-42F1-BF14-94540E0D3903}"/>
              </a:ext>
            </a:extLst>
          </p:cNvPr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endParaRPr lang="de-DE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2FCC8CAD-A211-4F73-AA09-CC3EFEE4A5F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r>
              <a:rPr lang="de-DE"/>
              <a:t>HanseMerkur PowerPoint Template &amp; Styleguide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E1CCF97F-4B90-42DA-B21E-2EAC39F7655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fld id="{77D899ED-E07B-4111-BFEA-7E6553FCF2C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Textplatzhalter 6">
            <a:extLst>
              <a:ext uri="{FF2B5EF4-FFF2-40B4-BE49-F238E27FC236}">
                <a16:creationId xmlns:a16="http://schemas.microsoft.com/office/drawing/2014/main" id="{A3C45283-5BD2-4DC4-84C0-56D6448033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07987" y="196057"/>
            <a:ext cx="7639200" cy="144000"/>
          </a:xfrm>
        </p:spPr>
        <p:txBody>
          <a:bodyPr anchor="t"/>
          <a:lstStyle>
            <a:lvl1pPr>
              <a:lnSpc>
                <a:spcPct val="90000"/>
              </a:lnSpc>
              <a:defRPr sz="1200">
                <a:solidFill>
                  <a:schemeClr val="tx1"/>
                </a:solidFill>
              </a:defRPr>
            </a:lvl1pPr>
            <a:lvl2pPr marL="0" indent="0">
              <a:buNone/>
              <a:defRPr>
                <a:solidFill>
                  <a:schemeClr val="tx2"/>
                </a:solidFill>
              </a:defRPr>
            </a:lvl2pPr>
          </a:lstStyle>
          <a:p>
            <a:pPr lvl="0"/>
            <a:r>
              <a:rPr lang="de-DE" dirty="0"/>
              <a:t>Thema der Folie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2A0C644-86ED-4712-94E0-358633E0AF77}"/>
              </a:ext>
            </a:extLst>
          </p:cNvPr>
          <p:cNvSpPr>
            <a:spLocks noGrp="1"/>
          </p:cNvSpPr>
          <p:nvPr>
            <p:ph sz="quarter" idx="18"/>
          </p:nvPr>
        </p:nvSpPr>
        <p:spPr bwMode="gray">
          <a:xfrm>
            <a:off x="407989" y="1484313"/>
            <a:ext cx="3600009" cy="2124537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FABB8503-4ED7-49EE-B96C-ABC89BDED044}"/>
              </a:ext>
            </a:extLst>
          </p:cNvPr>
          <p:cNvSpPr>
            <a:spLocks noGrp="1"/>
          </p:cNvSpPr>
          <p:nvPr>
            <p:ph sz="quarter" idx="19"/>
          </p:nvPr>
        </p:nvSpPr>
        <p:spPr bwMode="gray">
          <a:xfrm>
            <a:off x="8184006" y="1484313"/>
            <a:ext cx="3600009" cy="2124537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5E2A0392-EA81-46ED-A71F-B956853645F3}"/>
              </a:ext>
            </a:extLst>
          </p:cNvPr>
          <p:cNvSpPr>
            <a:spLocks noGrp="1"/>
          </p:cNvSpPr>
          <p:nvPr>
            <p:ph sz="quarter" idx="20"/>
          </p:nvPr>
        </p:nvSpPr>
        <p:spPr bwMode="gray">
          <a:xfrm>
            <a:off x="407989" y="3896851"/>
            <a:ext cx="3600009" cy="2124537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CE1D0086-5414-4B2D-AAF0-50D550D19242}"/>
              </a:ext>
            </a:extLst>
          </p:cNvPr>
          <p:cNvSpPr>
            <a:spLocks noGrp="1"/>
          </p:cNvSpPr>
          <p:nvPr>
            <p:ph sz="quarter" idx="21"/>
          </p:nvPr>
        </p:nvSpPr>
        <p:spPr bwMode="gray">
          <a:xfrm>
            <a:off x="8184006" y="3896851"/>
            <a:ext cx="3600009" cy="2124537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5" name="Inhaltsplatzhalter 2">
            <a:extLst>
              <a:ext uri="{FF2B5EF4-FFF2-40B4-BE49-F238E27FC236}">
                <a16:creationId xmlns:a16="http://schemas.microsoft.com/office/drawing/2014/main" id="{E3EB0E57-57F4-4D6A-B09F-B86F4B006349}"/>
              </a:ext>
            </a:extLst>
          </p:cNvPr>
          <p:cNvSpPr>
            <a:spLocks noGrp="1"/>
          </p:cNvSpPr>
          <p:nvPr>
            <p:ph sz="quarter" idx="22"/>
          </p:nvPr>
        </p:nvSpPr>
        <p:spPr bwMode="gray">
          <a:xfrm>
            <a:off x="4295997" y="1484313"/>
            <a:ext cx="3600009" cy="2124537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6" name="Inhaltsplatzhalter 2">
            <a:extLst>
              <a:ext uri="{FF2B5EF4-FFF2-40B4-BE49-F238E27FC236}">
                <a16:creationId xmlns:a16="http://schemas.microsoft.com/office/drawing/2014/main" id="{3060001C-B3F6-42F4-A24F-4C7C6F2B20E6}"/>
              </a:ext>
            </a:extLst>
          </p:cNvPr>
          <p:cNvSpPr>
            <a:spLocks noGrp="1"/>
          </p:cNvSpPr>
          <p:nvPr>
            <p:ph sz="quarter" idx="23"/>
          </p:nvPr>
        </p:nvSpPr>
        <p:spPr bwMode="gray">
          <a:xfrm>
            <a:off x="4295997" y="3896851"/>
            <a:ext cx="3600009" cy="2124537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025454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BAE40"/>
          </p15:clr>
        </p15:guide>
        <p15:guide id="2" pos="2706" userDrawn="1">
          <p15:clr>
            <a:srgbClr val="FBAE40"/>
          </p15:clr>
        </p15:guide>
        <p15:guide id="3" pos="2525" userDrawn="1">
          <p15:clr>
            <a:srgbClr val="FBAE40"/>
          </p15:clr>
        </p15:guide>
        <p15:guide id="4" pos="4974" userDrawn="1">
          <p15:clr>
            <a:srgbClr val="FBAE40"/>
          </p15:clr>
        </p15:guide>
        <p15:guide id="5" pos="5155" userDrawn="1">
          <p15:clr>
            <a:srgbClr val="FBAE40"/>
          </p15:clr>
        </p15:guide>
        <p15:guide id="6" orient="horz" pos="2273" userDrawn="1">
          <p15:clr>
            <a:srgbClr val="FBAE40"/>
          </p15:clr>
        </p15:guide>
        <p15:guide id="7" orient="horz" pos="2455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A8C5A361-D4D9-4D3E-BE7C-84894C5C7042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07987" y="476250"/>
            <a:ext cx="11376025" cy="71278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 dirty="0"/>
              <a:t>Mastertitelformat bearbeiten</a:t>
            </a:r>
            <a:br>
              <a:rPr lang="de-DE" dirty="0"/>
            </a:b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BC37112-57D2-4C6C-9A55-769412D176D7}"/>
              </a:ext>
            </a:extLst>
          </p:cNvPr>
          <p:cNvSpPr>
            <a:spLocks noGrp="1"/>
          </p:cNvSpPr>
          <p:nvPr>
            <p:ph type="body" idx="1"/>
          </p:nvPr>
        </p:nvSpPr>
        <p:spPr bwMode="gray">
          <a:xfrm>
            <a:off x="407987" y="1484313"/>
            <a:ext cx="11376025" cy="454025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07271DB-EEEA-41F6-B3D6-2A2B16BAB0E1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10229956" y="6546778"/>
            <a:ext cx="1011237" cy="1188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lnSpc>
                <a:spcPct val="100000"/>
              </a:lnSpc>
              <a:defRPr sz="900">
                <a:solidFill>
                  <a:schemeClr val="accent5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1DBD589-3779-425D-BE2C-B82FE5D11C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407987" y="6546778"/>
            <a:ext cx="4680000" cy="1188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>
              <a:lnSpc>
                <a:spcPct val="100000"/>
              </a:lnSpc>
              <a:defRPr sz="900">
                <a:solidFill>
                  <a:schemeClr val="accent5"/>
                </a:solidFill>
              </a:defRPr>
            </a:lvl1pPr>
          </a:lstStyle>
          <a:p>
            <a:r>
              <a:rPr lang="de-DE"/>
              <a:t>HanseMerkur PowerPoint Template &amp; Styleguide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BC71AE6-9865-4EB2-B33B-FB6FD69C22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1313319" y="6546778"/>
            <a:ext cx="470693" cy="1188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lnSpc>
                <a:spcPct val="100000"/>
              </a:lnSpc>
              <a:defRPr sz="900">
                <a:solidFill>
                  <a:schemeClr val="accent5"/>
                </a:solidFill>
              </a:defRPr>
            </a:lvl1pPr>
          </a:lstStyle>
          <a:p>
            <a:fld id="{77D899ED-E07B-4111-BFEA-7E6553FCF2CE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72BBF057-86C2-471F-8CB9-0353DA9B6246}"/>
              </a:ext>
            </a:extLst>
          </p:cNvPr>
          <p:cNvCxnSpPr/>
          <p:nvPr/>
        </p:nvCxnSpPr>
        <p:spPr bwMode="gray">
          <a:xfrm>
            <a:off x="408969" y="-114300"/>
            <a:ext cx="0" cy="7200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05BCBB2F-21DD-4A3B-A5FB-C7310EF6E20B}"/>
              </a:ext>
            </a:extLst>
          </p:cNvPr>
          <p:cNvCxnSpPr/>
          <p:nvPr/>
        </p:nvCxnSpPr>
        <p:spPr bwMode="gray">
          <a:xfrm>
            <a:off x="4295775" y="-114300"/>
            <a:ext cx="0" cy="7200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BBD9FCDF-8327-4FAA-BC33-499D4A71ADD5}"/>
              </a:ext>
            </a:extLst>
          </p:cNvPr>
          <p:cNvCxnSpPr/>
          <p:nvPr/>
        </p:nvCxnSpPr>
        <p:spPr bwMode="gray">
          <a:xfrm>
            <a:off x="4008438" y="-114300"/>
            <a:ext cx="0" cy="7200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E6C7661C-1B42-455C-986C-25C5B19BCA95}"/>
              </a:ext>
            </a:extLst>
          </p:cNvPr>
          <p:cNvCxnSpPr/>
          <p:nvPr/>
        </p:nvCxnSpPr>
        <p:spPr bwMode="gray">
          <a:xfrm>
            <a:off x="6242050" y="-114300"/>
            <a:ext cx="0" cy="7200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26F5594D-586C-4E5A-8F4E-268A57FFFCF4}"/>
              </a:ext>
            </a:extLst>
          </p:cNvPr>
          <p:cNvCxnSpPr/>
          <p:nvPr/>
        </p:nvCxnSpPr>
        <p:spPr bwMode="gray">
          <a:xfrm>
            <a:off x="5954713" y="-114300"/>
            <a:ext cx="0" cy="7200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1AB1D243-D401-4A7A-B058-A1B9B5B5A08F}"/>
              </a:ext>
            </a:extLst>
          </p:cNvPr>
          <p:cNvCxnSpPr/>
          <p:nvPr/>
        </p:nvCxnSpPr>
        <p:spPr bwMode="gray">
          <a:xfrm>
            <a:off x="8185150" y="-114300"/>
            <a:ext cx="0" cy="7200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F4050B6D-1C2A-46A1-BECE-3208E3D3457D}"/>
              </a:ext>
            </a:extLst>
          </p:cNvPr>
          <p:cNvCxnSpPr/>
          <p:nvPr/>
        </p:nvCxnSpPr>
        <p:spPr bwMode="gray">
          <a:xfrm>
            <a:off x="7897813" y="-114300"/>
            <a:ext cx="0" cy="7200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24BE108C-57B5-4CDC-A83F-2452408B5ED3}"/>
              </a:ext>
            </a:extLst>
          </p:cNvPr>
          <p:cNvCxnSpPr/>
          <p:nvPr/>
        </p:nvCxnSpPr>
        <p:spPr bwMode="gray">
          <a:xfrm>
            <a:off x="11784807" y="-114300"/>
            <a:ext cx="0" cy="7200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57610554-C275-443F-86E2-74AE53250596}"/>
              </a:ext>
            </a:extLst>
          </p:cNvPr>
          <p:cNvCxnSpPr/>
          <p:nvPr/>
        </p:nvCxnSpPr>
        <p:spPr bwMode="gray">
          <a:xfrm>
            <a:off x="408969" y="6907920"/>
            <a:ext cx="0" cy="7200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D42BACF2-1148-48C4-8E01-9F7B38B4C025}"/>
              </a:ext>
            </a:extLst>
          </p:cNvPr>
          <p:cNvCxnSpPr/>
          <p:nvPr/>
        </p:nvCxnSpPr>
        <p:spPr bwMode="gray">
          <a:xfrm>
            <a:off x="4295775" y="6907920"/>
            <a:ext cx="0" cy="7200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r Verbinder 20">
            <a:extLst>
              <a:ext uri="{FF2B5EF4-FFF2-40B4-BE49-F238E27FC236}">
                <a16:creationId xmlns:a16="http://schemas.microsoft.com/office/drawing/2014/main" id="{D380C760-95DC-487B-867A-F341AED92F5C}"/>
              </a:ext>
            </a:extLst>
          </p:cNvPr>
          <p:cNvCxnSpPr/>
          <p:nvPr/>
        </p:nvCxnSpPr>
        <p:spPr bwMode="gray">
          <a:xfrm>
            <a:off x="4008438" y="6907920"/>
            <a:ext cx="0" cy="7200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r Verbinder 21">
            <a:extLst>
              <a:ext uri="{FF2B5EF4-FFF2-40B4-BE49-F238E27FC236}">
                <a16:creationId xmlns:a16="http://schemas.microsoft.com/office/drawing/2014/main" id="{1F3EBC26-864F-4463-838C-2AF9D5F0A0E3}"/>
              </a:ext>
            </a:extLst>
          </p:cNvPr>
          <p:cNvCxnSpPr/>
          <p:nvPr/>
        </p:nvCxnSpPr>
        <p:spPr bwMode="gray">
          <a:xfrm>
            <a:off x="6242050" y="6907920"/>
            <a:ext cx="0" cy="7200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D5CF2C8A-2C01-46D5-8354-B0030789DEA9}"/>
              </a:ext>
            </a:extLst>
          </p:cNvPr>
          <p:cNvCxnSpPr/>
          <p:nvPr/>
        </p:nvCxnSpPr>
        <p:spPr bwMode="gray">
          <a:xfrm>
            <a:off x="5954713" y="6907920"/>
            <a:ext cx="0" cy="7200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C756C4AD-BA60-4AE2-A7AA-8C5A57B38793}"/>
              </a:ext>
            </a:extLst>
          </p:cNvPr>
          <p:cNvCxnSpPr/>
          <p:nvPr/>
        </p:nvCxnSpPr>
        <p:spPr bwMode="gray">
          <a:xfrm>
            <a:off x="8185150" y="6907920"/>
            <a:ext cx="0" cy="7200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r Verbinder 24">
            <a:extLst>
              <a:ext uri="{FF2B5EF4-FFF2-40B4-BE49-F238E27FC236}">
                <a16:creationId xmlns:a16="http://schemas.microsoft.com/office/drawing/2014/main" id="{1E01C45A-A215-466F-B7C9-FB7886BB2E86}"/>
              </a:ext>
            </a:extLst>
          </p:cNvPr>
          <p:cNvCxnSpPr/>
          <p:nvPr/>
        </p:nvCxnSpPr>
        <p:spPr bwMode="gray">
          <a:xfrm>
            <a:off x="7897813" y="6907920"/>
            <a:ext cx="0" cy="7200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r Verbinder 25">
            <a:extLst>
              <a:ext uri="{FF2B5EF4-FFF2-40B4-BE49-F238E27FC236}">
                <a16:creationId xmlns:a16="http://schemas.microsoft.com/office/drawing/2014/main" id="{E370AAC9-63B0-498B-B5BF-267685B53B89}"/>
              </a:ext>
            </a:extLst>
          </p:cNvPr>
          <p:cNvCxnSpPr/>
          <p:nvPr/>
        </p:nvCxnSpPr>
        <p:spPr bwMode="gray">
          <a:xfrm>
            <a:off x="11784807" y="6907920"/>
            <a:ext cx="0" cy="7200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r Verbinder 26">
            <a:extLst>
              <a:ext uri="{FF2B5EF4-FFF2-40B4-BE49-F238E27FC236}">
                <a16:creationId xmlns:a16="http://schemas.microsoft.com/office/drawing/2014/main" id="{ACD03EF0-94AF-403E-8159-543BF7356872}"/>
              </a:ext>
            </a:extLst>
          </p:cNvPr>
          <p:cNvCxnSpPr>
            <a:cxnSpLocks/>
          </p:cNvCxnSpPr>
          <p:nvPr/>
        </p:nvCxnSpPr>
        <p:spPr bwMode="gray">
          <a:xfrm rot="5400000">
            <a:off x="-86331" y="441325"/>
            <a:ext cx="0" cy="7200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r Verbinder 27">
            <a:extLst>
              <a:ext uri="{FF2B5EF4-FFF2-40B4-BE49-F238E27FC236}">
                <a16:creationId xmlns:a16="http://schemas.microsoft.com/office/drawing/2014/main" id="{BCF37D33-84D4-48BD-8E9E-40AEC20B64B2}"/>
              </a:ext>
            </a:extLst>
          </p:cNvPr>
          <p:cNvCxnSpPr>
            <a:cxnSpLocks/>
          </p:cNvCxnSpPr>
          <p:nvPr/>
        </p:nvCxnSpPr>
        <p:spPr bwMode="gray">
          <a:xfrm rot="5400000">
            <a:off x="-86331" y="1449388"/>
            <a:ext cx="0" cy="7200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r Verbinder 28">
            <a:extLst>
              <a:ext uri="{FF2B5EF4-FFF2-40B4-BE49-F238E27FC236}">
                <a16:creationId xmlns:a16="http://schemas.microsoft.com/office/drawing/2014/main" id="{F7C297DE-70F6-4254-A6A4-88D77E896BA8}"/>
              </a:ext>
            </a:extLst>
          </p:cNvPr>
          <p:cNvCxnSpPr>
            <a:cxnSpLocks/>
          </p:cNvCxnSpPr>
          <p:nvPr/>
        </p:nvCxnSpPr>
        <p:spPr bwMode="gray">
          <a:xfrm rot="5400000">
            <a:off x="-86331" y="3571876"/>
            <a:ext cx="0" cy="7200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r Verbinder 29">
            <a:extLst>
              <a:ext uri="{FF2B5EF4-FFF2-40B4-BE49-F238E27FC236}">
                <a16:creationId xmlns:a16="http://schemas.microsoft.com/office/drawing/2014/main" id="{B2303977-775D-4B5E-9F78-576BB03F6282}"/>
              </a:ext>
            </a:extLst>
          </p:cNvPr>
          <p:cNvCxnSpPr>
            <a:cxnSpLocks/>
          </p:cNvCxnSpPr>
          <p:nvPr/>
        </p:nvCxnSpPr>
        <p:spPr bwMode="gray">
          <a:xfrm rot="5400000">
            <a:off x="-86331" y="3867151"/>
            <a:ext cx="0" cy="7200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r Verbinder 30">
            <a:extLst>
              <a:ext uri="{FF2B5EF4-FFF2-40B4-BE49-F238E27FC236}">
                <a16:creationId xmlns:a16="http://schemas.microsoft.com/office/drawing/2014/main" id="{0912BB48-BCBC-4195-9937-7FBDC2735822}"/>
              </a:ext>
            </a:extLst>
          </p:cNvPr>
          <p:cNvCxnSpPr>
            <a:cxnSpLocks/>
          </p:cNvCxnSpPr>
          <p:nvPr/>
        </p:nvCxnSpPr>
        <p:spPr bwMode="gray">
          <a:xfrm rot="5400000">
            <a:off x="-86331" y="5988845"/>
            <a:ext cx="0" cy="7200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r Verbinder 31">
            <a:extLst>
              <a:ext uri="{FF2B5EF4-FFF2-40B4-BE49-F238E27FC236}">
                <a16:creationId xmlns:a16="http://schemas.microsoft.com/office/drawing/2014/main" id="{0028A80F-9DB9-4761-8528-7A5F2DA28216}"/>
              </a:ext>
            </a:extLst>
          </p:cNvPr>
          <p:cNvCxnSpPr>
            <a:cxnSpLocks/>
          </p:cNvCxnSpPr>
          <p:nvPr/>
        </p:nvCxnSpPr>
        <p:spPr bwMode="gray">
          <a:xfrm rot="5400000">
            <a:off x="-86331" y="6634164"/>
            <a:ext cx="0" cy="7200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r Verbinder 32">
            <a:extLst>
              <a:ext uri="{FF2B5EF4-FFF2-40B4-BE49-F238E27FC236}">
                <a16:creationId xmlns:a16="http://schemas.microsoft.com/office/drawing/2014/main" id="{83524D26-E9D7-4375-9407-1BD0108BBD00}"/>
              </a:ext>
            </a:extLst>
          </p:cNvPr>
          <p:cNvCxnSpPr>
            <a:cxnSpLocks/>
          </p:cNvCxnSpPr>
          <p:nvPr/>
        </p:nvCxnSpPr>
        <p:spPr bwMode="gray">
          <a:xfrm rot="5400000">
            <a:off x="12268955" y="441325"/>
            <a:ext cx="0" cy="7200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r Verbinder 33">
            <a:extLst>
              <a:ext uri="{FF2B5EF4-FFF2-40B4-BE49-F238E27FC236}">
                <a16:creationId xmlns:a16="http://schemas.microsoft.com/office/drawing/2014/main" id="{364F4FF4-E4F9-4C6F-B6E3-7B076C438711}"/>
              </a:ext>
            </a:extLst>
          </p:cNvPr>
          <p:cNvCxnSpPr>
            <a:cxnSpLocks/>
          </p:cNvCxnSpPr>
          <p:nvPr/>
        </p:nvCxnSpPr>
        <p:spPr bwMode="gray">
          <a:xfrm rot="5400000">
            <a:off x="12268955" y="1449388"/>
            <a:ext cx="0" cy="7200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r Verbinder 34">
            <a:extLst>
              <a:ext uri="{FF2B5EF4-FFF2-40B4-BE49-F238E27FC236}">
                <a16:creationId xmlns:a16="http://schemas.microsoft.com/office/drawing/2014/main" id="{52426945-77A2-44EB-83E5-281C2AC30520}"/>
              </a:ext>
            </a:extLst>
          </p:cNvPr>
          <p:cNvCxnSpPr>
            <a:cxnSpLocks/>
          </p:cNvCxnSpPr>
          <p:nvPr/>
        </p:nvCxnSpPr>
        <p:spPr bwMode="gray">
          <a:xfrm rot="5400000">
            <a:off x="12268955" y="3571876"/>
            <a:ext cx="0" cy="7200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r Verbinder 35">
            <a:extLst>
              <a:ext uri="{FF2B5EF4-FFF2-40B4-BE49-F238E27FC236}">
                <a16:creationId xmlns:a16="http://schemas.microsoft.com/office/drawing/2014/main" id="{7D9FB618-EA0C-48B9-B5F9-85F89CB55722}"/>
              </a:ext>
            </a:extLst>
          </p:cNvPr>
          <p:cNvCxnSpPr>
            <a:cxnSpLocks/>
          </p:cNvCxnSpPr>
          <p:nvPr/>
        </p:nvCxnSpPr>
        <p:spPr bwMode="gray">
          <a:xfrm rot="5400000">
            <a:off x="12268955" y="3867151"/>
            <a:ext cx="0" cy="7200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r Verbinder 36">
            <a:extLst>
              <a:ext uri="{FF2B5EF4-FFF2-40B4-BE49-F238E27FC236}">
                <a16:creationId xmlns:a16="http://schemas.microsoft.com/office/drawing/2014/main" id="{EF2C13E2-7590-4541-BA4E-E94E9231D2CC}"/>
              </a:ext>
            </a:extLst>
          </p:cNvPr>
          <p:cNvCxnSpPr>
            <a:cxnSpLocks/>
          </p:cNvCxnSpPr>
          <p:nvPr/>
        </p:nvCxnSpPr>
        <p:spPr bwMode="gray">
          <a:xfrm rot="5400000">
            <a:off x="12268955" y="5988845"/>
            <a:ext cx="0" cy="7200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r Verbinder 37">
            <a:extLst>
              <a:ext uri="{FF2B5EF4-FFF2-40B4-BE49-F238E27FC236}">
                <a16:creationId xmlns:a16="http://schemas.microsoft.com/office/drawing/2014/main" id="{6B442611-A2A2-478B-B6D3-9BFAC00C66B4}"/>
              </a:ext>
            </a:extLst>
          </p:cNvPr>
          <p:cNvCxnSpPr>
            <a:cxnSpLocks/>
          </p:cNvCxnSpPr>
          <p:nvPr/>
        </p:nvCxnSpPr>
        <p:spPr bwMode="gray">
          <a:xfrm rot="5400000">
            <a:off x="12268955" y="6634164"/>
            <a:ext cx="0" cy="7200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Grafik 39">
            <a:extLst>
              <a:ext uri="{FF2B5EF4-FFF2-40B4-BE49-F238E27FC236}">
                <a16:creationId xmlns:a16="http://schemas.microsoft.com/office/drawing/2014/main" id="{F284B790-FF3C-48ED-A95B-70AABD01E5F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 bwMode="gray">
          <a:xfrm>
            <a:off x="5665477" y="6236022"/>
            <a:ext cx="861046" cy="41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60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9" r:id="rId2"/>
    <p:sldLayoutId id="2147483670" r:id="rId3"/>
    <p:sldLayoutId id="2147483652" r:id="rId4"/>
    <p:sldLayoutId id="2147483673" r:id="rId5"/>
    <p:sldLayoutId id="2147483659" r:id="rId6"/>
    <p:sldLayoutId id="2147483660" r:id="rId7"/>
    <p:sldLayoutId id="2147483674" r:id="rId8"/>
    <p:sldLayoutId id="2147483675" r:id="rId9"/>
    <p:sldLayoutId id="2147483662" r:id="rId10"/>
    <p:sldLayoutId id="2147483665" r:id="rId11"/>
    <p:sldLayoutId id="2147483667" r:id="rId12"/>
    <p:sldLayoutId id="2147483666" r:id="rId13"/>
    <p:sldLayoutId id="2147483676" r:id="rId14"/>
    <p:sldLayoutId id="2147483657" r:id="rId15"/>
    <p:sldLayoutId id="2147483651" r:id="rId1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800"/>
        </a:spcBef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defTabSz="914400" rtl="0" eaLnBrk="1" latinLnBrk="0" hangingPunct="1">
        <a:lnSpc>
          <a:spcPct val="110000"/>
        </a:lnSpc>
        <a:spcBef>
          <a:spcPts val="800"/>
        </a:spcBef>
        <a:buClr>
          <a:schemeClr val="tx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000" algn="l" defTabSz="914400" rtl="0" eaLnBrk="1" latinLnBrk="0" hangingPunct="1">
        <a:lnSpc>
          <a:spcPct val="110000"/>
        </a:lnSpc>
        <a:spcBef>
          <a:spcPts val="800"/>
        </a:spcBef>
        <a:buClr>
          <a:schemeClr val="tx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80000" algn="l" defTabSz="914400" rtl="0" eaLnBrk="1" latinLnBrk="0" hangingPunct="1">
        <a:lnSpc>
          <a:spcPct val="110000"/>
        </a:lnSpc>
        <a:spcBef>
          <a:spcPts val="800"/>
        </a:spcBef>
        <a:buClr>
          <a:schemeClr val="tx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180000" algn="l" defTabSz="914400" rtl="0" eaLnBrk="1" latinLnBrk="0" hangingPunct="1">
        <a:lnSpc>
          <a:spcPct val="110000"/>
        </a:lnSpc>
        <a:spcBef>
          <a:spcPts val="800"/>
        </a:spcBef>
        <a:buClr>
          <a:schemeClr val="tx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indent="0" algn="l" defTabSz="914400" rtl="0" eaLnBrk="1" latinLnBrk="0" hangingPunct="1">
        <a:lnSpc>
          <a:spcPct val="110000"/>
        </a:lnSpc>
        <a:spcBef>
          <a:spcPts val="800"/>
        </a:spcBef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defTabSz="914400" rtl="0" eaLnBrk="1" latinLnBrk="0" hangingPunct="1">
        <a:lnSpc>
          <a:spcPct val="110000"/>
        </a:lnSpc>
        <a:spcBef>
          <a:spcPts val="800"/>
        </a:spcBef>
        <a:buClr>
          <a:schemeClr val="tx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000" algn="l" defTabSz="914400" rtl="0" eaLnBrk="1" latinLnBrk="0" hangingPunct="1">
        <a:lnSpc>
          <a:spcPct val="110000"/>
        </a:lnSpc>
        <a:spcBef>
          <a:spcPts val="800"/>
        </a:spcBef>
        <a:buClr>
          <a:schemeClr val="tx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80000" algn="l" defTabSz="914400" rtl="0" eaLnBrk="1" latinLnBrk="0" hangingPunct="1">
        <a:lnSpc>
          <a:spcPct val="110000"/>
        </a:lnSpc>
        <a:spcBef>
          <a:spcPts val="800"/>
        </a:spcBef>
        <a:buClr>
          <a:schemeClr val="tx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180000" algn="l" defTabSz="914400" rtl="0" eaLnBrk="1" latinLnBrk="0" hangingPunct="1">
        <a:lnSpc>
          <a:spcPct val="110000"/>
        </a:lnSpc>
        <a:spcBef>
          <a:spcPts val="800"/>
        </a:spcBef>
        <a:buClr>
          <a:schemeClr val="tx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93" userDrawn="1">
          <p15:clr>
            <a:srgbClr val="F26B43"/>
          </p15:clr>
        </p15:guide>
        <p15:guide id="3" pos="257" userDrawn="1">
          <p15:clr>
            <a:srgbClr val="F26B43"/>
          </p15:clr>
        </p15:guide>
        <p15:guide id="4" pos="7423" userDrawn="1">
          <p15:clr>
            <a:srgbClr val="F26B43"/>
          </p15:clr>
        </p15:guide>
        <p15:guide id="5" orient="horz" pos="935" userDrawn="1">
          <p15:clr>
            <a:srgbClr val="F26B43"/>
          </p15:clr>
        </p15:guide>
        <p15:guide id="6" orient="horz" pos="300" userDrawn="1">
          <p15:clr>
            <a:srgbClr val="F26B43"/>
          </p15:clr>
        </p15:guide>
        <p15:guide id="7" orient="horz" pos="4201" userDrawn="1">
          <p15:clr>
            <a:srgbClr val="F26B43"/>
          </p15:clr>
        </p15:guide>
        <p15:guide id="8" orient="horz" pos="2273" userDrawn="1">
          <p15:clr>
            <a:srgbClr val="F26B43"/>
          </p15:clr>
        </p15:guide>
        <p15:guide id="9" orient="horz" pos="2455" userDrawn="1">
          <p15:clr>
            <a:srgbClr val="F26B43"/>
          </p15:clr>
        </p15:guide>
        <p15:guide id="10" pos="2525" userDrawn="1">
          <p15:clr>
            <a:srgbClr val="F26B43"/>
          </p15:clr>
        </p15:guide>
        <p15:guide id="11" pos="2706" userDrawn="1">
          <p15:clr>
            <a:srgbClr val="F26B43"/>
          </p15:clr>
        </p15:guide>
        <p15:guide id="12" pos="3749" userDrawn="1">
          <p15:clr>
            <a:srgbClr val="F26B43"/>
          </p15:clr>
        </p15:guide>
        <p15:guide id="13" pos="3931" userDrawn="1">
          <p15:clr>
            <a:srgbClr val="F26B43"/>
          </p15:clr>
        </p15:guide>
        <p15:guide id="14" pos="4974" userDrawn="1">
          <p15:clr>
            <a:srgbClr val="F26B43"/>
          </p15:clr>
        </p15:guide>
        <p15:guide id="15" pos="515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jpg"/><Relationship Id="rId4" Type="http://schemas.openxmlformats.org/officeDocument/2006/relationships/image" Target="../media/image6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png"/><Relationship Id="rId3" Type="http://schemas.openxmlformats.org/officeDocument/2006/relationships/image" Target="../media/image12.jp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image" Target="../media/image11.jp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www.google.de/url?sa=i&amp;rct=j&amp;q=&amp;esrc=s&amp;source=images&amp;cd=&amp;cad=rja&amp;uact=8&amp;ved=0ahUKEwjr_uPsmd_YAhVL16QKHRT3C7IQjRwIBw&amp;url=https://commons.wikimedia.org/wiki/File:Logo_d'Amundi.png&amp;psig=AOvVaw2rrGimSoUMsqwl1NKNn_4U&amp;ust=1516285506127901" TargetMode="External"/><Relationship Id="rId11" Type="http://schemas.openxmlformats.org/officeDocument/2006/relationships/image" Target="../media/image21.png"/><Relationship Id="rId5" Type="http://schemas.openxmlformats.org/officeDocument/2006/relationships/image" Target="../media/image16.jpe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49578103-1941-FAAF-1BDB-0D8681BEB3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2650" y="4444820"/>
            <a:ext cx="1146094" cy="179678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05AE013-2603-4832-9108-186F80A1F2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/>
              <a:t>bAV</a:t>
            </a:r>
            <a:r>
              <a:rPr lang="de-DE" dirty="0"/>
              <a:t> Care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0A57361-FB4A-4C58-8C08-9927989F31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Vorsorge für beherrschende Gesellschafter Geschäftsführer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3562292-A6A2-76E9-51AD-7E9A444CD0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9850" y="4444819"/>
            <a:ext cx="1587619" cy="158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2814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C5242A-CF87-BC26-7C3E-ACD5F3B530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39C23F76-3D1E-FBF8-F01E-553CD5C9B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err="1"/>
              <a:t>bAV</a:t>
            </a:r>
            <a:r>
              <a:rPr lang="de-DE" b="1" dirty="0"/>
              <a:t> für beherrschende Gesellschafter Geschäftsführer</a:t>
            </a:r>
          </a:p>
        </p:txBody>
      </p:sp>
      <p:sp>
        <p:nvSpPr>
          <p:cNvPr id="9" name="Titel 2">
            <a:extLst>
              <a:ext uri="{FF2B5EF4-FFF2-40B4-BE49-F238E27FC236}">
                <a16:creationId xmlns:a16="http://schemas.microsoft.com/office/drawing/2014/main" id="{83DB1B4B-FDA8-F2AD-9BFC-5FD9588BB407}"/>
              </a:ext>
            </a:extLst>
          </p:cNvPr>
          <p:cNvSpPr txBox="1">
            <a:spLocks/>
          </p:cNvSpPr>
          <p:nvPr/>
        </p:nvSpPr>
        <p:spPr bwMode="gray">
          <a:xfrm>
            <a:off x="382587" y="933450"/>
            <a:ext cx="11376025" cy="35639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dirty="0"/>
          </a:p>
        </p:txBody>
      </p:sp>
      <p:sp>
        <p:nvSpPr>
          <p:cNvPr id="10" name="Titel 2">
            <a:extLst>
              <a:ext uri="{FF2B5EF4-FFF2-40B4-BE49-F238E27FC236}">
                <a16:creationId xmlns:a16="http://schemas.microsoft.com/office/drawing/2014/main" id="{FDCC9905-805E-10CF-21D7-B9F27F6D003F}"/>
              </a:ext>
            </a:extLst>
          </p:cNvPr>
          <p:cNvSpPr txBox="1">
            <a:spLocks/>
          </p:cNvSpPr>
          <p:nvPr/>
        </p:nvSpPr>
        <p:spPr bwMode="gray">
          <a:xfrm>
            <a:off x="338443" y="883047"/>
            <a:ext cx="10903721" cy="35639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>
                <a:solidFill>
                  <a:schemeClr val="tx1"/>
                </a:solidFill>
              </a:rPr>
              <a:t>Staatliche Förderung kombiniert mit den Chancen des Kapitalmarktes 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8F7D812-DAA6-2FBE-5302-24A2B90350E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-721"/>
          <a:stretch>
            <a:fillRect/>
          </a:stretch>
        </p:blipFill>
        <p:spPr>
          <a:xfrm>
            <a:off x="407987" y="1340246"/>
            <a:ext cx="5040575" cy="2299387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317F0E55-E485-CAB8-B659-705B23A5B0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637" y="6126765"/>
            <a:ext cx="5191925" cy="509969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33CB525D-D5BE-14F0-7D5F-0947652681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2769" y="3833778"/>
            <a:ext cx="8395197" cy="1828287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159D5B17-7A1C-CE1A-77C0-D78DE07093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8649" y="6005511"/>
            <a:ext cx="5327266" cy="752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565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9">
            <a:extLst>
              <a:ext uri="{FF2B5EF4-FFF2-40B4-BE49-F238E27FC236}">
                <a16:creationId xmlns:a16="http://schemas.microsoft.com/office/drawing/2014/main" id="{701BBEF5-CD74-48C5-8F33-A3B2A8A18EDB}"/>
              </a:ext>
            </a:extLst>
          </p:cNvPr>
          <p:cNvSpPr txBox="1">
            <a:spLocks/>
          </p:cNvSpPr>
          <p:nvPr/>
        </p:nvSpPr>
        <p:spPr>
          <a:xfrm>
            <a:off x="523164" y="1108993"/>
            <a:ext cx="7580312" cy="648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8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1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1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1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1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50000"/>
              </a:lnSpc>
              <a:buNone/>
            </a:pPr>
            <a:r>
              <a:rPr lang="de-DE" sz="2000" u="sng" dirty="0"/>
              <a:t>Ihr Vorteil als </a:t>
            </a:r>
            <a:r>
              <a:rPr lang="de-DE" sz="2000" u="sng" dirty="0" err="1"/>
              <a:t>bGGF</a:t>
            </a:r>
            <a:r>
              <a:rPr lang="de-DE" sz="2000" u="sng" dirty="0"/>
              <a:t>: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96123" y="2721737"/>
            <a:ext cx="7707353" cy="363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de-DE" dirty="0"/>
              <a:t>Freie Wahl der Beitragsanlage.</a:t>
            </a: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de-DE" dirty="0"/>
              <a:t>Steuerlast wird mit der Ablaufleistung ins Rentenalter verlagert.</a:t>
            </a: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de-DE" dirty="0"/>
              <a:t>Private Fortführung des Vertrages möglich.</a:t>
            </a: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de-DE" dirty="0"/>
              <a:t>Portabilität bei Beendigung des Arbeitsverhältnisses auf neuen Arbeitgeber besteht. </a:t>
            </a: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de-DE" dirty="0"/>
              <a:t>Grundsicherungs-sicher während der Ansparphase.</a:t>
            </a: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de-DE" dirty="0"/>
              <a:t>Wahl zwischen Renten- oder Kapitalauszahlung. 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566CFF5-44FD-A0D4-6713-7B5DC87EFA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3588" y="2786063"/>
            <a:ext cx="3957574" cy="2638697"/>
          </a:xfrm>
          <a:prstGeom prst="rect">
            <a:avLst/>
          </a:prstGeom>
        </p:spPr>
      </p:pic>
      <p:sp>
        <p:nvSpPr>
          <p:cNvPr id="9" name="Titel 2">
            <a:extLst>
              <a:ext uri="{FF2B5EF4-FFF2-40B4-BE49-F238E27FC236}">
                <a16:creationId xmlns:a16="http://schemas.microsoft.com/office/drawing/2014/main" id="{142BBF80-9E89-7A83-B789-C946B37D3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476250"/>
            <a:ext cx="11376025" cy="712787"/>
          </a:xfrm>
        </p:spPr>
        <p:txBody>
          <a:bodyPr/>
          <a:lstStyle/>
          <a:p>
            <a:r>
              <a:rPr lang="de-DE" b="1" dirty="0" err="1"/>
              <a:t>bAV</a:t>
            </a:r>
            <a:r>
              <a:rPr lang="de-DE" b="1" dirty="0"/>
              <a:t> für beherrschende Gesellschafter Geschäftsführer</a:t>
            </a:r>
          </a:p>
        </p:txBody>
      </p:sp>
    </p:spTree>
    <p:extLst>
      <p:ext uri="{BB962C8B-B14F-4D97-AF65-F5344CB8AC3E}">
        <p14:creationId xmlns:p14="http://schemas.microsoft.com/office/powerpoint/2010/main" val="37892937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9">
            <a:extLst>
              <a:ext uri="{FF2B5EF4-FFF2-40B4-BE49-F238E27FC236}">
                <a16:creationId xmlns:a16="http://schemas.microsoft.com/office/drawing/2014/main" id="{701BBEF5-CD74-48C5-8F33-A3B2A8A18EDB}"/>
              </a:ext>
            </a:extLst>
          </p:cNvPr>
          <p:cNvSpPr txBox="1">
            <a:spLocks/>
          </p:cNvSpPr>
          <p:nvPr/>
        </p:nvSpPr>
        <p:spPr>
          <a:xfrm>
            <a:off x="420688" y="972220"/>
            <a:ext cx="5481348" cy="648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8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1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1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1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1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50000"/>
              </a:lnSpc>
              <a:buNone/>
            </a:pPr>
            <a:r>
              <a:rPr lang="de-DE" sz="2000" b="1" dirty="0"/>
              <a:t>Nutzen Sie die staatlichen Förderungen und die Freiheit der Beitragsanlage für eine auskömmliche Altersvorsorge!</a:t>
            </a:r>
            <a:endParaRPr lang="de-DE" sz="200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160AABA-698F-9E07-16E1-18E7984EC3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741" y="2923309"/>
            <a:ext cx="1964796" cy="3080293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038A191F-3D2F-489F-4B4A-AF4E2341F9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5272" y="4106015"/>
            <a:ext cx="1964795" cy="1964795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2E98FCA8-7E86-8110-A9FC-81492C0B07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7302" y="2199555"/>
            <a:ext cx="5705391" cy="3804047"/>
          </a:xfrm>
          <a:prstGeom prst="rect">
            <a:avLst/>
          </a:prstGeom>
        </p:spPr>
      </p:pic>
      <p:sp>
        <p:nvSpPr>
          <p:cNvPr id="8" name="Titel 2">
            <a:extLst>
              <a:ext uri="{FF2B5EF4-FFF2-40B4-BE49-F238E27FC236}">
                <a16:creationId xmlns:a16="http://schemas.microsoft.com/office/drawing/2014/main" id="{C69BE6DE-0505-B0D5-47A0-1E16EAD5B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476250"/>
            <a:ext cx="11376025" cy="712787"/>
          </a:xfrm>
        </p:spPr>
        <p:txBody>
          <a:bodyPr/>
          <a:lstStyle/>
          <a:p>
            <a:r>
              <a:rPr lang="de-DE" b="1" dirty="0" err="1"/>
              <a:t>bAV</a:t>
            </a:r>
            <a:r>
              <a:rPr lang="de-DE" b="1" dirty="0"/>
              <a:t> für beherrschende Gesellschafter Geschäftsführer</a:t>
            </a:r>
          </a:p>
        </p:txBody>
      </p:sp>
    </p:spTree>
    <p:extLst>
      <p:ext uri="{BB962C8B-B14F-4D97-AF65-F5344CB8AC3E}">
        <p14:creationId xmlns:p14="http://schemas.microsoft.com/office/powerpoint/2010/main" val="22554187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641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8FCF060B-CF29-4925-8BD9-F0D54A515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err="1"/>
              <a:t>bAV</a:t>
            </a:r>
            <a:r>
              <a:rPr lang="de-DE" b="1" dirty="0"/>
              <a:t> für beherrschende Gesellschafter Geschäftsführer</a:t>
            </a:r>
          </a:p>
        </p:txBody>
      </p:sp>
      <p:sp>
        <p:nvSpPr>
          <p:cNvPr id="9" name="Titel 2">
            <a:extLst>
              <a:ext uri="{FF2B5EF4-FFF2-40B4-BE49-F238E27FC236}">
                <a16:creationId xmlns:a16="http://schemas.microsoft.com/office/drawing/2014/main" id="{8FCF060B-CF29-4925-8BD9-F0D54A515B96}"/>
              </a:ext>
            </a:extLst>
          </p:cNvPr>
          <p:cNvSpPr txBox="1">
            <a:spLocks/>
          </p:cNvSpPr>
          <p:nvPr/>
        </p:nvSpPr>
        <p:spPr bwMode="gray">
          <a:xfrm>
            <a:off x="382587" y="933450"/>
            <a:ext cx="11376025" cy="35639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dirty="0"/>
          </a:p>
        </p:txBody>
      </p:sp>
      <p:sp>
        <p:nvSpPr>
          <p:cNvPr id="10" name="Titel 2">
            <a:extLst>
              <a:ext uri="{FF2B5EF4-FFF2-40B4-BE49-F238E27FC236}">
                <a16:creationId xmlns:a16="http://schemas.microsoft.com/office/drawing/2014/main" id="{8FCF060B-CF29-4925-8BD9-F0D54A515B96}"/>
              </a:ext>
            </a:extLst>
          </p:cNvPr>
          <p:cNvSpPr txBox="1">
            <a:spLocks/>
          </p:cNvSpPr>
          <p:nvPr/>
        </p:nvSpPr>
        <p:spPr bwMode="gray">
          <a:xfrm>
            <a:off x="382588" y="1695450"/>
            <a:ext cx="10061166" cy="35639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>
                <a:solidFill>
                  <a:schemeClr val="tx1"/>
                </a:solidFill>
              </a:rPr>
              <a:t>Als beherrschende Gesellschafter Geschäftsführer (</a:t>
            </a:r>
            <a:r>
              <a:rPr lang="de-DE" dirty="0" err="1">
                <a:solidFill>
                  <a:schemeClr val="tx1"/>
                </a:solidFill>
              </a:rPr>
              <a:t>bGGF</a:t>
            </a:r>
            <a:r>
              <a:rPr lang="de-DE" dirty="0">
                <a:solidFill>
                  <a:schemeClr val="tx1"/>
                </a:solidFill>
              </a:rPr>
              <a:t>) haben Sie in der Regel keinen oder nur einen geringen Anspruch auf die gesetzliche Rente.</a:t>
            </a:r>
          </a:p>
        </p:txBody>
      </p:sp>
      <p:sp>
        <p:nvSpPr>
          <p:cNvPr id="8" name="Inhaltsplatzhalter 5">
            <a:extLst>
              <a:ext uri="{FF2B5EF4-FFF2-40B4-BE49-F238E27FC236}">
                <a16:creationId xmlns:a16="http://schemas.microsoft.com/office/drawing/2014/main" id="{E9B8263E-5EF7-4D46-8706-C9445C38C9CC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07987" y="2898201"/>
            <a:ext cx="7518915" cy="2020095"/>
          </a:xfrm>
        </p:spPr>
        <p:txBody>
          <a:bodyPr/>
          <a:lstStyle/>
          <a:p>
            <a:r>
              <a:rPr lang="de-DE" sz="2200" dirty="0"/>
              <a:t>Eine ergänzende Vorsorge ist somit unverzichtbar.</a:t>
            </a:r>
          </a:p>
          <a:p>
            <a:r>
              <a:rPr lang="de-DE" sz="2200" dirty="0"/>
              <a:t>Cleveres Handeln bietet attraktive Möglichkeiten für eine renditestarke Altersvorsorge.</a:t>
            </a:r>
          </a:p>
          <a:p>
            <a:r>
              <a:rPr lang="de-DE" sz="2200" dirty="0"/>
              <a:t>Mit </a:t>
            </a:r>
            <a:r>
              <a:rPr lang="de-DE" sz="2200" dirty="0" err="1"/>
              <a:t>bAV</a:t>
            </a:r>
            <a:r>
              <a:rPr lang="de-DE" sz="2200" dirty="0"/>
              <a:t> Care können Sie </a:t>
            </a:r>
            <a:r>
              <a:rPr lang="de-DE" sz="2200" b="1" dirty="0"/>
              <a:t>staatliche Förderungen mit den Chancen des Kapitalmarktes nutzen.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EF802D7-3B81-FA0B-37BC-7D9E86E13A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3588" y="2786063"/>
            <a:ext cx="3957574" cy="2638697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9816F58B-7255-F284-8B09-1804BFC21339}"/>
              </a:ext>
            </a:extLst>
          </p:cNvPr>
          <p:cNvSpPr/>
          <p:nvPr/>
        </p:nvSpPr>
        <p:spPr>
          <a:xfrm>
            <a:off x="327923" y="2837793"/>
            <a:ext cx="7598979" cy="2535095"/>
          </a:xfrm>
          <a:prstGeom prst="rect">
            <a:avLst/>
          </a:prstGeom>
          <a:noFill/>
          <a:ln w="190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ctr"/>
          <a:lstStyle/>
          <a:p>
            <a:pPr algn="ctr">
              <a:lnSpc>
                <a:spcPct val="110000"/>
              </a:lnSpc>
              <a:spcBef>
                <a:spcPts val="600"/>
              </a:spcBef>
            </a:pPr>
            <a:endParaRPr lang="de-DE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362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CB8480-F39B-D768-4D6C-5D73D04CB7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F832A49A-F8E7-6A9D-6DEE-73846A260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err="1"/>
              <a:t>bAV</a:t>
            </a:r>
            <a:r>
              <a:rPr lang="de-DE" b="1" dirty="0"/>
              <a:t> für beherrschende Gesellschafter Geschäftsführer</a:t>
            </a:r>
          </a:p>
        </p:txBody>
      </p:sp>
      <p:sp>
        <p:nvSpPr>
          <p:cNvPr id="9" name="Titel 2">
            <a:extLst>
              <a:ext uri="{FF2B5EF4-FFF2-40B4-BE49-F238E27FC236}">
                <a16:creationId xmlns:a16="http://schemas.microsoft.com/office/drawing/2014/main" id="{B8430B30-9C80-6B66-2E32-8F907A474950}"/>
              </a:ext>
            </a:extLst>
          </p:cNvPr>
          <p:cNvSpPr txBox="1">
            <a:spLocks/>
          </p:cNvSpPr>
          <p:nvPr/>
        </p:nvSpPr>
        <p:spPr bwMode="gray">
          <a:xfrm>
            <a:off x="382587" y="933450"/>
            <a:ext cx="11376025" cy="35639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dirty="0"/>
          </a:p>
        </p:txBody>
      </p:sp>
      <p:sp>
        <p:nvSpPr>
          <p:cNvPr id="10" name="Titel 2">
            <a:extLst>
              <a:ext uri="{FF2B5EF4-FFF2-40B4-BE49-F238E27FC236}">
                <a16:creationId xmlns:a16="http://schemas.microsoft.com/office/drawing/2014/main" id="{516D0D20-6027-D8E7-2F2F-2DD305013B7D}"/>
              </a:ext>
            </a:extLst>
          </p:cNvPr>
          <p:cNvSpPr txBox="1">
            <a:spLocks/>
          </p:cNvSpPr>
          <p:nvPr/>
        </p:nvSpPr>
        <p:spPr bwMode="gray">
          <a:xfrm>
            <a:off x="382587" y="1695450"/>
            <a:ext cx="10903721" cy="35639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err="1">
                <a:solidFill>
                  <a:schemeClr val="tx1"/>
                </a:solidFill>
              </a:rPr>
              <a:t>bAV</a:t>
            </a:r>
            <a:r>
              <a:rPr lang="de-DE" dirty="0">
                <a:solidFill>
                  <a:schemeClr val="tx1"/>
                </a:solidFill>
              </a:rPr>
              <a:t> Care ist die Direktversicherung der HanseMerkur.</a:t>
            </a:r>
          </a:p>
        </p:txBody>
      </p:sp>
      <p:sp>
        <p:nvSpPr>
          <p:cNvPr id="8" name="Inhaltsplatzhalter 5">
            <a:extLst>
              <a:ext uri="{FF2B5EF4-FFF2-40B4-BE49-F238E27FC236}">
                <a16:creationId xmlns:a16="http://schemas.microsoft.com/office/drawing/2014/main" id="{C55230EC-2979-770A-A19C-56AC83E0BAD6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68506" y="2677750"/>
            <a:ext cx="7678215" cy="2484800"/>
          </a:xfrm>
        </p:spPr>
        <p:txBody>
          <a:bodyPr/>
          <a:lstStyle/>
          <a:p>
            <a:r>
              <a:rPr lang="de-DE" sz="2200" dirty="0"/>
              <a:t>Die Direktversicherung ist der </a:t>
            </a:r>
            <a:r>
              <a:rPr lang="de-DE" sz="2200" b="1" dirty="0"/>
              <a:t>flexibelste </a:t>
            </a:r>
            <a:r>
              <a:rPr lang="de-DE" sz="2200" dirty="0"/>
              <a:t>Durchführungsweg im Rahmen der betrieblichen Altersvorsorge (</a:t>
            </a:r>
            <a:r>
              <a:rPr lang="de-DE" sz="2200" dirty="0" err="1"/>
              <a:t>bAV</a:t>
            </a:r>
            <a:r>
              <a:rPr lang="de-DE" sz="2200" dirty="0"/>
              <a:t>). </a:t>
            </a:r>
          </a:p>
          <a:p>
            <a:r>
              <a:rPr lang="de-DE" sz="2200" dirty="0"/>
              <a:t>Als </a:t>
            </a:r>
            <a:r>
              <a:rPr lang="de-DE" sz="2200" dirty="0" err="1"/>
              <a:t>bGGF</a:t>
            </a:r>
            <a:r>
              <a:rPr lang="de-DE" sz="2200" dirty="0"/>
              <a:t> zahlt man aufgrund des höheren Einkommens oft  auch höhere Steuern. </a:t>
            </a:r>
          </a:p>
          <a:p>
            <a:r>
              <a:rPr lang="de-DE" sz="2200" dirty="0"/>
              <a:t>Der richtige Hebel für hohe Effizienz, denn Sie können mit Beiträgen bis zu 8% der Beitragsbemessungsgrenze </a:t>
            </a:r>
            <a:r>
              <a:rPr lang="de-DE" sz="2200" b="1" dirty="0"/>
              <a:t>steuerbefreit </a:t>
            </a:r>
            <a:r>
              <a:rPr lang="de-DE" sz="2200" dirty="0"/>
              <a:t>vorsorgen.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B2B9102-4CB0-065F-8A79-672DA82860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3588" y="2786063"/>
            <a:ext cx="3957574" cy="2638697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AED6AD08-2A2A-A9FA-90CB-A1FBF94E6EF8}"/>
              </a:ext>
            </a:extLst>
          </p:cNvPr>
          <p:cNvSpPr/>
          <p:nvPr/>
        </p:nvSpPr>
        <p:spPr>
          <a:xfrm>
            <a:off x="327923" y="2598157"/>
            <a:ext cx="7598979" cy="2878333"/>
          </a:xfrm>
          <a:prstGeom prst="rect">
            <a:avLst/>
          </a:prstGeom>
          <a:noFill/>
          <a:ln w="190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ctr"/>
          <a:lstStyle/>
          <a:p>
            <a:pPr algn="ctr">
              <a:lnSpc>
                <a:spcPct val="110000"/>
              </a:lnSpc>
              <a:spcBef>
                <a:spcPts val="600"/>
              </a:spcBef>
            </a:pPr>
            <a:endParaRPr lang="de-DE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965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DE79BC-E147-3E9E-0C7C-0BDED18E18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8DA4D8BA-B2E0-327D-E4A5-177B2E520F52}"/>
              </a:ext>
            </a:extLst>
          </p:cNvPr>
          <p:cNvSpPr/>
          <p:nvPr/>
        </p:nvSpPr>
        <p:spPr>
          <a:xfrm>
            <a:off x="2787343" y="4859714"/>
            <a:ext cx="2509870" cy="72521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ctr"/>
          <a:lstStyle/>
          <a:p>
            <a:pPr algn="ctr">
              <a:lnSpc>
                <a:spcPct val="110000"/>
              </a:lnSpc>
              <a:spcBef>
                <a:spcPts val="600"/>
              </a:spcBef>
            </a:pP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5015159F-41C1-26AD-9F03-4F06063D31B5}"/>
              </a:ext>
            </a:extLst>
          </p:cNvPr>
          <p:cNvSpPr/>
          <p:nvPr/>
        </p:nvSpPr>
        <p:spPr>
          <a:xfrm>
            <a:off x="271167" y="2579239"/>
            <a:ext cx="2509870" cy="72521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ctr"/>
          <a:lstStyle/>
          <a:p>
            <a:pPr algn="ctr">
              <a:lnSpc>
                <a:spcPct val="110000"/>
              </a:lnSpc>
              <a:spcBef>
                <a:spcPts val="600"/>
              </a:spcBef>
            </a:pP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994C897C-6D65-DC13-B7BD-C14430697B0D}"/>
              </a:ext>
            </a:extLst>
          </p:cNvPr>
          <p:cNvSpPr/>
          <p:nvPr/>
        </p:nvSpPr>
        <p:spPr>
          <a:xfrm>
            <a:off x="5178447" y="2420053"/>
            <a:ext cx="2509870" cy="11080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ctr"/>
          <a:lstStyle/>
          <a:p>
            <a:pPr algn="ctr">
              <a:lnSpc>
                <a:spcPct val="110000"/>
              </a:lnSpc>
              <a:spcBef>
                <a:spcPts val="600"/>
              </a:spcBef>
            </a:pP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54AC4A0-B063-47FA-D798-CF9B58D6F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err="1"/>
              <a:t>bAV</a:t>
            </a:r>
            <a:r>
              <a:rPr lang="de-DE" b="1" dirty="0"/>
              <a:t> für beherrschende Gesellschafter Geschäftsführer</a:t>
            </a:r>
          </a:p>
        </p:txBody>
      </p:sp>
      <p:sp>
        <p:nvSpPr>
          <p:cNvPr id="9" name="Titel 2">
            <a:extLst>
              <a:ext uri="{FF2B5EF4-FFF2-40B4-BE49-F238E27FC236}">
                <a16:creationId xmlns:a16="http://schemas.microsoft.com/office/drawing/2014/main" id="{38CAAD3B-A497-A7FE-02B6-14A0D1A53332}"/>
              </a:ext>
            </a:extLst>
          </p:cNvPr>
          <p:cNvSpPr txBox="1">
            <a:spLocks/>
          </p:cNvSpPr>
          <p:nvPr/>
        </p:nvSpPr>
        <p:spPr bwMode="gray">
          <a:xfrm>
            <a:off x="382587" y="933450"/>
            <a:ext cx="11376025" cy="35639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dirty="0"/>
          </a:p>
        </p:txBody>
      </p:sp>
      <p:sp>
        <p:nvSpPr>
          <p:cNvPr id="10" name="Titel 2">
            <a:extLst>
              <a:ext uri="{FF2B5EF4-FFF2-40B4-BE49-F238E27FC236}">
                <a16:creationId xmlns:a16="http://schemas.microsoft.com/office/drawing/2014/main" id="{830C3319-8D51-0B1C-EA72-EF4F935658B3}"/>
              </a:ext>
            </a:extLst>
          </p:cNvPr>
          <p:cNvSpPr txBox="1">
            <a:spLocks/>
          </p:cNvSpPr>
          <p:nvPr/>
        </p:nvSpPr>
        <p:spPr bwMode="gray">
          <a:xfrm>
            <a:off x="382587" y="1695450"/>
            <a:ext cx="10903721" cy="35639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u="sng" dirty="0">
                <a:solidFill>
                  <a:schemeClr val="tx1"/>
                </a:solidFill>
              </a:rPr>
              <a:t>So funktioniert es:</a:t>
            </a:r>
          </a:p>
        </p:txBody>
      </p:sp>
      <p:sp>
        <p:nvSpPr>
          <p:cNvPr id="8" name="Inhaltsplatzhalter 5">
            <a:extLst>
              <a:ext uri="{FF2B5EF4-FFF2-40B4-BE49-F238E27FC236}">
                <a16:creationId xmlns:a16="http://schemas.microsoft.com/office/drawing/2014/main" id="{CE912158-40C5-8011-E719-001B7C21227A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07987" y="2720095"/>
            <a:ext cx="2196477" cy="404878"/>
          </a:xfrm>
        </p:spPr>
        <p:txBody>
          <a:bodyPr/>
          <a:lstStyle/>
          <a:p>
            <a:r>
              <a:rPr lang="de-DE" sz="2000" dirty="0"/>
              <a:t>Arbeitgeber/GmbH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61C4F29-0768-9D17-6FD4-B0710F38CE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3588" y="2786063"/>
            <a:ext cx="3957574" cy="2638697"/>
          </a:xfrm>
          <a:prstGeom prst="rect">
            <a:avLst/>
          </a:prstGeom>
        </p:spPr>
      </p:pic>
      <p:sp>
        <p:nvSpPr>
          <p:cNvPr id="2" name="Inhaltsplatzhalter 5">
            <a:extLst>
              <a:ext uri="{FF2B5EF4-FFF2-40B4-BE49-F238E27FC236}">
                <a16:creationId xmlns:a16="http://schemas.microsoft.com/office/drawing/2014/main" id="{0C7404B6-5A6E-3A10-273B-C8E2C3B9B1A7}"/>
              </a:ext>
            </a:extLst>
          </p:cNvPr>
          <p:cNvSpPr txBox="1">
            <a:spLocks/>
          </p:cNvSpPr>
          <p:nvPr/>
        </p:nvSpPr>
        <p:spPr bwMode="gray">
          <a:xfrm>
            <a:off x="5579070" y="2488388"/>
            <a:ext cx="2196477" cy="40487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8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1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1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1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1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dirty="0"/>
              <a:t>beherrschender Gesellschafter Geschäftsführer</a:t>
            </a:r>
          </a:p>
        </p:txBody>
      </p:sp>
      <p:sp>
        <p:nvSpPr>
          <p:cNvPr id="5" name="Inhaltsplatzhalter 5">
            <a:extLst>
              <a:ext uri="{FF2B5EF4-FFF2-40B4-BE49-F238E27FC236}">
                <a16:creationId xmlns:a16="http://schemas.microsoft.com/office/drawing/2014/main" id="{1B3D5385-8DF8-1AAA-5B24-6D68A3FF4E5D}"/>
              </a:ext>
            </a:extLst>
          </p:cNvPr>
          <p:cNvSpPr txBox="1">
            <a:spLocks/>
          </p:cNvSpPr>
          <p:nvPr/>
        </p:nvSpPr>
        <p:spPr bwMode="gray">
          <a:xfrm>
            <a:off x="3190075" y="5019882"/>
            <a:ext cx="1672011" cy="40487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8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1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1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1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1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dirty="0"/>
              <a:t>HanseMerkur</a:t>
            </a:r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AB980CBC-932D-5C30-5BD9-668A5DBF5969}"/>
              </a:ext>
            </a:extLst>
          </p:cNvPr>
          <p:cNvCxnSpPr/>
          <p:nvPr/>
        </p:nvCxnSpPr>
        <p:spPr>
          <a:xfrm>
            <a:off x="3014367" y="3020673"/>
            <a:ext cx="198014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922CF786-293A-E8A1-4E36-FC46A8D62799}"/>
              </a:ext>
            </a:extLst>
          </p:cNvPr>
          <p:cNvCxnSpPr>
            <a:cxnSpLocks/>
          </p:cNvCxnSpPr>
          <p:nvPr/>
        </p:nvCxnSpPr>
        <p:spPr>
          <a:xfrm flipH="1" flipV="1">
            <a:off x="2147698" y="3397765"/>
            <a:ext cx="772076" cy="13886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03651AFE-EEF2-A27E-3AED-F0FA2FB614AE}"/>
              </a:ext>
            </a:extLst>
          </p:cNvPr>
          <p:cNvCxnSpPr>
            <a:cxnSpLocks/>
          </p:cNvCxnSpPr>
          <p:nvPr/>
        </p:nvCxnSpPr>
        <p:spPr>
          <a:xfrm>
            <a:off x="2215568" y="3511276"/>
            <a:ext cx="748349" cy="13484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id="{3875832C-D7F8-295D-F197-664F5C98FCA8}"/>
              </a:ext>
            </a:extLst>
          </p:cNvPr>
          <p:cNvCxnSpPr/>
          <p:nvPr/>
        </p:nvCxnSpPr>
        <p:spPr>
          <a:xfrm>
            <a:off x="1242323" y="3429000"/>
            <a:ext cx="1450427" cy="16727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552B2BB9-CFD4-C40C-3AF3-E9003B09148F}"/>
              </a:ext>
            </a:extLst>
          </p:cNvPr>
          <p:cNvCxnSpPr/>
          <p:nvPr/>
        </p:nvCxnSpPr>
        <p:spPr>
          <a:xfrm flipV="1">
            <a:off x="5398113" y="3638681"/>
            <a:ext cx="845032" cy="14819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el 2">
            <a:extLst>
              <a:ext uri="{FF2B5EF4-FFF2-40B4-BE49-F238E27FC236}">
                <a16:creationId xmlns:a16="http://schemas.microsoft.com/office/drawing/2014/main" id="{5488024F-BA8A-552F-FF22-BDB11FA5DAC3}"/>
              </a:ext>
            </a:extLst>
          </p:cNvPr>
          <p:cNvSpPr txBox="1">
            <a:spLocks/>
          </p:cNvSpPr>
          <p:nvPr/>
        </p:nvSpPr>
        <p:spPr bwMode="gray">
          <a:xfrm>
            <a:off x="338549" y="4237455"/>
            <a:ext cx="2017254" cy="35639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800" dirty="0">
                <a:solidFill>
                  <a:schemeClr val="tx1"/>
                </a:solidFill>
              </a:rPr>
              <a:t>Beitragszahlung</a:t>
            </a:r>
          </a:p>
        </p:txBody>
      </p:sp>
      <p:sp>
        <p:nvSpPr>
          <p:cNvPr id="24" name="Titel 2">
            <a:extLst>
              <a:ext uri="{FF2B5EF4-FFF2-40B4-BE49-F238E27FC236}">
                <a16:creationId xmlns:a16="http://schemas.microsoft.com/office/drawing/2014/main" id="{FFE65312-EE3C-BBB2-5A6C-16C0FB3ED93A}"/>
              </a:ext>
            </a:extLst>
          </p:cNvPr>
          <p:cNvSpPr txBox="1">
            <a:spLocks/>
          </p:cNvSpPr>
          <p:nvPr/>
        </p:nvSpPr>
        <p:spPr bwMode="gray">
          <a:xfrm>
            <a:off x="2674197" y="3741321"/>
            <a:ext cx="2017254" cy="35639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800" dirty="0">
                <a:solidFill>
                  <a:schemeClr val="tx1"/>
                </a:solidFill>
              </a:rPr>
              <a:t>Versicherungs-vertrag</a:t>
            </a:r>
          </a:p>
        </p:txBody>
      </p:sp>
      <p:sp>
        <p:nvSpPr>
          <p:cNvPr id="25" name="Titel 2">
            <a:extLst>
              <a:ext uri="{FF2B5EF4-FFF2-40B4-BE49-F238E27FC236}">
                <a16:creationId xmlns:a16="http://schemas.microsoft.com/office/drawing/2014/main" id="{411C6FA9-3996-40A4-28F6-52329357169E}"/>
              </a:ext>
            </a:extLst>
          </p:cNvPr>
          <p:cNvSpPr txBox="1">
            <a:spLocks/>
          </p:cNvSpPr>
          <p:nvPr/>
        </p:nvSpPr>
        <p:spPr bwMode="gray">
          <a:xfrm>
            <a:off x="3161193" y="2536873"/>
            <a:ext cx="2017254" cy="35639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800" dirty="0">
                <a:solidFill>
                  <a:schemeClr val="tx1"/>
                </a:solidFill>
              </a:rPr>
              <a:t>Versorgungs-versprechen</a:t>
            </a:r>
          </a:p>
        </p:txBody>
      </p:sp>
      <p:sp>
        <p:nvSpPr>
          <p:cNvPr id="26" name="Titel 2">
            <a:extLst>
              <a:ext uri="{FF2B5EF4-FFF2-40B4-BE49-F238E27FC236}">
                <a16:creationId xmlns:a16="http://schemas.microsoft.com/office/drawing/2014/main" id="{B9F173B6-901F-23E9-3A26-022F0403ED4A}"/>
              </a:ext>
            </a:extLst>
          </p:cNvPr>
          <p:cNvSpPr txBox="1">
            <a:spLocks/>
          </p:cNvSpPr>
          <p:nvPr/>
        </p:nvSpPr>
        <p:spPr bwMode="gray">
          <a:xfrm>
            <a:off x="5820629" y="4351333"/>
            <a:ext cx="2196477" cy="35639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800" dirty="0">
                <a:solidFill>
                  <a:schemeClr val="tx1"/>
                </a:solidFill>
              </a:rPr>
              <a:t>Leistung aus der </a:t>
            </a:r>
            <a:r>
              <a:rPr lang="de-DE" sz="1800" dirty="0" err="1">
                <a:solidFill>
                  <a:schemeClr val="tx1"/>
                </a:solidFill>
              </a:rPr>
              <a:t>bAV</a:t>
            </a:r>
            <a:r>
              <a:rPr lang="de-DE" sz="1800" dirty="0">
                <a:solidFill>
                  <a:schemeClr val="tx1"/>
                </a:solidFill>
              </a:rPr>
              <a:t> (Rente oder Kapital)</a:t>
            </a:r>
          </a:p>
        </p:txBody>
      </p:sp>
    </p:spTree>
    <p:extLst>
      <p:ext uri="{BB962C8B-B14F-4D97-AF65-F5344CB8AC3E}">
        <p14:creationId xmlns:p14="http://schemas.microsoft.com/office/powerpoint/2010/main" val="3438304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271603-3480-5251-3620-3CB9459B6F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8A24A346-C7B6-45BE-DB08-AED4858E6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err="1"/>
              <a:t>bAV</a:t>
            </a:r>
            <a:r>
              <a:rPr lang="de-DE" b="1" dirty="0"/>
              <a:t> für beherrschende Gesellschafter Geschäftsführer</a:t>
            </a:r>
          </a:p>
        </p:txBody>
      </p:sp>
      <p:sp>
        <p:nvSpPr>
          <p:cNvPr id="9" name="Titel 2">
            <a:extLst>
              <a:ext uri="{FF2B5EF4-FFF2-40B4-BE49-F238E27FC236}">
                <a16:creationId xmlns:a16="http://schemas.microsoft.com/office/drawing/2014/main" id="{982C2947-0F8F-27A0-3ED6-E5540528E822}"/>
              </a:ext>
            </a:extLst>
          </p:cNvPr>
          <p:cNvSpPr txBox="1">
            <a:spLocks/>
          </p:cNvSpPr>
          <p:nvPr/>
        </p:nvSpPr>
        <p:spPr bwMode="gray">
          <a:xfrm>
            <a:off x="382587" y="933450"/>
            <a:ext cx="11376025" cy="35639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dirty="0"/>
          </a:p>
        </p:txBody>
      </p:sp>
      <p:sp>
        <p:nvSpPr>
          <p:cNvPr id="10" name="Titel 2">
            <a:extLst>
              <a:ext uri="{FF2B5EF4-FFF2-40B4-BE49-F238E27FC236}">
                <a16:creationId xmlns:a16="http://schemas.microsoft.com/office/drawing/2014/main" id="{B3F37330-56F3-FD1C-946F-8FC9BBA875DD}"/>
              </a:ext>
            </a:extLst>
          </p:cNvPr>
          <p:cNvSpPr txBox="1">
            <a:spLocks/>
          </p:cNvSpPr>
          <p:nvPr/>
        </p:nvSpPr>
        <p:spPr bwMode="gray">
          <a:xfrm>
            <a:off x="382587" y="1695450"/>
            <a:ext cx="10903721" cy="35639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u="sng" dirty="0">
                <a:solidFill>
                  <a:schemeClr val="tx1"/>
                </a:solidFill>
              </a:rPr>
              <a:t>Staatliche Förderung</a:t>
            </a:r>
            <a:r>
              <a:rPr lang="de-DE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F9F9292-AC73-CE33-FB02-136B878B1D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3588" y="2786063"/>
            <a:ext cx="3957574" cy="2638697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C5A99285-E59A-0220-848E-5A42EDC418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424" y="3678314"/>
            <a:ext cx="5719046" cy="1746446"/>
          </a:xfrm>
          <a:prstGeom prst="rect">
            <a:avLst/>
          </a:prstGeom>
        </p:spPr>
      </p:pic>
      <p:sp>
        <p:nvSpPr>
          <p:cNvPr id="19" name="Rechteck 18">
            <a:extLst>
              <a:ext uri="{FF2B5EF4-FFF2-40B4-BE49-F238E27FC236}">
                <a16:creationId xmlns:a16="http://schemas.microsoft.com/office/drawing/2014/main" id="{CF38AA8D-123A-213D-54BC-638198A4D36A}"/>
              </a:ext>
            </a:extLst>
          </p:cNvPr>
          <p:cNvSpPr/>
          <p:nvPr/>
        </p:nvSpPr>
        <p:spPr>
          <a:xfrm>
            <a:off x="1141424" y="2516177"/>
            <a:ext cx="5719046" cy="857644"/>
          </a:xfrm>
          <a:prstGeom prst="rect">
            <a:avLst/>
          </a:prstGeom>
          <a:noFill/>
          <a:ln>
            <a:solidFill>
              <a:srgbClr val="C68C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ctr"/>
          <a:lstStyle/>
          <a:p>
            <a:pPr algn="ctr">
              <a:lnSpc>
                <a:spcPct val="110000"/>
              </a:lnSpc>
              <a:spcBef>
                <a:spcPts val="600"/>
              </a:spcBef>
            </a:pP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21" name="Inhaltsplatzhalter 5">
            <a:extLst>
              <a:ext uri="{FF2B5EF4-FFF2-40B4-BE49-F238E27FC236}">
                <a16:creationId xmlns:a16="http://schemas.microsoft.com/office/drawing/2014/main" id="{F94F32F3-3BAF-9674-9F0D-121C2197143A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1191872" y="2576101"/>
            <a:ext cx="5587299" cy="340213"/>
          </a:xfrm>
        </p:spPr>
        <p:txBody>
          <a:bodyPr/>
          <a:lstStyle/>
          <a:p>
            <a:r>
              <a:rPr lang="de-DE" sz="2000" dirty="0">
                <a:solidFill>
                  <a:srgbClr val="C68C2D"/>
                </a:solidFill>
              </a:rPr>
              <a:t>Beitragsbemessungsgrenze (BBG) im Jahr 2026</a:t>
            </a:r>
          </a:p>
        </p:txBody>
      </p:sp>
      <p:sp>
        <p:nvSpPr>
          <p:cNvPr id="27" name="Inhaltsplatzhalter 5">
            <a:extLst>
              <a:ext uri="{FF2B5EF4-FFF2-40B4-BE49-F238E27FC236}">
                <a16:creationId xmlns:a16="http://schemas.microsoft.com/office/drawing/2014/main" id="{D1816307-5C6A-F0C6-4993-F1CE50A57256}"/>
              </a:ext>
            </a:extLst>
          </p:cNvPr>
          <p:cNvSpPr txBox="1">
            <a:spLocks/>
          </p:cNvSpPr>
          <p:nvPr/>
        </p:nvSpPr>
        <p:spPr bwMode="gray">
          <a:xfrm>
            <a:off x="2730586" y="2815508"/>
            <a:ext cx="2345910" cy="3402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8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1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1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1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1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4000" dirty="0">
                <a:solidFill>
                  <a:srgbClr val="C68C2D"/>
                </a:solidFill>
              </a:rPr>
              <a:t>101.400 €</a:t>
            </a:r>
          </a:p>
        </p:txBody>
      </p:sp>
      <p:sp>
        <p:nvSpPr>
          <p:cNvPr id="28" name="Titel 2">
            <a:extLst>
              <a:ext uri="{FF2B5EF4-FFF2-40B4-BE49-F238E27FC236}">
                <a16:creationId xmlns:a16="http://schemas.microsoft.com/office/drawing/2014/main" id="{13FDBB24-61F0-9BE9-A8A4-02DCDBF21014}"/>
              </a:ext>
            </a:extLst>
          </p:cNvPr>
          <p:cNvSpPr txBox="1">
            <a:spLocks/>
          </p:cNvSpPr>
          <p:nvPr/>
        </p:nvSpPr>
        <p:spPr bwMode="gray">
          <a:xfrm>
            <a:off x="490844" y="5746353"/>
            <a:ext cx="10903721" cy="35639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>
                <a:solidFill>
                  <a:schemeClr val="tx1"/>
                </a:solidFill>
              </a:rPr>
              <a:t>Beiträge zur betrieblichen Altersvorsorge sind bis 8.112 € p.a. nicht zu versteuern!</a:t>
            </a:r>
          </a:p>
        </p:txBody>
      </p:sp>
    </p:spTree>
    <p:extLst>
      <p:ext uri="{BB962C8B-B14F-4D97-AF65-F5344CB8AC3E}">
        <p14:creationId xmlns:p14="http://schemas.microsoft.com/office/powerpoint/2010/main" val="3970381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28D7A6-06C6-2521-C92F-5460540F95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628D5769-DED4-7C74-501E-585FA3FEC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err="1"/>
              <a:t>bAV</a:t>
            </a:r>
            <a:r>
              <a:rPr lang="de-DE" b="1" dirty="0"/>
              <a:t> für beherrschende Gesellschafter Geschäftsführer</a:t>
            </a:r>
          </a:p>
        </p:txBody>
      </p:sp>
      <p:sp>
        <p:nvSpPr>
          <p:cNvPr id="9" name="Titel 2">
            <a:extLst>
              <a:ext uri="{FF2B5EF4-FFF2-40B4-BE49-F238E27FC236}">
                <a16:creationId xmlns:a16="http://schemas.microsoft.com/office/drawing/2014/main" id="{A6B70750-0367-05CC-8E6A-4F76AE15F238}"/>
              </a:ext>
            </a:extLst>
          </p:cNvPr>
          <p:cNvSpPr txBox="1">
            <a:spLocks/>
          </p:cNvSpPr>
          <p:nvPr/>
        </p:nvSpPr>
        <p:spPr bwMode="gray">
          <a:xfrm>
            <a:off x="382587" y="933450"/>
            <a:ext cx="11376025" cy="35639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dirty="0"/>
          </a:p>
        </p:txBody>
      </p:sp>
      <p:sp>
        <p:nvSpPr>
          <p:cNvPr id="10" name="Titel 2">
            <a:extLst>
              <a:ext uri="{FF2B5EF4-FFF2-40B4-BE49-F238E27FC236}">
                <a16:creationId xmlns:a16="http://schemas.microsoft.com/office/drawing/2014/main" id="{4C6CD225-9CDC-FB52-25A2-E87E931E97C6}"/>
              </a:ext>
            </a:extLst>
          </p:cNvPr>
          <p:cNvSpPr txBox="1">
            <a:spLocks/>
          </p:cNvSpPr>
          <p:nvPr/>
        </p:nvSpPr>
        <p:spPr bwMode="gray">
          <a:xfrm>
            <a:off x="382587" y="1695450"/>
            <a:ext cx="10903721" cy="35639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u="sng" dirty="0">
                <a:solidFill>
                  <a:schemeClr val="tx1"/>
                </a:solidFill>
              </a:rPr>
              <a:t>Staatliche Förderung 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66CB569-1660-1D41-C9BB-408FF38001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987" y="2785563"/>
            <a:ext cx="6888294" cy="3119778"/>
          </a:xfrm>
          <a:prstGeom prst="rect">
            <a:avLst/>
          </a:prstGeom>
        </p:spPr>
      </p:pic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B1EE4726-B9D1-C08C-8622-F1BCD5B906FF}"/>
              </a:ext>
            </a:extLst>
          </p:cNvPr>
          <p:cNvGrpSpPr/>
          <p:nvPr/>
        </p:nvGrpSpPr>
        <p:grpSpPr>
          <a:xfrm rot="253176">
            <a:off x="7502186" y="5544436"/>
            <a:ext cx="1704595" cy="1116198"/>
            <a:chOff x="7422360" y="5536851"/>
            <a:chExt cx="1784701" cy="1116198"/>
          </a:xfrm>
        </p:grpSpPr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903A2677-8103-6A55-F299-DD98636B383C}"/>
                </a:ext>
              </a:extLst>
            </p:cNvPr>
            <p:cNvSpPr/>
            <p:nvPr/>
          </p:nvSpPr>
          <p:spPr>
            <a:xfrm>
              <a:off x="7422360" y="5536851"/>
              <a:ext cx="1784701" cy="1116198"/>
            </a:xfrm>
            <a:prstGeom prst="ellipse">
              <a:avLst/>
            </a:prstGeom>
            <a:solidFill>
              <a:srgbClr val="D428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rtlCol="0" anchor="ctr"/>
            <a:lstStyle/>
            <a:p>
              <a:pPr algn="ctr">
                <a:lnSpc>
                  <a:spcPct val="110000"/>
                </a:lnSpc>
                <a:spcBef>
                  <a:spcPts val="600"/>
                </a:spcBef>
              </a:pPr>
              <a:endParaRPr lang="de-DE" sz="1600" dirty="0">
                <a:solidFill>
                  <a:schemeClr val="tx1"/>
                </a:solidFill>
              </a:endParaRPr>
            </a:p>
          </p:txBody>
        </p:sp>
        <p:sp>
          <p:nvSpPr>
            <p:cNvPr id="11" name="Titel 2">
              <a:extLst>
                <a:ext uri="{FF2B5EF4-FFF2-40B4-BE49-F238E27FC236}">
                  <a16:creationId xmlns:a16="http://schemas.microsoft.com/office/drawing/2014/main" id="{7C24BDC1-CD8F-43E3-806D-5C87254B2127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7508537" y="5804443"/>
              <a:ext cx="1615429" cy="356393"/>
            </a:xfrm>
            <a:prstGeom prst="rect">
              <a:avLst/>
            </a:prstGeom>
          </p:spPr>
          <p:txBody>
            <a:bodyPr vert="horz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200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de-DE" dirty="0">
                  <a:solidFill>
                    <a:schemeClr val="bg1"/>
                  </a:solidFill>
                </a:rPr>
                <a:t>Förderquote</a:t>
              </a:r>
            </a:p>
            <a:p>
              <a:pPr algn="ctr"/>
              <a:r>
                <a:rPr lang="de-DE" dirty="0">
                  <a:solidFill>
                    <a:schemeClr val="bg1"/>
                  </a:solidFill>
                </a:rPr>
                <a:t>über 46 %</a:t>
              </a:r>
            </a:p>
          </p:txBody>
        </p:sp>
      </p:grpSp>
      <p:sp>
        <p:nvSpPr>
          <p:cNvPr id="13" name="Titel 2">
            <a:extLst>
              <a:ext uri="{FF2B5EF4-FFF2-40B4-BE49-F238E27FC236}">
                <a16:creationId xmlns:a16="http://schemas.microsoft.com/office/drawing/2014/main" id="{A1C9E13D-D940-FBA2-A1E0-8409E58B860F}"/>
              </a:ext>
            </a:extLst>
          </p:cNvPr>
          <p:cNvSpPr txBox="1">
            <a:spLocks/>
          </p:cNvSpPr>
          <p:nvPr/>
        </p:nvSpPr>
        <p:spPr bwMode="gray">
          <a:xfrm>
            <a:off x="382586" y="2122005"/>
            <a:ext cx="11588576" cy="35639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>
                <a:solidFill>
                  <a:schemeClr val="tx1"/>
                </a:solidFill>
              </a:rPr>
              <a:t>Monatliche Abgabenersparnis 278,86 € bedeutet im Jahr: 3.346,32 €</a:t>
            </a:r>
          </a:p>
          <a:p>
            <a:r>
              <a:rPr lang="de-DE" dirty="0">
                <a:solidFill>
                  <a:schemeClr val="tx1"/>
                </a:solidFill>
              </a:rPr>
              <a:t>in 10 oder 20 Jahren…. 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F6CDF404-18D0-CD76-26C9-43CEBB26C6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987" y="6102535"/>
            <a:ext cx="5191925" cy="509969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C53063B1-EB47-8773-998B-EA926CC2B5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6779" y="2984811"/>
            <a:ext cx="1819529" cy="241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2693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F8C972-37EE-0C27-A7B9-CA69E56EC3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9">
            <a:extLst>
              <a:ext uri="{FF2B5EF4-FFF2-40B4-BE49-F238E27FC236}">
                <a16:creationId xmlns:a16="http://schemas.microsoft.com/office/drawing/2014/main" id="{4BEEB160-7638-F1E0-86D1-EEE3FD524B15}"/>
              </a:ext>
            </a:extLst>
          </p:cNvPr>
          <p:cNvSpPr txBox="1">
            <a:spLocks/>
          </p:cNvSpPr>
          <p:nvPr/>
        </p:nvSpPr>
        <p:spPr>
          <a:xfrm>
            <a:off x="433388" y="1052513"/>
            <a:ext cx="6018212" cy="1296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8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1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1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1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1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de-DE" sz="2000" u="sng" dirty="0"/>
              <a:t>Die Beitragsanlageoptionen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A580E95C-794C-E312-6BA0-A5BFF8DE10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1836" y="207524"/>
            <a:ext cx="1803209" cy="2986963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C12E1E8B-EC22-0E68-34BA-F8DDAA774C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1836" y="3289080"/>
            <a:ext cx="1803209" cy="3258504"/>
          </a:xfrm>
          <a:prstGeom prst="rect">
            <a:avLst/>
          </a:prstGeom>
        </p:spPr>
      </p:pic>
      <p:sp>
        <p:nvSpPr>
          <p:cNvPr id="7" name="Titel 2">
            <a:extLst>
              <a:ext uri="{FF2B5EF4-FFF2-40B4-BE49-F238E27FC236}">
                <a16:creationId xmlns:a16="http://schemas.microsoft.com/office/drawing/2014/main" id="{E2466875-4E9B-A1B0-1246-7BBA8AAAF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476250"/>
            <a:ext cx="11376025" cy="712787"/>
          </a:xfrm>
        </p:spPr>
        <p:txBody>
          <a:bodyPr/>
          <a:lstStyle/>
          <a:p>
            <a:r>
              <a:rPr lang="de-DE" b="1" dirty="0" err="1"/>
              <a:t>bAV</a:t>
            </a:r>
            <a:r>
              <a:rPr lang="de-DE" b="1" dirty="0"/>
              <a:t> für beherrschende Gesellschafter Geschäftsführer</a:t>
            </a:r>
          </a:p>
        </p:txBody>
      </p:sp>
      <p:sp>
        <p:nvSpPr>
          <p:cNvPr id="2" name="Inhaltsplatzhalter 5">
            <a:extLst>
              <a:ext uri="{FF2B5EF4-FFF2-40B4-BE49-F238E27FC236}">
                <a16:creationId xmlns:a16="http://schemas.microsoft.com/office/drawing/2014/main" id="{E270EE37-1B1D-4A3A-5BEE-885C79081744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33388" y="1683363"/>
            <a:ext cx="8426833" cy="2484800"/>
          </a:xfrm>
        </p:spPr>
        <p:txBody>
          <a:bodyPr/>
          <a:lstStyle/>
          <a:p>
            <a:r>
              <a:rPr lang="de-DE" sz="2000" dirty="0"/>
              <a:t>Neben der staatlichen Steuerförderung können Sie als </a:t>
            </a:r>
            <a:r>
              <a:rPr lang="de-DE" sz="2000" dirty="0" err="1"/>
              <a:t>bGGF</a:t>
            </a:r>
            <a:r>
              <a:rPr lang="de-DE" sz="2000" dirty="0"/>
              <a:t> weitere Vorteile im Rahmen einer </a:t>
            </a:r>
            <a:r>
              <a:rPr lang="de-DE" sz="2000" dirty="0" err="1"/>
              <a:t>bAV</a:t>
            </a:r>
            <a:r>
              <a:rPr lang="de-DE" sz="2000" dirty="0"/>
              <a:t> nutzen.</a:t>
            </a:r>
          </a:p>
          <a:p>
            <a:endParaRPr lang="de-DE" sz="2000" dirty="0"/>
          </a:p>
          <a:p>
            <a:r>
              <a:rPr lang="de-DE" sz="2000" dirty="0"/>
              <a:t>Grundlage ist, dass Sie als </a:t>
            </a:r>
            <a:r>
              <a:rPr lang="de-DE" sz="2000" dirty="0" err="1"/>
              <a:t>bGGF</a:t>
            </a:r>
            <a:r>
              <a:rPr lang="de-DE" sz="2000" dirty="0"/>
              <a:t> nicht als Arbeitnehmer im Sinne des Betriebsrentengesetzes (BetrAVG) gelten. </a:t>
            </a:r>
          </a:p>
          <a:p>
            <a:endParaRPr lang="de-DE" sz="2000" dirty="0"/>
          </a:p>
          <a:p>
            <a:r>
              <a:rPr lang="de-DE" sz="2000" dirty="0"/>
              <a:t>Dementsprechend können Sie die Form der Beitragsanlage frei wählen und unterliegen keiner gesetzlichen Einschränkung.</a:t>
            </a:r>
          </a:p>
        </p:txBody>
      </p:sp>
    </p:spTree>
    <p:extLst>
      <p:ext uri="{BB962C8B-B14F-4D97-AF65-F5344CB8AC3E}">
        <p14:creationId xmlns:p14="http://schemas.microsoft.com/office/powerpoint/2010/main" val="2078263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9">
            <a:extLst>
              <a:ext uri="{FF2B5EF4-FFF2-40B4-BE49-F238E27FC236}">
                <a16:creationId xmlns:a16="http://schemas.microsoft.com/office/drawing/2014/main" id="{701BBEF5-CD74-48C5-8F33-A3B2A8A18EDB}"/>
              </a:ext>
            </a:extLst>
          </p:cNvPr>
          <p:cNvSpPr txBox="1">
            <a:spLocks/>
          </p:cNvSpPr>
          <p:nvPr/>
        </p:nvSpPr>
        <p:spPr>
          <a:xfrm>
            <a:off x="433388" y="1052513"/>
            <a:ext cx="6018212" cy="1296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8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1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1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1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1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de-DE" sz="2000" u="sng" dirty="0"/>
              <a:t>Die Beitragsanlageoptionen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64F2BC82-373B-1A63-4DA9-A6F1870DF3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1836" y="207524"/>
            <a:ext cx="1803209" cy="2986963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537B15F2-6CBD-BC51-EDC8-D97277BED6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1836" y="3289080"/>
            <a:ext cx="1803209" cy="3258504"/>
          </a:xfrm>
          <a:prstGeom prst="rect">
            <a:avLst/>
          </a:prstGeom>
        </p:spPr>
      </p:pic>
      <p:sp>
        <p:nvSpPr>
          <p:cNvPr id="7" name="Titel 2">
            <a:extLst>
              <a:ext uri="{FF2B5EF4-FFF2-40B4-BE49-F238E27FC236}">
                <a16:creationId xmlns:a16="http://schemas.microsoft.com/office/drawing/2014/main" id="{793FA2D2-F24F-AB84-5CBA-6FDFC9664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476250"/>
            <a:ext cx="11376025" cy="712787"/>
          </a:xfrm>
        </p:spPr>
        <p:txBody>
          <a:bodyPr/>
          <a:lstStyle/>
          <a:p>
            <a:r>
              <a:rPr lang="de-DE" b="1" dirty="0" err="1"/>
              <a:t>bAV</a:t>
            </a:r>
            <a:r>
              <a:rPr lang="de-DE" b="1" dirty="0"/>
              <a:t> für beherrschende Gesellschafter Geschäftsführer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1237D799-CF78-2859-B757-FAE0BF0C8B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294" y="1457369"/>
            <a:ext cx="7581445" cy="467857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9B2C5CE4-F7D3-5D06-52A6-0258860F83E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8927" t="6638" r="45251" b="70858"/>
          <a:stretch>
            <a:fillRect/>
          </a:stretch>
        </p:blipFill>
        <p:spPr>
          <a:xfrm>
            <a:off x="307404" y="1857061"/>
            <a:ext cx="3430990" cy="1138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4521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DA7940-19EB-F134-36D7-1939BA474F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9">
            <a:extLst>
              <a:ext uri="{FF2B5EF4-FFF2-40B4-BE49-F238E27FC236}">
                <a16:creationId xmlns:a16="http://schemas.microsoft.com/office/drawing/2014/main" id="{6C7150B6-7C20-0AD8-B81A-5CF3AD70E05E}"/>
              </a:ext>
            </a:extLst>
          </p:cNvPr>
          <p:cNvSpPr txBox="1">
            <a:spLocks/>
          </p:cNvSpPr>
          <p:nvPr/>
        </p:nvSpPr>
        <p:spPr>
          <a:xfrm>
            <a:off x="433388" y="1052513"/>
            <a:ext cx="6018212" cy="1296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8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1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1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1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1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de-DE" sz="2000" u="sng" dirty="0"/>
              <a:t>Die Beitragsanlageoptionen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2DB423D4-ED81-CE51-AC01-DA9C63DAC1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1836" y="207524"/>
            <a:ext cx="1803209" cy="2986963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2A30F8F1-9D4B-F496-A803-0575A57D18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1836" y="3289080"/>
            <a:ext cx="1803209" cy="3258504"/>
          </a:xfrm>
          <a:prstGeom prst="rect">
            <a:avLst/>
          </a:prstGeom>
        </p:spPr>
      </p:pic>
      <p:sp>
        <p:nvSpPr>
          <p:cNvPr id="7" name="Titel 2">
            <a:extLst>
              <a:ext uri="{FF2B5EF4-FFF2-40B4-BE49-F238E27FC236}">
                <a16:creationId xmlns:a16="http://schemas.microsoft.com/office/drawing/2014/main" id="{73E522A0-5531-3161-B106-5C98EA4F1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476250"/>
            <a:ext cx="11376025" cy="712787"/>
          </a:xfrm>
        </p:spPr>
        <p:txBody>
          <a:bodyPr/>
          <a:lstStyle/>
          <a:p>
            <a:r>
              <a:rPr lang="de-DE" b="1" dirty="0" err="1"/>
              <a:t>bAV</a:t>
            </a:r>
            <a:r>
              <a:rPr lang="de-DE" b="1" dirty="0"/>
              <a:t> für beherrschende Gesellschafter Geschäftsführer</a:t>
            </a:r>
          </a:p>
        </p:txBody>
      </p:sp>
      <p:sp>
        <p:nvSpPr>
          <p:cNvPr id="3" name="Textfeld 2">
            <a:hlinkClick r:id="" action="ppaction://noaction"/>
            <a:extLst>
              <a:ext uri="{FF2B5EF4-FFF2-40B4-BE49-F238E27FC236}">
                <a16:creationId xmlns:a16="http://schemas.microsoft.com/office/drawing/2014/main" id="{75FAECB4-721E-F282-77CA-676631A0AC00}"/>
              </a:ext>
            </a:extLst>
          </p:cNvPr>
          <p:cNvSpPr txBox="1"/>
          <p:nvPr/>
        </p:nvSpPr>
        <p:spPr>
          <a:xfrm>
            <a:off x="386110" y="1686496"/>
            <a:ext cx="7661077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72000" rIns="0" bIns="0" rtlCol="0" anchor="t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4 Strategiefonds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29 Einzelfonds </a:t>
            </a:r>
          </a:p>
          <a:p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4 aktiv gemanagte Einzelfonds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25 ETF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15 Fonds mit nachhaltigen Ansätzen (Art. </a:t>
            </a:r>
            <a:r>
              <a:rPr lang="de-DE"/>
              <a:t>8 und 9) 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endParaRPr lang="de-DE" dirty="0"/>
          </a:p>
        </p:txBody>
      </p:sp>
      <p:pic>
        <p:nvPicPr>
          <p:cNvPr id="4" name="Picture 13" descr="https://upload.wikimedia.org/wikipedia/de/thumb/f/fc/Pictet.svg/2000px-Pictet.svg.png">
            <a:extLst>
              <a:ext uri="{FF2B5EF4-FFF2-40B4-BE49-F238E27FC236}">
                <a16:creationId xmlns:a16="http://schemas.microsoft.com/office/drawing/2014/main" id="{8CF91396-4C85-48F7-6150-4D43A0F868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027" y="3064237"/>
            <a:ext cx="1750256" cy="539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0" descr="http://pressemitteilung.ws/files/Logo_SAUREN_4c.jpg">
            <a:extLst>
              <a:ext uri="{FF2B5EF4-FFF2-40B4-BE49-F238E27FC236}">
                <a16:creationId xmlns:a16="http://schemas.microsoft.com/office/drawing/2014/main" id="{FC4D77FE-BDCC-1B0C-0E49-0605299B4D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4241" y="6147240"/>
            <a:ext cx="1373188" cy="35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Bildergebnis für logo amundi">
            <a:hlinkClick r:id="rId6"/>
            <a:extLst>
              <a:ext uri="{FF2B5EF4-FFF2-40B4-BE49-F238E27FC236}">
                <a16:creationId xmlns:a16="http://schemas.microsoft.com/office/drawing/2014/main" id="{009496F0-8656-702C-B30C-EB197311E1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125" y="1373790"/>
            <a:ext cx="1269127" cy="667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iShares Erfahrungen: Die ETF-Tochter von BlackRock im Test | finanzen.net">
            <a:extLst>
              <a:ext uri="{FF2B5EF4-FFF2-40B4-BE49-F238E27FC236}">
                <a16:creationId xmlns:a16="http://schemas.microsoft.com/office/drawing/2014/main" id="{4BAF6992-AA91-05EB-38C5-6ADEDED71A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706" y="1062962"/>
            <a:ext cx="1322557" cy="607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9A067469-7662-0FC0-600F-437D0CB2E2F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05304" y="2688743"/>
            <a:ext cx="1315165" cy="730647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C83BEBA9-F56D-B127-F383-513D7307DC7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91801" y="1981960"/>
            <a:ext cx="1315165" cy="687174"/>
          </a:xfrm>
          <a:prstGeom prst="rect">
            <a:avLst/>
          </a:prstGeom>
        </p:spPr>
      </p:pic>
      <p:pic>
        <p:nvPicPr>
          <p:cNvPr id="13" name="Picture 2" descr="Absolute Return und Wertsicherung - HanseMerkur Trust AG">
            <a:extLst>
              <a:ext uri="{FF2B5EF4-FFF2-40B4-BE49-F238E27FC236}">
                <a16:creationId xmlns:a16="http://schemas.microsoft.com/office/drawing/2014/main" id="{9DD206FE-AA7E-9085-4177-60FBF337CF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983" y="838122"/>
            <a:ext cx="1833349" cy="350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5656D078-FF16-7677-0D23-F3D74C882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370" y="4009488"/>
            <a:ext cx="1522893" cy="584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Finanzmesse - DWS Xtrackers">
            <a:extLst>
              <a:ext uri="{FF2B5EF4-FFF2-40B4-BE49-F238E27FC236}">
                <a16:creationId xmlns:a16="http://schemas.microsoft.com/office/drawing/2014/main" id="{5197DAAC-20FD-BA39-41B6-6DCD83B9C6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772" y="4424599"/>
            <a:ext cx="1213720" cy="746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Degroof Petercam AM | Investment Manager">
            <a:extLst>
              <a:ext uri="{FF2B5EF4-FFF2-40B4-BE49-F238E27FC236}">
                <a16:creationId xmlns:a16="http://schemas.microsoft.com/office/drawing/2014/main" id="{76F6D266-F1F8-154E-045C-15E2F59CB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558" y="2051551"/>
            <a:ext cx="1322557" cy="653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>
            <a:extLst>
              <a:ext uri="{FF2B5EF4-FFF2-40B4-BE49-F238E27FC236}">
                <a16:creationId xmlns:a16="http://schemas.microsoft.com/office/drawing/2014/main" id="{81D7E265-D5D1-DED4-EB66-F39EA7A78E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103" y="3642338"/>
            <a:ext cx="2052229" cy="374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State Street Global Advisers Logo and symbol, meaning, history, PNG, brand">
            <a:extLst>
              <a:ext uri="{FF2B5EF4-FFF2-40B4-BE49-F238E27FC236}">
                <a16:creationId xmlns:a16="http://schemas.microsoft.com/office/drawing/2014/main" id="{1DDE6AF1-8ABB-52A2-6EE2-45B97BCE8F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269" y="5503101"/>
            <a:ext cx="1333758" cy="746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VanEck World Equal Weight Screened UCITS ETF A | A12HWR | NL0010408704">
            <a:extLst>
              <a:ext uri="{FF2B5EF4-FFF2-40B4-BE49-F238E27FC236}">
                <a16:creationId xmlns:a16="http://schemas.microsoft.com/office/drawing/2014/main" id="{B093DA5E-95EF-7211-CB67-86719EF092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558" y="5183467"/>
            <a:ext cx="1323613" cy="639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433530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-Master_16zu9">
  <a:themeElements>
    <a:clrScheme name="HanseMerkur">
      <a:dk1>
        <a:sysClr val="windowText" lastClr="000000"/>
      </a:dk1>
      <a:lt1>
        <a:sysClr val="window" lastClr="FFFFFF"/>
      </a:lt1>
      <a:dk2>
        <a:srgbClr val="00A075"/>
      </a:dk2>
      <a:lt2>
        <a:srgbClr val="E0F0E8"/>
      </a:lt2>
      <a:accent1>
        <a:srgbClr val="00A075"/>
      </a:accent1>
      <a:accent2>
        <a:srgbClr val="7DBF68"/>
      </a:accent2>
      <a:accent3>
        <a:srgbClr val="005E52"/>
      </a:accent3>
      <a:accent4>
        <a:srgbClr val="CBC3BB"/>
      </a:accent4>
      <a:accent5>
        <a:srgbClr val="918A87"/>
      </a:accent5>
      <a:accent6>
        <a:srgbClr val="54565A"/>
      </a:accent6>
      <a:hlink>
        <a:srgbClr val="00A075"/>
      </a:hlink>
      <a:folHlink>
        <a:srgbClr val="005E52"/>
      </a:folHlink>
    </a:clrScheme>
    <a:fontScheme name="HanseMerku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lIns="108000" tIns="72000" rIns="108000" bIns="72000" rtlCol="0" anchor="ctr"/>
      <a:lstStyle>
        <a:defPPr algn="ctr">
          <a:lnSpc>
            <a:spcPct val="110000"/>
          </a:lnSpc>
          <a:spcBef>
            <a:spcPts val="600"/>
          </a:spcBef>
          <a:defRPr sz="16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a:spPr>
      <a:bodyPr vert="horz" wrap="square" lIns="0" tIns="0" rIns="0" bIns="0" rtlCol="0">
        <a:noAutofit/>
      </a:bodyPr>
      <a:lstStyle>
        <a:defPPr algn="l">
          <a:defRPr sz="1600" dirty="0" err="1" smtClean="0"/>
        </a:defPPr>
      </a:lstStyle>
    </a:txDef>
  </a:objectDefaults>
  <a:extraClrSchemeLst/>
  <a:custClrLst>
    <a:custClr>
      <a:srgbClr val="641937"/>
    </a:custClr>
    <a:custClr>
      <a:srgbClr val="C68C2D"/>
    </a:custClr>
    <a:custClr>
      <a:srgbClr val="EBCD23"/>
    </a:custClr>
    <a:custClr>
      <a:srgbClr val="AAD0DC"/>
    </a:custClr>
    <a:custClr>
      <a:srgbClr val="918A87"/>
    </a:custClr>
    <a:custClr>
      <a:srgbClr val="324187"/>
    </a:custClr>
    <a:custClr>
      <a:srgbClr val="CD6937"/>
    </a:custClr>
    <a:custClr>
      <a:srgbClr val="825FAA"/>
    </a:custClr>
    <a:custClr>
      <a:srgbClr val="E4E4E4"/>
    </a:custClr>
    <a:custClr>
      <a:srgbClr val="FFFFFF"/>
    </a:custClr>
    <a:custClr>
      <a:srgbClr val="00A075"/>
    </a:custClr>
    <a:custClr>
      <a:srgbClr val="EBCD23"/>
    </a:custClr>
    <a:custClr>
      <a:srgbClr val="D4280A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</a:custClrLst>
  <a:extLst>
    <a:ext uri="{05A4C25C-085E-4340-85A3-A5531E510DB2}">
      <thm15:themeFamily xmlns:thm15="http://schemas.microsoft.com/office/thememl/2012/main" name="HanseMerkur_PowerPoint-Template_16zu9_.potx" id="{6340E609-5DA7-44AF-B955-3C30BCBE9443}" vid="{DAB8C097-4057-4465-8757-1FAF63AFEFAB}"/>
    </a:ext>
  </a:extLst>
</a:theme>
</file>

<file path=ppt/theme/theme2.xml><?xml version="1.0" encoding="utf-8"?>
<a:theme xmlns:a="http://schemas.openxmlformats.org/drawingml/2006/main" name="Office">
  <a:themeElements>
    <a:clrScheme name="HanseMerkur">
      <a:dk1>
        <a:sysClr val="windowText" lastClr="000000"/>
      </a:dk1>
      <a:lt1>
        <a:sysClr val="window" lastClr="FFFFFF"/>
      </a:lt1>
      <a:dk2>
        <a:srgbClr val="00A075"/>
      </a:dk2>
      <a:lt2>
        <a:srgbClr val="E0F0E8"/>
      </a:lt2>
      <a:accent1>
        <a:srgbClr val="00A075"/>
      </a:accent1>
      <a:accent2>
        <a:srgbClr val="7DBF68"/>
      </a:accent2>
      <a:accent3>
        <a:srgbClr val="005E52"/>
      </a:accent3>
      <a:accent4>
        <a:srgbClr val="CBC3BB"/>
      </a:accent4>
      <a:accent5>
        <a:srgbClr val="918A87"/>
      </a:accent5>
      <a:accent6>
        <a:srgbClr val="54565A"/>
      </a:accent6>
      <a:hlink>
        <a:srgbClr val="00A075"/>
      </a:hlink>
      <a:folHlink>
        <a:srgbClr val="005E52"/>
      </a:folHlink>
    </a:clrScheme>
    <a:fontScheme name="HanseMerku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HanseMerkur">
      <a:dk1>
        <a:sysClr val="windowText" lastClr="000000"/>
      </a:dk1>
      <a:lt1>
        <a:sysClr val="window" lastClr="FFFFFF"/>
      </a:lt1>
      <a:dk2>
        <a:srgbClr val="00A075"/>
      </a:dk2>
      <a:lt2>
        <a:srgbClr val="E0F0E8"/>
      </a:lt2>
      <a:accent1>
        <a:srgbClr val="00A075"/>
      </a:accent1>
      <a:accent2>
        <a:srgbClr val="7DBF68"/>
      </a:accent2>
      <a:accent3>
        <a:srgbClr val="005E52"/>
      </a:accent3>
      <a:accent4>
        <a:srgbClr val="CBC3BB"/>
      </a:accent4>
      <a:accent5>
        <a:srgbClr val="918A87"/>
      </a:accent5>
      <a:accent6>
        <a:srgbClr val="54565A"/>
      </a:accent6>
      <a:hlink>
        <a:srgbClr val="00A075"/>
      </a:hlink>
      <a:folHlink>
        <a:srgbClr val="005E52"/>
      </a:folHlink>
    </a:clrScheme>
    <a:fontScheme name="HanseMerku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PowerPoint-Master_16zu9</Template>
  <TotalTime>0</TotalTime>
  <Words>394</Words>
  <Application>Microsoft Office PowerPoint</Application>
  <PresentationFormat>Breitbild</PresentationFormat>
  <Paragraphs>71</Paragraphs>
  <Slides>13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5" baseType="lpstr">
      <vt:lpstr>Arial</vt:lpstr>
      <vt:lpstr>PowerPoint-Master_16zu9</vt:lpstr>
      <vt:lpstr>bAV Care</vt:lpstr>
      <vt:lpstr>bAV für beherrschende Gesellschafter Geschäftsführer</vt:lpstr>
      <vt:lpstr>bAV für beherrschende Gesellschafter Geschäftsführer</vt:lpstr>
      <vt:lpstr>bAV für beherrschende Gesellschafter Geschäftsführer</vt:lpstr>
      <vt:lpstr>bAV für beherrschende Gesellschafter Geschäftsführer</vt:lpstr>
      <vt:lpstr>bAV für beherrschende Gesellschafter Geschäftsführer</vt:lpstr>
      <vt:lpstr>bAV für beherrschende Gesellschafter Geschäftsführer</vt:lpstr>
      <vt:lpstr>bAV für beherrschende Gesellschafter Geschäftsführer</vt:lpstr>
      <vt:lpstr>bAV für beherrschende Gesellschafter Geschäftsführer</vt:lpstr>
      <vt:lpstr>bAV für beherrschende Gesellschafter Geschäftsführer</vt:lpstr>
      <vt:lpstr>bAV für beherrschende Gesellschafter Geschäftsführer</vt:lpstr>
      <vt:lpstr>bAV für beherrschende Gesellschafter Geschäftsführer</vt:lpstr>
      <vt:lpstr>PowerPoint-Präsentation</vt:lpstr>
    </vt:vector>
  </TitlesOfParts>
  <Company>HamseMerkur Versicherungen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Thomas Gilleßen</dc:creator>
  <cp:lastModifiedBy>Gilleßen, Thomas</cp:lastModifiedBy>
  <cp:revision>145</cp:revision>
  <dcterms:created xsi:type="dcterms:W3CDTF">2019-02-04T09:17:25Z</dcterms:created>
  <dcterms:modified xsi:type="dcterms:W3CDTF">2026-05-20T07:53:13Z</dcterms:modified>
</cp:coreProperties>
</file>