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jpg" ContentType="image/jpe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ags/tag2.xml" ContentType="application/vnd.openxmlformats-officedocument.presentationml.tags+xml"/>
  <Override PartName="/ppt/theme/theme2.xml" ContentType="application/vnd.openxmlformats-officedocument.theme+xml"/>
  <Override PartName="/ppt/theme/theme3.xml" ContentType="application/vnd.openxmlformats-officedocument.theme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5"/>
  </p:notesMasterIdLst>
  <p:handoutMasterIdLst>
    <p:handoutMasterId r:id="rId16"/>
  </p:handoutMasterIdLst>
  <p:sldIdLst>
    <p:sldId id="256" r:id="rId2"/>
    <p:sldId id="258" r:id="rId3"/>
    <p:sldId id="1074" r:id="rId4"/>
    <p:sldId id="404" r:id="rId5"/>
    <p:sldId id="1076" r:id="rId6"/>
    <p:sldId id="1075" r:id="rId7"/>
    <p:sldId id="1057" r:id="rId8"/>
    <p:sldId id="1058" r:id="rId9"/>
    <p:sldId id="1059" r:id="rId10"/>
    <p:sldId id="1060" r:id="rId11"/>
    <p:sldId id="1061" r:id="rId12"/>
    <p:sldId id="1049" r:id="rId13"/>
    <p:sldId id="1062" r:id="rId14"/>
  </p:sldIdLst>
  <p:sldSz cx="12192000" cy="6858000"/>
  <p:notesSz cx="6858000" cy="9144000"/>
  <p:custDataLst>
    <p:tags r:id="rId17"/>
  </p:custDataLst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935" userDrawn="1">
          <p15:clr>
            <a:srgbClr val="A4A3A4"/>
          </p15:clr>
        </p15:guide>
        <p15:guide id="3" pos="257" userDrawn="1">
          <p15:clr>
            <a:srgbClr val="A4A3A4"/>
          </p15:clr>
        </p15:guide>
        <p15:guide id="5" orient="horz" pos="3770" userDrawn="1">
          <p15:clr>
            <a:srgbClr val="A4A3A4"/>
          </p15:clr>
        </p15:guide>
        <p15:guide id="6" pos="2525" userDrawn="1">
          <p15:clr>
            <a:srgbClr val="A4A3A4"/>
          </p15:clr>
        </p15:guide>
        <p15:guide id="7" pos="2706" userDrawn="1">
          <p15:clr>
            <a:srgbClr val="A4A3A4"/>
          </p15:clr>
        </p15:guide>
        <p15:guide id="8" pos="4974" userDrawn="1">
          <p15:clr>
            <a:srgbClr val="A4A3A4"/>
          </p15:clr>
        </p15:guide>
        <p15:guide id="9" pos="5155" userDrawn="1">
          <p15:clr>
            <a:srgbClr val="A4A3A4"/>
          </p15:clr>
        </p15:guide>
        <p15:guide id="10" orient="horz" pos="300" userDrawn="1">
          <p15:clr>
            <a:srgbClr val="A4A3A4"/>
          </p15:clr>
        </p15:guide>
        <p15:guide id="12" orient="horz" pos="2273" userDrawn="1">
          <p15:clr>
            <a:srgbClr val="A4A3A4"/>
          </p15:clr>
        </p15:guide>
        <p15:guide id="13" pos="3749" userDrawn="1">
          <p15:clr>
            <a:srgbClr val="A4A3A4"/>
          </p15:clr>
        </p15:guide>
        <p15:guide id="14" pos="3931" userDrawn="1">
          <p15:clr>
            <a:srgbClr val="A4A3A4"/>
          </p15:clr>
        </p15:guide>
        <p15:guide id="15" pos="7423" userDrawn="1">
          <p15:clr>
            <a:srgbClr val="A4A3A4"/>
          </p15:clr>
        </p15:guide>
        <p15:guide id="16" orient="horz" pos="2455" userDrawn="1">
          <p15:clr>
            <a:srgbClr val="A4A3A4"/>
          </p15:clr>
        </p15:guide>
        <p15:guide id="17" orient="horz" pos="4201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CECE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Helle Formatvorlage 1 - Akz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93" autoAdjust="0"/>
    <p:restoredTop sz="96376" autoAdjust="0"/>
  </p:normalViewPr>
  <p:slideViewPr>
    <p:cSldViewPr snapToGrid="0" showGuides="1">
      <p:cViewPr varScale="1">
        <p:scale>
          <a:sx n="67" d="100"/>
          <a:sy n="67" d="100"/>
        </p:scale>
        <p:origin x="568" y="44"/>
      </p:cViewPr>
      <p:guideLst>
        <p:guide orient="horz" pos="935"/>
        <p:guide pos="257"/>
        <p:guide orient="horz" pos="3770"/>
        <p:guide pos="2525"/>
        <p:guide pos="2706"/>
        <p:guide pos="4974"/>
        <p:guide pos="5155"/>
        <p:guide orient="horz" pos="300"/>
        <p:guide orient="horz" pos="2273"/>
        <p:guide pos="3749"/>
        <p:guide pos="3931"/>
        <p:guide pos="7423"/>
        <p:guide orient="horz" pos="2455"/>
        <p:guide orient="horz" pos="4201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73" d="100"/>
        <a:sy n="73" d="100"/>
      </p:scale>
      <p:origin x="0" y="-282"/>
    </p:cViewPr>
  </p:sorterViewPr>
  <p:notesViewPr>
    <p:cSldViewPr snapToGrid="0" showGuides="1">
      <p:cViewPr varScale="1">
        <p:scale>
          <a:sx n="115" d="100"/>
          <a:sy n="115" d="100"/>
        </p:scale>
        <p:origin x="5076" y="11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gs" Target="tags/tag1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liennummernplatzhalter 6">
            <a:extLst>
              <a:ext uri="{FF2B5EF4-FFF2-40B4-BE49-F238E27FC236}">
                <a16:creationId xmlns:a16="http://schemas.microsoft.com/office/drawing/2014/main" id="{991F4094-5DD3-473C-96DE-AD00724A511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5930811" y="8882563"/>
            <a:ext cx="568156" cy="138499"/>
          </a:xfrm>
          <a:prstGeom prst="rect">
            <a:avLst/>
          </a:prstGeom>
        </p:spPr>
        <p:txBody>
          <a:bodyPr vert="horz" wrap="square" lIns="0" tIns="0" rIns="0" bIns="0" rtlCol="0" anchor="b">
            <a:spAutoFit/>
          </a:bodyPr>
          <a:lstStyle>
            <a:lvl1pPr algn="r">
              <a:defRPr sz="900">
                <a:solidFill>
                  <a:schemeClr val="accent5"/>
                </a:solidFill>
              </a:defRPr>
            </a:lvl1pPr>
          </a:lstStyle>
          <a:p>
            <a:fld id="{309517E9-C179-4FD6-9CC5-98C0AC9D00C9}" type="slidenum">
              <a:rPr lang="de-DE" smtClean="0">
                <a:solidFill>
                  <a:schemeClr val="accent4"/>
                </a:solidFill>
              </a:rPr>
              <a:pPr/>
              <a:t>‹Nr.›</a:t>
            </a:fld>
            <a:endParaRPr lang="de-DE" dirty="0">
              <a:solidFill>
                <a:schemeClr val="accent4"/>
              </a:solidFill>
            </a:endParaRPr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272E9ACE-817F-4D64-82E8-0B68A95B5EE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 bwMode="gray">
          <a:xfrm>
            <a:off x="2994013" y="8591077"/>
            <a:ext cx="869975" cy="41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5841424"/>
      </p:ext>
    </p:extLst>
  </p:cSld>
  <p:clrMap bg1="lt1" tx1="dk1" bg2="lt2" tx2="dk2" accent1="accent1" accent2="accent2" accent3="accent3" accent4="accent4" accent5="accent5" accent6="accent6" hlink="hlink" folHlink="folHlink"/>
  <p:extLst>
    <p:ext uri="{56416CCD-93CA-4268-BC5B-53C4BB910035}">
      <p15:sldGuideLst xmlns:p15="http://schemas.microsoft.com/office/powerpoint/2012/main">
        <p15:guide id="1" orient="horz" pos="2880" userDrawn="1">
          <p15:clr>
            <a:srgbClr val="F26B43"/>
          </p15:clr>
        </p15:guide>
        <p15:guide id="2" pos="2160" userDrawn="1">
          <p15:clr>
            <a:srgbClr val="F26B43"/>
          </p15:clr>
        </p15:guide>
      </p15:sldGuideLst>
    </p:ext>
  </p:extLst>
</p:handoutMaster>
</file>

<file path=ppt/notesMasters/_rels/notes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0" tIns="0" rIns="0" bIns="0" rtlCol="0"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5930811" y="8882563"/>
            <a:ext cx="568156" cy="138499"/>
          </a:xfrm>
          <a:prstGeom prst="rect">
            <a:avLst/>
          </a:prstGeom>
        </p:spPr>
        <p:txBody>
          <a:bodyPr vert="horz" wrap="square" lIns="0" tIns="0" rIns="0" bIns="0" rtlCol="0" anchor="b">
            <a:spAutoFit/>
          </a:bodyPr>
          <a:lstStyle>
            <a:lvl1pPr algn="r">
              <a:defRPr sz="900">
                <a:solidFill>
                  <a:schemeClr val="accent4"/>
                </a:solidFill>
              </a:defRPr>
            </a:lvl1pPr>
          </a:lstStyle>
          <a:p>
            <a:fld id="{309517E9-C179-4FD6-9CC5-98C0AC9D00C9}" type="slidenum">
              <a:rPr lang="de-DE" smtClean="0"/>
              <a:pPr/>
              <a:t>‹Nr.›</a:t>
            </a:fld>
            <a:endParaRPr lang="de-DE" dirty="0"/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A9E0E741-0603-4663-94CB-8C20DA075C8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 bwMode="gray">
          <a:xfrm>
            <a:off x="2994013" y="8591077"/>
            <a:ext cx="869975" cy="41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86009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lnSpc>
        <a:spcPct val="100000"/>
      </a:lnSpc>
      <a:spcBef>
        <a:spcPts val="1200"/>
      </a:spcBef>
      <a:defRPr sz="1200" kern="1200">
        <a:solidFill>
          <a:schemeClr val="accent1"/>
        </a:solidFill>
        <a:latin typeface="+mn-lt"/>
        <a:ea typeface="+mn-ea"/>
        <a:cs typeface="+mn-cs"/>
      </a:defRPr>
    </a:lvl1pPr>
    <a:lvl2pPr marL="0" indent="0" algn="l" defTabSz="914400" rtl="0" eaLnBrk="1" latinLnBrk="0" hangingPunct="1">
      <a:lnSpc>
        <a:spcPct val="100000"/>
      </a:lnSpc>
      <a:spcBef>
        <a:spcPts val="800"/>
      </a:spcBef>
      <a:spcAft>
        <a:spcPts val="0"/>
      </a:spcAft>
      <a:buFont typeface="Arial" panose="020B0604020202020204" pitchFamily="34" charset="0"/>
      <a:buNone/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180000" indent="-180000" algn="l" defTabSz="914400" rtl="0" eaLnBrk="1" latinLnBrk="0" hangingPunct="1">
      <a:lnSpc>
        <a:spcPct val="100000"/>
      </a:lnSpc>
      <a:spcBef>
        <a:spcPts val="600"/>
      </a:spcBef>
      <a:spcAft>
        <a:spcPts val="0"/>
      </a:spcAft>
      <a:buFont typeface="Arial" panose="020B0604020202020204" pitchFamily="34" charset="0"/>
      <a:buChar char="•"/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360000" indent="-180000" algn="l" defTabSz="914400" rtl="0" eaLnBrk="1" latinLnBrk="0" hangingPunct="1">
      <a:lnSpc>
        <a:spcPct val="100000"/>
      </a:lnSpc>
      <a:spcBef>
        <a:spcPts val="300"/>
      </a:spcBef>
      <a:spcAft>
        <a:spcPts val="0"/>
      </a:spcAft>
      <a:buFont typeface="Arial" panose="020B0604020202020204" pitchFamily="34" charset="0"/>
      <a:buChar char="•"/>
      <a:defRPr sz="1000" kern="1200">
        <a:solidFill>
          <a:schemeClr val="tx1"/>
        </a:solidFill>
        <a:latin typeface="+mn-lt"/>
        <a:ea typeface="+mn-ea"/>
        <a:cs typeface="+mn-cs"/>
      </a:defRPr>
    </a:lvl4pPr>
    <a:lvl5pPr marL="540000" indent="-180000" algn="l" defTabSz="914400" rtl="0" eaLnBrk="1" latinLnBrk="0" hangingPunct="1">
      <a:lnSpc>
        <a:spcPct val="100000"/>
      </a:lnSpc>
      <a:spcBef>
        <a:spcPts val="300"/>
      </a:spcBef>
      <a:spcAft>
        <a:spcPts val="0"/>
      </a:spcAft>
      <a:buFont typeface="Arial" panose="020B0604020202020204" pitchFamily="34" charset="0"/>
      <a:buChar char="•"/>
      <a:defRPr sz="10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  <p:extLst>
    <p:ext uri="{620B2872-D7B9-4A21-9093-7833F8D536E1}">
      <p15:sldGuideLst xmlns:p15="http://schemas.microsoft.com/office/powerpoint/2012/main">
        <p15:guide id="1" orient="horz" pos="2880" userDrawn="1">
          <p15:clr>
            <a:srgbClr val="F26B43"/>
          </p15:clr>
        </p15:guide>
        <p15:guide id="2" pos="2160" userDrawn="1">
          <p15:clr>
            <a:srgbClr val="F26B43"/>
          </p15:clr>
        </p15:guide>
      </p15:sldGuideLst>
    </p:ext>
  </p:extLst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 mit Keyvisual und grüner Bo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>
            <a:extLst>
              <a:ext uri="{FF2B5EF4-FFF2-40B4-BE49-F238E27FC236}">
                <a16:creationId xmlns:a16="http://schemas.microsoft.com/office/drawing/2014/main" id="{16A88B88-38A1-E84A-DA50-BC3B30EA947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20783" r="16336" b="6184"/>
          <a:stretch/>
        </p:blipFill>
        <p:spPr>
          <a:xfrm flipH="1">
            <a:off x="106325" y="116958"/>
            <a:ext cx="11943299" cy="6614710"/>
          </a:xfrm>
          <a:prstGeom prst="rect">
            <a:avLst/>
          </a:prstGeom>
        </p:spPr>
      </p:pic>
      <p:sp>
        <p:nvSpPr>
          <p:cNvPr id="9" name="Rechteck: abgerundete Ecken 8">
            <a:extLst>
              <a:ext uri="{FF2B5EF4-FFF2-40B4-BE49-F238E27FC236}">
                <a16:creationId xmlns:a16="http://schemas.microsoft.com/office/drawing/2014/main" id="{A48B1841-01CE-4279-9287-D71C77AF46D6}"/>
              </a:ext>
            </a:extLst>
          </p:cNvPr>
          <p:cNvSpPr/>
          <p:nvPr userDrawn="1"/>
        </p:nvSpPr>
        <p:spPr bwMode="gray">
          <a:xfrm>
            <a:off x="5036776" y="2223000"/>
            <a:ext cx="6583774" cy="2412000"/>
          </a:xfrm>
          <a:prstGeom prst="roundRect">
            <a:avLst>
              <a:gd name="adj" fmla="val 2327"/>
            </a:avLst>
          </a:prstGeom>
          <a:gradFill flip="none" rotWithShape="1">
            <a:gsLst>
              <a:gs pos="10000">
                <a:schemeClr val="accent3">
                  <a:alpha val="95000"/>
                </a:schemeClr>
              </a:gs>
              <a:gs pos="80000">
                <a:schemeClr val="accent1">
                  <a:alpha val="95000"/>
                </a:schemeClr>
              </a:gs>
            </a:gsLst>
            <a:lin ang="195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b" anchorCtr="0" forceAA="0" compatLnSpc="1">
            <a:prstTxWarp prst="textNoShape">
              <a:avLst/>
            </a:prstTxWarp>
            <a:noAutofit/>
          </a:bodyPr>
          <a:lstStyle/>
          <a:p>
            <a:pPr lvl="0" indent="0" algn="ctr">
              <a:lnSpc>
                <a:spcPct val="110000"/>
              </a:lnSpc>
              <a:spcBef>
                <a:spcPts val="600"/>
              </a:spcBef>
              <a:buFontTx/>
              <a:buNone/>
            </a:pPr>
            <a:endParaRPr lang="de-DE" sz="100">
              <a:solidFill>
                <a:schemeClr val="accent3"/>
              </a:solidFill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D2D85246-262F-43D5-B7CF-2ADBC032F690}"/>
              </a:ext>
            </a:extLst>
          </p:cNvPr>
          <p:cNvSpPr>
            <a:spLocks noGrp="1"/>
          </p:cNvSpPr>
          <p:nvPr userDrawn="1">
            <p:ph type="ctrTitle"/>
          </p:nvPr>
        </p:nvSpPr>
        <p:spPr bwMode="gray">
          <a:xfrm>
            <a:off x="7841170" y="2411896"/>
            <a:ext cx="3577388" cy="1224000"/>
          </a:xfrm>
        </p:spPr>
        <p:txBody>
          <a:bodyPr anchor="b"/>
          <a:lstStyle>
            <a:lvl1pPr algn="l">
              <a:defRPr sz="2400" b="1">
                <a:solidFill>
                  <a:schemeClr val="bg1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DC174046-DE2F-40C3-9134-E5CB7E2B17CA}"/>
              </a:ext>
            </a:extLst>
          </p:cNvPr>
          <p:cNvSpPr>
            <a:spLocks noGrp="1"/>
          </p:cNvSpPr>
          <p:nvPr userDrawn="1">
            <p:ph type="subTitle" idx="1"/>
          </p:nvPr>
        </p:nvSpPr>
        <p:spPr bwMode="gray">
          <a:xfrm>
            <a:off x="7841170" y="3708000"/>
            <a:ext cx="3577388" cy="504000"/>
          </a:xfrm>
        </p:spPr>
        <p:txBody>
          <a:bodyPr vert="horz" lIns="0" tIns="0" rIns="0" bIns="0" rtlCol="0" anchor="t">
            <a:noAutofit/>
          </a:bodyPr>
          <a:lstStyle>
            <a:lvl1pPr>
              <a:spcBef>
                <a:spcPts val="0"/>
              </a:spcBef>
              <a:defRPr lang="de-DE" sz="1600" dirty="0">
                <a:solidFill>
                  <a:schemeClr val="bg1"/>
                </a:solidFill>
              </a:defRPr>
            </a:lvl1pPr>
          </a:lstStyle>
          <a:p>
            <a:pPr lvl="0">
              <a:lnSpc>
                <a:spcPct val="90000"/>
              </a:lnSpc>
            </a:pPr>
            <a:r>
              <a:rPr lang="de-DE"/>
              <a:t>Master-Untertitelformat bearbeiten</a:t>
            </a:r>
            <a:endParaRPr lang="de-DE" dirty="0"/>
          </a:p>
        </p:txBody>
      </p:sp>
      <p:sp>
        <p:nvSpPr>
          <p:cNvPr id="26" name="Textplatzhalter 11">
            <a:extLst>
              <a:ext uri="{FF2B5EF4-FFF2-40B4-BE49-F238E27FC236}">
                <a16:creationId xmlns:a16="http://schemas.microsoft.com/office/drawing/2014/main" id="{8A420F65-EF73-4FA3-A317-809F62D2E2D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 bwMode="gray">
          <a:xfrm>
            <a:off x="7841170" y="4294474"/>
            <a:ext cx="3577388" cy="144000"/>
          </a:xfrm>
        </p:spPr>
        <p:txBody>
          <a:bodyPr/>
          <a:lstStyle>
            <a:lvl1pPr algn="l">
              <a:spcBef>
                <a:spcPts val="0"/>
              </a:spcBef>
              <a:defRPr sz="100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Name; Datum</a:t>
            </a: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BF4E73C7-3280-48CC-8E18-F2E0B38C105F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 bwMode="gray">
          <a:xfrm>
            <a:off x="5407585" y="3125107"/>
            <a:ext cx="1376830" cy="655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8596580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>
            <a:extLst>
              <a:ext uri="{FF2B5EF4-FFF2-40B4-BE49-F238E27FC236}">
                <a16:creationId xmlns:a16="http://schemas.microsoft.com/office/drawing/2014/main" id="{E6AF234A-E64A-4F93-A091-8A45263D6EAE}"/>
              </a:ext>
            </a:extLst>
          </p:cNvPr>
          <p:cNvSpPr>
            <a:spLocks noGrp="1"/>
          </p:cNvSpPr>
          <p:nvPr>
            <p:ph type="title"/>
          </p:nvPr>
        </p:nvSpPr>
        <p:spPr bwMode="gray">
          <a:xfrm>
            <a:off x="407987" y="476250"/>
            <a:ext cx="11376025" cy="712787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8" name="Datumsplatzhalter 7">
            <a:extLst>
              <a:ext uri="{FF2B5EF4-FFF2-40B4-BE49-F238E27FC236}">
                <a16:creationId xmlns:a16="http://schemas.microsoft.com/office/drawing/2014/main" id="{0F7080B3-F3B4-42F1-BF14-94540E0D3903}"/>
              </a:ext>
            </a:extLst>
          </p:cNvPr>
          <p:cNvSpPr>
            <a:spLocks noGrp="1"/>
          </p:cNvSpPr>
          <p:nvPr>
            <p:ph type="dt" sz="half" idx="15"/>
          </p:nvPr>
        </p:nvSpPr>
        <p:spPr bwMode="gray"/>
        <p:txBody>
          <a:bodyPr/>
          <a:lstStyle/>
          <a:p>
            <a:endParaRPr lang="de-DE" dirty="0"/>
          </a:p>
        </p:txBody>
      </p:sp>
      <p:sp>
        <p:nvSpPr>
          <p:cNvPr id="10" name="Fußzeilenplatzhalter 9">
            <a:extLst>
              <a:ext uri="{FF2B5EF4-FFF2-40B4-BE49-F238E27FC236}">
                <a16:creationId xmlns:a16="http://schemas.microsoft.com/office/drawing/2014/main" id="{2FCC8CAD-A211-4F73-AA09-CC3EFEE4A5FC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 bwMode="gray"/>
        <p:txBody>
          <a:bodyPr/>
          <a:lstStyle/>
          <a:p>
            <a:r>
              <a:rPr lang="de-DE"/>
              <a:t>Company Fit, bKV Budgettarife</a:t>
            </a:r>
          </a:p>
        </p:txBody>
      </p:sp>
      <p:sp>
        <p:nvSpPr>
          <p:cNvPr id="11" name="Foliennummernplatzhalter 10">
            <a:extLst>
              <a:ext uri="{FF2B5EF4-FFF2-40B4-BE49-F238E27FC236}">
                <a16:creationId xmlns:a16="http://schemas.microsoft.com/office/drawing/2014/main" id="{E1CCF97F-4B90-42DA-B21E-2EAC39F76559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 bwMode="gray"/>
        <p:txBody>
          <a:bodyPr/>
          <a:lstStyle/>
          <a:p>
            <a:fld id="{77D899ED-E07B-4111-BFEA-7E6553FCF2CE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3" name="Textplatzhalter 6">
            <a:extLst>
              <a:ext uri="{FF2B5EF4-FFF2-40B4-BE49-F238E27FC236}">
                <a16:creationId xmlns:a16="http://schemas.microsoft.com/office/drawing/2014/main" id="{A3C45283-5BD2-4DC4-84C0-56D64480336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407987" y="196057"/>
            <a:ext cx="7488238" cy="144000"/>
          </a:xfrm>
        </p:spPr>
        <p:txBody>
          <a:bodyPr anchor="t"/>
          <a:lstStyle>
            <a:lvl1pPr>
              <a:lnSpc>
                <a:spcPct val="90000"/>
              </a:lnSpc>
              <a:defRPr sz="1200">
                <a:solidFill>
                  <a:schemeClr val="tx1"/>
                </a:solidFill>
              </a:defRPr>
            </a:lvl1pPr>
            <a:lvl2pPr marL="0" indent="0">
              <a:buNone/>
              <a:defRPr>
                <a:solidFill>
                  <a:schemeClr val="tx2"/>
                </a:solidFill>
              </a:defRPr>
            </a:lvl2pPr>
          </a:lstStyle>
          <a:p>
            <a:pPr lvl="0"/>
            <a:r>
              <a:rPr lang="de-DE" dirty="0"/>
              <a:t>Thema der Folie</a:t>
            </a:r>
          </a:p>
        </p:txBody>
      </p:sp>
      <p:sp>
        <p:nvSpPr>
          <p:cNvPr id="17" name="Textplatzhalter 3">
            <a:extLst>
              <a:ext uri="{FF2B5EF4-FFF2-40B4-BE49-F238E27FC236}">
                <a16:creationId xmlns:a16="http://schemas.microsoft.com/office/drawing/2014/main" id="{C9FF80EC-0581-4231-B689-89FC1FBE741D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 bwMode="gray">
          <a:xfrm>
            <a:off x="407988" y="1484313"/>
            <a:ext cx="3600450" cy="2124075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18" name="Textplatzhalter 3">
            <a:extLst>
              <a:ext uri="{FF2B5EF4-FFF2-40B4-BE49-F238E27FC236}">
                <a16:creationId xmlns:a16="http://schemas.microsoft.com/office/drawing/2014/main" id="{A73718C8-D943-4221-9230-1B369FCCC3CC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 bwMode="gray">
          <a:xfrm>
            <a:off x="4295775" y="1484313"/>
            <a:ext cx="3600450" cy="2124075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19" name="Textplatzhalter 3">
            <a:extLst>
              <a:ext uri="{FF2B5EF4-FFF2-40B4-BE49-F238E27FC236}">
                <a16:creationId xmlns:a16="http://schemas.microsoft.com/office/drawing/2014/main" id="{D6BB31C7-1592-43E6-93F7-865DC7B7BE92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 bwMode="gray">
          <a:xfrm>
            <a:off x="8183562" y="1484313"/>
            <a:ext cx="3600450" cy="2124075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20" name="Textplatzhalter 3">
            <a:extLst>
              <a:ext uri="{FF2B5EF4-FFF2-40B4-BE49-F238E27FC236}">
                <a16:creationId xmlns:a16="http://schemas.microsoft.com/office/drawing/2014/main" id="{1DA68C81-6370-4929-9E40-4B62058E5085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 bwMode="gray">
          <a:xfrm>
            <a:off x="407988" y="3897313"/>
            <a:ext cx="3600450" cy="2124075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21" name="Textplatzhalter 3">
            <a:extLst>
              <a:ext uri="{FF2B5EF4-FFF2-40B4-BE49-F238E27FC236}">
                <a16:creationId xmlns:a16="http://schemas.microsoft.com/office/drawing/2014/main" id="{50191F92-08DB-4DEE-96E6-3FE06F36E1F4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 bwMode="gray">
          <a:xfrm>
            <a:off x="4295775" y="3897313"/>
            <a:ext cx="3600450" cy="2124075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22" name="Textplatzhalter 3">
            <a:extLst>
              <a:ext uri="{FF2B5EF4-FFF2-40B4-BE49-F238E27FC236}">
                <a16:creationId xmlns:a16="http://schemas.microsoft.com/office/drawing/2014/main" id="{8EB6FA55-510D-4CD5-8871-DF9908F3A59B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 bwMode="gray">
          <a:xfrm>
            <a:off x="8183562" y="3897313"/>
            <a:ext cx="3600450" cy="2124075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0254549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19">
          <p15:clr>
            <a:srgbClr val="FBAE40"/>
          </p15:clr>
        </p15:guide>
        <p15:guide id="2" pos="2706" userDrawn="1">
          <p15:clr>
            <a:srgbClr val="FBAE40"/>
          </p15:clr>
        </p15:guide>
        <p15:guide id="3" pos="2525" userDrawn="1">
          <p15:clr>
            <a:srgbClr val="FBAE40"/>
          </p15:clr>
        </p15:guide>
        <p15:guide id="4" pos="4974" userDrawn="1">
          <p15:clr>
            <a:srgbClr val="FBAE40"/>
          </p15:clr>
        </p15:guide>
        <p15:guide id="5" pos="5155" userDrawn="1">
          <p15:clr>
            <a:srgbClr val="FBAE40"/>
          </p15:clr>
        </p15:guide>
        <p15:guide id="6" orient="horz" pos="2273" userDrawn="1">
          <p15:clr>
            <a:srgbClr val="FBAE40"/>
          </p15:clr>
        </p15:guide>
        <p15:guide id="7" orient="horz" pos="2455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Text und Diagramm 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>
            <a:extLst>
              <a:ext uri="{FF2B5EF4-FFF2-40B4-BE49-F238E27FC236}">
                <a16:creationId xmlns:a16="http://schemas.microsoft.com/office/drawing/2014/main" id="{E6AF234A-E64A-4F93-A091-8A45263D6EAE}"/>
              </a:ext>
            </a:extLst>
          </p:cNvPr>
          <p:cNvSpPr>
            <a:spLocks noGrp="1"/>
          </p:cNvSpPr>
          <p:nvPr>
            <p:ph type="title"/>
          </p:nvPr>
        </p:nvSpPr>
        <p:spPr bwMode="gray">
          <a:xfrm>
            <a:off x="407987" y="476250"/>
            <a:ext cx="11376025" cy="712787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8" name="Datumsplatzhalter 7">
            <a:extLst>
              <a:ext uri="{FF2B5EF4-FFF2-40B4-BE49-F238E27FC236}">
                <a16:creationId xmlns:a16="http://schemas.microsoft.com/office/drawing/2014/main" id="{0F7080B3-F3B4-42F1-BF14-94540E0D3903}"/>
              </a:ext>
            </a:extLst>
          </p:cNvPr>
          <p:cNvSpPr>
            <a:spLocks noGrp="1"/>
          </p:cNvSpPr>
          <p:nvPr>
            <p:ph type="dt" sz="half" idx="15"/>
          </p:nvPr>
        </p:nvSpPr>
        <p:spPr bwMode="gray"/>
        <p:txBody>
          <a:bodyPr/>
          <a:lstStyle/>
          <a:p>
            <a:endParaRPr lang="de-DE" dirty="0"/>
          </a:p>
        </p:txBody>
      </p:sp>
      <p:sp>
        <p:nvSpPr>
          <p:cNvPr id="10" name="Fußzeilenplatzhalter 9">
            <a:extLst>
              <a:ext uri="{FF2B5EF4-FFF2-40B4-BE49-F238E27FC236}">
                <a16:creationId xmlns:a16="http://schemas.microsoft.com/office/drawing/2014/main" id="{2FCC8CAD-A211-4F73-AA09-CC3EFEE4A5FC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 bwMode="gray"/>
        <p:txBody>
          <a:bodyPr/>
          <a:lstStyle/>
          <a:p>
            <a:r>
              <a:rPr lang="de-DE"/>
              <a:t>Company Fit, bKV Budgettarife</a:t>
            </a:r>
          </a:p>
        </p:txBody>
      </p:sp>
      <p:sp>
        <p:nvSpPr>
          <p:cNvPr id="11" name="Foliennummernplatzhalter 10">
            <a:extLst>
              <a:ext uri="{FF2B5EF4-FFF2-40B4-BE49-F238E27FC236}">
                <a16:creationId xmlns:a16="http://schemas.microsoft.com/office/drawing/2014/main" id="{E1CCF97F-4B90-42DA-B21E-2EAC39F76559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 bwMode="gray"/>
        <p:txBody>
          <a:bodyPr/>
          <a:lstStyle/>
          <a:p>
            <a:fld id="{77D899ED-E07B-4111-BFEA-7E6553FCF2CE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3" name="Textplatzhalter 6">
            <a:extLst>
              <a:ext uri="{FF2B5EF4-FFF2-40B4-BE49-F238E27FC236}">
                <a16:creationId xmlns:a16="http://schemas.microsoft.com/office/drawing/2014/main" id="{A3C45283-5BD2-4DC4-84C0-56D64480336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407987" y="196057"/>
            <a:ext cx="7488238" cy="144000"/>
          </a:xfrm>
        </p:spPr>
        <p:txBody>
          <a:bodyPr anchor="t"/>
          <a:lstStyle>
            <a:lvl1pPr>
              <a:lnSpc>
                <a:spcPct val="90000"/>
              </a:lnSpc>
              <a:defRPr sz="1200">
                <a:solidFill>
                  <a:schemeClr val="tx1"/>
                </a:solidFill>
              </a:defRPr>
            </a:lvl1pPr>
            <a:lvl2pPr marL="0" indent="0">
              <a:buNone/>
              <a:defRPr>
                <a:solidFill>
                  <a:schemeClr val="tx2"/>
                </a:solidFill>
              </a:defRPr>
            </a:lvl2pPr>
          </a:lstStyle>
          <a:p>
            <a:pPr lvl="0"/>
            <a:r>
              <a:rPr lang="de-DE" dirty="0"/>
              <a:t>Thema der Folie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E7328BD8-6080-47D2-94F2-E0EF3F21EE7A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 bwMode="gray">
          <a:xfrm>
            <a:off x="407988" y="1484313"/>
            <a:ext cx="5543550" cy="4537075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12" name="Textplatzhalter 3">
            <a:extLst>
              <a:ext uri="{FF2B5EF4-FFF2-40B4-BE49-F238E27FC236}">
                <a16:creationId xmlns:a16="http://schemas.microsoft.com/office/drawing/2014/main" id="{A89743B0-6E76-4AA3-990B-73C20E63771D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 bwMode="gray">
          <a:xfrm>
            <a:off x="6240462" y="1484313"/>
            <a:ext cx="5543550" cy="246221"/>
          </a:xfrm>
        </p:spPr>
        <p:txBody>
          <a:bodyPr>
            <a:spAutoFit/>
          </a:bodyPr>
          <a:lstStyle>
            <a:lvl1pPr>
              <a:defRPr/>
            </a:lvl1pPr>
          </a:lstStyle>
          <a:p>
            <a:pPr lvl="0"/>
            <a:r>
              <a:rPr lang="de-DE" dirty="0"/>
              <a:t>Diagrammtitel durch Klicken bearbeiten</a:t>
            </a:r>
          </a:p>
        </p:txBody>
      </p:sp>
      <p:sp>
        <p:nvSpPr>
          <p:cNvPr id="9" name="Textplatzhalter 3">
            <a:extLst>
              <a:ext uri="{FF2B5EF4-FFF2-40B4-BE49-F238E27FC236}">
                <a16:creationId xmlns:a16="http://schemas.microsoft.com/office/drawing/2014/main" id="{9D704462-1E8B-4A5C-8D73-E22CD88311F4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 bwMode="gray">
          <a:xfrm>
            <a:off x="6240462" y="1783434"/>
            <a:ext cx="5543550" cy="215444"/>
          </a:xfrm>
        </p:spPr>
        <p:txBody>
          <a:bodyPr>
            <a:spAutoFit/>
          </a:bodyPr>
          <a:lstStyle>
            <a:lvl1pPr>
              <a:defRPr sz="1400">
                <a:solidFill>
                  <a:schemeClr val="tx1"/>
                </a:solidFill>
              </a:defRPr>
            </a:lvl1pPr>
          </a:lstStyle>
          <a:p>
            <a:pPr lvl="0"/>
            <a:r>
              <a:rPr lang="de-DE" dirty="0"/>
              <a:t>Werteinheit durch Klicken bearbeiten</a:t>
            </a:r>
          </a:p>
        </p:txBody>
      </p:sp>
      <p:sp>
        <p:nvSpPr>
          <p:cNvPr id="14" name="Textplatzhalter 3">
            <a:extLst>
              <a:ext uri="{FF2B5EF4-FFF2-40B4-BE49-F238E27FC236}">
                <a16:creationId xmlns:a16="http://schemas.microsoft.com/office/drawing/2014/main" id="{0098367E-CDCF-4D76-AD3A-3DE658F0D6D0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 bwMode="gray">
          <a:xfrm>
            <a:off x="6240462" y="5882889"/>
            <a:ext cx="5543550" cy="138499"/>
          </a:xfrm>
        </p:spPr>
        <p:txBody>
          <a:bodyPr anchor="b" anchorCtr="0">
            <a:spAutoFit/>
          </a:bodyPr>
          <a:lstStyle>
            <a:lvl1pPr>
              <a:defRPr sz="900">
                <a:solidFill>
                  <a:schemeClr val="accent4"/>
                </a:solidFill>
              </a:defRPr>
            </a:lvl1pPr>
          </a:lstStyle>
          <a:p>
            <a:pPr lvl="0"/>
            <a:r>
              <a:rPr lang="de-DE" dirty="0"/>
              <a:t>Quellenangabe durch Klicken bearbeiten</a:t>
            </a:r>
          </a:p>
        </p:txBody>
      </p:sp>
      <p:sp>
        <p:nvSpPr>
          <p:cNvPr id="3" name="Diagrammplatzhalter 2">
            <a:extLst>
              <a:ext uri="{FF2B5EF4-FFF2-40B4-BE49-F238E27FC236}">
                <a16:creationId xmlns:a16="http://schemas.microsoft.com/office/drawing/2014/main" id="{6AB78E9C-6B5B-4EEB-A9AC-E301E93B920A}"/>
              </a:ext>
            </a:extLst>
          </p:cNvPr>
          <p:cNvSpPr>
            <a:spLocks noGrp="1"/>
          </p:cNvSpPr>
          <p:nvPr>
            <p:ph type="chart" sz="quarter" idx="22"/>
          </p:nvPr>
        </p:nvSpPr>
        <p:spPr>
          <a:xfrm>
            <a:off x="6240463" y="2082800"/>
            <a:ext cx="5543550" cy="37052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de-DE"/>
              <a:t>Diagramm durch Klicken auf Symbol hinzufügen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1787312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19">
          <p15:clr>
            <a:srgbClr val="FBAE40"/>
          </p15:clr>
        </p15:guide>
        <p15:guide id="2" pos="3749" userDrawn="1">
          <p15:clr>
            <a:srgbClr val="FBAE40"/>
          </p15:clr>
        </p15:guide>
        <p15:guide id="3" pos="3931" userDrawn="1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Text und Diagramm 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>
            <a:extLst>
              <a:ext uri="{FF2B5EF4-FFF2-40B4-BE49-F238E27FC236}">
                <a16:creationId xmlns:a16="http://schemas.microsoft.com/office/drawing/2014/main" id="{E6AF234A-E64A-4F93-A091-8A45263D6EAE}"/>
              </a:ext>
            </a:extLst>
          </p:cNvPr>
          <p:cNvSpPr>
            <a:spLocks noGrp="1"/>
          </p:cNvSpPr>
          <p:nvPr>
            <p:ph type="title"/>
          </p:nvPr>
        </p:nvSpPr>
        <p:spPr bwMode="gray">
          <a:xfrm>
            <a:off x="407987" y="476250"/>
            <a:ext cx="11376025" cy="712787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8" name="Datumsplatzhalter 7">
            <a:extLst>
              <a:ext uri="{FF2B5EF4-FFF2-40B4-BE49-F238E27FC236}">
                <a16:creationId xmlns:a16="http://schemas.microsoft.com/office/drawing/2014/main" id="{0F7080B3-F3B4-42F1-BF14-94540E0D3903}"/>
              </a:ext>
            </a:extLst>
          </p:cNvPr>
          <p:cNvSpPr>
            <a:spLocks noGrp="1"/>
          </p:cNvSpPr>
          <p:nvPr>
            <p:ph type="dt" sz="half" idx="15"/>
          </p:nvPr>
        </p:nvSpPr>
        <p:spPr bwMode="gray"/>
        <p:txBody>
          <a:bodyPr/>
          <a:lstStyle/>
          <a:p>
            <a:endParaRPr lang="de-DE" dirty="0"/>
          </a:p>
        </p:txBody>
      </p:sp>
      <p:sp>
        <p:nvSpPr>
          <p:cNvPr id="10" name="Fußzeilenplatzhalter 9">
            <a:extLst>
              <a:ext uri="{FF2B5EF4-FFF2-40B4-BE49-F238E27FC236}">
                <a16:creationId xmlns:a16="http://schemas.microsoft.com/office/drawing/2014/main" id="{2FCC8CAD-A211-4F73-AA09-CC3EFEE4A5FC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 bwMode="gray"/>
        <p:txBody>
          <a:bodyPr/>
          <a:lstStyle/>
          <a:p>
            <a:r>
              <a:rPr lang="de-DE"/>
              <a:t>Company Fit, bKV Budgettarife</a:t>
            </a:r>
          </a:p>
        </p:txBody>
      </p:sp>
      <p:sp>
        <p:nvSpPr>
          <p:cNvPr id="11" name="Foliennummernplatzhalter 10">
            <a:extLst>
              <a:ext uri="{FF2B5EF4-FFF2-40B4-BE49-F238E27FC236}">
                <a16:creationId xmlns:a16="http://schemas.microsoft.com/office/drawing/2014/main" id="{E1CCF97F-4B90-42DA-B21E-2EAC39F76559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 bwMode="gray"/>
        <p:txBody>
          <a:bodyPr/>
          <a:lstStyle/>
          <a:p>
            <a:fld id="{77D899ED-E07B-4111-BFEA-7E6553FCF2CE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3" name="Textplatzhalter 6">
            <a:extLst>
              <a:ext uri="{FF2B5EF4-FFF2-40B4-BE49-F238E27FC236}">
                <a16:creationId xmlns:a16="http://schemas.microsoft.com/office/drawing/2014/main" id="{A3C45283-5BD2-4DC4-84C0-56D64480336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407987" y="196057"/>
            <a:ext cx="7488238" cy="144000"/>
          </a:xfrm>
        </p:spPr>
        <p:txBody>
          <a:bodyPr anchor="t"/>
          <a:lstStyle>
            <a:lvl1pPr>
              <a:lnSpc>
                <a:spcPct val="90000"/>
              </a:lnSpc>
              <a:defRPr sz="1200">
                <a:solidFill>
                  <a:schemeClr val="tx1"/>
                </a:solidFill>
              </a:defRPr>
            </a:lvl1pPr>
            <a:lvl2pPr marL="0" indent="0">
              <a:buNone/>
              <a:defRPr>
                <a:solidFill>
                  <a:schemeClr val="tx2"/>
                </a:solidFill>
              </a:defRPr>
            </a:lvl2pPr>
          </a:lstStyle>
          <a:p>
            <a:pPr lvl="0"/>
            <a:r>
              <a:rPr lang="de-DE" dirty="0"/>
              <a:t>Thema der Folie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E7328BD8-6080-47D2-94F2-E0EF3F21EE7A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 bwMode="gray">
          <a:xfrm>
            <a:off x="407988" y="1484313"/>
            <a:ext cx="3600450" cy="4537075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12" name="Textplatzhalter 3">
            <a:extLst>
              <a:ext uri="{FF2B5EF4-FFF2-40B4-BE49-F238E27FC236}">
                <a16:creationId xmlns:a16="http://schemas.microsoft.com/office/drawing/2014/main" id="{A89743B0-6E76-4AA3-990B-73C20E63771D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 bwMode="gray">
          <a:xfrm>
            <a:off x="4294800" y="1484313"/>
            <a:ext cx="7489212" cy="246221"/>
          </a:xfrm>
        </p:spPr>
        <p:txBody>
          <a:bodyPr wrap="square">
            <a:spAutoFit/>
          </a:bodyPr>
          <a:lstStyle>
            <a:lvl1pPr>
              <a:defRPr/>
            </a:lvl1pPr>
          </a:lstStyle>
          <a:p>
            <a:pPr lvl="0"/>
            <a:r>
              <a:rPr lang="de-DE" dirty="0"/>
              <a:t>Diagrammtitel durch Klicken bearbeiten</a:t>
            </a:r>
          </a:p>
        </p:txBody>
      </p:sp>
      <p:sp>
        <p:nvSpPr>
          <p:cNvPr id="9" name="Textplatzhalter 3">
            <a:extLst>
              <a:ext uri="{FF2B5EF4-FFF2-40B4-BE49-F238E27FC236}">
                <a16:creationId xmlns:a16="http://schemas.microsoft.com/office/drawing/2014/main" id="{9D704462-1E8B-4A5C-8D73-E22CD88311F4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 bwMode="gray">
          <a:xfrm>
            <a:off x="4294800" y="1783434"/>
            <a:ext cx="7489212" cy="215444"/>
          </a:xfrm>
        </p:spPr>
        <p:txBody>
          <a:bodyPr wrap="square">
            <a:spAutoFit/>
          </a:bodyPr>
          <a:lstStyle>
            <a:lvl1pPr>
              <a:defRPr sz="1400">
                <a:solidFill>
                  <a:schemeClr val="tx1"/>
                </a:solidFill>
              </a:defRPr>
            </a:lvl1pPr>
          </a:lstStyle>
          <a:p>
            <a:pPr lvl="0"/>
            <a:r>
              <a:rPr lang="de-DE" dirty="0"/>
              <a:t>Werteinheit durch Klicken bearbeiten</a:t>
            </a:r>
          </a:p>
        </p:txBody>
      </p:sp>
      <p:sp>
        <p:nvSpPr>
          <p:cNvPr id="14" name="Textplatzhalter 3">
            <a:extLst>
              <a:ext uri="{FF2B5EF4-FFF2-40B4-BE49-F238E27FC236}">
                <a16:creationId xmlns:a16="http://schemas.microsoft.com/office/drawing/2014/main" id="{0098367E-CDCF-4D76-AD3A-3DE658F0D6D0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 bwMode="gray">
          <a:xfrm>
            <a:off x="4294800" y="5882889"/>
            <a:ext cx="7489212" cy="138499"/>
          </a:xfrm>
        </p:spPr>
        <p:txBody>
          <a:bodyPr wrap="square" anchor="b" anchorCtr="0">
            <a:spAutoFit/>
          </a:bodyPr>
          <a:lstStyle>
            <a:lvl1pPr>
              <a:defRPr sz="900">
                <a:solidFill>
                  <a:schemeClr val="accent4"/>
                </a:solidFill>
              </a:defRPr>
            </a:lvl1pPr>
          </a:lstStyle>
          <a:p>
            <a:pPr lvl="0"/>
            <a:r>
              <a:rPr lang="de-DE" dirty="0"/>
              <a:t>Quellenangabe durch Klicken bearbeiten</a:t>
            </a:r>
          </a:p>
        </p:txBody>
      </p:sp>
      <p:sp>
        <p:nvSpPr>
          <p:cNvPr id="3" name="Diagrammplatzhalter 2">
            <a:extLst>
              <a:ext uri="{FF2B5EF4-FFF2-40B4-BE49-F238E27FC236}">
                <a16:creationId xmlns:a16="http://schemas.microsoft.com/office/drawing/2014/main" id="{6AB78E9C-6B5B-4EEB-A9AC-E301E93B920A}"/>
              </a:ext>
            </a:extLst>
          </p:cNvPr>
          <p:cNvSpPr>
            <a:spLocks noGrp="1"/>
          </p:cNvSpPr>
          <p:nvPr>
            <p:ph type="chart" sz="quarter" idx="22"/>
          </p:nvPr>
        </p:nvSpPr>
        <p:spPr>
          <a:xfrm>
            <a:off x="4294800" y="2082800"/>
            <a:ext cx="7489212" cy="37052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de-DE"/>
              <a:t>Diagramm durch Klicken auf Symbol hinzufügen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7959652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19">
          <p15:clr>
            <a:srgbClr val="FBAE40"/>
          </p15:clr>
        </p15:guide>
        <p15:guide id="2" pos="3749" userDrawn="1">
          <p15:clr>
            <a:srgbClr val="FBAE40"/>
          </p15:clr>
        </p15:guide>
        <p15:guide id="3" pos="3931" userDrawn="1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Diagramm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>
            <a:extLst>
              <a:ext uri="{FF2B5EF4-FFF2-40B4-BE49-F238E27FC236}">
                <a16:creationId xmlns:a16="http://schemas.microsoft.com/office/drawing/2014/main" id="{E6AF234A-E64A-4F93-A091-8A45263D6EAE}"/>
              </a:ext>
            </a:extLst>
          </p:cNvPr>
          <p:cNvSpPr>
            <a:spLocks noGrp="1"/>
          </p:cNvSpPr>
          <p:nvPr>
            <p:ph type="title"/>
          </p:nvPr>
        </p:nvSpPr>
        <p:spPr bwMode="gray">
          <a:xfrm>
            <a:off x="407987" y="476250"/>
            <a:ext cx="11376025" cy="712787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8" name="Datumsplatzhalter 7">
            <a:extLst>
              <a:ext uri="{FF2B5EF4-FFF2-40B4-BE49-F238E27FC236}">
                <a16:creationId xmlns:a16="http://schemas.microsoft.com/office/drawing/2014/main" id="{0F7080B3-F3B4-42F1-BF14-94540E0D3903}"/>
              </a:ext>
            </a:extLst>
          </p:cNvPr>
          <p:cNvSpPr>
            <a:spLocks noGrp="1"/>
          </p:cNvSpPr>
          <p:nvPr>
            <p:ph type="dt" sz="half" idx="15"/>
          </p:nvPr>
        </p:nvSpPr>
        <p:spPr bwMode="gray"/>
        <p:txBody>
          <a:bodyPr/>
          <a:lstStyle/>
          <a:p>
            <a:endParaRPr lang="de-DE" dirty="0"/>
          </a:p>
        </p:txBody>
      </p:sp>
      <p:sp>
        <p:nvSpPr>
          <p:cNvPr id="10" name="Fußzeilenplatzhalter 9">
            <a:extLst>
              <a:ext uri="{FF2B5EF4-FFF2-40B4-BE49-F238E27FC236}">
                <a16:creationId xmlns:a16="http://schemas.microsoft.com/office/drawing/2014/main" id="{2FCC8CAD-A211-4F73-AA09-CC3EFEE4A5FC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 bwMode="gray"/>
        <p:txBody>
          <a:bodyPr/>
          <a:lstStyle/>
          <a:p>
            <a:r>
              <a:rPr lang="de-DE"/>
              <a:t>Company Fit, bKV Budgettarife</a:t>
            </a:r>
          </a:p>
        </p:txBody>
      </p:sp>
      <p:sp>
        <p:nvSpPr>
          <p:cNvPr id="11" name="Foliennummernplatzhalter 10">
            <a:extLst>
              <a:ext uri="{FF2B5EF4-FFF2-40B4-BE49-F238E27FC236}">
                <a16:creationId xmlns:a16="http://schemas.microsoft.com/office/drawing/2014/main" id="{E1CCF97F-4B90-42DA-B21E-2EAC39F76559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 bwMode="gray"/>
        <p:txBody>
          <a:bodyPr/>
          <a:lstStyle/>
          <a:p>
            <a:fld id="{77D899ED-E07B-4111-BFEA-7E6553FCF2CE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3" name="Textplatzhalter 6">
            <a:extLst>
              <a:ext uri="{FF2B5EF4-FFF2-40B4-BE49-F238E27FC236}">
                <a16:creationId xmlns:a16="http://schemas.microsoft.com/office/drawing/2014/main" id="{A3C45283-5BD2-4DC4-84C0-56D64480336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407987" y="196057"/>
            <a:ext cx="7488238" cy="144000"/>
          </a:xfrm>
        </p:spPr>
        <p:txBody>
          <a:bodyPr anchor="t"/>
          <a:lstStyle>
            <a:lvl1pPr>
              <a:lnSpc>
                <a:spcPct val="90000"/>
              </a:lnSpc>
              <a:defRPr sz="1200">
                <a:solidFill>
                  <a:schemeClr val="tx1"/>
                </a:solidFill>
              </a:defRPr>
            </a:lvl1pPr>
            <a:lvl2pPr marL="0" indent="0">
              <a:buNone/>
              <a:defRPr>
                <a:solidFill>
                  <a:schemeClr val="tx2"/>
                </a:solidFill>
              </a:defRPr>
            </a:lvl2pPr>
          </a:lstStyle>
          <a:p>
            <a:pPr lvl="0"/>
            <a:r>
              <a:rPr lang="de-DE" dirty="0"/>
              <a:t>Thema der Folie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E7328BD8-6080-47D2-94F2-E0EF3F21EE7A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 bwMode="gray">
          <a:xfrm>
            <a:off x="6240462" y="1484313"/>
            <a:ext cx="5543550" cy="4537075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12" name="Textplatzhalter 3">
            <a:extLst>
              <a:ext uri="{FF2B5EF4-FFF2-40B4-BE49-F238E27FC236}">
                <a16:creationId xmlns:a16="http://schemas.microsoft.com/office/drawing/2014/main" id="{A89743B0-6E76-4AA3-990B-73C20E63771D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 bwMode="gray">
          <a:xfrm>
            <a:off x="407987" y="1484313"/>
            <a:ext cx="5543550" cy="246221"/>
          </a:xfrm>
        </p:spPr>
        <p:txBody>
          <a:bodyPr>
            <a:spAutoFit/>
          </a:bodyPr>
          <a:lstStyle>
            <a:lvl1pPr>
              <a:defRPr/>
            </a:lvl1pPr>
          </a:lstStyle>
          <a:p>
            <a:pPr lvl="0"/>
            <a:r>
              <a:rPr lang="de-DE" dirty="0"/>
              <a:t>Diagrammtitel durch Klicken bearbeiten</a:t>
            </a:r>
          </a:p>
        </p:txBody>
      </p:sp>
      <p:sp>
        <p:nvSpPr>
          <p:cNvPr id="9" name="Textplatzhalter 3">
            <a:extLst>
              <a:ext uri="{FF2B5EF4-FFF2-40B4-BE49-F238E27FC236}">
                <a16:creationId xmlns:a16="http://schemas.microsoft.com/office/drawing/2014/main" id="{9D704462-1E8B-4A5C-8D73-E22CD88311F4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 bwMode="gray">
          <a:xfrm>
            <a:off x="407987" y="1783434"/>
            <a:ext cx="5543550" cy="215444"/>
          </a:xfrm>
        </p:spPr>
        <p:txBody>
          <a:bodyPr>
            <a:spAutoFit/>
          </a:bodyPr>
          <a:lstStyle>
            <a:lvl1pPr>
              <a:defRPr sz="1400">
                <a:solidFill>
                  <a:schemeClr val="tx1"/>
                </a:solidFill>
              </a:defRPr>
            </a:lvl1pPr>
          </a:lstStyle>
          <a:p>
            <a:pPr lvl="0"/>
            <a:r>
              <a:rPr lang="de-DE" dirty="0"/>
              <a:t>Werteinheit durch Klicken bearbeiten</a:t>
            </a:r>
          </a:p>
        </p:txBody>
      </p:sp>
      <p:sp>
        <p:nvSpPr>
          <p:cNvPr id="14" name="Textplatzhalter 3">
            <a:extLst>
              <a:ext uri="{FF2B5EF4-FFF2-40B4-BE49-F238E27FC236}">
                <a16:creationId xmlns:a16="http://schemas.microsoft.com/office/drawing/2014/main" id="{0098367E-CDCF-4D76-AD3A-3DE658F0D6D0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 bwMode="gray">
          <a:xfrm>
            <a:off x="407987" y="5882889"/>
            <a:ext cx="5543550" cy="138499"/>
          </a:xfrm>
        </p:spPr>
        <p:txBody>
          <a:bodyPr anchor="b" anchorCtr="0">
            <a:spAutoFit/>
          </a:bodyPr>
          <a:lstStyle>
            <a:lvl1pPr>
              <a:defRPr sz="900">
                <a:solidFill>
                  <a:schemeClr val="accent4"/>
                </a:solidFill>
              </a:defRPr>
            </a:lvl1pPr>
          </a:lstStyle>
          <a:p>
            <a:pPr lvl="0"/>
            <a:r>
              <a:rPr lang="de-DE" dirty="0"/>
              <a:t>Quellenangabe durch Klicken bearbeiten</a:t>
            </a:r>
          </a:p>
        </p:txBody>
      </p:sp>
      <p:sp>
        <p:nvSpPr>
          <p:cNvPr id="3" name="Diagrammplatzhalter 2">
            <a:extLst>
              <a:ext uri="{FF2B5EF4-FFF2-40B4-BE49-F238E27FC236}">
                <a16:creationId xmlns:a16="http://schemas.microsoft.com/office/drawing/2014/main" id="{6AB78E9C-6B5B-4EEB-A9AC-E301E93B920A}"/>
              </a:ext>
            </a:extLst>
          </p:cNvPr>
          <p:cNvSpPr>
            <a:spLocks noGrp="1"/>
          </p:cNvSpPr>
          <p:nvPr>
            <p:ph type="chart" sz="quarter" idx="22"/>
          </p:nvPr>
        </p:nvSpPr>
        <p:spPr>
          <a:xfrm>
            <a:off x="407987" y="2082800"/>
            <a:ext cx="5543550" cy="37052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de-DE"/>
              <a:t>Diagramm durch Klicken auf Symbol hinzufügen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9199673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19">
          <p15:clr>
            <a:srgbClr val="FBAE40"/>
          </p15:clr>
        </p15:guide>
        <p15:guide id="2" pos="3749" userDrawn="1">
          <p15:clr>
            <a:srgbClr val="FBAE40"/>
          </p15:clr>
        </p15:guide>
        <p15:guide id="3" pos="3931" userDrawn="1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zwei Diagramm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>
            <a:extLst>
              <a:ext uri="{FF2B5EF4-FFF2-40B4-BE49-F238E27FC236}">
                <a16:creationId xmlns:a16="http://schemas.microsoft.com/office/drawing/2014/main" id="{E6AF234A-E64A-4F93-A091-8A45263D6EAE}"/>
              </a:ext>
            </a:extLst>
          </p:cNvPr>
          <p:cNvSpPr>
            <a:spLocks noGrp="1"/>
          </p:cNvSpPr>
          <p:nvPr>
            <p:ph type="title"/>
          </p:nvPr>
        </p:nvSpPr>
        <p:spPr bwMode="gray">
          <a:xfrm>
            <a:off x="407987" y="476250"/>
            <a:ext cx="11376025" cy="712787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8" name="Datumsplatzhalter 7">
            <a:extLst>
              <a:ext uri="{FF2B5EF4-FFF2-40B4-BE49-F238E27FC236}">
                <a16:creationId xmlns:a16="http://schemas.microsoft.com/office/drawing/2014/main" id="{0F7080B3-F3B4-42F1-BF14-94540E0D3903}"/>
              </a:ext>
            </a:extLst>
          </p:cNvPr>
          <p:cNvSpPr>
            <a:spLocks noGrp="1"/>
          </p:cNvSpPr>
          <p:nvPr>
            <p:ph type="dt" sz="half" idx="15"/>
          </p:nvPr>
        </p:nvSpPr>
        <p:spPr bwMode="gray"/>
        <p:txBody>
          <a:bodyPr/>
          <a:lstStyle/>
          <a:p>
            <a:endParaRPr lang="de-DE" dirty="0"/>
          </a:p>
        </p:txBody>
      </p:sp>
      <p:sp>
        <p:nvSpPr>
          <p:cNvPr id="10" name="Fußzeilenplatzhalter 9">
            <a:extLst>
              <a:ext uri="{FF2B5EF4-FFF2-40B4-BE49-F238E27FC236}">
                <a16:creationId xmlns:a16="http://schemas.microsoft.com/office/drawing/2014/main" id="{2FCC8CAD-A211-4F73-AA09-CC3EFEE4A5FC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 bwMode="gray"/>
        <p:txBody>
          <a:bodyPr/>
          <a:lstStyle/>
          <a:p>
            <a:r>
              <a:rPr lang="de-DE"/>
              <a:t>Company Fit, bKV Budgettarife</a:t>
            </a:r>
          </a:p>
        </p:txBody>
      </p:sp>
      <p:sp>
        <p:nvSpPr>
          <p:cNvPr id="11" name="Foliennummernplatzhalter 10">
            <a:extLst>
              <a:ext uri="{FF2B5EF4-FFF2-40B4-BE49-F238E27FC236}">
                <a16:creationId xmlns:a16="http://schemas.microsoft.com/office/drawing/2014/main" id="{E1CCF97F-4B90-42DA-B21E-2EAC39F76559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 bwMode="gray"/>
        <p:txBody>
          <a:bodyPr/>
          <a:lstStyle/>
          <a:p>
            <a:fld id="{77D899ED-E07B-4111-BFEA-7E6553FCF2CE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3" name="Textplatzhalter 6">
            <a:extLst>
              <a:ext uri="{FF2B5EF4-FFF2-40B4-BE49-F238E27FC236}">
                <a16:creationId xmlns:a16="http://schemas.microsoft.com/office/drawing/2014/main" id="{A3C45283-5BD2-4DC4-84C0-56D64480336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407987" y="196057"/>
            <a:ext cx="7488238" cy="144000"/>
          </a:xfrm>
        </p:spPr>
        <p:txBody>
          <a:bodyPr anchor="t"/>
          <a:lstStyle>
            <a:lvl1pPr>
              <a:lnSpc>
                <a:spcPct val="90000"/>
              </a:lnSpc>
              <a:defRPr sz="1200">
                <a:solidFill>
                  <a:schemeClr val="tx1"/>
                </a:solidFill>
              </a:defRPr>
            </a:lvl1pPr>
            <a:lvl2pPr marL="0" indent="0">
              <a:buNone/>
              <a:defRPr>
                <a:solidFill>
                  <a:schemeClr val="tx2"/>
                </a:solidFill>
              </a:defRPr>
            </a:lvl2pPr>
          </a:lstStyle>
          <a:p>
            <a:pPr lvl="0"/>
            <a:r>
              <a:rPr lang="de-DE" dirty="0"/>
              <a:t>Thema der Folie</a:t>
            </a:r>
          </a:p>
        </p:txBody>
      </p:sp>
      <p:sp>
        <p:nvSpPr>
          <p:cNvPr id="12" name="Textplatzhalter 3">
            <a:extLst>
              <a:ext uri="{FF2B5EF4-FFF2-40B4-BE49-F238E27FC236}">
                <a16:creationId xmlns:a16="http://schemas.microsoft.com/office/drawing/2014/main" id="{A89743B0-6E76-4AA3-990B-73C20E63771D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 bwMode="gray">
          <a:xfrm>
            <a:off x="407987" y="1484313"/>
            <a:ext cx="5543550" cy="246221"/>
          </a:xfrm>
        </p:spPr>
        <p:txBody>
          <a:bodyPr>
            <a:spAutoFit/>
          </a:bodyPr>
          <a:lstStyle>
            <a:lvl1pPr>
              <a:defRPr/>
            </a:lvl1pPr>
          </a:lstStyle>
          <a:p>
            <a:pPr lvl="0"/>
            <a:r>
              <a:rPr lang="de-DE" dirty="0"/>
              <a:t>Diagrammtitel durch Klicken bearbeiten</a:t>
            </a:r>
          </a:p>
        </p:txBody>
      </p:sp>
      <p:sp>
        <p:nvSpPr>
          <p:cNvPr id="9" name="Textplatzhalter 3">
            <a:extLst>
              <a:ext uri="{FF2B5EF4-FFF2-40B4-BE49-F238E27FC236}">
                <a16:creationId xmlns:a16="http://schemas.microsoft.com/office/drawing/2014/main" id="{9D704462-1E8B-4A5C-8D73-E22CD88311F4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 bwMode="gray">
          <a:xfrm>
            <a:off x="407987" y="1783434"/>
            <a:ext cx="5543550" cy="215444"/>
          </a:xfrm>
        </p:spPr>
        <p:txBody>
          <a:bodyPr>
            <a:spAutoFit/>
          </a:bodyPr>
          <a:lstStyle>
            <a:lvl1pPr>
              <a:defRPr sz="1400">
                <a:solidFill>
                  <a:schemeClr val="tx1"/>
                </a:solidFill>
              </a:defRPr>
            </a:lvl1pPr>
          </a:lstStyle>
          <a:p>
            <a:pPr lvl="0"/>
            <a:r>
              <a:rPr lang="de-DE" dirty="0"/>
              <a:t>Werteinheit durch Klicken bearbeiten</a:t>
            </a:r>
          </a:p>
        </p:txBody>
      </p:sp>
      <p:sp>
        <p:nvSpPr>
          <p:cNvPr id="14" name="Textplatzhalter 3">
            <a:extLst>
              <a:ext uri="{FF2B5EF4-FFF2-40B4-BE49-F238E27FC236}">
                <a16:creationId xmlns:a16="http://schemas.microsoft.com/office/drawing/2014/main" id="{0098367E-CDCF-4D76-AD3A-3DE658F0D6D0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 bwMode="gray">
          <a:xfrm>
            <a:off x="407988" y="5882889"/>
            <a:ext cx="5543550" cy="138499"/>
          </a:xfrm>
        </p:spPr>
        <p:txBody>
          <a:bodyPr anchor="b" anchorCtr="0">
            <a:spAutoFit/>
          </a:bodyPr>
          <a:lstStyle>
            <a:lvl1pPr>
              <a:defRPr sz="900">
                <a:solidFill>
                  <a:schemeClr val="accent4"/>
                </a:solidFill>
              </a:defRPr>
            </a:lvl1pPr>
          </a:lstStyle>
          <a:p>
            <a:pPr lvl="0"/>
            <a:r>
              <a:rPr lang="de-DE" dirty="0"/>
              <a:t>Quellenangabe durch Klicken bearbeiten</a:t>
            </a:r>
          </a:p>
        </p:txBody>
      </p:sp>
      <p:sp>
        <p:nvSpPr>
          <p:cNvPr id="3" name="Diagrammplatzhalter 2">
            <a:extLst>
              <a:ext uri="{FF2B5EF4-FFF2-40B4-BE49-F238E27FC236}">
                <a16:creationId xmlns:a16="http://schemas.microsoft.com/office/drawing/2014/main" id="{6AB78E9C-6B5B-4EEB-A9AC-E301E93B920A}"/>
              </a:ext>
            </a:extLst>
          </p:cNvPr>
          <p:cNvSpPr>
            <a:spLocks noGrp="1"/>
          </p:cNvSpPr>
          <p:nvPr>
            <p:ph type="chart" sz="quarter" idx="22"/>
          </p:nvPr>
        </p:nvSpPr>
        <p:spPr>
          <a:xfrm>
            <a:off x="407987" y="2082800"/>
            <a:ext cx="5543550" cy="37052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de-DE"/>
              <a:t>Diagramm durch Klicken auf Symbol hinzufügen</a:t>
            </a:r>
            <a:endParaRPr lang="de-DE" dirty="0"/>
          </a:p>
        </p:txBody>
      </p:sp>
      <p:sp>
        <p:nvSpPr>
          <p:cNvPr id="15" name="Textplatzhalter 3">
            <a:extLst>
              <a:ext uri="{FF2B5EF4-FFF2-40B4-BE49-F238E27FC236}">
                <a16:creationId xmlns:a16="http://schemas.microsoft.com/office/drawing/2014/main" id="{468F67D7-664E-4CA1-8395-1E99AE6C0D79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 bwMode="gray">
          <a:xfrm>
            <a:off x="6240462" y="1484313"/>
            <a:ext cx="5543550" cy="246221"/>
          </a:xfrm>
        </p:spPr>
        <p:txBody>
          <a:bodyPr>
            <a:spAutoFit/>
          </a:bodyPr>
          <a:lstStyle>
            <a:lvl1pPr>
              <a:defRPr/>
            </a:lvl1pPr>
          </a:lstStyle>
          <a:p>
            <a:pPr lvl="0"/>
            <a:r>
              <a:rPr lang="de-DE" dirty="0"/>
              <a:t>Diagrammtitel durch Klicken bearbeiten</a:t>
            </a:r>
          </a:p>
        </p:txBody>
      </p:sp>
      <p:sp>
        <p:nvSpPr>
          <p:cNvPr id="16" name="Textplatzhalter 3">
            <a:extLst>
              <a:ext uri="{FF2B5EF4-FFF2-40B4-BE49-F238E27FC236}">
                <a16:creationId xmlns:a16="http://schemas.microsoft.com/office/drawing/2014/main" id="{22394B7C-326B-4E62-BBFB-20BDD2D3BD0C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 bwMode="gray">
          <a:xfrm>
            <a:off x="6240462" y="1783434"/>
            <a:ext cx="5543550" cy="215444"/>
          </a:xfrm>
        </p:spPr>
        <p:txBody>
          <a:bodyPr>
            <a:spAutoFit/>
          </a:bodyPr>
          <a:lstStyle>
            <a:lvl1pPr>
              <a:defRPr sz="1400">
                <a:solidFill>
                  <a:schemeClr val="tx1"/>
                </a:solidFill>
              </a:defRPr>
            </a:lvl1pPr>
          </a:lstStyle>
          <a:p>
            <a:pPr lvl="0"/>
            <a:r>
              <a:rPr lang="de-DE" dirty="0"/>
              <a:t>Werteinheit durch Klicken bearbeiten</a:t>
            </a:r>
          </a:p>
        </p:txBody>
      </p:sp>
      <p:sp>
        <p:nvSpPr>
          <p:cNvPr id="17" name="Textplatzhalter 3">
            <a:extLst>
              <a:ext uri="{FF2B5EF4-FFF2-40B4-BE49-F238E27FC236}">
                <a16:creationId xmlns:a16="http://schemas.microsoft.com/office/drawing/2014/main" id="{3CA97315-1508-4F8E-AF03-72D38603D76C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 bwMode="gray">
          <a:xfrm>
            <a:off x="6240462" y="5882889"/>
            <a:ext cx="5543550" cy="138499"/>
          </a:xfrm>
        </p:spPr>
        <p:txBody>
          <a:bodyPr anchor="b" anchorCtr="0">
            <a:spAutoFit/>
          </a:bodyPr>
          <a:lstStyle>
            <a:lvl1pPr>
              <a:defRPr sz="900">
                <a:solidFill>
                  <a:schemeClr val="accent4"/>
                </a:solidFill>
              </a:defRPr>
            </a:lvl1pPr>
          </a:lstStyle>
          <a:p>
            <a:pPr lvl="0"/>
            <a:r>
              <a:rPr lang="de-DE" dirty="0"/>
              <a:t>Quellenangabe durch Klicken bearbeiten</a:t>
            </a:r>
          </a:p>
        </p:txBody>
      </p:sp>
      <p:sp>
        <p:nvSpPr>
          <p:cNvPr id="18" name="Diagrammplatzhalter 2">
            <a:extLst>
              <a:ext uri="{FF2B5EF4-FFF2-40B4-BE49-F238E27FC236}">
                <a16:creationId xmlns:a16="http://schemas.microsoft.com/office/drawing/2014/main" id="{C921FA15-D6B9-45D1-B2C6-D0A7FBD510A1}"/>
              </a:ext>
            </a:extLst>
          </p:cNvPr>
          <p:cNvSpPr>
            <a:spLocks noGrp="1"/>
          </p:cNvSpPr>
          <p:nvPr>
            <p:ph type="chart" sz="quarter" idx="26"/>
          </p:nvPr>
        </p:nvSpPr>
        <p:spPr>
          <a:xfrm>
            <a:off x="6240462" y="2082800"/>
            <a:ext cx="5543550" cy="37052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de-DE"/>
              <a:t>Diagramm durch Klicken auf Symbol hinzufügen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95431141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19">
          <p15:clr>
            <a:srgbClr val="FBAE40"/>
          </p15:clr>
        </p15:guide>
        <p15:guide id="2" pos="3749" userDrawn="1">
          <p15:clr>
            <a:srgbClr val="FBAE40"/>
          </p15:clr>
        </p15:guide>
        <p15:guide id="3" pos="3931" userDrawn="1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Diagram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>
            <a:extLst>
              <a:ext uri="{FF2B5EF4-FFF2-40B4-BE49-F238E27FC236}">
                <a16:creationId xmlns:a16="http://schemas.microsoft.com/office/drawing/2014/main" id="{E6AF234A-E64A-4F93-A091-8A45263D6EAE}"/>
              </a:ext>
            </a:extLst>
          </p:cNvPr>
          <p:cNvSpPr>
            <a:spLocks noGrp="1"/>
          </p:cNvSpPr>
          <p:nvPr>
            <p:ph type="title"/>
          </p:nvPr>
        </p:nvSpPr>
        <p:spPr bwMode="gray">
          <a:xfrm>
            <a:off x="407987" y="476250"/>
            <a:ext cx="11376025" cy="712787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8" name="Datumsplatzhalter 7">
            <a:extLst>
              <a:ext uri="{FF2B5EF4-FFF2-40B4-BE49-F238E27FC236}">
                <a16:creationId xmlns:a16="http://schemas.microsoft.com/office/drawing/2014/main" id="{0F7080B3-F3B4-42F1-BF14-94540E0D3903}"/>
              </a:ext>
            </a:extLst>
          </p:cNvPr>
          <p:cNvSpPr>
            <a:spLocks noGrp="1"/>
          </p:cNvSpPr>
          <p:nvPr>
            <p:ph type="dt" sz="half" idx="15"/>
          </p:nvPr>
        </p:nvSpPr>
        <p:spPr bwMode="gray"/>
        <p:txBody>
          <a:bodyPr/>
          <a:lstStyle/>
          <a:p>
            <a:endParaRPr lang="de-DE" dirty="0"/>
          </a:p>
        </p:txBody>
      </p:sp>
      <p:sp>
        <p:nvSpPr>
          <p:cNvPr id="10" name="Fußzeilenplatzhalter 9">
            <a:extLst>
              <a:ext uri="{FF2B5EF4-FFF2-40B4-BE49-F238E27FC236}">
                <a16:creationId xmlns:a16="http://schemas.microsoft.com/office/drawing/2014/main" id="{2FCC8CAD-A211-4F73-AA09-CC3EFEE4A5FC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 bwMode="gray"/>
        <p:txBody>
          <a:bodyPr/>
          <a:lstStyle/>
          <a:p>
            <a:r>
              <a:rPr lang="de-DE"/>
              <a:t>Company Fit, bKV Budgettarife</a:t>
            </a:r>
          </a:p>
        </p:txBody>
      </p:sp>
      <p:sp>
        <p:nvSpPr>
          <p:cNvPr id="11" name="Foliennummernplatzhalter 10">
            <a:extLst>
              <a:ext uri="{FF2B5EF4-FFF2-40B4-BE49-F238E27FC236}">
                <a16:creationId xmlns:a16="http://schemas.microsoft.com/office/drawing/2014/main" id="{E1CCF97F-4B90-42DA-B21E-2EAC39F76559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 bwMode="gray"/>
        <p:txBody>
          <a:bodyPr/>
          <a:lstStyle/>
          <a:p>
            <a:fld id="{77D899ED-E07B-4111-BFEA-7E6553FCF2CE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3" name="Textplatzhalter 6">
            <a:extLst>
              <a:ext uri="{FF2B5EF4-FFF2-40B4-BE49-F238E27FC236}">
                <a16:creationId xmlns:a16="http://schemas.microsoft.com/office/drawing/2014/main" id="{A3C45283-5BD2-4DC4-84C0-56D64480336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407987" y="196057"/>
            <a:ext cx="7488238" cy="144000"/>
          </a:xfrm>
        </p:spPr>
        <p:txBody>
          <a:bodyPr anchor="t"/>
          <a:lstStyle>
            <a:lvl1pPr>
              <a:lnSpc>
                <a:spcPct val="90000"/>
              </a:lnSpc>
              <a:defRPr sz="1200">
                <a:solidFill>
                  <a:schemeClr val="tx1"/>
                </a:solidFill>
              </a:defRPr>
            </a:lvl1pPr>
            <a:lvl2pPr marL="0" indent="0">
              <a:buNone/>
              <a:defRPr>
                <a:solidFill>
                  <a:schemeClr val="tx2"/>
                </a:solidFill>
              </a:defRPr>
            </a:lvl2pPr>
          </a:lstStyle>
          <a:p>
            <a:pPr lvl="0"/>
            <a:r>
              <a:rPr lang="de-DE" dirty="0"/>
              <a:t>Thema der Folie</a:t>
            </a:r>
          </a:p>
        </p:txBody>
      </p:sp>
      <p:sp>
        <p:nvSpPr>
          <p:cNvPr id="12" name="Textplatzhalter 3">
            <a:extLst>
              <a:ext uri="{FF2B5EF4-FFF2-40B4-BE49-F238E27FC236}">
                <a16:creationId xmlns:a16="http://schemas.microsoft.com/office/drawing/2014/main" id="{A89743B0-6E76-4AA3-990B-73C20E63771D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 bwMode="gray">
          <a:xfrm>
            <a:off x="407987" y="1484313"/>
            <a:ext cx="11376026" cy="246221"/>
          </a:xfrm>
        </p:spPr>
        <p:txBody>
          <a:bodyPr wrap="square">
            <a:spAutoFit/>
          </a:bodyPr>
          <a:lstStyle>
            <a:lvl1pPr>
              <a:defRPr/>
            </a:lvl1pPr>
          </a:lstStyle>
          <a:p>
            <a:pPr lvl="0"/>
            <a:r>
              <a:rPr lang="de-DE" dirty="0"/>
              <a:t>Diagrammtitel durch Klicken bearbeiten</a:t>
            </a:r>
          </a:p>
        </p:txBody>
      </p:sp>
      <p:sp>
        <p:nvSpPr>
          <p:cNvPr id="9" name="Textplatzhalter 3">
            <a:extLst>
              <a:ext uri="{FF2B5EF4-FFF2-40B4-BE49-F238E27FC236}">
                <a16:creationId xmlns:a16="http://schemas.microsoft.com/office/drawing/2014/main" id="{9D704462-1E8B-4A5C-8D73-E22CD88311F4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 bwMode="gray">
          <a:xfrm>
            <a:off x="407987" y="1783434"/>
            <a:ext cx="11376026" cy="215444"/>
          </a:xfrm>
        </p:spPr>
        <p:txBody>
          <a:bodyPr wrap="square">
            <a:spAutoFit/>
          </a:bodyPr>
          <a:lstStyle>
            <a:lvl1pPr>
              <a:defRPr sz="1400">
                <a:solidFill>
                  <a:schemeClr val="tx1"/>
                </a:solidFill>
              </a:defRPr>
            </a:lvl1pPr>
          </a:lstStyle>
          <a:p>
            <a:pPr lvl="0"/>
            <a:r>
              <a:rPr lang="de-DE" dirty="0"/>
              <a:t>Werteinheit durch Klicken bearbeiten</a:t>
            </a:r>
          </a:p>
        </p:txBody>
      </p:sp>
      <p:sp>
        <p:nvSpPr>
          <p:cNvPr id="14" name="Textplatzhalter 3">
            <a:extLst>
              <a:ext uri="{FF2B5EF4-FFF2-40B4-BE49-F238E27FC236}">
                <a16:creationId xmlns:a16="http://schemas.microsoft.com/office/drawing/2014/main" id="{0098367E-CDCF-4D76-AD3A-3DE658F0D6D0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 bwMode="gray">
          <a:xfrm>
            <a:off x="407988" y="5882889"/>
            <a:ext cx="11376026" cy="138499"/>
          </a:xfrm>
        </p:spPr>
        <p:txBody>
          <a:bodyPr wrap="square" anchor="b" anchorCtr="0">
            <a:spAutoFit/>
          </a:bodyPr>
          <a:lstStyle>
            <a:lvl1pPr>
              <a:defRPr sz="900">
                <a:solidFill>
                  <a:schemeClr val="accent4"/>
                </a:solidFill>
              </a:defRPr>
            </a:lvl1pPr>
          </a:lstStyle>
          <a:p>
            <a:pPr lvl="0"/>
            <a:r>
              <a:rPr lang="de-DE" dirty="0"/>
              <a:t>Quellenangabe durch Klicken bearbeiten</a:t>
            </a:r>
          </a:p>
        </p:txBody>
      </p:sp>
      <p:sp>
        <p:nvSpPr>
          <p:cNvPr id="3" name="Diagrammplatzhalter 2">
            <a:extLst>
              <a:ext uri="{FF2B5EF4-FFF2-40B4-BE49-F238E27FC236}">
                <a16:creationId xmlns:a16="http://schemas.microsoft.com/office/drawing/2014/main" id="{6AB78E9C-6B5B-4EEB-A9AC-E301E93B920A}"/>
              </a:ext>
            </a:extLst>
          </p:cNvPr>
          <p:cNvSpPr>
            <a:spLocks noGrp="1"/>
          </p:cNvSpPr>
          <p:nvPr>
            <p:ph type="chart" sz="quarter" idx="22"/>
          </p:nvPr>
        </p:nvSpPr>
        <p:spPr>
          <a:xfrm>
            <a:off x="407987" y="2082800"/>
            <a:ext cx="11376026" cy="37052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de-DE"/>
              <a:t>Diagramm durch Klicken auf Symbol hinzufügen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89535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19">
          <p15:clr>
            <a:srgbClr val="FBAE40"/>
          </p15:clr>
        </p15:guide>
        <p15:guide id="2" pos="3749" userDrawn="1">
          <p15:clr>
            <a:srgbClr val="FBAE40"/>
          </p15:clr>
        </p15:guide>
        <p15:guide id="3" pos="3931" userDrawn="1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4DE0D70-570A-46FB-B7B9-1F84EBF4756D}"/>
              </a:ext>
            </a:extLst>
          </p:cNvPr>
          <p:cNvSpPr>
            <a:spLocks noGrp="1"/>
          </p:cNvSpPr>
          <p:nvPr>
            <p:ph type="title"/>
          </p:nvPr>
        </p:nvSpPr>
        <p:spPr bwMode="gray"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CF28CD76-E68F-4C49-935E-16FFD2F0D554}"/>
              </a:ext>
            </a:extLst>
          </p:cNvPr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endParaRPr lang="de-DE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7647FABA-2EF0-410C-99FF-EBBA80118D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/>
          <a:p>
            <a:r>
              <a:rPr lang="de-DE"/>
              <a:t>Company Fit, bKV Budgettarife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97965CE5-8329-4109-9433-1622915FCA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77D899ED-E07B-4111-BFEA-7E6553FCF2CE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41067C31-1A30-4887-A2C8-A35DFA05F36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407987" y="196057"/>
            <a:ext cx="7488238" cy="144000"/>
          </a:xfrm>
        </p:spPr>
        <p:txBody>
          <a:bodyPr anchor="t"/>
          <a:lstStyle>
            <a:lvl1pPr>
              <a:lnSpc>
                <a:spcPct val="90000"/>
              </a:lnSpc>
              <a:defRPr sz="1200">
                <a:solidFill>
                  <a:schemeClr val="tx1"/>
                </a:solidFill>
              </a:defRPr>
            </a:lvl1pPr>
            <a:lvl2pPr marL="0" indent="0">
              <a:buNone/>
              <a:defRPr>
                <a:solidFill>
                  <a:schemeClr val="tx2"/>
                </a:solidFill>
              </a:defRPr>
            </a:lvl2pPr>
          </a:lstStyle>
          <a:p>
            <a:pPr lvl="0"/>
            <a:r>
              <a:rPr lang="de-DE" dirty="0"/>
              <a:t>Thema der Folie</a:t>
            </a:r>
          </a:p>
        </p:txBody>
      </p:sp>
    </p:spTree>
    <p:extLst>
      <p:ext uri="{BB962C8B-B14F-4D97-AF65-F5344CB8AC3E}">
        <p14:creationId xmlns:p14="http://schemas.microsoft.com/office/powerpoint/2010/main" val="944853093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chmales Bild rech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98BC072-E656-49C7-9863-F88AA3A7C850}"/>
              </a:ext>
            </a:extLst>
          </p:cNvPr>
          <p:cNvSpPr>
            <a:spLocks noGrp="1"/>
          </p:cNvSpPr>
          <p:nvPr>
            <p:ph type="title"/>
          </p:nvPr>
        </p:nvSpPr>
        <p:spPr bwMode="gray">
          <a:xfrm>
            <a:off x="407988" y="476250"/>
            <a:ext cx="7640007" cy="712787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C87E1FDB-7749-4631-91C3-279B7497FE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/>
          <a:p>
            <a:r>
              <a:rPr lang="de-DE"/>
              <a:t>Company Fit, bKV Budgettarife</a:t>
            </a:r>
          </a:p>
        </p:txBody>
      </p:sp>
      <p:sp>
        <p:nvSpPr>
          <p:cNvPr id="7" name="Bildplatzhalter 6">
            <a:extLst>
              <a:ext uri="{FF2B5EF4-FFF2-40B4-BE49-F238E27FC236}">
                <a16:creationId xmlns:a16="http://schemas.microsoft.com/office/drawing/2014/main" id="{35845E7C-BEFE-4B8B-B1E5-C212E8E02E3A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 bwMode="gray">
          <a:xfrm>
            <a:off x="8183563" y="180000"/>
            <a:ext cx="3828436" cy="6489088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9" name="Textplatzhalter 6">
            <a:extLst>
              <a:ext uri="{FF2B5EF4-FFF2-40B4-BE49-F238E27FC236}">
                <a16:creationId xmlns:a16="http://schemas.microsoft.com/office/drawing/2014/main" id="{2F56FFC7-A665-45F4-B514-CC6172B41838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 bwMode="gray">
          <a:xfrm>
            <a:off x="407987" y="196057"/>
            <a:ext cx="7488238" cy="144000"/>
          </a:xfrm>
        </p:spPr>
        <p:txBody>
          <a:bodyPr anchor="t"/>
          <a:lstStyle>
            <a:lvl1pPr>
              <a:lnSpc>
                <a:spcPct val="90000"/>
              </a:lnSpc>
              <a:defRPr sz="1200">
                <a:solidFill>
                  <a:schemeClr val="tx1"/>
                </a:solidFill>
              </a:defRPr>
            </a:lvl1pPr>
            <a:lvl2pPr marL="0" indent="0">
              <a:buNone/>
              <a:defRPr>
                <a:solidFill>
                  <a:schemeClr val="tx2"/>
                </a:solidFill>
              </a:defRPr>
            </a:lvl2pPr>
          </a:lstStyle>
          <a:p>
            <a:pPr lvl="0"/>
            <a:r>
              <a:rPr lang="de-DE" dirty="0"/>
              <a:t>Thema der Folie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0497E650-784B-4989-85C0-6ECC1EF228F9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 bwMode="gray">
          <a:xfrm>
            <a:off x="407988" y="1484313"/>
            <a:ext cx="7639050" cy="4537075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659458985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Ganzseitiges Wechsel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Bildplatzhalter 6">
            <a:extLst>
              <a:ext uri="{FF2B5EF4-FFF2-40B4-BE49-F238E27FC236}">
                <a16:creationId xmlns:a16="http://schemas.microsoft.com/office/drawing/2014/main" id="{28B42CCA-295C-41B8-8800-A4C80E0BD3E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 bwMode="gray">
          <a:xfrm>
            <a:off x="180000" y="179999"/>
            <a:ext cx="11832000" cy="6489089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de-DE"/>
              <a:t>Bild durch Klicken auf Symbol hinzufügen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0304556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ontakt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hteck 10">
            <a:extLst>
              <a:ext uri="{FF2B5EF4-FFF2-40B4-BE49-F238E27FC236}">
                <a16:creationId xmlns:a16="http://schemas.microsoft.com/office/drawing/2014/main" id="{BEA37DC4-4685-46C1-9660-8D7BE7405B23}"/>
              </a:ext>
            </a:extLst>
          </p:cNvPr>
          <p:cNvSpPr/>
          <p:nvPr userDrawn="1"/>
        </p:nvSpPr>
        <p:spPr bwMode="gray">
          <a:xfrm>
            <a:off x="180000" y="180000"/>
            <a:ext cx="11832000" cy="584138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1F035F89-C815-452D-86D6-11B6380FC78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/>
        <p:txBody>
          <a:bodyPr/>
          <a:lstStyle>
            <a:lvl1pPr>
              <a:defRPr/>
            </a:lvl1pPr>
          </a:lstStyle>
          <a:p>
            <a:r>
              <a:rPr lang="de-DE" dirty="0"/>
              <a:t>Ihr Ansprechpartner</a:t>
            </a:r>
          </a:p>
        </p:txBody>
      </p:sp>
      <p:sp>
        <p:nvSpPr>
          <p:cNvPr id="7" name="Bildplatzhalter 6">
            <a:extLst>
              <a:ext uri="{FF2B5EF4-FFF2-40B4-BE49-F238E27FC236}">
                <a16:creationId xmlns:a16="http://schemas.microsoft.com/office/drawing/2014/main" id="{82BC6DEE-E78F-4013-A76C-072F2E71495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 bwMode="gray">
          <a:xfrm>
            <a:off x="2279650" y="1495600"/>
            <a:ext cx="3096000" cy="381600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4A9CF6F3-25FB-4A1D-BE03-A727BC336AE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5627688" y="1497494"/>
            <a:ext cx="6156324" cy="252000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defRPr sz="1400" b="1">
                <a:solidFill>
                  <a:schemeClr val="accent1"/>
                </a:solidFill>
              </a:defRPr>
            </a:lvl1pPr>
          </a:lstStyle>
          <a:p>
            <a:r>
              <a:rPr lang="de-DE" sz="1600" dirty="0"/>
              <a:t>Name</a:t>
            </a:r>
          </a:p>
          <a:p>
            <a:endParaRPr lang="de-DE" dirty="0"/>
          </a:p>
        </p:txBody>
      </p:sp>
      <p:sp>
        <p:nvSpPr>
          <p:cNvPr id="14" name="Textplatzhalter 9">
            <a:extLst>
              <a:ext uri="{FF2B5EF4-FFF2-40B4-BE49-F238E27FC236}">
                <a16:creationId xmlns:a16="http://schemas.microsoft.com/office/drawing/2014/main" id="{F9A3CB98-9CC2-486C-B9F4-96687E5A45DD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 bwMode="gray">
          <a:xfrm>
            <a:off x="5627688" y="2311087"/>
            <a:ext cx="6156324" cy="1245394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defRPr sz="1200">
                <a:solidFill>
                  <a:schemeClr val="tx1"/>
                </a:solidFill>
              </a:defRPr>
            </a:lvl1pPr>
          </a:lstStyle>
          <a:p>
            <a:r>
              <a:rPr lang="de-DE" sz="1200" dirty="0"/>
              <a:t>Tel</a:t>
            </a:r>
          </a:p>
          <a:p>
            <a:r>
              <a:rPr lang="de-DE" sz="1200" dirty="0"/>
              <a:t>Mail</a:t>
            </a:r>
          </a:p>
          <a:p>
            <a:r>
              <a:rPr lang="de-DE" sz="1200" dirty="0"/>
              <a:t>Adresse</a:t>
            </a:r>
            <a:endParaRPr lang="de-DE" dirty="0"/>
          </a:p>
          <a:p>
            <a:endParaRPr lang="de-DE" dirty="0"/>
          </a:p>
        </p:txBody>
      </p:sp>
      <p:sp>
        <p:nvSpPr>
          <p:cNvPr id="15" name="Textplatzhalter 9">
            <a:extLst>
              <a:ext uri="{FF2B5EF4-FFF2-40B4-BE49-F238E27FC236}">
                <a16:creationId xmlns:a16="http://schemas.microsoft.com/office/drawing/2014/main" id="{942AB6C4-F54F-4A9D-9851-0E338AA92114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 bwMode="gray">
          <a:xfrm>
            <a:off x="5627688" y="1778290"/>
            <a:ext cx="6156324" cy="252000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defRPr sz="1400">
                <a:solidFill>
                  <a:schemeClr val="accent1"/>
                </a:solidFill>
              </a:defRPr>
            </a:lvl1pPr>
          </a:lstStyle>
          <a:p>
            <a:r>
              <a:rPr lang="de-DE" sz="1600" dirty="0"/>
              <a:t>Funktion</a:t>
            </a:r>
          </a:p>
          <a:p>
            <a:endParaRPr lang="de-DE" dirty="0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E780BFD8-8BC6-4E11-88F1-696D56CAC5D6}"/>
              </a:ext>
            </a:extLst>
          </p:cNvPr>
          <p:cNvSpPr>
            <a:spLocks noGrp="1"/>
          </p:cNvSpPr>
          <p:nvPr>
            <p:ph type="dt" sz="half" idx="18"/>
          </p:nvPr>
        </p:nvSpPr>
        <p:spPr bwMode="gray"/>
        <p:txBody>
          <a:bodyPr/>
          <a:lstStyle/>
          <a:p>
            <a:endParaRPr lang="de-DE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EDE00360-8595-4DA4-BB5E-5685D5F7F03E}"/>
              </a:ext>
            </a:extLst>
          </p:cNvPr>
          <p:cNvSpPr>
            <a:spLocks noGrp="1"/>
          </p:cNvSpPr>
          <p:nvPr>
            <p:ph type="ftr" sz="quarter" idx="19"/>
          </p:nvPr>
        </p:nvSpPr>
        <p:spPr bwMode="gray"/>
        <p:txBody>
          <a:bodyPr/>
          <a:lstStyle/>
          <a:p>
            <a:r>
              <a:rPr lang="de-DE"/>
              <a:t>Company Fit, bKV Budgettarife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AEA912ED-2275-407D-8775-BA6E1486A15F}"/>
              </a:ext>
            </a:extLst>
          </p:cNvPr>
          <p:cNvSpPr>
            <a:spLocks noGrp="1"/>
          </p:cNvSpPr>
          <p:nvPr>
            <p:ph type="sldNum" sz="quarter" idx="20"/>
          </p:nvPr>
        </p:nvSpPr>
        <p:spPr bwMode="gray"/>
        <p:txBody>
          <a:bodyPr/>
          <a:lstStyle/>
          <a:p>
            <a:fld id="{77D899ED-E07B-4111-BFEA-7E6553FCF2CE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863019849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 mit ganzseitigem Wechselmoti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Bildplatzhalter 8">
            <a:extLst>
              <a:ext uri="{FF2B5EF4-FFF2-40B4-BE49-F238E27FC236}">
                <a16:creationId xmlns:a16="http://schemas.microsoft.com/office/drawing/2014/main" id="{532C0B7B-CBE7-4E60-BE6D-6C54613583E3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 bwMode="gray">
          <a:xfrm>
            <a:off x="179999" y="179999"/>
            <a:ext cx="11832000" cy="6489088"/>
          </a:xfrm>
        </p:spPr>
        <p:txBody>
          <a:bodyPr/>
          <a:lstStyle>
            <a:lvl1pPr>
              <a:spcBef>
                <a:spcPts val="0"/>
              </a:spcBef>
              <a:defRPr>
                <a:solidFill>
                  <a:schemeClr val="tx1"/>
                </a:solidFill>
              </a:defRPr>
            </a:lvl1pPr>
          </a:lstStyle>
          <a:p>
            <a:r>
              <a:rPr lang="de-DE" dirty="0"/>
              <a:t>So fügen Sie ein Hintergrundbild ein: </a:t>
            </a:r>
            <a:br>
              <a:rPr lang="de-DE" dirty="0"/>
            </a:br>
            <a:r>
              <a:rPr lang="de-DE" dirty="0"/>
              <a:t>Bitte wählen Sie ein Bild aus, indem Sie auf den Reiter „Einfügen“ klicken und den Befehl „Bilder“ wählen.</a:t>
            </a:r>
          </a:p>
        </p:txBody>
      </p:sp>
      <p:sp>
        <p:nvSpPr>
          <p:cNvPr id="20" name="Textplatzhalter 19">
            <a:extLst>
              <a:ext uri="{FF2B5EF4-FFF2-40B4-BE49-F238E27FC236}">
                <a16:creationId xmlns:a16="http://schemas.microsoft.com/office/drawing/2014/main" id="{A4116CC9-D85E-4755-9690-EAEFC5338C7D}"/>
              </a:ext>
            </a:extLst>
          </p:cNvPr>
          <p:cNvSpPr>
            <a:spLocks noGrp="1" noChangeAspect="1"/>
          </p:cNvSpPr>
          <p:nvPr>
            <p:ph type="body" sz="quarter" idx="15" hasCustomPrompt="1"/>
          </p:nvPr>
        </p:nvSpPr>
        <p:spPr bwMode="gray">
          <a:xfrm>
            <a:off x="5036775" y="2223000"/>
            <a:ext cx="6583774" cy="2412000"/>
          </a:xfrm>
          <a:custGeom>
            <a:avLst/>
            <a:gdLst>
              <a:gd name="connsiteX0" fmla="*/ 56127 w 6583774"/>
              <a:gd name="connsiteY0" fmla="*/ 0 h 2412000"/>
              <a:gd name="connsiteX1" fmla="*/ 6527647 w 6583774"/>
              <a:gd name="connsiteY1" fmla="*/ 0 h 2412000"/>
              <a:gd name="connsiteX2" fmla="*/ 6583774 w 6583774"/>
              <a:gd name="connsiteY2" fmla="*/ 56127 h 2412000"/>
              <a:gd name="connsiteX3" fmla="*/ 6583774 w 6583774"/>
              <a:gd name="connsiteY3" fmla="*/ 2355873 h 2412000"/>
              <a:gd name="connsiteX4" fmla="*/ 6527647 w 6583774"/>
              <a:gd name="connsiteY4" fmla="*/ 2412000 h 2412000"/>
              <a:gd name="connsiteX5" fmla="*/ 56127 w 6583774"/>
              <a:gd name="connsiteY5" fmla="*/ 2412000 h 2412000"/>
              <a:gd name="connsiteX6" fmla="*/ 0 w 6583774"/>
              <a:gd name="connsiteY6" fmla="*/ 2355873 h 2412000"/>
              <a:gd name="connsiteX7" fmla="*/ 0 w 6583774"/>
              <a:gd name="connsiteY7" fmla="*/ 56127 h 2412000"/>
              <a:gd name="connsiteX8" fmla="*/ 56127 w 6583774"/>
              <a:gd name="connsiteY8" fmla="*/ 0 h 241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583774" h="2412000">
                <a:moveTo>
                  <a:pt x="56127" y="0"/>
                </a:moveTo>
                <a:lnTo>
                  <a:pt x="6527647" y="0"/>
                </a:lnTo>
                <a:cubicBezTo>
                  <a:pt x="6558645" y="0"/>
                  <a:pt x="6583774" y="25129"/>
                  <a:pt x="6583774" y="56127"/>
                </a:cubicBezTo>
                <a:lnTo>
                  <a:pt x="6583774" y="2355873"/>
                </a:lnTo>
                <a:cubicBezTo>
                  <a:pt x="6583774" y="2386871"/>
                  <a:pt x="6558645" y="2412000"/>
                  <a:pt x="6527647" y="2412000"/>
                </a:cubicBezTo>
                <a:lnTo>
                  <a:pt x="56127" y="2412000"/>
                </a:lnTo>
                <a:cubicBezTo>
                  <a:pt x="25129" y="2412000"/>
                  <a:pt x="0" y="2386871"/>
                  <a:pt x="0" y="2355873"/>
                </a:cubicBezTo>
                <a:lnTo>
                  <a:pt x="0" y="56127"/>
                </a:lnTo>
                <a:cubicBezTo>
                  <a:pt x="0" y="25129"/>
                  <a:pt x="25129" y="0"/>
                  <a:pt x="56127" y="0"/>
                </a:cubicBezTo>
                <a:close/>
              </a:path>
            </a:pathLst>
          </a:custGeom>
          <a:gradFill>
            <a:gsLst>
              <a:gs pos="10000">
                <a:schemeClr val="accent3">
                  <a:alpha val="95000"/>
                </a:schemeClr>
              </a:gs>
              <a:gs pos="80000">
                <a:schemeClr val="accent1">
                  <a:alpha val="95000"/>
                </a:schemeClr>
              </a:gs>
            </a:gsLst>
            <a:lin ang="19500000" scaled="0"/>
          </a:gradFill>
        </p:spPr>
        <p:txBody>
          <a:bodyPr vert="horz" lIns="0" tIns="0" rIns="0" bIns="0" rtlCol="0" anchor="b">
            <a:noAutofit/>
          </a:bodyPr>
          <a:lstStyle>
            <a:lvl1pPr>
              <a:defRPr lang="de-DE" sz="100" dirty="0">
                <a:solidFill>
                  <a:schemeClr val="accent3"/>
                </a:solidFill>
              </a:defRPr>
            </a:lvl1pPr>
          </a:lstStyle>
          <a:p>
            <a:pPr lvl="0"/>
            <a:r>
              <a:rPr lang="de-DE" dirty="0"/>
              <a:t>.</a:t>
            </a:r>
          </a:p>
        </p:txBody>
      </p:sp>
      <p:sp>
        <p:nvSpPr>
          <p:cNvPr id="15" name="Titel 1">
            <a:extLst>
              <a:ext uri="{FF2B5EF4-FFF2-40B4-BE49-F238E27FC236}">
                <a16:creationId xmlns:a16="http://schemas.microsoft.com/office/drawing/2014/main" id="{3E7ACC9E-4A0A-44D3-B347-6BE8505BB8AD}"/>
              </a:ext>
            </a:extLst>
          </p:cNvPr>
          <p:cNvSpPr>
            <a:spLocks noGrp="1"/>
          </p:cNvSpPr>
          <p:nvPr>
            <p:ph type="ctrTitle"/>
          </p:nvPr>
        </p:nvSpPr>
        <p:spPr bwMode="gray">
          <a:xfrm>
            <a:off x="7841170" y="2412000"/>
            <a:ext cx="3577388" cy="1224000"/>
          </a:xfrm>
        </p:spPr>
        <p:txBody>
          <a:bodyPr anchor="b"/>
          <a:lstStyle>
            <a:lvl1pPr algn="l">
              <a:defRPr sz="2400" b="1">
                <a:solidFill>
                  <a:schemeClr val="bg1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16" name="Untertitel 2">
            <a:extLst>
              <a:ext uri="{FF2B5EF4-FFF2-40B4-BE49-F238E27FC236}">
                <a16:creationId xmlns:a16="http://schemas.microsoft.com/office/drawing/2014/main" id="{F6CFB820-E971-41C8-A458-280EAF2776D9}"/>
              </a:ext>
            </a:extLst>
          </p:cNvPr>
          <p:cNvSpPr>
            <a:spLocks noGrp="1"/>
          </p:cNvSpPr>
          <p:nvPr>
            <p:ph type="subTitle" idx="1"/>
          </p:nvPr>
        </p:nvSpPr>
        <p:spPr bwMode="gray">
          <a:xfrm>
            <a:off x="7841170" y="3708000"/>
            <a:ext cx="3577388" cy="504000"/>
          </a:xfrm>
        </p:spPr>
        <p:txBody>
          <a:bodyPr vert="horz" lIns="0" tIns="0" rIns="0" bIns="0" rtlCol="0" anchor="t">
            <a:noAutofit/>
          </a:bodyPr>
          <a:lstStyle>
            <a:lvl1pPr>
              <a:spcBef>
                <a:spcPts val="0"/>
              </a:spcBef>
              <a:defRPr lang="de-DE" sz="1600" dirty="0">
                <a:solidFill>
                  <a:schemeClr val="bg1"/>
                </a:solidFill>
              </a:defRPr>
            </a:lvl1pPr>
          </a:lstStyle>
          <a:p>
            <a:pPr lvl="0">
              <a:lnSpc>
                <a:spcPct val="90000"/>
              </a:lnSpc>
            </a:pPr>
            <a:r>
              <a:rPr lang="de-DE"/>
              <a:t>Master-Untertitelformat bearbeiten</a:t>
            </a:r>
            <a:endParaRPr lang="de-DE" dirty="0"/>
          </a:p>
        </p:txBody>
      </p:sp>
      <p:sp>
        <p:nvSpPr>
          <p:cNvPr id="17" name="Textplatzhalter 11">
            <a:extLst>
              <a:ext uri="{FF2B5EF4-FFF2-40B4-BE49-F238E27FC236}">
                <a16:creationId xmlns:a16="http://schemas.microsoft.com/office/drawing/2014/main" id="{5625B69D-1C6C-4A59-AFC6-2CE4610E1179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 bwMode="gray">
          <a:xfrm>
            <a:off x="7841170" y="4284000"/>
            <a:ext cx="3577388" cy="144000"/>
          </a:xfrm>
        </p:spPr>
        <p:txBody>
          <a:bodyPr/>
          <a:lstStyle>
            <a:lvl1pPr algn="l">
              <a:spcBef>
                <a:spcPts val="0"/>
              </a:spcBef>
              <a:defRPr sz="100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Name; Datum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59B4355D-48E8-401B-A9E2-0A9A556CD8C8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 bwMode="gray">
          <a:xfrm>
            <a:off x="5407200" y="3124800"/>
            <a:ext cx="1378800" cy="65520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defRPr sz="100">
                <a:noFill/>
              </a:defRPr>
            </a:lvl1pPr>
          </a:lstStyle>
          <a:p>
            <a:pPr lvl="0"/>
            <a:r>
              <a:rPr lang="de-DE"/>
              <a:t>Mastertextformat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3201566163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ontaktfolie 2 Ansprechpartn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hteck 10">
            <a:extLst>
              <a:ext uri="{FF2B5EF4-FFF2-40B4-BE49-F238E27FC236}">
                <a16:creationId xmlns:a16="http://schemas.microsoft.com/office/drawing/2014/main" id="{BEA37DC4-4685-46C1-9660-8D7BE7405B23}"/>
              </a:ext>
            </a:extLst>
          </p:cNvPr>
          <p:cNvSpPr/>
          <p:nvPr userDrawn="1"/>
        </p:nvSpPr>
        <p:spPr bwMode="gray">
          <a:xfrm>
            <a:off x="180000" y="180000"/>
            <a:ext cx="11832000" cy="584138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1F035F89-C815-452D-86D6-11B6380FC78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/>
        <p:txBody>
          <a:bodyPr/>
          <a:lstStyle>
            <a:lvl1pPr>
              <a:defRPr/>
            </a:lvl1pPr>
          </a:lstStyle>
          <a:p>
            <a:r>
              <a:rPr lang="de-DE" dirty="0"/>
              <a:t>Ihre Ansprechpartner</a:t>
            </a:r>
          </a:p>
        </p:txBody>
      </p:sp>
      <p:sp>
        <p:nvSpPr>
          <p:cNvPr id="7" name="Bildplatzhalter 6">
            <a:extLst>
              <a:ext uri="{FF2B5EF4-FFF2-40B4-BE49-F238E27FC236}">
                <a16:creationId xmlns:a16="http://schemas.microsoft.com/office/drawing/2014/main" id="{82BC6DEE-E78F-4013-A76C-072F2E71495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 bwMode="gray">
          <a:xfrm>
            <a:off x="407988" y="2246611"/>
            <a:ext cx="2094100" cy="258110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4A9CF6F3-25FB-4A1D-BE03-A727BC336AE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407988" y="1497494"/>
            <a:ext cx="5543550" cy="252000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defRPr sz="1400" b="1">
                <a:solidFill>
                  <a:schemeClr val="accent1"/>
                </a:solidFill>
              </a:defRPr>
            </a:lvl1pPr>
          </a:lstStyle>
          <a:p>
            <a:r>
              <a:rPr lang="de-DE" sz="1600" dirty="0"/>
              <a:t>Name</a:t>
            </a:r>
          </a:p>
          <a:p>
            <a:endParaRPr lang="de-DE" dirty="0"/>
          </a:p>
        </p:txBody>
      </p:sp>
      <p:sp>
        <p:nvSpPr>
          <p:cNvPr id="14" name="Textplatzhalter 9">
            <a:extLst>
              <a:ext uri="{FF2B5EF4-FFF2-40B4-BE49-F238E27FC236}">
                <a16:creationId xmlns:a16="http://schemas.microsoft.com/office/drawing/2014/main" id="{F9A3CB98-9CC2-486C-B9F4-96687E5A45DD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 bwMode="gray">
          <a:xfrm>
            <a:off x="2730076" y="2246611"/>
            <a:ext cx="3221462" cy="1245394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defRPr sz="1200">
                <a:solidFill>
                  <a:schemeClr val="tx1"/>
                </a:solidFill>
              </a:defRPr>
            </a:lvl1pPr>
          </a:lstStyle>
          <a:p>
            <a:r>
              <a:rPr lang="de-DE" sz="1200" dirty="0"/>
              <a:t>Tel</a:t>
            </a:r>
          </a:p>
          <a:p>
            <a:r>
              <a:rPr lang="de-DE" sz="1200" dirty="0"/>
              <a:t>Mail</a:t>
            </a:r>
          </a:p>
          <a:p>
            <a:r>
              <a:rPr lang="de-DE" sz="1200" dirty="0"/>
              <a:t>Adresse</a:t>
            </a:r>
            <a:endParaRPr lang="de-DE" dirty="0"/>
          </a:p>
          <a:p>
            <a:endParaRPr lang="de-DE" dirty="0"/>
          </a:p>
        </p:txBody>
      </p:sp>
      <p:sp>
        <p:nvSpPr>
          <p:cNvPr id="15" name="Textplatzhalter 9">
            <a:extLst>
              <a:ext uri="{FF2B5EF4-FFF2-40B4-BE49-F238E27FC236}">
                <a16:creationId xmlns:a16="http://schemas.microsoft.com/office/drawing/2014/main" id="{942AB6C4-F54F-4A9D-9851-0E338AA92114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 bwMode="gray">
          <a:xfrm>
            <a:off x="407988" y="1778290"/>
            <a:ext cx="5543550" cy="252000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defRPr sz="1400">
                <a:solidFill>
                  <a:schemeClr val="accent1"/>
                </a:solidFill>
              </a:defRPr>
            </a:lvl1pPr>
          </a:lstStyle>
          <a:p>
            <a:r>
              <a:rPr lang="de-DE" sz="1600" dirty="0"/>
              <a:t>Funktion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E780BFD8-8BC6-4E11-88F1-696D56CAC5D6}"/>
              </a:ext>
            </a:extLst>
          </p:cNvPr>
          <p:cNvSpPr>
            <a:spLocks noGrp="1"/>
          </p:cNvSpPr>
          <p:nvPr>
            <p:ph type="dt" sz="half" idx="18"/>
          </p:nvPr>
        </p:nvSpPr>
        <p:spPr bwMode="gray"/>
        <p:txBody>
          <a:bodyPr/>
          <a:lstStyle/>
          <a:p>
            <a:endParaRPr lang="de-DE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EDE00360-8595-4DA4-BB5E-5685D5F7F03E}"/>
              </a:ext>
            </a:extLst>
          </p:cNvPr>
          <p:cNvSpPr>
            <a:spLocks noGrp="1"/>
          </p:cNvSpPr>
          <p:nvPr>
            <p:ph type="ftr" sz="quarter" idx="19"/>
          </p:nvPr>
        </p:nvSpPr>
        <p:spPr bwMode="gray"/>
        <p:txBody>
          <a:bodyPr/>
          <a:lstStyle/>
          <a:p>
            <a:r>
              <a:rPr lang="de-DE"/>
              <a:t>Company Fit, bKV Budgettarife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AEA912ED-2275-407D-8775-BA6E1486A15F}"/>
              </a:ext>
            </a:extLst>
          </p:cNvPr>
          <p:cNvSpPr>
            <a:spLocks noGrp="1"/>
          </p:cNvSpPr>
          <p:nvPr>
            <p:ph type="sldNum" sz="quarter" idx="20"/>
          </p:nvPr>
        </p:nvSpPr>
        <p:spPr bwMode="gray"/>
        <p:txBody>
          <a:bodyPr/>
          <a:lstStyle/>
          <a:p>
            <a:fld id="{77D899ED-E07B-4111-BFEA-7E6553FCF2CE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2" name="Bildplatzhalter 6">
            <a:extLst>
              <a:ext uri="{FF2B5EF4-FFF2-40B4-BE49-F238E27FC236}">
                <a16:creationId xmlns:a16="http://schemas.microsoft.com/office/drawing/2014/main" id="{DCE4AD0C-74C2-4546-9448-E579E6801218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 bwMode="gray">
          <a:xfrm>
            <a:off x="6253164" y="2246611"/>
            <a:ext cx="2094100" cy="258110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13" name="Textplatzhalter 9">
            <a:extLst>
              <a:ext uri="{FF2B5EF4-FFF2-40B4-BE49-F238E27FC236}">
                <a16:creationId xmlns:a16="http://schemas.microsoft.com/office/drawing/2014/main" id="{B0F89D90-603D-4BEC-A92B-0CC9572A89B9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 bwMode="gray">
          <a:xfrm>
            <a:off x="6253164" y="1497494"/>
            <a:ext cx="5543550" cy="252000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defRPr sz="1400" b="1">
                <a:solidFill>
                  <a:schemeClr val="accent1"/>
                </a:solidFill>
              </a:defRPr>
            </a:lvl1pPr>
          </a:lstStyle>
          <a:p>
            <a:r>
              <a:rPr lang="de-DE" sz="1600" dirty="0"/>
              <a:t>Name</a:t>
            </a:r>
          </a:p>
          <a:p>
            <a:endParaRPr lang="de-DE" dirty="0"/>
          </a:p>
        </p:txBody>
      </p:sp>
      <p:sp>
        <p:nvSpPr>
          <p:cNvPr id="16" name="Textplatzhalter 9">
            <a:extLst>
              <a:ext uri="{FF2B5EF4-FFF2-40B4-BE49-F238E27FC236}">
                <a16:creationId xmlns:a16="http://schemas.microsoft.com/office/drawing/2014/main" id="{FE0C26BD-D4EF-42D7-B503-B1347E1FE1B0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 bwMode="gray">
          <a:xfrm>
            <a:off x="8575252" y="2246611"/>
            <a:ext cx="3221462" cy="1245394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defRPr sz="1200">
                <a:solidFill>
                  <a:schemeClr val="tx1"/>
                </a:solidFill>
              </a:defRPr>
            </a:lvl1pPr>
          </a:lstStyle>
          <a:p>
            <a:r>
              <a:rPr lang="de-DE" sz="1200" dirty="0"/>
              <a:t>Tel</a:t>
            </a:r>
          </a:p>
          <a:p>
            <a:r>
              <a:rPr lang="de-DE" sz="1200" dirty="0"/>
              <a:t>Mail</a:t>
            </a:r>
          </a:p>
          <a:p>
            <a:r>
              <a:rPr lang="de-DE" sz="1200" dirty="0"/>
              <a:t>Adresse</a:t>
            </a:r>
            <a:endParaRPr lang="de-DE" dirty="0"/>
          </a:p>
          <a:p>
            <a:endParaRPr lang="de-DE" dirty="0"/>
          </a:p>
        </p:txBody>
      </p:sp>
      <p:sp>
        <p:nvSpPr>
          <p:cNvPr id="17" name="Textplatzhalter 9">
            <a:extLst>
              <a:ext uri="{FF2B5EF4-FFF2-40B4-BE49-F238E27FC236}">
                <a16:creationId xmlns:a16="http://schemas.microsoft.com/office/drawing/2014/main" id="{12976E3E-DD26-4111-A757-1EC243A2B213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 bwMode="gray">
          <a:xfrm>
            <a:off x="6253164" y="1778290"/>
            <a:ext cx="5543550" cy="252000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defRPr sz="1400">
                <a:solidFill>
                  <a:schemeClr val="accent1"/>
                </a:solidFill>
              </a:defRPr>
            </a:lvl1pPr>
          </a:lstStyle>
          <a:p>
            <a:r>
              <a:rPr lang="de-DE" sz="1600" dirty="0"/>
              <a:t>Funktion</a:t>
            </a:r>
          </a:p>
        </p:txBody>
      </p:sp>
    </p:spTree>
    <p:extLst>
      <p:ext uri="{BB962C8B-B14F-4D97-AF65-F5344CB8AC3E}">
        <p14:creationId xmlns:p14="http://schemas.microsoft.com/office/powerpoint/2010/main" val="84291362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749" userDrawn="1">
          <p15:clr>
            <a:srgbClr val="FBAE40"/>
          </p15:clr>
        </p15:guide>
        <p15:guide id="2" pos="3931" userDrawn="1">
          <p15:clr>
            <a:srgbClr val="FBAE40"/>
          </p15:clr>
        </p15:guide>
      </p15:sldGuideLst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bschluss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>
            <a:extLst>
              <a:ext uri="{FF2B5EF4-FFF2-40B4-BE49-F238E27FC236}">
                <a16:creationId xmlns:a16="http://schemas.microsoft.com/office/drawing/2014/main" id="{74A85017-E04B-49DE-ADD0-EFE9D206BA9C}"/>
              </a:ext>
            </a:extLst>
          </p:cNvPr>
          <p:cNvSpPr/>
          <p:nvPr userDrawn="1"/>
        </p:nvSpPr>
        <p:spPr bwMode="gray">
          <a:xfrm>
            <a:off x="180000" y="180000"/>
            <a:ext cx="11832000" cy="6498000"/>
          </a:xfrm>
          <a:prstGeom prst="rect">
            <a:avLst/>
          </a:prstGeom>
          <a:gradFill flip="none" rotWithShape="1">
            <a:gsLst>
              <a:gs pos="10000">
                <a:schemeClr val="accent3"/>
              </a:gs>
              <a:gs pos="80000">
                <a:schemeClr val="accent1"/>
              </a:gs>
            </a:gsLst>
            <a:lin ang="195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FD1E16E3-7F0F-4915-AAF8-A4EB36BCEA7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 bwMode="gray">
          <a:xfrm>
            <a:off x="4933537" y="2909798"/>
            <a:ext cx="2324927" cy="1396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439697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eck 9">
            <a:extLst>
              <a:ext uri="{FF2B5EF4-FFF2-40B4-BE49-F238E27FC236}">
                <a16:creationId xmlns:a16="http://schemas.microsoft.com/office/drawing/2014/main" id="{08997412-C897-4AD9-A9CC-09F1BF58B312}"/>
              </a:ext>
            </a:extLst>
          </p:cNvPr>
          <p:cNvSpPr/>
          <p:nvPr userDrawn="1"/>
        </p:nvSpPr>
        <p:spPr bwMode="gray">
          <a:xfrm>
            <a:off x="180000" y="180000"/>
            <a:ext cx="11832000" cy="6498000"/>
          </a:xfrm>
          <a:prstGeom prst="rect">
            <a:avLst/>
          </a:prstGeom>
          <a:gradFill flip="none" rotWithShape="1">
            <a:gsLst>
              <a:gs pos="10000">
                <a:schemeClr val="accent3"/>
              </a:gs>
              <a:gs pos="80000">
                <a:schemeClr val="accent1"/>
              </a:gs>
            </a:gsLst>
            <a:lin ang="195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C664AAFC-9332-41C7-9D5D-0D8E0A340866}"/>
              </a:ext>
            </a:extLst>
          </p:cNvPr>
          <p:cNvSpPr>
            <a:spLocks noGrp="1"/>
          </p:cNvSpPr>
          <p:nvPr>
            <p:ph type="title"/>
          </p:nvPr>
        </p:nvSpPr>
        <p:spPr bwMode="gray">
          <a:xfrm>
            <a:off x="2856000" y="4561200"/>
            <a:ext cx="6480000" cy="943200"/>
          </a:xfrm>
        </p:spPr>
        <p:txBody>
          <a:bodyPr anchor="b"/>
          <a:lstStyle>
            <a:lvl1pPr algn="ctr">
              <a:defRPr sz="2000" b="1">
                <a:solidFill>
                  <a:schemeClr val="bg1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0BC20B08-2920-49E0-A084-64E8BF172F6E}"/>
              </a:ext>
            </a:extLst>
          </p:cNvPr>
          <p:cNvSpPr>
            <a:spLocks noGrp="1"/>
          </p:cNvSpPr>
          <p:nvPr>
            <p:ph type="body" idx="1"/>
          </p:nvPr>
        </p:nvSpPr>
        <p:spPr bwMode="gray">
          <a:xfrm>
            <a:off x="2856000" y="5576400"/>
            <a:ext cx="6480000" cy="432000"/>
          </a:xfrm>
        </p:spPr>
        <p:txBody>
          <a:bodyPr anchor="t"/>
          <a:lstStyle>
            <a:lvl1pPr marL="0" indent="0" algn="ctr">
              <a:buNone/>
              <a:defRPr sz="16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55206586-87DA-4924-BB0E-31A6CA744AD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 bwMode="gray">
          <a:xfrm>
            <a:off x="5407585" y="3125107"/>
            <a:ext cx="1376830" cy="655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57562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 grüner Verlauf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eck 9">
            <a:extLst>
              <a:ext uri="{FF2B5EF4-FFF2-40B4-BE49-F238E27FC236}">
                <a16:creationId xmlns:a16="http://schemas.microsoft.com/office/drawing/2014/main" id="{5461CAF6-E57B-49ED-8AE4-9A59F2D906E1}"/>
              </a:ext>
            </a:extLst>
          </p:cNvPr>
          <p:cNvSpPr/>
          <p:nvPr userDrawn="1"/>
        </p:nvSpPr>
        <p:spPr bwMode="gray">
          <a:xfrm>
            <a:off x="180000" y="180000"/>
            <a:ext cx="11832000" cy="6498000"/>
          </a:xfrm>
          <a:prstGeom prst="rect">
            <a:avLst/>
          </a:prstGeom>
          <a:gradFill flip="none" rotWithShape="1">
            <a:gsLst>
              <a:gs pos="10000">
                <a:schemeClr val="accent3"/>
              </a:gs>
              <a:gs pos="80000">
                <a:schemeClr val="accent1"/>
              </a:gs>
            </a:gsLst>
            <a:lin ang="195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D2D85246-262F-43D5-B7CF-2ADBC032F690}"/>
              </a:ext>
            </a:extLst>
          </p:cNvPr>
          <p:cNvSpPr>
            <a:spLocks noGrp="1"/>
          </p:cNvSpPr>
          <p:nvPr userDrawn="1">
            <p:ph type="ctrTitle"/>
          </p:nvPr>
        </p:nvSpPr>
        <p:spPr bwMode="gray">
          <a:xfrm>
            <a:off x="2856000" y="4320209"/>
            <a:ext cx="6480000" cy="1187791"/>
          </a:xfrm>
        </p:spPr>
        <p:txBody>
          <a:bodyPr anchor="b"/>
          <a:lstStyle>
            <a:lvl1pPr algn="ctr">
              <a:defRPr sz="2400" b="1">
                <a:solidFill>
                  <a:schemeClr val="bg1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DC174046-DE2F-40C3-9134-E5CB7E2B17CA}"/>
              </a:ext>
            </a:extLst>
          </p:cNvPr>
          <p:cNvSpPr>
            <a:spLocks noGrp="1"/>
          </p:cNvSpPr>
          <p:nvPr userDrawn="1">
            <p:ph type="subTitle" idx="1"/>
          </p:nvPr>
        </p:nvSpPr>
        <p:spPr bwMode="gray">
          <a:xfrm>
            <a:off x="2856000" y="5589807"/>
            <a:ext cx="6480000" cy="504000"/>
          </a:xfrm>
        </p:spPr>
        <p:txBody>
          <a:bodyPr vert="horz" lIns="0" tIns="0" rIns="0" bIns="0" rtlCol="0" anchor="t">
            <a:noAutofit/>
          </a:bodyPr>
          <a:lstStyle>
            <a:lvl1pPr algn="ctr">
              <a:spcBef>
                <a:spcPts val="0"/>
              </a:spcBef>
              <a:defRPr lang="de-DE" sz="1600" dirty="0">
                <a:solidFill>
                  <a:schemeClr val="bg1"/>
                </a:solidFill>
              </a:defRPr>
            </a:lvl1pPr>
          </a:lstStyle>
          <a:p>
            <a:pPr lvl="0">
              <a:lnSpc>
                <a:spcPct val="90000"/>
              </a:lnSpc>
            </a:pPr>
            <a:r>
              <a:rPr lang="de-DE"/>
              <a:t>Master-Untertitelformat bearbeiten</a:t>
            </a:r>
            <a:endParaRPr lang="de-DE" dirty="0"/>
          </a:p>
        </p:txBody>
      </p:sp>
      <p:sp>
        <p:nvSpPr>
          <p:cNvPr id="11" name="Textplatzhalter 11">
            <a:extLst>
              <a:ext uri="{FF2B5EF4-FFF2-40B4-BE49-F238E27FC236}">
                <a16:creationId xmlns:a16="http://schemas.microsoft.com/office/drawing/2014/main" id="{6B642990-DDA4-4D18-9EBD-00481549E02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 bwMode="gray">
          <a:xfrm>
            <a:off x="2856000" y="6175660"/>
            <a:ext cx="6480000" cy="144000"/>
          </a:xfrm>
        </p:spPr>
        <p:txBody>
          <a:bodyPr/>
          <a:lstStyle>
            <a:lvl1pPr algn="ctr">
              <a:spcBef>
                <a:spcPts val="0"/>
              </a:spcBef>
              <a:defRPr sz="100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Name; Datum</a:t>
            </a:r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2DB19AC6-C115-42DD-B8C8-B68979FFFEA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 bwMode="gray">
          <a:xfrm>
            <a:off x="5407585" y="3125107"/>
            <a:ext cx="1376830" cy="655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2818162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platzhalter 6">
            <a:extLst>
              <a:ext uri="{FF2B5EF4-FFF2-40B4-BE49-F238E27FC236}">
                <a16:creationId xmlns:a16="http://schemas.microsoft.com/office/drawing/2014/main" id="{774C978D-C154-4552-B457-B263FA65731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407987" y="196057"/>
            <a:ext cx="7488238" cy="144000"/>
          </a:xfrm>
        </p:spPr>
        <p:txBody>
          <a:bodyPr anchor="t"/>
          <a:lstStyle>
            <a:lvl1pPr>
              <a:lnSpc>
                <a:spcPct val="90000"/>
              </a:lnSpc>
              <a:defRPr sz="1200">
                <a:solidFill>
                  <a:schemeClr val="tx1"/>
                </a:solidFill>
              </a:defRPr>
            </a:lvl1pPr>
            <a:lvl2pPr marL="0" indent="0">
              <a:buNone/>
              <a:defRPr>
                <a:solidFill>
                  <a:schemeClr val="tx2"/>
                </a:solidFill>
              </a:defRPr>
            </a:lvl2pPr>
          </a:lstStyle>
          <a:p>
            <a:pPr lvl="0"/>
            <a:r>
              <a:rPr lang="de-DE" dirty="0"/>
              <a:t>Thema der Folie</a:t>
            </a:r>
          </a:p>
        </p:txBody>
      </p:sp>
      <p:sp>
        <p:nvSpPr>
          <p:cNvPr id="6" name="Titel 5">
            <a:extLst>
              <a:ext uri="{FF2B5EF4-FFF2-40B4-BE49-F238E27FC236}">
                <a16:creationId xmlns:a16="http://schemas.microsoft.com/office/drawing/2014/main" id="{E6AF234A-E64A-4F93-A091-8A45263D6EAE}"/>
              </a:ext>
            </a:extLst>
          </p:cNvPr>
          <p:cNvSpPr>
            <a:spLocks noGrp="1"/>
          </p:cNvSpPr>
          <p:nvPr>
            <p:ph type="title"/>
          </p:nvPr>
        </p:nvSpPr>
        <p:spPr bwMode="gray"/>
        <p:txBody>
          <a:bodyPr/>
          <a:lstStyle/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8" name="Datumsplatzhalter 7">
            <a:extLst>
              <a:ext uri="{FF2B5EF4-FFF2-40B4-BE49-F238E27FC236}">
                <a16:creationId xmlns:a16="http://schemas.microsoft.com/office/drawing/2014/main" id="{0F7080B3-F3B4-42F1-BF14-94540E0D3903}"/>
              </a:ext>
            </a:extLst>
          </p:cNvPr>
          <p:cNvSpPr>
            <a:spLocks noGrp="1"/>
          </p:cNvSpPr>
          <p:nvPr>
            <p:ph type="dt" sz="half" idx="15"/>
          </p:nvPr>
        </p:nvSpPr>
        <p:spPr bwMode="gray"/>
        <p:txBody>
          <a:bodyPr/>
          <a:lstStyle/>
          <a:p>
            <a:endParaRPr lang="de-DE" dirty="0"/>
          </a:p>
        </p:txBody>
      </p:sp>
      <p:sp>
        <p:nvSpPr>
          <p:cNvPr id="10" name="Fußzeilenplatzhalter 9">
            <a:extLst>
              <a:ext uri="{FF2B5EF4-FFF2-40B4-BE49-F238E27FC236}">
                <a16:creationId xmlns:a16="http://schemas.microsoft.com/office/drawing/2014/main" id="{2FCC8CAD-A211-4F73-AA09-CC3EFEE4A5FC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 bwMode="gray"/>
        <p:txBody>
          <a:bodyPr/>
          <a:lstStyle/>
          <a:p>
            <a:r>
              <a:rPr lang="de-DE"/>
              <a:t>Company Fit, bKV Budgettarife</a:t>
            </a:r>
            <a:endParaRPr lang="de-DE" dirty="0"/>
          </a:p>
        </p:txBody>
      </p:sp>
      <p:sp>
        <p:nvSpPr>
          <p:cNvPr id="11" name="Foliennummernplatzhalter 10">
            <a:extLst>
              <a:ext uri="{FF2B5EF4-FFF2-40B4-BE49-F238E27FC236}">
                <a16:creationId xmlns:a16="http://schemas.microsoft.com/office/drawing/2014/main" id="{E1CCF97F-4B90-42DA-B21E-2EAC39F76559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 bwMode="gray"/>
        <p:txBody>
          <a:bodyPr/>
          <a:lstStyle/>
          <a:p>
            <a:fld id="{77D899ED-E07B-4111-BFEA-7E6553FCF2CE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3AF33780-3FA7-4C26-8299-BF6362DBD31D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 bwMode="gray">
          <a:xfrm>
            <a:off x="407988" y="1484313"/>
            <a:ext cx="11376025" cy="4537075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6360795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19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Bild 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platzhalter 6">
            <a:extLst>
              <a:ext uri="{FF2B5EF4-FFF2-40B4-BE49-F238E27FC236}">
                <a16:creationId xmlns:a16="http://schemas.microsoft.com/office/drawing/2014/main" id="{774C978D-C154-4552-B457-B263FA65731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407987" y="196057"/>
            <a:ext cx="7488238" cy="144000"/>
          </a:xfrm>
        </p:spPr>
        <p:txBody>
          <a:bodyPr anchor="t"/>
          <a:lstStyle>
            <a:lvl1pPr>
              <a:lnSpc>
                <a:spcPct val="90000"/>
              </a:lnSpc>
              <a:defRPr sz="1200">
                <a:solidFill>
                  <a:schemeClr val="tx1"/>
                </a:solidFill>
              </a:defRPr>
            </a:lvl1pPr>
            <a:lvl2pPr marL="0" indent="0">
              <a:buNone/>
              <a:defRPr>
                <a:solidFill>
                  <a:schemeClr val="tx2"/>
                </a:solidFill>
              </a:defRPr>
            </a:lvl2pPr>
          </a:lstStyle>
          <a:p>
            <a:pPr lvl="0"/>
            <a:r>
              <a:rPr lang="de-DE" dirty="0"/>
              <a:t>Thema der Folie</a:t>
            </a:r>
          </a:p>
        </p:txBody>
      </p:sp>
      <p:sp>
        <p:nvSpPr>
          <p:cNvPr id="6" name="Titel 5">
            <a:extLst>
              <a:ext uri="{FF2B5EF4-FFF2-40B4-BE49-F238E27FC236}">
                <a16:creationId xmlns:a16="http://schemas.microsoft.com/office/drawing/2014/main" id="{E6AF234A-E64A-4F93-A091-8A45263D6EAE}"/>
              </a:ext>
            </a:extLst>
          </p:cNvPr>
          <p:cNvSpPr>
            <a:spLocks noGrp="1"/>
          </p:cNvSpPr>
          <p:nvPr>
            <p:ph type="title"/>
          </p:nvPr>
        </p:nvSpPr>
        <p:spPr bwMode="gray"/>
        <p:txBody>
          <a:bodyPr/>
          <a:lstStyle/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8" name="Datumsplatzhalter 7">
            <a:extLst>
              <a:ext uri="{FF2B5EF4-FFF2-40B4-BE49-F238E27FC236}">
                <a16:creationId xmlns:a16="http://schemas.microsoft.com/office/drawing/2014/main" id="{0F7080B3-F3B4-42F1-BF14-94540E0D3903}"/>
              </a:ext>
            </a:extLst>
          </p:cNvPr>
          <p:cNvSpPr>
            <a:spLocks noGrp="1"/>
          </p:cNvSpPr>
          <p:nvPr>
            <p:ph type="dt" sz="half" idx="15"/>
          </p:nvPr>
        </p:nvSpPr>
        <p:spPr bwMode="gray"/>
        <p:txBody>
          <a:bodyPr/>
          <a:lstStyle/>
          <a:p>
            <a:endParaRPr lang="de-DE" dirty="0"/>
          </a:p>
        </p:txBody>
      </p:sp>
      <p:sp>
        <p:nvSpPr>
          <p:cNvPr id="10" name="Fußzeilenplatzhalter 9">
            <a:extLst>
              <a:ext uri="{FF2B5EF4-FFF2-40B4-BE49-F238E27FC236}">
                <a16:creationId xmlns:a16="http://schemas.microsoft.com/office/drawing/2014/main" id="{2FCC8CAD-A211-4F73-AA09-CC3EFEE4A5FC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 bwMode="gray"/>
        <p:txBody>
          <a:bodyPr/>
          <a:lstStyle/>
          <a:p>
            <a:r>
              <a:rPr lang="de-DE"/>
              <a:t>Company Fit, bKV Budgettarife</a:t>
            </a:r>
          </a:p>
        </p:txBody>
      </p:sp>
      <p:sp>
        <p:nvSpPr>
          <p:cNvPr id="11" name="Foliennummernplatzhalter 10">
            <a:extLst>
              <a:ext uri="{FF2B5EF4-FFF2-40B4-BE49-F238E27FC236}">
                <a16:creationId xmlns:a16="http://schemas.microsoft.com/office/drawing/2014/main" id="{E1CCF97F-4B90-42DA-B21E-2EAC39F76559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 bwMode="gray"/>
        <p:txBody>
          <a:bodyPr/>
          <a:lstStyle/>
          <a:p>
            <a:fld id="{77D899ED-E07B-4111-BFEA-7E6553FCF2CE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9E8929F5-4366-4409-9C95-8BFBACB65B8F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 bwMode="gray">
          <a:xfrm>
            <a:off x="2711450" y="1484313"/>
            <a:ext cx="6769100" cy="453707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de-DE"/>
              <a:t>Bild durch Klicken auf Symbol hinzufügen</a:t>
            </a:r>
          </a:p>
        </p:txBody>
      </p:sp>
    </p:spTree>
    <p:extLst>
      <p:ext uri="{BB962C8B-B14F-4D97-AF65-F5344CB8AC3E}">
        <p14:creationId xmlns:p14="http://schemas.microsoft.com/office/powerpoint/2010/main" val="103885369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19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Bild 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platzhalter 6">
            <a:extLst>
              <a:ext uri="{FF2B5EF4-FFF2-40B4-BE49-F238E27FC236}">
                <a16:creationId xmlns:a16="http://schemas.microsoft.com/office/drawing/2014/main" id="{774C978D-C154-4552-B457-B263FA65731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407987" y="196057"/>
            <a:ext cx="7488238" cy="144000"/>
          </a:xfrm>
        </p:spPr>
        <p:txBody>
          <a:bodyPr anchor="t"/>
          <a:lstStyle>
            <a:lvl1pPr>
              <a:lnSpc>
                <a:spcPct val="90000"/>
              </a:lnSpc>
              <a:defRPr sz="1200">
                <a:solidFill>
                  <a:schemeClr val="tx1"/>
                </a:solidFill>
              </a:defRPr>
            </a:lvl1pPr>
            <a:lvl2pPr marL="0" indent="0">
              <a:buNone/>
              <a:defRPr>
                <a:solidFill>
                  <a:schemeClr val="tx2"/>
                </a:solidFill>
              </a:defRPr>
            </a:lvl2pPr>
          </a:lstStyle>
          <a:p>
            <a:pPr lvl="0"/>
            <a:r>
              <a:rPr lang="de-DE" dirty="0"/>
              <a:t>Thema der Folie</a:t>
            </a:r>
          </a:p>
        </p:txBody>
      </p:sp>
      <p:sp>
        <p:nvSpPr>
          <p:cNvPr id="6" name="Titel 5">
            <a:extLst>
              <a:ext uri="{FF2B5EF4-FFF2-40B4-BE49-F238E27FC236}">
                <a16:creationId xmlns:a16="http://schemas.microsoft.com/office/drawing/2014/main" id="{E6AF234A-E64A-4F93-A091-8A45263D6EAE}"/>
              </a:ext>
            </a:extLst>
          </p:cNvPr>
          <p:cNvSpPr>
            <a:spLocks noGrp="1"/>
          </p:cNvSpPr>
          <p:nvPr>
            <p:ph type="title"/>
          </p:nvPr>
        </p:nvSpPr>
        <p:spPr bwMode="gray"/>
        <p:txBody>
          <a:bodyPr/>
          <a:lstStyle/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8" name="Datumsplatzhalter 7">
            <a:extLst>
              <a:ext uri="{FF2B5EF4-FFF2-40B4-BE49-F238E27FC236}">
                <a16:creationId xmlns:a16="http://schemas.microsoft.com/office/drawing/2014/main" id="{0F7080B3-F3B4-42F1-BF14-94540E0D3903}"/>
              </a:ext>
            </a:extLst>
          </p:cNvPr>
          <p:cNvSpPr>
            <a:spLocks noGrp="1"/>
          </p:cNvSpPr>
          <p:nvPr>
            <p:ph type="dt" sz="half" idx="15"/>
          </p:nvPr>
        </p:nvSpPr>
        <p:spPr bwMode="gray"/>
        <p:txBody>
          <a:bodyPr/>
          <a:lstStyle/>
          <a:p>
            <a:endParaRPr lang="de-DE" dirty="0"/>
          </a:p>
        </p:txBody>
      </p:sp>
      <p:sp>
        <p:nvSpPr>
          <p:cNvPr id="10" name="Fußzeilenplatzhalter 9">
            <a:extLst>
              <a:ext uri="{FF2B5EF4-FFF2-40B4-BE49-F238E27FC236}">
                <a16:creationId xmlns:a16="http://schemas.microsoft.com/office/drawing/2014/main" id="{2FCC8CAD-A211-4F73-AA09-CC3EFEE4A5FC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 bwMode="gray"/>
        <p:txBody>
          <a:bodyPr/>
          <a:lstStyle/>
          <a:p>
            <a:r>
              <a:rPr lang="de-DE"/>
              <a:t>Company Fit, bKV Budgettarife</a:t>
            </a:r>
          </a:p>
        </p:txBody>
      </p:sp>
      <p:sp>
        <p:nvSpPr>
          <p:cNvPr id="11" name="Foliennummernplatzhalter 10">
            <a:extLst>
              <a:ext uri="{FF2B5EF4-FFF2-40B4-BE49-F238E27FC236}">
                <a16:creationId xmlns:a16="http://schemas.microsoft.com/office/drawing/2014/main" id="{E1CCF97F-4B90-42DA-B21E-2EAC39F76559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 bwMode="gray"/>
        <p:txBody>
          <a:bodyPr/>
          <a:lstStyle/>
          <a:p>
            <a:fld id="{77D899ED-E07B-4111-BFEA-7E6553FCF2CE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9E8929F5-4366-4409-9C95-8BFBACB65B8F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 bwMode="gray">
          <a:xfrm>
            <a:off x="407987" y="1484313"/>
            <a:ext cx="11376025" cy="453707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de-DE"/>
              <a:t>Bild durch Klicken auf Symbol hinzufügen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91439904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19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>
            <a:extLst>
              <a:ext uri="{FF2B5EF4-FFF2-40B4-BE49-F238E27FC236}">
                <a16:creationId xmlns:a16="http://schemas.microsoft.com/office/drawing/2014/main" id="{E6AF234A-E64A-4F93-A091-8A45263D6EAE}"/>
              </a:ext>
            </a:extLst>
          </p:cNvPr>
          <p:cNvSpPr>
            <a:spLocks noGrp="1"/>
          </p:cNvSpPr>
          <p:nvPr>
            <p:ph type="title"/>
          </p:nvPr>
        </p:nvSpPr>
        <p:spPr bwMode="gray">
          <a:xfrm>
            <a:off x="407987" y="476250"/>
            <a:ext cx="11376025" cy="712787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8" name="Datumsplatzhalter 7">
            <a:extLst>
              <a:ext uri="{FF2B5EF4-FFF2-40B4-BE49-F238E27FC236}">
                <a16:creationId xmlns:a16="http://schemas.microsoft.com/office/drawing/2014/main" id="{0F7080B3-F3B4-42F1-BF14-94540E0D3903}"/>
              </a:ext>
            </a:extLst>
          </p:cNvPr>
          <p:cNvSpPr>
            <a:spLocks noGrp="1"/>
          </p:cNvSpPr>
          <p:nvPr>
            <p:ph type="dt" sz="half" idx="15"/>
          </p:nvPr>
        </p:nvSpPr>
        <p:spPr bwMode="gray"/>
        <p:txBody>
          <a:bodyPr/>
          <a:lstStyle/>
          <a:p>
            <a:endParaRPr lang="de-DE" dirty="0"/>
          </a:p>
        </p:txBody>
      </p:sp>
      <p:sp>
        <p:nvSpPr>
          <p:cNvPr id="10" name="Fußzeilenplatzhalter 9">
            <a:extLst>
              <a:ext uri="{FF2B5EF4-FFF2-40B4-BE49-F238E27FC236}">
                <a16:creationId xmlns:a16="http://schemas.microsoft.com/office/drawing/2014/main" id="{2FCC8CAD-A211-4F73-AA09-CC3EFEE4A5FC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 bwMode="gray"/>
        <p:txBody>
          <a:bodyPr/>
          <a:lstStyle/>
          <a:p>
            <a:r>
              <a:rPr lang="de-DE"/>
              <a:t>Company Fit, bKV Budgettarife</a:t>
            </a:r>
          </a:p>
        </p:txBody>
      </p:sp>
      <p:sp>
        <p:nvSpPr>
          <p:cNvPr id="11" name="Foliennummernplatzhalter 10">
            <a:extLst>
              <a:ext uri="{FF2B5EF4-FFF2-40B4-BE49-F238E27FC236}">
                <a16:creationId xmlns:a16="http://schemas.microsoft.com/office/drawing/2014/main" id="{E1CCF97F-4B90-42DA-B21E-2EAC39F76559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 bwMode="gray"/>
        <p:txBody>
          <a:bodyPr/>
          <a:lstStyle/>
          <a:p>
            <a:fld id="{77D899ED-E07B-4111-BFEA-7E6553FCF2CE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3" name="Textplatzhalter 6">
            <a:extLst>
              <a:ext uri="{FF2B5EF4-FFF2-40B4-BE49-F238E27FC236}">
                <a16:creationId xmlns:a16="http://schemas.microsoft.com/office/drawing/2014/main" id="{A3C45283-5BD2-4DC4-84C0-56D64480336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407987" y="196057"/>
            <a:ext cx="7488238" cy="144000"/>
          </a:xfrm>
        </p:spPr>
        <p:txBody>
          <a:bodyPr anchor="t"/>
          <a:lstStyle>
            <a:lvl1pPr>
              <a:lnSpc>
                <a:spcPct val="90000"/>
              </a:lnSpc>
              <a:defRPr sz="1200">
                <a:solidFill>
                  <a:schemeClr val="tx1"/>
                </a:solidFill>
              </a:defRPr>
            </a:lvl1pPr>
            <a:lvl2pPr marL="0" indent="0">
              <a:buNone/>
              <a:defRPr>
                <a:solidFill>
                  <a:schemeClr val="tx2"/>
                </a:solidFill>
              </a:defRPr>
            </a:lvl2pPr>
          </a:lstStyle>
          <a:p>
            <a:pPr lvl="0"/>
            <a:r>
              <a:rPr lang="de-DE" dirty="0"/>
              <a:t>Thema der Folie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E7328BD8-6080-47D2-94F2-E0EF3F21EE7A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 bwMode="gray">
          <a:xfrm>
            <a:off x="407988" y="1484313"/>
            <a:ext cx="5543550" cy="4537075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12" name="Textplatzhalter 3">
            <a:extLst>
              <a:ext uri="{FF2B5EF4-FFF2-40B4-BE49-F238E27FC236}">
                <a16:creationId xmlns:a16="http://schemas.microsoft.com/office/drawing/2014/main" id="{A89743B0-6E76-4AA3-990B-73C20E63771D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 bwMode="gray">
          <a:xfrm>
            <a:off x="6240462" y="1484313"/>
            <a:ext cx="5543550" cy="4537075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227686112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19">
          <p15:clr>
            <a:srgbClr val="FBAE40"/>
          </p15:clr>
        </p15:guide>
        <p15:guide id="2" pos="3749" userDrawn="1">
          <p15:clr>
            <a:srgbClr val="FBAE40"/>
          </p15:clr>
        </p15:guide>
        <p15:guide id="3" pos="3931" userDrawn="1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>
            <a:extLst>
              <a:ext uri="{FF2B5EF4-FFF2-40B4-BE49-F238E27FC236}">
                <a16:creationId xmlns:a16="http://schemas.microsoft.com/office/drawing/2014/main" id="{E6AF234A-E64A-4F93-A091-8A45263D6EAE}"/>
              </a:ext>
            </a:extLst>
          </p:cNvPr>
          <p:cNvSpPr>
            <a:spLocks noGrp="1"/>
          </p:cNvSpPr>
          <p:nvPr>
            <p:ph type="title"/>
          </p:nvPr>
        </p:nvSpPr>
        <p:spPr bwMode="gray">
          <a:xfrm>
            <a:off x="407987" y="476250"/>
            <a:ext cx="11376025" cy="712787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8" name="Datumsplatzhalter 7">
            <a:extLst>
              <a:ext uri="{FF2B5EF4-FFF2-40B4-BE49-F238E27FC236}">
                <a16:creationId xmlns:a16="http://schemas.microsoft.com/office/drawing/2014/main" id="{0F7080B3-F3B4-42F1-BF14-94540E0D3903}"/>
              </a:ext>
            </a:extLst>
          </p:cNvPr>
          <p:cNvSpPr>
            <a:spLocks noGrp="1"/>
          </p:cNvSpPr>
          <p:nvPr>
            <p:ph type="dt" sz="half" idx="15"/>
          </p:nvPr>
        </p:nvSpPr>
        <p:spPr bwMode="gray"/>
        <p:txBody>
          <a:bodyPr/>
          <a:lstStyle/>
          <a:p>
            <a:endParaRPr lang="de-DE" dirty="0"/>
          </a:p>
        </p:txBody>
      </p:sp>
      <p:sp>
        <p:nvSpPr>
          <p:cNvPr id="10" name="Fußzeilenplatzhalter 9">
            <a:extLst>
              <a:ext uri="{FF2B5EF4-FFF2-40B4-BE49-F238E27FC236}">
                <a16:creationId xmlns:a16="http://schemas.microsoft.com/office/drawing/2014/main" id="{2FCC8CAD-A211-4F73-AA09-CC3EFEE4A5FC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 bwMode="gray"/>
        <p:txBody>
          <a:bodyPr/>
          <a:lstStyle/>
          <a:p>
            <a:r>
              <a:rPr lang="de-DE"/>
              <a:t>Company Fit, bKV Budgettarife</a:t>
            </a:r>
          </a:p>
        </p:txBody>
      </p:sp>
      <p:sp>
        <p:nvSpPr>
          <p:cNvPr id="11" name="Foliennummernplatzhalter 10">
            <a:extLst>
              <a:ext uri="{FF2B5EF4-FFF2-40B4-BE49-F238E27FC236}">
                <a16:creationId xmlns:a16="http://schemas.microsoft.com/office/drawing/2014/main" id="{E1CCF97F-4B90-42DA-B21E-2EAC39F76559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 bwMode="gray"/>
        <p:txBody>
          <a:bodyPr/>
          <a:lstStyle/>
          <a:p>
            <a:fld id="{77D899ED-E07B-4111-BFEA-7E6553FCF2CE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3" name="Textplatzhalter 6">
            <a:extLst>
              <a:ext uri="{FF2B5EF4-FFF2-40B4-BE49-F238E27FC236}">
                <a16:creationId xmlns:a16="http://schemas.microsoft.com/office/drawing/2014/main" id="{A3C45283-5BD2-4DC4-84C0-56D64480336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407987" y="196057"/>
            <a:ext cx="7488238" cy="144000"/>
          </a:xfrm>
        </p:spPr>
        <p:txBody>
          <a:bodyPr anchor="t"/>
          <a:lstStyle>
            <a:lvl1pPr>
              <a:lnSpc>
                <a:spcPct val="90000"/>
              </a:lnSpc>
              <a:defRPr sz="1200">
                <a:solidFill>
                  <a:schemeClr val="tx1"/>
                </a:solidFill>
              </a:defRPr>
            </a:lvl1pPr>
            <a:lvl2pPr marL="0" indent="0">
              <a:buNone/>
              <a:defRPr>
                <a:solidFill>
                  <a:schemeClr val="tx2"/>
                </a:solidFill>
              </a:defRPr>
            </a:lvl2pPr>
          </a:lstStyle>
          <a:p>
            <a:pPr lvl="0"/>
            <a:r>
              <a:rPr lang="de-DE" dirty="0"/>
              <a:t>Thema der Folie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E7328BD8-6080-47D2-94F2-E0EF3F21EE7A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 bwMode="gray">
          <a:xfrm>
            <a:off x="407988" y="1484313"/>
            <a:ext cx="3600450" cy="4537075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12" name="Textplatzhalter 3">
            <a:extLst>
              <a:ext uri="{FF2B5EF4-FFF2-40B4-BE49-F238E27FC236}">
                <a16:creationId xmlns:a16="http://schemas.microsoft.com/office/drawing/2014/main" id="{A89743B0-6E76-4AA3-990B-73C20E63771D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 bwMode="gray">
          <a:xfrm>
            <a:off x="4295775" y="1484313"/>
            <a:ext cx="3600450" cy="4537075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9" name="Textplatzhalter 3">
            <a:extLst>
              <a:ext uri="{FF2B5EF4-FFF2-40B4-BE49-F238E27FC236}">
                <a16:creationId xmlns:a16="http://schemas.microsoft.com/office/drawing/2014/main" id="{C0FAE760-4F4A-4ACE-BC08-FA04ABFE8BFD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 bwMode="gray">
          <a:xfrm>
            <a:off x="8183562" y="1484313"/>
            <a:ext cx="3600450" cy="4537075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08609293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19">
          <p15:clr>
            <a:srgbClr val="FBAE40"/>
          </p15:clr>
        </p15:guide>
        <p15:guide id="2" pos="3749" userDrawn="1">
          <p15:clr>
            <a:srgbClr val="FBAE40"/>
          </p15:clr>
        </p15:guide>
        <p15:guide id="3" pos="3931" userDrawn="1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>
            <a:extLst>
              <a:ext uri="{FF2B5EF4-FFF2-40B4-BE49-F238E27FC236}">
                <a16:creationId xmlns:a16="http://schemas.microsoft.com/office/drawing/2014/main" id="{E6AF234A-E64A-4F93-A091-8A45263D6EAE}"/>
              </a:ext>
            </a:extLst>
          </p:cNvPr>
          <p:cNvSpPr>
            <a:spLocks noGrp="1"/>
          </p:cNvSpPr>
          <p:nvPr>
            <p:ph type="title"/>
          </p:nvPr>
        </p:nvSpPr>
        <p:spPr bwMode="gray">
          <a:xfrm>
            <a:off x="407987" y="476250"/>
            <a:ext cx="11376025" cy="712787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8" name="Datumsplatzhalter 7">
            <a:extLst>
              <a:ext uri="{FF2B5EF4-FFF2-40B4-BE49-F238E27FC236}">
                <a16:creationId xmlns:a16="http://schemas.microsoft.com/office/drawing/2014/main" id="{0F7080B3-F3B4-42F1-BF14-94540E0D3903}"/>
              </a:ext>
            </a:extLst>
          </p:cNvPr>
          <p:cNvSpPr>
            <a:spLocks noGrp="1"/>
          </p:cNvSpPr>
          <p:nvPr>
            <p:ph type="dt" sz="half" idx="15"/>
          </p:nvPr>
        </p:nvSpPr>
        <p:spPr bwMode="gray"/>
        <p:txBody>
          <a:bodyPr/>
          <a:lstStyle/>
          <a:p>
            <a:endParaRPr lang="de-DE" dirty="0"/>
          </a:p>
        </p:txBody>
      </p:sp>
      <p:sp>
        <p:nvSpPr>
          <p:cNvPr id="10" name="Fußzeilenplatzhalter 9">
            <a:extLst>
              <a:ext uri="{FF2B5EF4-FFF2-40B4-BE49-F238E27FC236}">
                <a16:creationId xmlns:a16="http://schemas.microsoft.com/office/drawing/2014/main" id="{2FCC8CAD-A211-4F73-AA09-CC3EFEE4A5FC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 bwMode="gray"/>
        <p:txBody>
          <a:bodyPr/>
          <a:lstStyle/>
          <a:p>
            <a:r>
              <a:rPr lang="de-DE"/>
              <a:t>Company Fit, bKV Budgettarife</a:t>
            </a:r>
          </a:p>
        </p:txBody>
      </p:sp>
      <p:sp>
        <p:nvSpPr>
          <p:cNvPr id="11" name="Foliennummernplatzhalter 10">
            <a:extLst>
              <a:ext uri="{FF2B5EF4-FFF2-40B4-BE49-F238E27FC236}">
                <a16:creationId xmlns:a16="http://schemas.microsoft.com/office/drawing/2014/main" id="{E1CCF97F-4B90-42DA-B21E-2EAC39F76559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 bwMode="gray"/>
        <p:txBody>
          <a:bodyPr/>
          <a:lstStyle/>
          <a:p>
            <a:fld id="{77D899ED-E07B-4111-BFEA-7E6553FCF2CE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3" name="Textplatzhalter 6">
            <a:extLst>
              <a:ext uri="{FF2B5EF4-FFF2-40B4-BE49-F238E27FC236}">
                <a16:creationId xmlns:a16="http://schemas.microsoft.com/office/drawing/2014/main" id="{A3C45283-5BD2-4DC4-84C0-56D64480336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407987" y="196057"/>
            <a:ext cx="7488238" cy="144000"/>
          </a:xfrm>
        </p:spPr>
        <p:txBody>
          <a:bodyPr anchor="t"/>
          <a:lstStyle>
            <a:lvl1pPr>
              <a:lnSpc>
                <a:spcPct val="90000"/>
              </a:lnSpc>
              <a:defRPr sz="1200">
                <a:solidFill>
                  <a:schemeClr val="tx1"/>
                </a:solidFill>
              </a:defRPr>
            </a:lvl1pPr>
            <a:lvl2pPr marL="0" indent="0">
              <a:buNone/>
              <a:defRPr>
                <a:solidFill>
                  <a:schemeClr val="tx2"/>
                </a:solidFill>
              </a:defRPr>
            </a:lvl2pPr>
          </a:lstStyle>
          <a:p>
            <a:pPr lvl="0"/>
            <a:r>
              <a:rPr lang="de-DE" dirty="0"/>
              <a:t>Thema der Folie</a:t>
            </a:r>
          </a:p>
        </p:txBody>
      </p:sp>
      <p:sp>
        <p:nvSpPr>
          <p:cNvPr id="15" name="Textplatzhalter 3">
            <a:extLst>
              <a:ext uri="{FF2B5EF4-FFF2-40B4-BE49-F238E27FC236}">
                <a16:creationId xmlns:a16="http://schemas.microsoft.com/office/drawing/2014/main" id="{039EC8C1-C6D4-4281-8E57-CC2F4359F259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 bwMode="gray">
          <a:xfrm>
            <a:off x="407988" y="1484313"/>
            <a:ext cx="5543550" cy="2124075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16" name="Textplatzhalter 3">
            <a:extLst>
              <a:ext uri="{FF2B5EF4-FFF2-40B4-BE49-F238E27FC236}">
                <a16:creationId xmlns:a16="http://schemas.microsoft.com/office/drawing/2014/main" id="{22420A9F-2E56-4919-834B-320EEDD304A4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 bwMode="gray">
          <a:xfrm>
            <a:off x="6240462" y="1484313"/>
            <a:ext cx="5543550" cy="2124075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17" name="Textplatzhalter 3">
            <a:extLst>
              <a:ext uri="{FF2B5EF4-FFF2-40B4-BE49-F238E27FC236}">
                <a16:creationId xmlns:a16="http://schemas.microsoft.com/office/drawing/2014/main" id="{48CCEFC0-4D9A-4B96-BFE8-65BB705ED7DD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 bwMode="gray">
          <a:xfrm>
            <a:off x="407988" y="3897313"/>
            <a:ext cx="5543550" cy="2124075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18" name="Textplatzhalter 3">
            <a:extLst>
              <a:ext uri="{FF2B5EF4-FFF2-40B4-BE49-F238E27FC236}">
                <a16:creationId xmlns:a16="http://schemas.microsoft.com/office/drawing/2014/main" id="{4E967D63-261C-4D71-8925-BF8301A93F2F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 bwMode="gray">
          <a:xfrm>
            <a:off x="6240462" y="3897313"/>
            <a:ext cx="5543550" cy="2124075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39389312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19">
          <p15:clr>
            <a:srgbClr val="FBAE40"/>
          </p15:clr>
        </p15:guide>
        <p15:guide id="2" pos="3749">
          <p15:clr>
            <a:srgbClr val="FBAE40"/>
          </p15:clr>
        </p15:guide>
        <p15:guide id="3" pos="3931">
          <p15:clr>
            <a:srgbClr val="FBAE40"/>
          </p15:clr>
        </p15:guide>
        <p15:guide id="4" orient="horz" pos="2273" userDrawn="1">
          <p15:clr>
            <a:srgbClr val="FBAE40"/>
          </p15:clr>
        </p15:guide>
        <p15:guide id="5" orient="horz" pos="245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tags" Target="../tags/tag2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image" Target="../media/image2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gray"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Objekt 8" hidden="1">
            <a:extLst>
              <a:ext uri="{FF2B5EF4-FFF2-40B4-BE49-F238E27FC236}">
                <a16:creationId xmlns:a16="http://schemas.microsoft.com/office/drawing/2014/main" id="{A85C35AA-2CDA-8CDB-C50B-ECF5DA7B224E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24"/>
            </p:custDataLst>
            <p:extLst>
              <p:ext uri="{D42A27DB-BD31-4B8C-83A1-F6EECF244321}">
                <p14:modId xmlns:p14="http://schemas.microsoft.com/office/powerpoint/2010/main" val="3652804624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25" imgW="344" imgH="345" progId="TCLayout.ActiveDocument.1">
                  <p:embed/>
                </p:oleObj>
              </mc:Choice>
              <mc:Fallback>
                <p:oleObj name="think-cell Folie" r:id="rId25" imgW="344" imgH="345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A8C5A361-D4D9-4D3E-BE7C-84894C5C7042}"/>
              </a:ext>
            </a:extLst>
          </p:cNvPr>
          <p:cNvSpPr>
            <a:spLocks noGrp="1"/>
          </p:cNvSpPr>
          <p:nvPr>
            <p:ph type="title"/>
          </p:nvPr>
        </p:nvSpPr>
        <p:spPr bwMode="gray">
          <a:xfrm>
            <a:off x="407987" y="476250"/>
            <a:ext cx="11376025" cy="712787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de-DE" dirty="0"/>
              <a:t>Mastertitelformat bearbeiten</a:t>
            </a:r>
            <a:br>
              <a:rPr lang="de-DE" dirty="0"/>
            </a:br>
            <a:endParaRPr lang="de-DE" dirty="0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4BC37112-57D2-4C6C-9A55-769412D176D7}"/>
              </a:ext>
            </a:extLst>
          </p:cNvPr>
          <p:cNvSpPr>
            <a:spLocks noGrp="1"/>
          </p:cNvSpPr>
          <p:nvPr>
            <p:ph type="body" idx="1"/>
          </p:nvPr>
        </p:nvSpPr>
        <p:spPr bwMode="gray">
          <a:xfrm>
            <a:off x="407987" y="1484313"/>
            <a:ext cx="11376025" cy="45360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07271DB-EEEA-41F6-B3D6-2A2B16BAB0E1}"/>
              </a:ext>
            </a:extLst>
          </p:cNvPr>
          <p:cNvSpPr>
            <a:spLocks noGrp="1"/>
          </p:cNvSpPr>
          <p:nvPr>
            <p:ph type="dt" sz="half" idx="2"/>
          </p:nvPr>
        </p:nvSpPr>
        <p:spPr bwMode="gray">
          <a:xfrm>
            <a:off x="10229956" y="6546778"/>
            <a:ext cx="1011237" cy="118800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>
            <a:lvl1pPr algn="r">
              <a:lnSpc>
                <a:spcPct val="100000"/>
              </a:lnSpc>
              <a:defRPr sz="900">
                <a:solidFill>
                  <a:schemeClr val="accent4"/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01DBD589-3779-425D-BE2C-B82FE5D11C3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 bwMode="gray">
          <a:xfrm>
            <a:off x="407987" y="6546778"/>
            <a:ext cx="4680000" cy="118800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>
            <a:lvl1pPr algn="l">
              <a:lnSpc>
                <a:spcPct val="100000"/>
              </a:lnSpc>
              <a:defRPr sz="900">
                <a:solidFill>
                  <a:schemeClr val="accent4"/>
                </a:solidFill>
              </a:defRPr>
            </a:lvl1pPr>
          </a:lstStyle>
          <a:p>
            <a:r>
              <a:rPr lang="de-DE"/>
              <a:t>Company Fit, bKV Budgettarife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BC71AE6-9865-4EB2-B33B-FB6FD69C225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 bwMode="gray">
          <a:xfrm>
            <a:off x="11313319" y="6546778"/>
            <a:ext cx="470693" cy="118800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>
            <a:lvl1pPr algn="r">
              <a:lnSpc>
                <a:spcPct val="100000"/>
              </a:lnSpc>
              <a:defRPr sz="900">
                <a:solidFill>
                  <a:schemeClr val="accent4"/>
                </a:solidFill>
              </a:defRPr>
            </a:lvl1pPr>
          </a:lstStyle>
          <a:p>
            <a:fld id="{77D899ED-E07B-4111-BFEA-7E6553FCF2CE}" type="slidenum">
              <a:rPr lang="de-DE" smtClean="0"/>
              <a:pPr/>
              <a:t>‹Nr.›</a:t>
            </a:fld>
            <a:endParaRPr lang="de-DE" dirty="0"/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5ED4E6F2-AEF3-429C-9FE1-94FF3DD65350}"/>
              </a:ext>
            </a:extLst>
          </p:cNvPr>
          <p:cNvPicPr>
            <a:picLocks noChangeAspect="1"/>
          </p:cNvPicPr>
          <p:nvPr userDrawn="1"/>
        </p:nvPicPr>
        <p:blipFill>
          <a:blip r:embed="rId27"/>
          <a:stretch>
            <a:fillRect/>
          </a:stretch>
        </p:blipFill>
        <p:spPr bwMode="gray">
          <a:xfrm>
            <a:off x="5661013" y="6238579"/>
            <a:ext cx="869975" cy="41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4609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69" r:id="rId2"/>
    <p:sldLayoutId id="2147483670" r:id="rId3"/>
    <p:sldLayoutId id="2147483652" r:id="rId4"/>
    <p:sldLayoutId id="2147483673" r:id="rId5"/>
    <p:sldLayoutId id="2147483678" r:id="rId6"/>
    <p:sldLayoutId id="2147483659" r:id="rId7"/>
    <p:sldLayoutId id="2147483677" r:id="rId8"/>
    <p:sldLayoutId id="2147483674" r:id="rId9"/>
    <p:sldLayoutId id="2147483675" r:id="rId10"/>
    <p:sldLayoutId id="2147483679" r:id="rId11"/>
    <p:sldLayoutId id="2147483680" r:id="rId12"/>
    <p:sldLayoutId id="2147483681" r:id="rId13"/>
    <p:sldLayoutId id="2147483682" r:id="rId14"/>
    <p:sldLayoutId id="2147483683" r:id="rId15"/>
    <p:sldLayoutId id="2147483662" r:id="rId16"/>
    <p:sldLayoutId id="2147483665" r:id="rId17"/>
    <p:sldLayoutId id="2147483667" r:id="rId18"/>
    <p:sldLayoutId id="2147483666" r:id="rId19"/>
    <p:sldLayoutId id="2147483676" r:id="rId20"/>
    <p:sldLayoutId id="2147483657" r:id="rId21"/>
    <p:sldLayoutId id="2147483651" r:id="rId22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2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1200"/>
        </a:spcBef>
        <a:buFontTx/>
        <a:buNone/>
        <a:defRPr sz="16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0" indent="0" algn="l" defTabSz="914400" rtl="0" eaLnBrk="1" latinLnBrk="0" hangingPunct="1">
        <a:lnSpc>
          <a:spcPct val="100000"/>
        </a:lnSpc>
        <a:spcBef>
          <a:spcPts val="800"/>
        </a:spcBef>
        <a:buClr>
          <a:schemeClr val="tx1"/>
        </a:buClr>
        <a:buFont typeface="Arial" panose="020B0604020202020204" pitchFamily="34" charset="0"/>
        <a:buNone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80000" indent="-180000" algn="l" defTabSz="914400" rtl="0" eaLnBrk="1" latinLnBrk="0" hangingPunct="1">
        <a:lnSpc>
          <a:spcPct val="100000"/>
        </a:lnSpc>
        <a:spcBef>
          <a:spcPts val="600"/>
        </a:spcBef>
        <a:buClr>
          <a:schemeClr val="tx1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360000" indent="-180000" algn="l" defTabSz="914400" rtl="0" eaLnBrk="1" latinLnBrk="0" hangingPunct="1">
        <a:lnSpc>
          <a:spcPct val="100000"/>
        </a:lnSpc>
        <a:spcBef>
          <a:spcPts val="300"/>
        </a:spcBef>
        <a:buClr>
          <a:schemeClr val="tx1"/>
        </a:buClr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540000" indent="-180000" algn="l" defTabSz="914400" rtl="0" eaLnBrk="1" latinLnBrk="0" hangingPunct="1">
        <a:lnSpc>
          <a:spcPct val="100000"/>
        </a:lnSpc>
        <a:spcBef>
          <a:spcPts val="300"/>
        </a:spcBef>
        <a:buClr>
          <a:schemeClr val="tx1"/>
        </a:buClr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indent="0" algn="l" defTabSz="914400" rtl="0" eaLnBrk="1" latinLnBrk="0" hangingPunct="1">
        <a:lnSpc>
          <a:spcPct val="110000"/>
        </a:lnSpc>
        <a:spcBef>
          <a:spcPts val="800"/>
        </a:spcBef>
        <a:buFontTx/>
        <a:buNone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180000" indent="-180000" algn="l" defTabSz="914400" rtl="0" eaLnBrk="1" latinLnBrk="0" hangingPunct="1">
        <a:lnSpc>
          <a:spcPct val="110000"/>
        </a:lnSpc>
        <a:spcBef>
          <a:spcPts val="800"/>
        </a:spcBef>
        <a:buClr>
          <a:schemeClr val="tx1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360000" indent="-180000" algn="l" defTabSz="914400" rtl="0" eaLnBrk="1" latinLnBrk="0" hangingPunct="1">
        <a:lnSpc>
          <a:spcPct val="110000"/>
        </a:lnSpc>
        <a:spcBef>
          <a:spcPts val="800"/>
        </a:spcBef>
        <a:buClr>
          <a:schemeClr val="tx1"/>
        </a:buClr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40000" indent="-180000" algn="l" defTabSz="914400" rtl="0" eaLnBrk="1" latinLnBrk="0" hangingPunct="1">
        <a:lnSpc>
          <a:spcPct val="110000"/>
        </a:lnSpc>
        <a:spcBef>
          <a:spcPts val="800"/>
        </a:spcBef>
        <a:buClr>
          <a:schemeClr val="tx1"/>
        </a:buClr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20000" indent="-180000" algn="l" defTabSz="914400" rtl="0" eaLnBrk="1" latinLnBrk="0" hangingPunct="1">
        <a:lnSpc>
          <a:spcPct val="110000"/>
        </a:lnSpc>
        <a:spcBef>
          <a:spcPts val="800"/>
        </a:spcBef>
        <a:buClr>
          <a:schemeClr val="tx1"/>
        </a:buClr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3793" userDrawn="1">
          <p15:clr>
            <a:srgbClr val="F26B43"/>
          </p15:clr>
        </p15:guide>
        <p15:guide id="3" pos="257" userDrawn="1">
          <p15:clr>
            <a:srgbClr val="F26B43"/>
          </p15:clr>
        </p15:guide>
        <p15:guide id="4" pos="7423" userDrawn="1">
          <p15:clr>
            <a:srgbClr val="F26B43"/>
          </p15:clr>
        </p15:guide>
        <p15:guide id="5" orient="horz" pos="935" userDrawn="1">
          <p15:clr>
            <a:srgbClr val="F26B43"/>
          </p15:clr>
        </p15:guide>
        <p15:guide id="6" orient="horz" pos="300" userDrawn="1">
          <p15:clr>
            <a:srgbClr val="F26B43"/>
          </p15:clr>
        </p15:guide>
        <p15:guide id="7" orient="horz" pos="4201" userDrawn="1">
          <p15:clr>
            <a:srgbClr val="F26B43"/>
          </p15:clr>
        </p15:guide>
        <p15:guide id="8" orient="horz" pos="2273" userDrawn="1">
          <p15:clr>
            <a:srgbClr val="F26B43"/>
          </p15:clr>
        </p15:guide>
        <p15:guide id="9" orient="horz" pos="2455" userDrawn="1">
          <p15:clr>
            <a:srgbClr val="F26B43"/>
          </p15:clr>
        </p15:guide>
        <p15:guide id="10" pos="2525" userDrawn="1">
          <p15:clr>
            <a:srgbClr val="F26B43"/>
          </p15:clr>
        </p15:guide>
        <p15:guide id="11" pos="2706" userDrawn="1">
          <p15:clr>
            <a:srgbClr val="F26B43"/>
          </p15:clr>
        </p15:guide>
        <p15:guide id="12" pos="3749" userDrawn="1">
          <p15:clr>
            <a:srgbClr val="F26B43"/>
          </p15:clr>
        </p15:guide>
        <p15:guide id="13" pos="3931" userDrawn="1">
          <p15:clr>
            <a:srgbClr val="F26B43"/>
          </p15:clr>
        </p15:guide>
        <p15:guide id="14" pos="4974" userDrawn="1">
          <p15:clr>
            <a:srgbClr val="F26B43"/>
          </p15:clr>
        </p15:guide>
        <p15:guide id="15" pos="5155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17.xml"/><Relationship Id="rId1" Type="http://schemas.openxmlformats.org/officeDocument/2006/relationships/tags" Target="../tags/tag8.xml"/><Relationship Id="rId5" Type="http://schemas.openxmlformats.org/officeDocument/2006/relationships/image" Target="../media/image10.tiff"/><Relationship Id="rId4" Type="http://schemas.openxmlformats.org/officeDocument/2006/relationships/image" Target="../media/image1.emf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16.xml"/><Relationship Id="rId1" Type="http://schemas.openxmlformats.org/officeDocument/2006/relationships/tags" Target="../tags/tag4.xml"/><Relationship Id="rId4" Type="http://schemas.openxmlformats.org/officeDocument/2006/relationships/image" Target="../media/image1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Layout" Target="../slideLayouts/slideLayout16.xml"/><Relationship Id="rId1" Type="http://schemas.openxmlformats.org/officeDocument/2006/relationships/tags" Target="../tags/tag5.x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4.bin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slideLayout" Target="../slideLayouts/slideLayout16.xml"/><Relationship Id="rId1" Type="http://schemas.openxmlformats.org/officeDocument/2006/relationships/tags" Target="../tags/tag6.x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4.bin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18.xml"/><Relationship Id="rId1" Type="http://schemas.openxmlformats.org/officeDocument/2006/relationships/tags" Target="../tags/tag7.xml"/><Relationship Id="rId5" Type="http://schemas.openxmlformats.org/officeDocument/2006/relationships/image" Target="../media/image9.jpeg"/><Relationship Id="rId4" Type="http://schemas.openxmlformats.org/officeDocument/2006/relationships/image" Target="../media/image1.em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kt 1" hidden="1">
            <a:extLst>
              <a:ext uri="{FF2B5EF4-FFF2-40B4-BE49-F238E27FC236}">
                <a16:creationId xmlns:a16="http://schemas.microsoft.com/office/drawing/2014/main" id="{26514915-7A1C-80C7-D3E4-1215874C9F56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338450143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344" imgH="345" progId="TCLayout.ActiveDocument.1">
                  <p:embed/>
                </p:oleObj>
              </mc:Choice>
              <mc:Fallback>
                <p:oleObj name="think-cell Folie" r:id="rId3" imgW="344" imgH="345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Titel 4">
            <a:extLst>
              <a:ext uri="{FF2B5EF4-FFF2-40B4-BE49-F238E27FC236}">
                <a16:creationId xmlns:a16="http://schemas.microsoft.com/office/drawing/2014/main" id="{66634AA0-58DF-4841-89F2-708F0D8C230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/>
              <a:t>Company Fit</a:t>
            </a:r>
          </a:p>
        </p:txBody>
      </p:sp>
      <p:sp>
        <p:nvSpPr>
          <p:cNvPr id="6" name="Untertitel 5">
            <a:extLst>
              <a:ext uri="{FF2B5EF4-FFF2-40B4-BE49-F238E27FC236}">
                <a16:creationId xmlns:a16="http://schemas.microsoft.com/office/drawing/2014/main" id="{5C145501-0096-4EAA-9F14-817FB840911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 err="1"/>
              <a:t>bKV</a:t>
            </a:r>
            <a:r>
              <a:rPr lang="de-DE" dirty="0"/>
              <a:t> Budgettarife</a:t>
            </a:r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656E22F9-D93C-42F2-AB0B-89116117E6D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2528144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hteck 21">
            <a:extLst>
              <a:ext uri="{FF2B5EF4-FFF2-40B4-BE49-F238E27FC236}">
                <a16:creationId xmlns:a16="http://schemas.microsoft.com/office/drawing/2014/main" id="{FD3CBDA6-B8C7-EC5B-C6C0-3FAEB07234E2}"/>
              </a:ext>
            </a:extLst>
          </p:cNvPr>
          <p:cNvSpPr/>
          <p:nvPr/>
        </p:nvSpPr>
        <p:spPr>
          <a:xfrm>
            <a:off x="407987" y="3900167"/>
            <a:ext cx="11368852" cy="212757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108000" rIns="108000" bIns="108000" rtlCol="0" anchor="t" anchorCtr="0"/>
          <a:lstStyle/>
          <a:p>
            <a:pPr marL="180000" indent="-180000" algn="l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de-DE" sz="1600" dirty="0">
              <a:solidFill>
                <a:schemeClr val="tx1"/>
              </a:solidFill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23093D76-5BE8-A624-F6FE-7A6ADD3AF8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Beitragsübersicht Budgettarife BKB und BKBT</a:t>
            </a:r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105807A3-7CA0-4DCA-BC4F-F7D0B9C4D4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Company Fit, bKV Budgettarife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8F3DC4F3-883B-C8BA-27EC-6F5489D8E8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D899ED-E07B-4111-BFEA-7E6553FCF2CE}" type="slidenum">
              <a:rPr lang="de-DE" smtClean="0"/>
              <a:pPr/>
              <a:t>10</a:t>
            </a:fld>
            <a:endParaRPr lang="de-DE" dirty="0"/>
          </a:p>
        </p:txBody>
      </p:sp>
      <p:graphicFrame>
        <p:nvGraphicFramePr>
          <p:cNvPr id="6" name="Tabelle 4">
            <a:extLst>
              <a:ext uri="{FF2B5EF4-FFF2-40B4-BE49-F238E27FC236}">
                <a16:creationId xmlns:a16="http://schemas.microsoft.com/office/drawing/2014/main" id="{B50FCE6A-537B-7F20-BC74-59BCB3F5388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92091909"/>
              </p:ext>
            </p:extLst>
          </p:nvPr>
        </p:nvGraphicFramePr>
        <p:xfrm>
          <a:off x="400817" y="1480814"/>
          <a:ext cx="11376022" cy="212757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25146">
                  <a:extLst>
                    <a:ext uri="{9D8B030D-6E8A-4147-A177-3AD203B41FA5}">
                      <a16:colId xmlns:a16="http://schemas.microsoft.com/office/drawing/2014/main" val="2936149873"/>
                    </a:ext>
                  </a:extLst>
                </a:gridCol>
                <a:gridCol w="1625146">
                  <a:extLst>
                    <a:ext uri="{9D8B030D-6E8A-4147-A177-3AD203B41FA5}">
                      <a16:colId xmlns:a16="http://schemas.microsoft.com/office/drawing/2014/main" val="527387877"/>
                    </a:ext>
                  </a:extLst>
                </a:gridCol>
                <a:gridCol w="1625146">
                  <a:extLst>
                    <a:ext uri="{9D8B030D-6E8A-4147-A177-3AD203B41FA5}">
                      <a16:colId xmlns:a16="http://schemas.microsoft.com/office/drawing/2014/main" val="3814422680"/>
                    </a:ext>
                  </a:extLst>
                </a:gridCol>
                <a:gridCol w="1625146">
                  <a:extLst>
                    <a:ext uri="{9D8B030D-6E8A-4147-A177-3AD203B41FA5}">
                      <a16:colId xmlns:a16="http://schemas.microsoft.com/office/drawing/2014/main" val="2879721113"/>
                    </a:ext>
                  </a:extLst>
                </a:gridCol>
                <a:gridCol w="1625146">
                  <a:extLst>
                    <a:ext uri="{9D8B030D-6E8A-4147-A177-3AD203B41FA5}">
                      <a16:colId xmlns:a16="http://schemas.microsoft.com/office/drawing/2014/main" val="1141884949"/>
                    </a:ext>
                  </a:extLst>
                </a:gridCol>
                <a:gridCol w="1625146">
                  <a:extLst>
                    <a:ext uri="{9D8B030D-6E8A-4147-A177-3AD203B41FA5}">
                      <a16:colId xmlns:a16="http://schemas.microsoft.com/office/drawing/2014/main" val="1335706524"/>
                    </a:ext>
                  </a:extLst>
                </a:gridCol>
                <a:gridCol w="1625146">
                  <a:extLst>
                    <a:ext uri="{9D8B030D-6E8A-4147-A177-3AD203B41FA5}">
                      <a16:colId xmlns:a16="http://schemas.microsoft.com/office/drawing/2014/main" val="1945848157"/>
                    </a:ext>
                  </a:extLst>
                </a:gridCol>
              </a:tblGrid>
              <a:tr h="354596">
                <a:tc rowSpan="2">
                  <a:txBody>
                    <a:bodyPr/>
                    <a:lstStyle/>
                    <a:p>
                      <a:pPr algn="ctr"/>
                      <a:r>
                        <a:rPr lang="de-DE" dirty="0"/>
                        <a:t>Tarif</a:t>
                      </a:r>
                    </a:p>
                  </a:txBody>
                  <a:tcPr anchor="ctr"/>
                </a:tc>
                <a:tc gridSpan="6">
                  <a:txBody>
                    <a:bodyPr/>
                    <a:lstStyle/>
                    <a:p>
                      <a:pPr algn="ctr"/>
                      <a:r>
                        <a:rPr lang="de-DE" dirty="0"/>
                        <a:t>Budgetstufe 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de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82107124"/>
                  </a:ext>
                </a:extLst>
              </a:tr>
              <a:tr h="354596"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300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600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900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1.200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1.500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1.700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77665427"/>
                  </a:ext>
                </a:extLst>
              </a:tr>
              <a:tr h="354596">
                <a:tc>
                  <a:txBody>
                    <a:bodyPr/>
                    <a:lstStyle/>
                    <a:p>
                      <a:r>
                        <a:rPr lang="de-DE" b="1" dirty="0"/>
                        <a:t>BKB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b="1" dirty="0"/>
                        <a:t>9,90 €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b="1" dirty="0"/>
                        <a:t>17,90 €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b="1" dirty="0"/>
                        <a:t>23,90 €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b="1" dirty="0"/>
                        <a:t>28,90 €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b="1" dirty="0"/>
                        <a:t>33,90 €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b="1" dirty="0"/>
                        <a:t>37,90 €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61852257"/>
                  </a:ext>
                </a:extLst>
              </a:tr>
              <a:tr h="354596">
                <a:tc>
                  <a:txBody>
                    <a:bodyPr/>
                    <a:lstStyle/>
                    <a:p>
                      <a:r>
                        <a:rPr lang="de-DE" dirty="0"/>
                        <a:t>+ Extrabudget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dirty="0"/>
                        <a:t>10,90 €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dirty="0"/>
                        <a:t>18,90 €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dirty="0"/>
                        <a:t>24,90 €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dirty="0"/>
                        <a:t>29,90 €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dirty="0"/>
                        <a:t>34,90 €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dirty="0"/>
                        <a:t>38,90 €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51594170"/>
                  </a:ext>
                </a:extLst>
              </a:tr>
              <a:tr h="354596">
                <a:tc>
                  <a:txBody>
                    <a:bodyPr/>
                    <a:lstStyle/>
                    <a:p>
                      <a:r>
                        <a:rPr lang="de-DE" b="1" dirty="0"/>
                        <a:t>BKBT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b="1" dirty="0"/>
                        <a:t>10,90 €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b="1" dirty="0"/>
                        <a:t>19,90 €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b="1" dirty="0"/>
                        <a:t>26,90 €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b="1" dirty="0"/>
                        <a:t>32,90 €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b="1" dirty="0"/>
                        <a:t>37,90 €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b="1" dirty="0"/>
                        <a:t>41,90 €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315621"/>
                  </a:ext>
                </a:extLst>
              </a:tr>
              <a:tr h="354596">
                <a:tc>
                  <a:txBody>
                    <a:bodyPr/>
                    <a:lstStyle/>
                    <a:p>
                      <a:r>
                        <a:rPr lang="de-DE" dirty="0"/>
                        <a:t>+ Extrabudget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dirty="0"/>
                        <a:t>11,90 €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dirty="0"/>
                        <a:t>20,90 €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dirty="0"/>
                        <a:t>27,90 €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dirty="0"/>
                        <a:t>33,90 €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dirty="0"/>
                        <a:t>38,90 €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dirty="0"/>
                        <a:t>42,90 €  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18779493"/>
                  </a:ext>
                </a:extLst>
              </a:tr>
            </a:tbl>
          </a:graphicData>
        </a:graphic>
      </p:graphicFrame>
      <p:sp>
        <p:nvSpPr>
          <p:cNvPr id="10" name="Textfeld 9">
            <a:extLst>
              <a:ext uri="{FF2B5EF4-FFF2-40B4-BE49-F238E27FC236}">
                <a16:creationId xmlns:a16="http://schemas.microsoft.com/office/drawing/2014/main" id="{17E9EF1D-696E-0C78-260B-2EAEE1583448}"/>
              </a:ext>
            </a:extLst>
          </p:cNvPr>
          <p:cNvSpPr txBox="1"/>
          <p:nvPr/>
        </p:nvSpPr>
        <p:spPr>
          <a:xfrm>
            <a:off x="4301710" y="4727712"/>
            <a:ext cx="5551912" cy="8925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0" tIns="0" rIns="0" bIns="0" rtlCol="0">
            <a:spAutoFit/>
          </a:bodyPr>
          <a:lstStyle/>
          <a:p>
            <a:pPr algn="l">
              <a:spcBef>
                <a:spcPts val="600"/>
              </a:spcBef>
            </a:pPr>
            <a:r>
              <a:rPr lang="de-DE" sz="1600" dirty="0"/>
              <a:t>Das Budget erhöht sich </a:t>
            </a:r>
          </a:p>
          <a:p>
            <a:pPr marL="742950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de-DE" sz="1600" dirty="0"/>
              <a:t>nach einem leistungsfreien Jahr um + 25 %</a:t>
            </a:r>
          </a:p>
          <a:p>
            <a:pPr marL="742950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de-DE" sz="1600" dirty="0"/>
              <a:t>nach zwei leistungsfreien Jahren um + 50 %*</a:t>
            </a:r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65560B1B-86C0-FDA2-C670-797F685C3751}"/>
              </a:ext>
            </a:extLst>
          </p:cNvPr>
          <p:cNvSpPr txBox="1"/>
          <p:nvPr/>
        </p:nvSpPr>
        <p:spPr>
          <a:xfrm>
            <a:off x="4300738" y="5868950"/>
            <a:ext cx="5437081" cy="138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0" tIns="0" rIns="0" bIns="0" rtlCol="0">
            <a:spAutoFit/>
          </a:bodyPr>
          <a:lstStyle/>
          <a:p>
            <a:pPr algn="l">
              <a:spcBef>
                <a:spcPts val="600"/>
              </a:spcBef>
            </a:pPr>
            <a:r>
              <a:rPr lang="de-DE" sz="900" dirty="0">
                <a:solidFill>
                  <a:schemeClr val="accent6"/>
                </a:solidFill>
              </a:rPr>
              <a:t>* auf Basis der tariflichen Budgetstufe</a:t>
            </a:r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8301451A-0BA8-2A5A-39CB-57EC6ACFA852}"/>
              </a:ext>
            </a:extLst>
          </p:cNvPr>
          <p:cNvSpPr txBox="1"/>
          <p:nvPr/>
        </p:nvSpPr>
        <p:spPr>
          <a:xfrm>
            <a:off x="4296527" y="4199469"/>
            <a:ext cx="2591964" cy="276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0" tIns="0" rIns="0" bIns="0" rtlCol="0">
            <a:spAutoFit/>
          </a:bodyPr>
          <a:lstStyle/>
          <a:p>
            <a:pPr algn="l">
              <a:spcBef>
                <a:spcPts val="600"/>
              </a:spcBef>
            </a:pPr>
            <a:r>
              <a:rPr lang="de-DE" dirty="0">
                <a:solidFill>
                  <a:schemeClr val="accent1"/>
                </a:solidFill>
              </a:rPr>
              <a:t>Extrabudget</a:t>
            </a:r>
            <a:endParaRPr lang="de-DE" sz="1600" dirty="0">
              <a:solidFill>
                <a:schemeClr val="accent1"/>
              </a:solidFill>
            </a:endParaRPr>
          </a:p>
        </p:txBody>
      </p:sp>
      <p:grpSp>
        <p:nvGrpSpPr>
          <p:cNvPr id="15" name="Grafik 64">
            <a:extLst>
              <a:ext uri="{FF2B5EF4-FFF2-40B4-BE49-F238E27FC236}">
                <a16:creationId xmlns:a16="http://schemas.microsoft.com/office/drawing/2014/main" id="{0A59D8E3-59C6-D8A8-7E5B-CECD979DF55E}"/>
              </a:ext>
            </a:extLst>
          </p:cNvPr>
          <p:cNvGrpSpPr>
            <a:grpSpLocks noChangeAspect="1"/>
          </p:cNvGrpSpPr>
          <p:nvPr/>
        </p:nvGrpSpPr>
        <p:grpSpPr>
          <a:xfrm>
            <a:off x="1359834" y="4273170"/>
            <a:ext cx="1486546" cy="1486546"/>
            <a:chOff x="4391025" y="1724025"/>
            <a:chExt cx="3409950" cy="3409950"/>
          </a:xfrm>
          <a:solidFill>
            <a:schemeClr val="accent1"/>
          </a:solidFill>
        </p:grpSpPr>
        <p:sp>
          <p:nvSpPr>
            <p:cNvPr id="16" name="Freihandform: Form 15">
              <a:extLst>
                <a:ext uri="{FF2B5EF4-FFF2-40B4-BE49-F238E27FC236}">
                  <a16:creationId xmlns:a16="http://schemas.microsoft.com/office/drawing/2014/main" id="{4981FB2F-B147-427F-C09C-7D29605F611A}"/>
                </a:ext>
              </a:extLst>
            </p:cNvPr>
            <p:cNvSpPr/>
            <p:nvPr/>
          </p:nvSpPr>
          <p:spPr>
            <a:xfrm>
              <a:off x="5813203" y="2385060"/>
              <a:ext cx="561975" cy="561975"/>
            </a:xfrm>
            <a:custGeom>
              <a:avLst/>
              <a:gdLst>
                <a:gd name="connsiteX0" fmla="*/ 0 w 561975"/>
                <a:gd name="connsiteY0" fmla="*/ 284798 h 561975"/>
                <a:gd name="connsiteX1" fmla="*/ 284702 w 561975"/>
                <a:gd name="connsiteY1" fmla="*/ 565785 h 561975"/>
                <a:gd name="connsiteX2" fmla="*/ 569405 w 561975"/>
                <a:gd name="connsiteY2" fmla="*/ 281083 h 561975"/>
                <a:gd name="connsiteX3" fmla="*/ 284702 w 561975"/>
                <a:gd name="connsiteY3" fmla="*/ 0 h 561975"/>
                <a:gd name="connsiteX4" fmla="*/ 0 w 561975"/>
                <a:gd name="connsiteY4" fmla="*/ 284798 h 5619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61975" h="561975">
                  <a:moveTo>
                    <a:pt x="0" y="284798"/>
                  </a:moveTo>
                  <a:cubicBezTo>
                    <a:pt x="0" y="436436"/>
                    <a:pt x="125635" y="565785"/>
                    <a:pt x="284702" y="565785"/>
                  </a:cubicBezTo>
                  <a:cubicBezTo>
                    <a:pt x="443770" y="565785"/>
                    <a:pt x="569405" y="436436"/>
                    <a:pt x="569405" y="281083"/>
                  </a:cubicBezTo>
                  <a:cubicBezTo>
                    <a:pt x="569405" y="125730"/>
                    <a:pt x="443770" y="0"/>
                    <a:pt x="284702" y="0"/>
                  </a:cubicBezTo>
                  <a:cubicBezTo>
                    <a:pt x="125635" y="0"/>
                    <a:pt x="0" y="125730"/>
                    <a:pt x="0" y="28479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17" name="Freihandform: Form 16">
              <a:extLst>
                <a:ext uri="{FF2B5EF4-FFF2-40B4-BE49-F238E27FC236}">
                  <a16:creationId xmlns:a16="http://schemas.microsoft.com/office/drawing/2014/main" id="{5FD7EAEF-FE76-7701-976C-91371F00114A}"/>
                </a:ext>
              </a:extLst>
            </p:cNvPr>
            <p:cNvSpPr/>
            <p:nvPr/>
          </p:nvSpPr>
          <p:spPr>
            <a:xfrm>
              <a:off x="5813203" y="3140678"/>
              <a:ext cx="561975" cy="1323975"/>
            </a:xfrm>
            <a:custGeom>
              <a:avLst/>
              <a:gdLst>
                <a:gd name="connsiteX0" fmla="*/ 0 w 561975"/>
                <a:gd name="connsiteY0" fmla="*/ 0 h 1323975"/>
                <a:gd name="connsiteX1" fmla="*/ 569500 w 561975"/>
                <a:gd name="connsiteY1" fmla="*/ 0 h 1323975"/>
                <a:gd name="connsiteX2" fmla="*/ 569500 w 561975"/>
                <a:gd name="connsiteY2" fmla="*/ 1328737 h 1323975"/>
                <a:gd name="connsiteX3" fmla="*/ 0 w 561975"/>
                <a:gd name="connsiteY3" fmla="*/ 1328737 h 13239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61975" h="1323975">
                  <a:moveTo>
                    <a:pt x="0" y="0"/>
                  </a:moveTo>
                  <a:lnTo>
                    <a:pt x="569500" y="0"/>
                  </a:lnTo>
                  <a:lnTo>
                    <a:pt x="569500" y="1328737"/>
                  </a:lnTo>
                  <a:lnTo>
                    <a:pt x="0" y="1328737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18" name="Freihandform: Form 17">
              <a:extLst>
                <a:ext uri="{FF2B5EF4-FFF2-40B4-BE49-F238E27FC236}">
                  <a16:creationId xmlns:a16="http://schemas.microsoft.com/office/drawing/2014/main" id="{42646C54-764A-20ED-2A72-AE03156F08BB}"/>
                </a:ext>
              </a:extLst>
            </p:cNvPr>
            <p:cNvSpPr/>
            <p:nvPr/>
          </p:nvSpPr>
          <p:spPr>
            <a:xfrm>
              <a:off x="6192869" y="3503867"/>
              <a:ext cx="1600200" cy="1619250"/>
            </a:xfrm>
            <a:custGeom>
              <a:avLst/>
              <a:gdLst>
                <a:gd name="connsiteX0" fmla="*/ 1417892 w 1600200"/>
                <a:gd name="connsiteY0" fmla="*/ 0 h 1619250"/>
                <a:gd name="connsiteX1" fmla="*/ 0 w 1600200"/>
                <a:gd name="connsiteY1" fmla="*/ 1437703 h 1619250"/>
                <a:gd name="connsiteX2" fmla="*/ 0 w 1600200"/>
                <a:gd name="connsiteY2" fmla="*/ 1627537 h 1619250"/>
                <a:gd name="connsiteX3" fmla="*/ 1607725 w 1600200"/>
                <a:gd name="connsiteY3" fmla="*/ 0 h 1619250"/>
                <a:gd name="connsiteX4" fmla="*/ 1417892 w 1600200"/>
                <a:gd name="connsiteY4" fmla="*/ 0 h 1619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00200" h="1619250">
                  <a:moveTo>
                    <a:pt x="1417892" y="0"/>
                  </a:moveTo>
                  <a:cubicBezTo>
                    <a:pt x="1379506" y="769525"/>
                    <a:pt x="766858" y="1388840"/>
                    <a:pt x="0" y="1437703"/>
                  </a:cubicBezTo>
                  <a:lnTo>
                    <a:pt x="0" y="1627537"/>
                  </a:lnTo>
                  <a:cubicBezTo>
                    <a:pt x="872776" y="1578388"/>
                    <a:pt x="1569053" y="875538"/>
                    <a:pt x="1607725" y="0"/>
                  </a:cubicBezTo>
                  <a:cubicBezTo>
                    <a:pt x="1607630" y="0"/>
                    <a:pt x="1417892" y="0"/>
                    <a:pt x="1417892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19" name="Freihandform: Form 18">
              <a:extLst>
                <a:ext uri="{FF2B5EF4-FFF2-40B4-BE49-F238E27FC236}">
                  <a16:creationId xmlns:a16="http://schemas.microsoft.com/office/drawing/2014/main" id="{B157627C-3882-7AC5-471A-37EDCD29FF76}"/>
                </a:ext>
              </a:extLst>
            </p:cNvPr>
            <p:cNvSpPr/>
            <p:nvPr/>
          </p:nvSpPr>
          <p:spPr>
            <a:xfrm>
              <a:off x="6192869" y="1724311"/>
              <a:ext cx="1600200" cy="1581150"/>
            </a:xfrm>
            <a:custGeom>
              <a:avLst/>
              <a:gdLst>
                <a:gd name="connsiteX0" fmla="*/ 1416082 w 1600200"/>
                <a:gd name="connsiteY0" fmla="*/ 1589818 h 1581150"/>
                <a:gd name="connsiteX1" fmla="*/ 1605915 w 1600200"/>
                <a:gd name="connsiteY1" fmla="*/ 1589818 h 1581150"/>
                <a:gd name="connsiteX2" fmla="*/ 0 w 1600200"/>
                <a:gd name="connsiteY2" fmla="*/ 0 h 1581150"/>
                <a:gd name="connsiteX3" fmla="*/ 0 w 1600200"/>
                <a:gd name="connsiteY3" fmla="*/ 189833 h 1581150"/>
                <a:gd name="connsiteX4" fmla="*/ 1416082 w 1600200"/>
                <a:gd name="connsiteY4" fmla="*/ 1589818 h 1581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00200" h="1581150">
                  <a:moveTo>
                    <a:pt x="1416082" y="1589818"/>
                  </a:moveTo>
                  <a:lnTo>
                    <a:pt x="1605915" y="1589818"/>
                  </a:lnTo>
                  <a:cubicBezTo>
                    <a:pt x="1549146" y="731901"/>
                    <a:pt x="860203" y="48387"/>
                    <a:pt x="0" y="0"/>
                  </a:cubicBezTo>
                  <a:lnTo>
                    <a:pt x="0" y="189833"/>
                  </a:lnTo>
                  <a:cubicBezTo>
                    <a:pt x="754285" y="237839"/>
                    <a:pt x="1359884" y="837819"/>
                    <a:pt x="1416082" y="15898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20" name="Freihandform: Form 19">
              <a:extLst>
                <a:ext uri="{FF2B5EF4-FFF2-40B4-BE49-F238E27FC236}">
                  <a16:creationId xmlns:a16="http://schemas.microsoft.com/office/drawing/2014/main" id="{AEDB3608-8155-20BF-0D8A-92C5C0BE4278}"/>
                </a:ext>
              </a:extLst>
            </p:cNvPr>
            <p:cNvSpPr/>
            <p:nvPr/>
          </p:nvSpPr>
          <p:spPr>
            <a:xfrm>
              <a:off x="4392835" y="1724025"/>
              <a:ext cx="1609725" cy="1581150"/>
            </a:xfrm>
            <a:custGeom>
              <a:avLst/>
              <a:gdLst>
                <a:gd name="connsiteX0" fmla="*/ 1610201 w 1609725"/>
                <a:gd name="connsiteY0" fmla="*/ 189833 h 1581150"/>
                <a:gd name="connsiteX1" fmla="*/ 1610201 w 1609725"/>
                <a:gd name="connsiteY1" fmla="*/ 0 h 1581150"/>
                <a:gd name="connsiteX2" fmla="*/ 0 w 1609725"/>
                <a:gd name="connsiteY2" fmla="*/ 1590104 h 1581150"/>
                <a:gd name="connsiteX3" fmla="*/ 189833 w 1609725"/>
                <a:gd name="connsiteY3" fmla="*/ 1590104 h 1581150"/>
                <a:gd name="connsiteX4" fmla="*/ 1610201 w 1609725"/>
                <a:gd name="connsiteY4" fmla="*/ 189833 h 1581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09725" h="1581150">
                  <a:moveTo>
                    <a:pt x="1610201" y="189833"/>
                  </a:moveTo>
                  <a:lnTo>
                    <a:pt x="1610201" y="0"/>
                  </a:lnTo>
                  <a:cubicBezTo>
                    <a:pt x="747903" y="46387"/>
                    <a:pt x="56864" y="730758"/>
                    <a:pt x="0" y="1590104"/>
                  </a:cubicBezTo>
                  <a:lnTo>
                    <a:pt x="189833" y="1590104"/>
                  </a:lnTo>
                  <a:cubicBezTo>
                    <a:pt x="246126" y="836771"/>
                    <a:pt x="853821" y="235934"/>
                    <a:pt x="1610201" y="18983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21" name="Freihandform: Form 20">
              <a:extLst>
                <a:ext uri="{FF2B5EF4-FFF2-40B4-BE49-F238E27FC236}">
                  <a16:creationId xmlns:a16="http://schemas.microsoft.com/office/drawing/2014/main" id="{79224972-9EB7-6F91-85D3-A490AA64F546}"/>
                </a:ext>
              </a:extLst>
            </p:cNvPr>
            <p:cNvSpPr/>
            <p:nvPr/>
          </p:nvSpPr>
          <p:spPr>
            <a:xfrm>
              <a:off x="4391025" y="3503867"/>
              <a:ext cx="1609725" cy="1619250"/>
            </a:xfrm>
            <a:custGeom>
              <a:avLst/>
              <a:gdLst>
                <a:gd name="connsiteX0" fmla="*/ 189833 w 1609725"/>
                <a:gd name="connsiteY0" fmla="*/ 0 h 1619250"/>
                <a:gd name="connsiteX1" fmla="*/ 0 w 1609725"/>
                <a:gd name="connsiteY1" fmla="*/ 0 h 1619250"/>
                <a:gd name="connsiteX2" fmla="*/ 1612011 w 1609725"/>
                <a:gd name="connsiteY2" fmla="*/ 1627823 h 1619250"/>
                <a:gd name="connsiteX3" fmla="*/ 1612011 w 1609725"/>
                <a:gd name="connsiteY3" fmla="*/ 1437989 h 1619250"/>
                <a:gd name="connsiteX4" fmla="*/ 189833 w 1609725"/>
                <a:gd name="connsiteY4" fmla="*/ 0 h 1619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09725" h="1619250">
                  <a:moveTo>
                    <a:pt x="189833" y="0"/>
                  </a:moveTo>
                  <a:lnTo>
                    <a:pt x="0" y="0"/>
                  </a:lnTo>
                  <a:cubicBezTo>
                    <a:pt x="38767" y="876967"/>
                    <a:pt x="737045" y="1580674"/>
                    <a:pt x="1612011" y="1627823"/>
                  </a:cubicBezTo>
                  <a:lnTo>
                    <a:pt x="1612011" y="1437989"/>
                  </a:lnTo>
                  <a:cubicBezTo>
                    <a:pt x="843058" y="1391126"/>
                    <a:pt x="228219" y="771049"/>
                    <a:pt x="189833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</p:grpSp>
    </p:spTree>
    <p:extLst>
      <p:ext uri="{BB962C8B-B14F-4D97-AF65-F5344CB8AC3E}">
        <p14:creationId xmlns:p14="http://schemas.microsoft.com/office/powerpoint/2010/main" val="343176109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167EE2F-F1E1-945F-751A-90693A7E3C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Mögliche Ergänzungstarife zu den Budgettarifen</a:t>
            </a:r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E31661B3-F271-3166-A907-B63CAE9F18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Company Fit, bKV Budgettarife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3BF54E0A-6E14-E75D-CDAB-D853B147B1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D899ED-E07B-4111-BFEA-7E6553FCF2CE}" type="slidenum">
              <a:rPr lang="de-DE" smtClean="0"/>
              <a:pPr/>
              <a:t>11</a:t>
            </a:fld>
            <a:endParaRPr lang="de-DE" dirty="0"/>
          </a:p>
        </p:txBody>
      </p:sp>
      <p:graphicFrame>
        <p:nvGraphicFramePr>
          <p:cNvPr id="6" name="Inhaltsplatzhalter 13">
            <a:extLst>
              <a:ext uri="{FF2B5EF4-FFF2-40B4-BE49-F238E27FC236}">
                <a16:creationId xmlns:a16="http://schemas.microsoft.com/office/drawing/2014/main" id="{8B1D464D-F4E5-A7F0-72A1-F4D70EB703F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08254777"/>
              </p:ext>
            </p:extLst>
          </p:nvPr>
        </p:nvGraphicFramePr>
        <p:xfrm>
          <a:off x="400806" y="1486380"/>
          <a:ext cx="11376026" cy="4088078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2792419">
                  <a:extLst>
                    <a:ext uri="{9D8B030D-6E8A-4147-A177-3AD203B41FA5}">
                      <a16:colId xmlns:a16="http://schemas.microsoft.com/office/drawing/2014/main" val="4098091102"/>
                    </a:ext>
                  </a:extLst>
                </a:gridCol>
                <a:gridCol w="703386">
                  <a:extLst>
                    <a:ext uri="{9D8B030D-6E8A-4147-A177-3AD203B41FA5}">
                      <a16:colId xmlns:a16="http://schemas.microsoft.com/office/drawing/2014/main" val="194983818"/>
                    </a:ext>
                  </a:extLst>
                </a:gridCol>
                <a:gridCol w="5936216">
                  <a:extLst>
                    <a:ext uri="{9D8B030D-6E8A-4147-A177-3AD203B41FA5}">
                      <a16:colId xmlns:a16="http://schemas.microsoft.com/office/drawing/2014/main" val="3253044529"/>
                    </a:ext>
                  </a:extLst>
                </a:gridCol>
                <a:gridCol w="1944005">
                  <a:extLst>
                    <a:ext uri="{9D8B030D-6E8A-4147-A177-3AD203B41FA5}">
                      <a16:colId xmlns:a16="http://schemas.microsoft.com/office/drawing/2014/main" val="807314604"/>
                    </a:ext>
                  </a:extLst>
                </a:gridCol>
              </a:tblGrid>
              <a:tr h="546198">
                <a:tc>
                  <a:txBody>
                    <a:bodyPr/>
                    <a:lstStyle/>
                    <a:p>
                      <a:pPr algn="l"/>
                      <a:r>
                        <a:rPr lang="en-US" sz="1400" b="1" dirty="0" err="1">
                          <a:solidFill>
                            <a:schemeClr val="accent3"/>
                          </a:solidFill>
                        </a:rPr>
                        <a:t>Tarifmodul</a:t>
                      </a:r>
                      <a:r>
                        <a:rPr lang="en-US" sz="1400" b="1" dirty="0">
                          <a:solidFill>
                            <a:schemeClr val="accent3"/>
                          </a:solidFill>
                        </a:rPr>
                        <a:t> </a:t>
                      </a:r>
                    </a:p>
                  </a:txBody>
                  <a:tcPr marL="55407" marR="55407" marT="27000" marB="27000"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de-DE" sz="1400" b="1" dirty="0">
                          <a:solidFill>
                            <a:schemeClr val="accent3"/>
                          </a:solidFill>
                        </a:rPr>
                        <a:t>Tarif</a:t>
                      </a:r>
                    </a:p>
                  </a:txBody>
                  <a:tcPr marL="55407" marR="55407" marT="27000" marB="27000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de-DE" sz="1400" b="1" dirty="0">
                          <a:solidFill>
                            <a:schemeClr val="accent3"/>
                          </a:solidFill>
                        </a:rPr>
                        <a:t>Leistung </a:t>
                      </a:r>
                    </a:p>
                  </a:txBody>
                  <a:tcPr marL="55407" marR="55407" marT="27000" marB="27000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de-DE" sz="1400" b="1" dirty="0">
                          <a:solidFill>
                            <a:schemeClr val="accent3"/>
                          </a:solidFill>
                        </a:rPr>
                        <a:t>Monatsbeitrag pro Mitarbeiter</a:t>
                      </a:r>
                    </a:p>
                  </a:txBody>
                  <a:tcPr marL="55407" marR="55407" marT="27000" marB="27000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88930518"/>
                  </a:ext>
                </a:extLst>
              </a:tr>
              <a:tr h="273650">
                <a:tc>
                  <a:txBody>
                    <a:bodyPr/>
                    <a:lstStyle/>
                    <a:p>
                      <a:pPr algn="l"/>
                      <a:r>
                        <a:rPr lang="de-DE" sz="1000" dirty="0">
                          <a:latin typeface="+mn-lt"/>
                        </a:rPr>
                        <a:t>Ambulante Vorsorge </a:t>
                      </a:r>
                      <a:endParaRPr lang="de-DE" sz="1000" baseline="30000" dirty="0">
                        <a:latin typeface="+mn-lt"/>
                      </a:endParaRPr>
                    </a:p>
                  </a:txBody>
                  <a:tcPr marL="55407" marR="55407" marT="27000" marB="27000" anchor="ctr"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BKV </a:t>
                      </a:r>
                    </a:p>
                  </a:txBody>
                  <a:tcPr marL="55407" marR="55407" marT="27000" marB="2700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Umfangreiche Vorsorgeuntersuchungen </a:t>
                      </a:r>
                    </a:p>
                  </a:txBody>
                  <a:tcPr marL="55407" marR="55407" marT="27000" marB="2700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2,80 €</a:t>
                      </a:r>
                    </a:p>
                  </a:txBody>
                  <a:tcPr marL="55407" marR="55407" marT="27000" marB="2700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43232970"/>
                  </a:ext>
                </a:extLst>
              </a:tr>
              <a:tr h="268085">
                <a:tc>
                  <a:txBody>
                    <a:bodyPr/>
                    <a:lstStyle/>
                    <a:p>
                      <a:pPr lvl="0" algn="l"/>
                      <a:r>
                        <a:rPr lang="de-DE" sz="1000" dirty="0">
                          <a:latin typeface="+mn-lt"/>
                        </a:rPr>
                        <a:t>Ambulante Vorsorge Premium</a:t>
                      </a:r>
                    </a:p>
                  </a:txBody>
                  <a:tcPr marL="55407" marR="55407" marT="27000" marB="27000" anchor="ctr"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BKVP</a:t>
                      </a:r>
                    </a:p>
                  </a:txBody>
                  <a:tcPr marL="55407" marR="55407" marT="27000" marB="2700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Umfangreiche Vorsorgeuntersuchungen inkl. Präventionskurs und Maßnahmen zur Stressbewältigung </a:t>
                      </a:r>
                    </a:p>
                  </a:txBody>
                  <a:tcPr marL="55407" marR="55407" marT="27000" marB="2700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6,90 €</a:t>
                      </a:r>
                    </a:p>
                  </a:txBody>
                  <a:tcPr marL="55407" marR="55407" marT="27000" marB="2700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80264626"/>
                  </a:ext>
                </a:extLst>
              </a:tr>
              <a:tr h="263645">
                <a:tc>
                  <a:txBody>
                    <a:bodyPr/>
                    <a:lstStyle/>
                    <a:p>
                      <a:pPr algn="l"/>
                      <a:r>
                        <a:rPr lang="de-DE" sz="1000" dirty="0">
                          <a:latin typeface="+mn-lt"/>
                        </a:rPr>
                        <a:t>Zahnbehandlung </a:t>
                      </a:r>
                    </a:p>
                  </a:txBody>
                  <a:tcPr marL="55407" marR="55407" marT="27000" marB="27000" anchor="ctr"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BKZB</a:t>
                      </a:r>
                    </a:p>
                  </a:txBody>
                  <a:tcPr marL="55407" marR="55407" marT="27000" marB="2700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Leistungen für </a:t>
                      </a:r>
                      <a:r>
                        <a:rPr kumimoji="0" lang="de-DE" sz="10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Komposit</a:t>
                      </a:r>
                      <a:r>
                        <a:rPr kumimoji="0" lang="de-DE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-und Kunststofffüllungen, Parodontose und Wurzelbehandlungen </a:t>
                      </a:r>
                    </a:p>
                  </a:txBody>
                  <a:tcPr marL="55407" marR="55407" marT="27000" marB="2700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4,90 €</a:t>
                      </a:r>
                    </a:p>
                  </a:txBody>
                  <a:tcPr marL="55407" marR="55407" marT="27000" marB="2700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84314237"/>
                  </a:ext>
                </a:extLst>
              </a:tr>
              <a:tr h="273650">
                <a:tc>
                  <a:txBody>
                    <a:bodyPr/>
                    <a:lstStyle/>
                    <a:p>
                      <a:pPr algn="l"/>
                      <a:r>
                        <a:rPr lang="de-DE" sz="1000" dirty="0"/>
                        <a:t>Zahnprophylaxe </a:t>
                      </a:r>
                      <a:endParaRPr lang="de-DE" sz="1000" dirty="0">
                        <a:latin typeface="+mn-lt"/>
                      </a:endParaRPr>
                    </a:p>
                  </a:txBody>
                  <a:tcPr marL="55407" marR="55407" marT="27000" marB="27000" anchor="ctr"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BKZP</a:t>
                      </a:r>
                    </a:p>
                  </a:txBody>
                  <a:tcPr marL="55407" marR="55407" marT="27000" marB="2700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2 x 60 EUR pro Jahr </a:t>
                      </a:r>
                    </a:p>
                  </a:txBody>
                  <a:tcPr marL="55407" marR="55407" marT="27000" marB="2700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5,50 €</a:t>
                      </a:r>
                    </a:p>
                  </a:txBody>
                  <a:tcPr marL="55407" marR="55407" marT="27000" marB="2700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12263067"/>
                  </a:ext>
                </a:extLst>
              </a:tr>
              <a:tr h="273650">
                <a:tc>
                  <a:txBody>
                    <a:bodyPr/>
                    <a:lstStyle/>
                    <a:p>
                      <a:pPr algn="l"/>
                      <a:r>
                        <a:rPr lang="de-DE" sz="1000" dirty="0">
                          <a:latin typeface="+mn-lt"/>
                        </a:rPr>
                        <a:t>Zahnersatz Basis </a:t>
                      </a:r>
                    </a:p>
                  </a:txBody>
                  <a:tcPr marL="55407" marR="55407" marT="27000" marB="27000" anchor="ctr"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BKZ</a:t>
                      </a:r>
                    </a:p>
                  </a:txBody>
                  <a:tcPr marL="55407" marR="55407" marT="27000" marB="2700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10% - 90% auf Privatzahnarztniveau  </a:t>
                      </a:r>
                    </a:p>
                  </a:txBody>
                  <a:tcPr marL="55407" marR="55407" marT="27000" marB="2700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Je 10%  2,50 €</a:t>
                      </a:r>
                    </a:p>
                  </a:txBody>
                  <a:tcPr marL="55407" marR="55407" marT="27000" marB="2700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3650">
                <a:tc>
                  <a:txBody>
                    <a:bodyPr/>
                    <a:lstStyle/>
                    <a:p>
                      <a:pPr algn="l"/>
                      <a:r>
                        <a:rPr lang="de-DE" sz="1000" dirty="0">
                          <a:latin typeface="+mn-lt"/>
                        </a:rPr>
                        <a:t>Zahnersatz Top </a:t>
                      </a:r>
                    </a:p>
                  </a:txBody>
                  <a:tcPr marL="55407" marR="55407" marT="27000" marB="27000" anchor="ctr"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BKZT</a:t>
                      </a:r>
                    </a:p>
                  </a:txBody>
                  <a:tcPr marL="55407" marR="55407" marT="27000" marB="2700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10% - 50% auf Privatzahnarztniveau ohne Begrenzung Höchstsätze </a:t>
                      </a:r>
                    </a:p>
                  </a:txBody>
                  <a:tcPr marL="55407" marR="55407" marT="27000" marB="2700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Je 10%  3,00 €</a:t>
                      </a:r>
                    </a:p>
                  </a:txBody>
                  <a:tcPr marL="55407" marR="55407" marT="27000" marB="2700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73650">
                <a:tc>
                  <a:txBody>
                    <a:bodyPr/>
                    <a:lstStyle/>
                    <a:p>
                      <a:pPr algn="l"/>
                      <a:r>
                        <a:rPr lang="de-DE" sz="1000" dirty="0"/>
                        <a:t>Sehhilfen </a:t>
                      </a:r>
                      <a:endParaRPr lang="de-DE" sz="1000" dirty="0">
                        <a:latin typeface="+mn-lt"/>
                      </a:endParaRPr>
                    </a:p>
                  </a:txBody>
                  <a:tcPr marL="55407" marR="55407" marT="27000" marB="27000" anchor="ctr"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BKS</a:t>
                      </a:r>
                    </a:p>
                  </a:txBody>
                  <a:tcPr marL="55407" marR="55407" marT="27000" marB="2700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200 EUR alle 24 Monate für Brillen und Kontaktlinsen </a:t>
                      </a:r>
                    </a:p>
                  </a:txBody>
                  <a:tcPr marL="55407" marR="55407" marT="27000" marB="2700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6,00 €</a:t>
                      </a:r>
                    </a:p>
                  </a:txBody>
                  <a:tcPr marL="55407" marR="55407" marT="27000" marB="2700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71077705"/>
                  </a:ext>
                </a:extLst>
              </a:tr>
              <a:tr h="27365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000" dirty="0">
                          <a:latin typeface="+mn-lt"/>
                        </a:rPr>
                        <a:t>Naturheilkunde </a:t>
                      </a:r>
                      <a:endParaRPr lang="de-DE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5407" marR="55407" marT="27000" marB="27000" anchor="ctr"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000" kern="1200" noProof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BKH</a:t>
                      </a:r>
                      <a:r>
                        <a:rPr lang="de-DE" sz="1000" kern="1200" baseline="0" noProof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lang="de-DE" sz="1000" kern="1200" noProof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5407" marR="55407" marT="27000" marB="2700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000" kern="1200" noProof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Bis 400 EUR jährlich für Heilpraktiker und Naturheilärzte </a:t>
                      </a:r>
                    </a:p>
                  </a:txBody>
                  <a:tcPr marL="55407" marR="55407" marT="27000" marB="2700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000" kern="1200" noProof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5,00 €</a:t>
                      </a:r>
                    </a:p>
                  </a:txBody>
                  <a:tcPr marL="55407" marR="55407" marT="27000" marB="2700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22333635"/>
                  </a:ext>
                </a:extLst>
              </a:tr>
              <a:tr h="27365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Krankenhaus </a:t>
                      </a:r>
                    </a:p>
                  </a:txBody>
                  <a:tcPr marL="55407" marR="55407" marT="27000" marB="27000" anchor="ctr"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000" kern="1200" noProof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BWL</a:t>
                      </a:r>
                    </a:p>
                  </a:txBody>
                  <a:tcPr marL="55407" marR="55407" marT="27000" marB="2700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000" kern="1200" noProof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Einbettzimmer</a:t>
                      </a:r>
                      <a:r>
                        <a:rPr lang="de-DE" sz="1000" kern="1200" baseline="0" noProof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im Krankenhaus mit Chefarztbehandlung </a:t>
                      </a:r>
                      <a:endParaRPr lang="de-DE" sz="1000" kern="1200" noProof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5407" marR="55407" marT="27000" marB="2700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000" kern="1200" noProof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Nach Durchschnittsalter</a:t>
                      </a:r>
                    </a:p>
                  </a:txBody>
                  <a:tcPr marL="55407" marR="55407" marT="27000" marB="2700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7365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Krankenhaus Unfall </a:t>
                      </a:r>
                    </a:p>
                  </a:txBody>
                  <a:tcPr marL="55407" marR="55407" marT="27000" marB="27000" anchor="ctr"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000" kern="1200" noProof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BKU</a:t>
                      </a:r>
                    </a:p>
                  </a:txBody>
                  <a:tcPr marL="55407" marR="55407" marT="27000" marB="2700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000" kern="1200" noProof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Einbettzimmer</a:t>
                      </a:r>
                      <a:r>
                        <a:rPr lang="de-DE" sz="1000" kern="1200" baseline="0" noProof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im Krankenhaus mit Chefarztbehandlung nach Unfällen </a:t>
                      </a:r>
                      <a:endParaRPr lang="de-DE" sz="1000" kern="1200" noProof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5407" marR="55407" marT="27000" marB="2700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000" kern="1200" noProof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3,99 €</a:t>
                      </a:r>
                    </a:p>
                  </a:txBody>
                  <a:tcPr marL="55407" marR="55407" marT="27000" marB="2700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7365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Krankengeld </a:t>
                      </a:r>
                    </a:p>
                  </a:txBody>
                  <a:tcPr marL="55407" marR="55407" marT="27000" marB="27000" anchor="ctr"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000" kern="1200" noProof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BKT</a:t>
                      </a:r>
                    </a:p>
                  </a:txBody>
                  <a:tcPr marL="55407" marR="55407" marT="27000" marB="2700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000" kern="1200" noProof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Krankengeld ab der 7. Krankheitswoche, 150 EUR – 600 EUR monatlich  </a:t>
                      </a:r>
                    </a:p>
                  </a:txBody>
                  <a:tcPr marL="55407" marR="55407" marT="27000" marB="2700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000" kern="1200" noProof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6,00 € – 24,00 €</a:t>
                      </a:r>
                    </a:p>
                  </a:txBody>
                  <a:tcPr marL="55407" marR="55407" marT="27000" marB="2700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73650">
                <a:tc>
                  <a:txBody>
                    <a:bodyPr/>
                    <a:lstStyle/>
                    <a:p>
                      <a:pPr algn="l"/>
                      <a:r>
                        <a:rPr lang="de-DE" sz="1000" dirty="0"/>
                        <a:t>Pflege </a:t>
                      </a:r>
                      <a:endParaRPr lang="de-DE" sz="1000" baseline="30000" dirty="0">
                        <a:latin typeface="+mn-lt"/>
                      </a:endParaRPr>
                    </a:p>
                  </a:txBody>
                  <a:tcPr marL="55407" marR="55407" marT="27000" marB="27000" anchor="ctr"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BKPG</a:t>
                      </a:r>
                    </a:p>
                  </a:txBody>
                  <a:tcPr marL="55407" marR="55407" marT="27000" marB="2700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Leistungen im Pflegefall </a:t>
                      </a:r>
                    </a:p>
                  </a:txBody>
                  <a:tcPr marL="55407" marR="55407" marT="27000" marB="2700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8,90 € </a:t>
                      </a:r>
                    </a:p>
                  </a:txBody>
                  <a:tcPr marL="55407" marR="55407" marT="27000" marB="2700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84138740"/>
                  </a:ext>
                </a:extLst>
              </a:tr>
              <a:tr h="273650">
                <a:tc>
                  <a:txBody>
                    <a:bodyPr/>
                    <a:lstStyle/>
                    <a:p>
                      <a:pPr marL="0" indent="0" algn="l" defTabSz="685579" rtl="0" eaLnBrk="1" latinLnBrk="0" hangingPunct="1">
                        <a:lnSpc>
                          <a:spcPct val="110000"/>
                        </a:lnSpc>
                        <a:spcBef>
                          <a:spcPts val="600"/>
                        </a:spcBef>
                        <a:buFontTx/>
                        <a:buNone/>
                      </a:pPr>
                      <a:r>
                        <a:rPr lang="de-DE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Krebs-Scan</a:t>
                      </a:r>
                    </a:p>
                  </a:txBody>
                  <a:tcPr marL="55407" marR="55407" marT="27000" marB="27000" anchor="ctr"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BKZY</a:t>
                      </a:r>
                    </a:p>
                  </a:txBody>
                  <a:tcPr marL="55407" marR="55407" marT="27000" marB="2700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Krebs-Scan Programm zur Krebs Früherkennung, </a:t>
                      </a:r>
                      <a:r>
                        <a:rPr kumimoji="0" lang="de-DE" sz="10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PanTum</a:t>
                      </a:r>
                      <a:r>
                        <a:rPr kumimoji="0" lang="de-DE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de-DE" sz="10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Detect</a:t>
                      </a:r>
                      <a:r>
                        <a:rPr lang="de-DE" sz="1000" dirty="0">
                          <a:solidFill>
                            <a:schemeClr val="tx1"/>
                          </a:solidFill>
                          <a:latin typeface="Comfortaa"/>
                        </a:rPr>
                        <a:t>®</a:t>
                      </a:r>
                      <a:r>
                        <a:rPr kumimoji="0" lang="de-DE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Bluttest</a:t>
                      </a:r>
                    </a:p>
                  </a:txBody>
                  <a:tcPr marL="55407" marR="55407" marT="27000" marB="2700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19,83 €</a:t>
                      </a:r>
                    </a:p>
                  </a:txBody>
                  <a:tcPr marL="55407" marR="55407" marT="27000" marB="2700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138275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579352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Objekt 5" hidden="1">
            <a:extLst>
              <a:ext uri="{FF2B5EF4-FFF2-40B4-BE49-F238E27FC236}">
                <a16:creationId xmlns:a16="http://schemas.microsoft.com/office/drawing/2014/main" id="{620BA0D6-1993-C876-F7D1-C683045ACE1B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344" imgH="345" progId="TCLayout.ActiveDocument.1">
                  <p:embed/>
                </p:oleObj>
              </mc:Choice>
              <mc:Fallback>
                <p:oleObj name="think-cell Folie" r:id="rId3" imgW="344" imgH="345" progId="TCLayout.ActiveDocument.1">
                  <p:embed/>
                  <p:pic>
                    <p:nvPicPr>
                      <p:cNvPr id="6" name="Objekt 5" hidden="1">
                        <a:extLst>
                          <a:ext uri="{FF2B5EF4-FFF2-40B4-BE49-F238E27FC236}">
                            <a16:creationId xmlns:a16="http://schemas.microsoft.com/office/drawing/2014/main" id="{620BA0D6-1993-C876-F7D1-C683045ACE1B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 vert="horz"/>
          <a:lstStyle/>
          <a:p>
            <a:r>
              <a:rPr lang="de-DE" dirty="0"/>
              <a:t>Allgemeine Rahmenbedingungen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Company Fit, bKV Budgettarife</a:t>
            </a:r>
            <a:endParaRPr lang="de-DE" dirty="0"/>
          </a:p>
        </p:txBody>
      </p:sp>
      <p:pic>
        <p:nvPicPr>
          <p:cNvPr id="21" name="Bildplatzhalter 20">
            <a:extLst>
              <a:ext uri="{FF2B5EF4-FFF2-40B4-BE49-F238E27FC236}">
                <a16:creationId xmlns:a16="http://schemas.microsoft.com/office/drawing/2014/main" id="{9E517E23-2AAD-CD46-1096-9E14132758FF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5"/>
          <a:srcRect l="5786" r="5786"/>
          <a:stretch>
            <a:fillRect/>
          </a:stretch>
        </p:blipFill>
        <p:spPr/>
      </p:pic>
      <p:sp>
        <p:nvSpPr>
          <p:cNvPr id="5" name="Foliennummernplatzhalter 4"/>
          <p:cNvSpPr>
            <a:spLocks noGrp="1"/>
          </p:cNvSpPr>
          <p:nvPr>
            <p:ph type="sldNum" sz="quarter" idx="4294967295"/>
          </p:nvPr>
        </p:nvSpPr>
        <p:spPr>
          <a:xfrm>
            <a:off x="11472718" y="6687412"/>
            <a:ext cx="469900" cy="119063"/>
          </a:xfrm>
        </p:spPr>
        <p:txBody>
          <a:bodyPr/>
          <a:lstStyle/>
          <a:p>
            <a:fld id="{77D899ED-E07B-4111-BFEA-7E6553FCF2CE}" type="slidenum">
              <a:rPr lang="de-DE" smtClean="0"/>
              <a:pPr/>
              <a:t>12</a:t>
            </a:fld>
            <a:endParaRPr lang="de-DE" dirty="0"/>
          </a:p>
        </p:txBody>
      </p:sp>
      <p:graphicFrame>
        <p:nvGraphicFramePr>
          <p:cNvPr id="7" name="Tabel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23862023"/>
              </p:ext>
            </p:extLst>
          </p:nvPr>
        </p:nvGraphicFramePr>
        <p:xfrm>
          <a:off x="407985" y="1484307"/>
          <a:ext cx="7488239" cy="4537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488239">
                  <a:extLst>
                    <a:ext uri="{9D8B030D-6E8A-4147-A177-3AD203B41FA5}">
                      <a16:colId xmlns:a16="http://schemas.microsoft.com/office/drawing/2014/main" val="917765031"/>
                    </a:ext>
                  </a:extLst>
                </a:gridCol>
              </a:tblGrid>
              <a:tr h="907416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de-DE" sz="1400" b="0" dirty="0">
                          <a:solidFill>
                            <a:schemeClr val="tx1"/>
                          </a:solidFill>
                        </a:rPr>
                        <a:t>Die genannten Beiträge gelten pro Mitarbeiter/Monat. Eine </a:t>
                      </a:r>
                      <a:r>
                        <a:rPr lang="de-DE" sz="1400" b="0" dirty="0">
                          <a:solidFill>
                            <a:schemeClr val="accent1"/>
                          </a:solidFill>
                        </a:rPr>
                        <a:t>Beitragsfreistellung von bis zu 12 Monaten</a:t>
                      </a:r>
                      <a:r>
                        <a:rPr lang="de-DE" sz="1600" b="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de-DE" sz="1400" b="0" dirty="0">
                          <a:solidFill>
                            <a:schemeClr val="tx1"/>
                          </a:solidFill>
                        </a:rPr>
                        <a:t>bei Arbeitsunfähigkeit länger als 6 Wochen, Pflegezeit, Elternzeit oder Sabbatjahr kann gegen einen 5%-</a:t>
                      </a:r>
                      <a:r>
                        <a:rPr lang="de-DE" sz="1400" b="0" dirty="0" err="1">
                          <a:solidFill>
                            <a:schemeClr val="tx1"/>
                          </a:solidFill>
                        </a:rPr>
                        <a:t>igen</a:t>
                      </a:r>
                      <a:r>
                        <a:rPr lang="de-DE" sz="1400" b="0" dirty="0">
                          <a:solidFill>
                            <a:schemeClr val="tx1"/>
                          </a:solidFill>
                        </a:rPr>
                        <a:t> Zuschlag versichert werden.</a:t>
                      </a:r>
                    </a:p>
                  </a:txBody>
                  <a:tcPr marL="504000" marR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42557062"/>
                  </a:ext>
                </a:extLst>
              </a:tr>
              <a:tr h="907416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de-DE" sz="1400" b="0" dirty="0">
                          <a:solidFill>
                            <a:schemeClr val="tx1"/>
                          </a:solidFill>
                        </a:rPr>
                        <a:t>Es werden </a:t>
                      </a:r>
                      <a:r>
                        <a:rPr lang="de-DE" sz="1400" b="0" dirty="0">
                          <a:solidFill>
                            <a:schemeClr val="accent1"/>
                          </a:solidFill>
                        </a:rPr>
                        <a:t>keine Gesundheitsfragen </a:t>
                      </a:r>
                      <a:r>
                        <a:rPr lang="de-DE" sz="1400" b="0" dirty="0">
                          <a:solidFill>
                            <a:schemeClr val="tx1"/>
                          </a:solidFill>
                        </a:rPr>
                        <a:t>gestellt und es gibt eine Aufnahmegarantie. Das heißt, jeder Mitarbeiter wird unabhängig von seinem Gesundheitszustand versichert.</a:t>
                      </a:r>
                      <a:endParaRPr lang="de-DE" sz="1400" dirty="0"/>
                    </a:p>
                  </a:txBody>
                  <a:tcPr marL="504000" marR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73943632"/>
                  </a:ext>
                </a:extLst>
              </a:tr>
              <a:tr h="907416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de-DE" sz="1400" b="0" dirty="0">
                          <a:solidFill>
                            <a:schemeClr val="accent1"/>
                          </a:solidFill>
                        </a:rPr>
                        <a:t>Einheitsbeitrag</a:t>
                      </a:r>
                      <a:r>
                        <a:rPr lang="de-DE" sz="1400" b="0" dirty="0">
                          <a:solidFill>
                            <a:schemeClr val="tx1"/>
                          </a:solidFill>
                        </a:rPr>
                        <a:t> zwischen 15 – 69* Jahren ohne Alterungsrückstellungen sorgt für übersichtliche Beitragsstruktur. </a:t>
                      </a:r>
                      <a:r>
                        <a:rPr lang="de-DE" sz="1400" b="0" dirty="0">
                          <a:solidFill>
                            <a:schemeClr val="accent1"/>
                          </a:solidFill>
                        </a:rPr>
                        <a:t>Familienangehörige</a:t>
                      </a:r>
                      <a:r>
                        <a:rPr lang="de-DE" sz="1400" b="0" dirty="0">
                          <a:solidFill>
                            <a:schemeClr val="tx1"/>
                          </a:solidFill>
                        </a:rPr>
                        <a:t> können zu gleichem Beitrag </a:t>
                      </a:r>
                      <a:r>
                        <a:rPr lang="de-DE" sz="1400" b="0" dirty="0">
                          <a:solidFill>
                            <a:schemeClr val="accent1"/>
                          </a:solidFill>
                        </a:rPr>
                        <a:t>mitversichert</a:t>
                      </a:r>
                      <a:r>
                        <a:rPr lang="de-DE" sz="1400" b="0" dirty="0">
                          <a:solidFill>
                            <a:schemeClr val="tx1"/>
                          </a:solidFill>
                        </a:rPr>
                        <a:t> werden.</a:t>
                      </a:r>
                      <a:endParaRPr lang="de-DE" sz="1400" dirty="0"/>
                    </a:p>
                  </a:txBody>
                  <a:tcPr marL="504000" marR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43157724"/>
                  </a:ext>
                </a:extLst>
              </a:tr>
              <a:tr h="907416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de-DE" sz="1400" b="0" dirty="0">
                          <a:solidFill>
                            <a:schemeClr val="accent1"/>
                          </a:solidFill>
                        </a:rPr>
                        <a:t>Sofortiger Versicherungsschutz </a:t>
                      </a:r>
                      <a:r>
                        <a:rPr lang="de-DE" sz="1400" b="0" dirty="0">
                          <a:solidFill>
                            <a:schemeClr val="tx1"/>
                          </a:solidFill>
                        </a:rPr>
                        <a:t>durch Verzicht auf Wartezeiten und den </a:t>
                      </a:r>
                      <a:r>
                        <a:rPr lang="de-DE" sz="1400" b="0" dirty="0">
                          <a:solidFill>
                            <a:schemeClr val="accent1"/>
                          </a:solidFill>
                        </a:rPr>
                        <a:t>Einschluss von laufenden und angeratenen Behandlungen </a:t>
                      </a:r>
                      <a:r>
                        <a:rPr lang="de-DE" sz="1400" b="0" dirty="0">
                          <a:solidFill>
                            <a:schemeClr val="tx1"/>
                          </a:solidFill>
                        </a:rPr>
                        <a:t>in den Versicherungsschutz. </a:t>
                      </a:r>
                      <a:endParaRPr lang="de-DE" sz="1400" dirty="0"/>
                    </a:p>
                  </a:txBody>
                  <a:tcPr marL="504000" marR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77088232"/>
                  </a:ext>
                </a:extLst>
              </a:tr>
              <a:tr h="90741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8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b="0" dirty="0">
                          <a:solidFill>
                            <a:schemeClr val="tx1"/>
                          </a:solidFill>
                        </a:rPr>
                        <a:t>Die </a:t>
                      </a:r>
                      <a:r>
                        <a:rPr lang="de-DE" sz="1400" b="0" dirty="0">
                          <a:solidFill>
                            <a:schemeClr val="accent1"/>
                          </a:solidFill>
                        </a:rPr>
                        <a:t>HanseMerkur verzichtet </a:t>
                      </a:r>
                      <a:r>
                        <a:rPr lang="de-DE" sz="1400" b="0" dirty="0">
                          <a:solidFill>
                            <a:schemeClr val="tx1"/>
                          </a:solidFill>
                        </a:rPr>
                        <a:t>auf ihr ordentliches </a:t>
                      </a:r>
                      <a:r>
                        <a:rPr lang="de-DE" sz="1400" b="0" dirty="0">
                          <a:solidFill>
                            <a:schemeClr val="accent1"/>
                          </a:solidFill>
                        </a:rPr>
                        <a:t>Kündigungsrecht</a:t>
                      </a:r>
                      <a:r>
                        <a:rPr lang="de-DE" sz="1400" b="0" dirty="0">
                          <a:solidFill>
                            <a:schemeClr val="tx1"/>
                          </a:solidFill>
                        </a:rPr>
                        <a:t>.</a:t>
                      </a:r>
                      <a:endParaRPr lang="de-DE" sz="1400" dirty="0">
                        <a:solidFill>
                          <a:schemeClr val="tx2"/>
                        </a:solidFill>
                      </a:endParaRPr>
                    </a:p>
                  </a:txBody>
                  <a:tcPr marL="504000" marR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26572919"/>
                  </a:ext>
                </a:extLst>
              </a:tr>
            </a:tbl>
          </a:graphicData>
        </a:graphic>
      </p:graphicFrame>
      <p:sp>
        <p:nvSpPr>
          <p:cNvPr id="8" name="Freihandform: Form 24">
            <a:extLst>
              <a:ext uri="{FF2B5EF4-FFF2-40B4-BE49-F238E27FC236}">
                <a16:creationId xmlns:a16="http://schemas.microsoft.com/office/drawing/2014/main" id="{6D46D2E1-BB11-420E-B259-FB36D1ADF345}"/>
              </a:ext>
            </a:extLst>
          </p:cNvPr>
          <p:cNvSpPr>
            <a:spLocks noChangeAspect="1"/>
          </p:cNvSpPr>
          <p:nvPr/>
        </p:nvSpPr>
        <p:spPr>
          <a:xfrm>
            <a:off x="407987" y="5347173"/>
            <a:ext cx="240868" cy="427747"/>
          </a:xfrm>
          <a:custGeom>
            <a:avLst/>
            <a:gdLst>
              <a:gd name="connsiteX0" fmla="*/ 153822 w 1253583"/>
              <a:gd name="connsiteY0" fmla="*/ 0 h 2226172"/>
              <a:gd name="connsiteX1" fmla="*/ 214405 w 1253583"/>
              <a:gd name="connsiteY1" fmla="*/ 25092 h 2226172"/>
              <a:gd name="connsiteX2" fmla="*/ 1224254 w 1253583"/>
              <a:gd name="connsiteY2" fmla="*/ 1034942 h 2226172"/>
              <a:gd name="connsiteX3" fmla="*/ 1242964 w 1253583"/>
              <a:gd name="connsiteY3" fmla="*/ 1063116 h 2226172"/>
              <a:gd name="connsiteX4" fmla="*/ 1243121 w 1253583"/>
              <a:gd name="connsiteY4" fmla="*/ 1063245 h 2226172"/>
              <a:gd name="connsiteX5" fmla="*/ 1253583 w 1253583"/>
              <a:gd name="connsiteY5" fmla="*/ 1113085 h 2226172"/>
              <a:gd name="connsiteX6" fmla="*/ 1243121 w 1253583"/>
              <a:gd name="connsiteY6" fmla="*/ 1162926 h 2226172"/>
              <a:gd name="connsiteX7" fmla="*/ 1242964 w 1253583"/>
              <a:gd name="connsiteY7" fmla="*/ 1163054 h 2226172"/>
              <a:gd name="connsiteX8" fmla="*/ 1224254 w 1253583"/>
              <a:gd name="connsiteY8" fmla="*/ 1191229 h 2226172"/>
              <a:gd name="connsiteX9" fmla="*/ 214405 w 1253583"/>
              <a:gd name="connsiteY9" fmla="*/ 2201079 h 2226172"/>
              <a:gd name="connsiteX10" fmla="*/ 93240 w 1253583"/>
              <a:gd name="connsiteY10" fmla="*/ 2201079 h 2226172"/>
              <a:gd name="connsiteX11" fmla="*/ 25093 w 1253583"/>
              <a:gd name="connsiteY11" fmla="*/ 2132932 h 2226172"/>
              <a:gd name="connsiteX12" fmla="*/ 25093 w 1253583"/>
              <a:gd name="connsiteY12" fmla="*/ 2011767 h 2226172"/>
              <a:gd name="connsiteX13" fmla="*/ 923774 w 1253583"/>
              <a:gd name="connsiteY13" fmla="*/ 1113086 h 2226172"/>
              <a:gd name="connsiteX14" fmla="*/ 25093 w 1253583"/>
              <a:gd name="connsiteY14" fmla="*/ 214404 h 2226172"/>
              <a:gd name="connsiteX15" fmla="*/ 25093 w 1253583"/>
              <a:gd name="connsiteY15" fmla="*/ 93239 h 2226172"/>
              <a:gd name="connsiteX16" fmla="*/ 93240 w 1253583"/>
              <a:gd name="connsiteY16" fmla="*/ 25092 h 2226172"/>
              <a:gd name="connsiteX17" fmla="*/ 153822 w 1253583"/>
              <a:gd name="connsiteY17" fmla="*/ 0 h 22261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1253583" h="2226172">
                <a:moveTo>
                  <a:pt x="153822" y="0"/>
                </a:moveTo>
                <a:cubicBezTo>
                  <a:pt x="175748" y="-2"/>
                  <a:pt x="197674" y="8362"/>
                  <a:pt x="214405" y="25092"/>
                </a:cubicBezTo>
                <a:lnTo>
                  <a:pt x="1224254" y="1034942"/>
                </a:lnTo>
                <a:lnTo>
                  <a:pt x="1242964" y="1063116"/>
                </a:lnTo>
                <a:lnTo>
                  <a:pt x="1243121" y="1063245"/>
                </a:lnTo>
                <a:cubicBezTo>
                  <a:pt x="1249585" y="1076000"/>
                  <a:pt x="1253583" y="1093621"/>
                  <a:pt x="1253583" y="1113085"/>
                </a:cubicBezTo>
                <a:cubicBezTo>
                  <a:pt x="1253583" y="1132549"/>
                  <a:pt x="1249585" y="1150171"/>
                  <a:pt x="1243121" y="1162926"/>
                </a:cubicBezTo>
                <a:lnTo>
                  <a:pt x="1242964" y="1163054"/>
                </a:lnTo>
                <a:lnTo>
                  <a:pt x="1224254" y="1191229"/>
                </a:lnTo>
                <a:lnTo>
                  <a:pt x="214405" y="2201079"/>
                </a:lnTo>
                <a:cubicBezTo>
                  <a:pt x="180947" y="2234537"/>
                  <a:pt x="126698" y="2234537"/>
                  <a:pt x="93240" y="2201079"/>
                </a:cubicBezTo>
                <a:lnTo>
                  <a:pt x="25093" y="2132932"/>
                </a:lnTo>
                <a:cubicBezTo>
                  <a:pt x="-8365" y="2099474"/>
                  <a:pt x="-8365" y="2045225"/>
                  <a:pt x="25093" y="2011767"/>
                </a:cubicBezTo>
                <a:lnTo>
                  <a:pt x="923774" y="1113086"/>
                </a:lnTo>
                <a:lnTo>
                  <a:pt x="25093" y="214404"/>
                </a:lnTo>
                <a:cubicBezTo>
                  <a:pt x="-8365" y="180946"/>
                  <a:pt x="-8365" y="126697"/>
                  <a:pt x="25093" y="93239"/>
                </a:cubicBezTo>
                <a:lnTo>
                  <a:pt x="93240" y="25092"/>
                </a:lnTo>
                <a:cubicBezTo>
                  <a:pt x="109971" y="8362"/>
                  <a:pt x="131896" y="-2"/>
                  <a:pt x="153822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72000" rIns="108000" bIns="72000" rtlCol="0" anchor="ctr"/>
          <a:lstStyle/>
          <a:p>
            <a:pPr algn="ctr">
              <a:lnSpc>
                <a:spcPct val="110000"/>
              </a:lnSpc>
              <a:spcBef>
                <a:spcPts val="600"/>
              </a:spcBef>
            </a:pPr>
            <a:endParaRPr lang="de-DE" sz="1600" dirty="0">
              <a:solidFill>
                <a:schemeClr val="tx1"/>
              </a:solidFill>
            </a:endParaRPr>
          </a:p>
        </p:txBody>
      </p:sp>
      <p:sp>
        <p:nvSpPr>
          <p:cNvPr id="9" name="Freihandform: Form 24">
            <a:extLst>
              <a:ext uri="{FF2B5EF4-FFF2-40B4-BE49-F238E27FC236}">
                <a16:creationId xmlns:a16="http://schemas.microsoft.com/office/drawing/2014/main" id="{6D46D2E1-BB11-420E-B259-FB36D1ADF345}"/>
              </a:ext>
            </a:extLst>
          </p:cNvPr>
          <p:cNvSpPr>
            <a:spLocks noChangeAspect="1"/>
          </p:cNvSpPr>
          <p:nvPr/>
        </p:nvSpPr>
        <p:spPr>
          <a:xfrm>
            <a:off x="407987" y="3538978"/>
            <a:ext cx="240868" cy="427747"/>
          </a:xfrm>
          <a:custGeom>
            <a:avLst/>
            <a:gdLst>
              <a:gd name="connsiteX0" fmla="*/ 153822 w 1253583"/>
              <a:gd name="connsiteY0" fmla="*/ 0 h 2226172"/>
              <a:gd name="connsiteX1" fmla="*/ 214405 w 1253583"/>
              <a:gd name="connsiteY1" fmla="*/ 25092 h 2226172"/>
              <a:gd name="connsiteX2" fmla="*/ 1224254 w 1253583"/>
              <a:gd name="connsiteY2" fmla="*/ 1034942 h 2226172"/>
              <a:gd name="connsiteX3" fmla="*/ 1242964 w 1253583"/>
              <a:gd name="connsiteY3" fmla="*/ 1063116 h 2226172"/>
              <a:gd name="connsiteX4" fmla="*/ 1243121 w 1253583"/>
              <a:gd name="connsiteY4" fmla="*/ 1063245 h 2226172"/>
              <a:gd name="connsiteX5" fmla="*/ 1253583 w 1253583"/>
              <a:gd name="connsiteY5" fmla="*/ 1113085 h 2226172"/>
              <a:gd name="connsiteX6" fmla="*/ 1243121 w 1253583"/>
              <a:gd name="connsiteY6" fmla="*/ 1162926 h 2226172"/>
              <a:gd name="connsiteX7" fmla="*/ 1242964 w 1253583"/>
              <a:gd name="connsiteY7" fmla="*/ 1163054 h 2226172"/>
              <a:gd name="connsiteX8" fmla="*/ 1224254 w 1253583"/>
              <a:gd name="connsiteY8" fmla="*/ 1191229 h 2226172"/>
              <a:gd name="connsiteX9" fmla="*/ 214405 w 1253583"/>
              <a:gd name="connsiteY9" fmla="*/ 2201079 h 2226172"/>
              <a:gd name="connsiteX10" fmla="*/ 93240 w 1253583"/>
              <a:gd name="connsiteY10" fmla="*/ 2201079 h 2226172"/>
              <a:gd name="connsiteX11" fmla="*/ 25093 w 1253583"/>
              <a:gd name="connsiteY11" fmla="*/ 2132932 h 2226172"/>
              <a:gd name="connsiteX12" fmla="*/ 25093 w 1253583"/>
              <a:gd name="connsiteY12" fmla="*/ 2011767 h 2226172"/>
              <a:gd name="connsiteX13" fmla="*/ 923774 w 1253583"/>
              <a:gd name="connsiteY13" fmla="*/ 1113086 h 2226172"/>
              <a:gd name="connsiteX14" fmla="*/ 25093 w 1253583"/>
              <a:gd name="connsiteY14" fmla="*/ 214404 h 2226172"/>
              <a:gd name="connsiteX15" fmla="*/ 25093 w 1253583"/>
              <a:gd name="connsiteY15" fmla="*/ 93239 h 2226172"/>
              <a:gd name="connsiteX16" fmla="*/ 93240 w 1253583"/>
              <a:gd name="connsiteY16" fmla="*/ 25092 h 2226172"/>
              <a:gd name="connsiteX17" fmla="*/ 153822 w 1253583"/>
              <a:gd name="connsiteY17" fmla="*/ 0 h 22261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1253583" h="2226172">
                <a:moveTo>
                  <a:pt x="153822" y="0"/>
                </a:moveTo>
                <a:cubicBezTo>
                  <a:pt x="175748" y="-2"/>
                  <a:pt x="197674" y="8362"/>
                  <a:pt x="214405" y="25092"/>
                </a:cubicBezTo>
                <a:lnTo>
                  <a:pt x="1224254" y="1034942"/>
                </a:lnTo>
                <a:lnTo>
                  <a:pt x="1242964" y="1063116"/>
                </a:lnTo>
                <a:lnTo>
                  <a:pt x="1243121" y="1063245"/>
                </a:lnTo>
                <a:cubicBezTo>
                  <a:pt x="1249585" y="1076000"/>
                  <a:pt x="1253583" y="1093621"/>
                  <a:pt x="1253583" y="1113085"/>
                </a:cubicBezTo>
                <a:cubicBezTo>
                  <a:pt x="1253583" y="1132549"/>
                  <a:pt x="1249585" y="1150171"/>
                  <a:pt x="1243121" y="1162926"/>
                </a:cubicBezTo>
                <a:lnTo>
                  <a:pt x="1242964" y="1163054"/>
                </a:lnTo>
                <a:lnTo>
                  <a:pt x="1224254" y="1191229"/>
                </a:lnTo>
                <a:lnTo>
                  <a:pt x="214405" y="2201079"/>
                </a:lnTo>
                <a:cubicBezTo>
                  <a:pt x="180947" y="2234537"/>
                  <a:pt x="126698" y="2234537"/>
                  <a:pt x="93240" y="2201079"/>
                </a:cubicBezTo>
                <a:lnTo>
                  <a:pt x="25093" y="2132932"/>
                </a:lnTo>
                <a:cubicBezTo>
                  <a:pt x="-8365" y="2099474"/>
                  <a:pt x="-8365" y="2045225"/>
                  <a:pt x="25093" y="2011767"/>
                </a:cubicBezTo>
                <a:lnTo>
                  <a:pt x="923774" y="1113086"/>
                </a:lnTo>
                <a:lnTo>
                  <a:pt x="25093" y="214404"/>
                </a:lnTo>
                <a:cubicBezTo>
                  <a:pt x="-8365" y="180946"/>
                  <a:pt x="-8365" y="126697"/>
                  <a:pt x="25093" y="93239"/>
                </a:cubicBezTo>
                <a:lnTo>
                  <a:pt x="93240" y="25092"/>
                </a:lnTo>
                <a:cubicBezTo>
                  <a:pt x="109971" y="8362"/>
                  <a:pt x="131896" y="-2"/>
                  <a:pt x="153822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72000" rIns="108000" bIns="72000" rtlCol="0" anchor="ctr"/>
          <a:lstStyle/>
          <a:p>
            <a:pPr algn="ctr">
              <a:lnSpc>
                <a:spcPct val="110000"/>
              </a:lnSpc>
              <a:spcBef>
                <a:spcPts val="600"/>
              </a:spcBef>
            </a:pPr>
            <a:endParaRPr lang="de-DE" sz="1600" dirty="0">
              <a:solidFill>
                <a:schemeClr val="tx1"/>
              </a:solidFill>
            </a:endParaRPr>
          </a:p>
        </p:txBody>
      </p:sp>
      <p:sp>
        <p:nvSpPr>
          <p:cNvPr id="10" name="Freihandform: Form 24">
            <a:extLst>
              <a:ext uri="{FF2B5EF4-FFF2-40B4-BE49-F238E27FC236}">
                <a16:creationId xmlns:a16="http://schemas.microsoft.com/office/drawing/2014/main" id="{6D46D2E1-BB11-420E-B259-FB36D1ADF345}"/>
              </a:ext>
            </a:extLst>
          </p:cNvPr>
          <p:cNvSpPr>
            <a:spLocks noChangeAspect="1"/>
          </p:cNvSpPr>
          <p:nvPr/>
        </p:nvSpPr>
        <p:spPr>
          <a:xfrm>
            <a:off x="407987" y="1730782"/>
            <a:ext cx="240868" cy="427747"/>
          </a:xfrm>
          <a:custGeom>
            <a:avLst/>
            <a:gdLst>
              <a:gd name="connsiteX0" fmla="*/ 153822 w 1253583"/>
              <a:gd name="connsiteY0" fmla="*/ 0 h 2226172"/>
              <a:gd name="connsiteX1" fmla="*/ 214405 w 1253583"/>
              <a:gd name="connsiteY1" fmla="*/ 25092 h 2226172"/>
              <a:gd name="connsiteX2" fmla="*/ 1224254 w 1253583"/>
              <a:gd name="connsiteY2" fmla="*/ 1034942 h 2226172"/>
              <a:gd name="connsiteX3" fmla="*/ 1242964 w 1253583"/>
              <a:gd name="connsiteY3" fmla="*/ 1063116 h 2226172"/>
              <a:gd name="connsiteX4" fmla="*/ 1243121 w 1253583"/>
              <a:gd name="connsiteY4" fmla="*/ 1063245 h 2226172"/>
              <a:gd name="connsiteX5" fmla="*/ 1253583 w 1253583"/>
              <a:gd name="connsiteY5" fmla="*/ 1113085 h 2226172"/>
              <a:gd name="connsiteX6" fmla="*/ 1243121 w 1253583"/>
              <a:gd name="connsiteY6" fmla="*/ 1162926 h 2226172"/>
              <a:gd name="connsiteX7" fmla="*/ 1242964 w 1253583"/>
              <a:gd name="connsiteY7" fmla="*/ 1163054 h 2226172"/>
              <a:gd name="connsiteX8" fmla="*/ 1224254 w 1253583"/>
              <a:gd name="connsiteY8" fmla="*/ 1191229 h 2226172"/>
              <a:gd name="connsiteX9" fmla="*/ 214405 w 1253583"/>
              <a:gd name="connsiteY9" fmla="*/ 2201079 h 2226172"/>
              <a:gd name="connsiteX10" fmla="*/ 93240 w 1253583"/>
              <a:gd name="connsiteY10" fmla="*/ 2201079 h 2226172"/>
              <a:gd name="connsiteX11" fmla="*/ 25093 w 1253583"/>
              <a:gd name="connsiteY11" fmla="*/ 2132932 h 2226172"/>
              <a:gd name="connsiteX12" fmla="*/ 25093 w 1253583"/>
              <a:gd name="connsiteY12" fmla="*/ 2011767 h 2226172"/>
              <a:gd name="connsiteX13" fmla="*/ 923774 w 1253583"/>
              <a:gd name="connsiteY13" fmla="*/ 1113086 h 2226172"/>
              <a:gd name="connsiteX14" fmla="*/ 25093 w 1253583"/>
              <a:gd name="connsiteY14" fmla="*/ 214404 h 2226172"/>
              <a:gd name="connsiteX15" fmla="*/ 25093 w 1253583"/>
              <a:gd name="connsiteY15" fmla="*/ 93239 h 2226172"/>
              <a:gd name="connsiteX16" fmla="*/ 93240 w 1253583"/>
              <a:gd name="connsiteY16" fmla="*/ 25092 h 2226172"/>
              <a:gd name="connsiteX17" fmla="*/ 153822 w 1253583"/>
              <a:gd name="connsiteY17" fmla="*/ 0 h 22261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1253583" h="2226172">
                <a:moveTo>
                  <a:pt x="153822" y="0"/>
                </a:moveTo>
                <a:cubicBezTo>
                  <a:pt x="175748" y="-2"/>
                  <a:pt x="197674" y="8362"/>
                  <a:pt x="214405" y="25092"/>
                </a:cubicBezTo>
                <a:lnTo>
                  <a:pt x="1224254" y="1034942"/>
                </a:lnTo>
                <a:lnTo>
                  <a:pt x="1242964" y="1063116"/>
                </a:lnTo>
                <a:lnTo>
                  <a:pt x="1243121" y="1063245"/>
                </a:lnTo>
                <a:cubicBezTo>
                  <a:pt x="1249585" y="1076000"/>
                  <a:pt x="1253583" y="1093621"/>
                  <a:pt x="1253583" y="1113085"/>
                </a:cubicBezTo>
                <a:cubicBezTo>
                  <a:pt x="1253583" y="1132549"/>
                  <a:pt x="1249585" y="1150171"/>
                  <a:pt x="1243121" y="1162926"/>
                </a:cubicBezTo>
                <a:lnTo>
                  <a:pt x="1242964" y="1163054"/>
                </a:lnTo>
                <a:lnTo>
                  <a:pt x="1224254" y="1191229"/>
                </a:lnTo>
                <a:lnTo>
                  <a:pt x="214405" y="2201079"/>
                </a:lnTo>
                <a:cubicBezTo>
                  <a:pt x="180947" y="2234537"/>
                  <a:pt x="126698" y="2234537"/>
                  <a:pt x="93240" y="2201079"/>
                </a:cubicBezTo>
                <a:lnTo>
                  <a:pt x="25093" y="2132932"/>
                </a:lnTo>
                <a:cubicBezTo>
                  <a:pt x="-8365" y="2099474"/>
                  <a:pt x="-8365" y="2045225"/>
                  <a:pt x="25093" y="2011767"/>
                </a:cubicBezTo>
                <a:lnTo>
                  <a:pt x="923774" y="1113086"/>
                </a:lnTo>
                <a:lnTo>
                  <a:pt x="25093" y="214404"/>
                </a:lnTo>
                <a:cubicBezTo>
                  <a:pt x="-8365" y="180946"/>
                  <a:pt x="-8365" y="126697"/>
                  <a:pt x="25093" y="93239"/>
                </a:cubicBezTo>
                <a:lnTo>
                  <a:pt x="93240" y="25092"/>
                </a:lnTo>
                <a:cubicBezTo>
                  <a:pt x="109971" y="8362"/>
                  <a:pt x="131896" y="-2"/>
                  <a:pt x="153822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72000" rIns="108000" bIns="72000" rtlCol="0" anchor="ctr"/>
          <a:lstStyle/>
          <a:p>
            <a:pPr algn="ctr">
              <a:lnSpc>
                <a:spcPct val="110000"/>
              </a:lnSpc>
              <a:spcBef>
                <a:spcPts val="600"/>
              </a:spcBef>
            </a:pPr>
            <a:endParaRPr lang="de-DE" sz="1600" dirty="0">
              <a:solidFill>
                <a:schemeClr val="tx1"/>
              </a:solidFill>
            </a:endParaRPr>
          </a:p>
        </p:txBody>
      </p:sp>
      <p:sp>
        <p:nvSpPr>
          <p:cNvPr id="11" name="Freihandform: Form 24">
            <a:extLst>
              <a:ext uri="{FF2B5EF4-FFF2-40B4-BE49-F238E27FC236}">
                <a16:creationId xmlns:a16="http://schemas.microsoft.com/office/drawing/2014/main" id="{6D46D2E1-BB11-420E-B259-FB36D1ADF345}"/>
              </a:ext>
            </a:extLst>
          </p:cNvPr>
          <p:cNvSpPr>
            <a:spLocks noChangeAspect="1"/>
          </p:cNvSpPr>
          <p:nvPr/>
        </p:nvSpPr>
        <p:spPr>
          <a:xfrm>
            <a:off x="407987" y="4443076"/>
            <a:ext cx="240868" cy="427747"/>
          </a:xfrm>
          <a:custGeom>
            <a:avLst/>
            <a:gdLst>
              <a:gd name="connsiteX0" fmla="*/ 153822 w 1253583"/>
              <a:gd name="connsiteY0" fmla="*/ 0 h 2226172"/>
              <a:gd name="connsiteX1" fmla="*/ 214405 w 1253583"/>
              <a:gd name="connsiteY1" fmla="*/ 25092 h 2226172"/>
              <a:gd name="connsiteX2" fmla="*/ 1224254 w 1253583"/>
              <a:gd name="connsiteY2" fmla="*/ 1034942 h 2226172"/>
              <a:gd name="connsiteX3" fmla="*/ 1242964 w 1253583"/>
              <a:gd name="connsiteY3" fmla="*/ 1063116 h 2226172"/>
              <a:gd name="connsiteX4" fmla="*/ 1243121 w 1253583"/>
              <a:gd name="connsiteY4" fmla="*/ 1063245 h 2226172"/>
              <a:gd name="connsiteX5" fmla="*/ 1253583 w 1253583"/>
              <a:gd name="connsiteY5" fmla="*/ 1113085 h 2226172"/>
              <a:gd name="connsiteX6" fmla="*/ 1243121 w 1253583"/>
              <a:gd name="connsiteY6" fmla="*/ 1162926 h 2226172"/>
              <a:gd name="connsiteX7" fmla="*/ 1242964 w 1253583"/>
              <a:gd name="connsiteY7" fmla="*/ 1163054 h 2226172"/>
              <a:gd name="connsiteX8" fmla="*/ 1224254 w 1253583"/>
              <a:gd name="connsiteY8" fmla="*/ 1191229 h 2226172"/>
              <a:gd name="connsiteX9" fmla="*/ 214405 w 1253583"/>
              <a:gd name="connsiteY9" fmla="*/ 2201079 h 2226172"/>
              <a:gd name="connsiteX10" fmla="*/ 93240 w 1253583"/>
              <a:gd name="connsiteY10" fmla="*/ 2201079 h 2226172"/>
              <a:gd name="connsiteX11" fmla="*/ 25093 w 1253583"/>
              <a:gd name="connsiteY11" fmla="*/ 2132932 h 2226172"/>
              <a:gd name="connsiteX12" fmla="*/ 25093 w 1253583"/>
              <a:gd name="connsiteY12" fmla="*/ 2011767 h 2226172"/>
              <a:gd name="connsiteX13" fmla="*/ 923774 w 1253583"/>
              <a:gd name="connsiteY13" fmla="*/ 1113086 h 2226172"/>
              <a:gd name="connsiteX14" fmla="*/ 25093 w 1253583"/>
              <a:gd name="connsiteY14" fmla="*/ 214404 h 2226172"/>
              <a:gd name="connsiteX15" fmla="*/ 25093 w 1253583"/>
              <a:gd name="connsiteY15" fmla="*/ 93239 h 2226172"/>
              <a:gd name="connsiteX16" fmla="*/ 93240 w 1253583"/>
              <a:gd name="connsiteY16" fmla="*/ 25092 h 2226172"/>
              <a:gd name="connsiteX17" fmla="*/ 153822 w 1253583"/>
              <a:gd name="connsiteY17" fmla="*/ 0 h 22261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1253583" h="2226172">
                <a:moveTo>
                  <a:pt x="153822" y="0"/>
                </a:moveTo>
                <a:cubicBezTo>
                  <a:pt x="175748" y="-2"/>
                  <a:pt x="197674" y="8362"/>
                  <a:pt x="214405" y="25092"/>
                </a:cubicBezTo>
                <a:lnTo>
                  <a:pt x="1224254" y="1034942"/>
                </a:lnTo>
                <a:lnTo>
                  <a:pt x="1242964" y="1063116"/>
                </a:lnTo>
                <a:lnTo>
                  <a:pt x="1243121" y="1063245"/>
                </a:lnTo>
                <a:cubicBezTo>
                  <a:pt x="1249585" y="1076000"/>
                  <a:pt x="1253583" y="1093621"/>
                  <a:pt x="1253583" y="1113085"/>
                </a:cubicBezTo>
                <a:cubicBezTo>
                  <a:pt x="1253583" y="1132549"/>
                  <a:pt x="1249585" y="1150171"/>
                  <a:pt x="1243121" y="1162926"/>
                </a:cubicBezTo>
                <a:lnTo>
                  <a:pt x="1242964" y="1163054"/>
                </a:lnTo>
                <a:lnTo>
                  <a:pt x="1224254" y="1191229"/>
                </a:lnTo>
                <a:lnTo>
                  <a:pt x="214405" y="2201079"/>
                </a:lnTo>
                <a:cubicBezTo>
                  <a:pt x="180947" y="2234537"/>
                  <a:pt x="126698" y="2234537"/>
                  <a:pt x="93240" y="2201079"/>
                </a:cubicBezTo>
                <a:lnTo>
                  <a:pt x="25093" y="2132932"/>
                </a:lnTo>
                <a:cubicBezTo>
                  <a:pt x="-8365" y="2099474"/>
                  <a:pt x="-8365" y="2045225"/>
                  <a:pt x="25093" y="2011767"/>
                </a:cubicBezTo>
                <a:lnTo>
                  <a:pt x="923774" y="1113086"/>
                </a:lnTo>
                <a:lnTo>
                  <a:pt x="25093" y="214404"/>
                </a:lnTo>
                <a:cubicBezTo>
                  <a:pt x="-8365" y="180946"/>
                  <a:pt x="-8365" y="126697"/>
                  <a:pt x="25093" y="93239"/>
                </a:cubicBezTo>
                <a:lnTo>
                  <a:pt x="93240" y="25092"/>
                </a:lnTo>
                <a:cubicBezTo>
                  <a:pt x="109971" y="8362"/>
                  <a:pt x="131896" y="-2"/>
                  <a:pt x="153822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72000" rIns="108000" bIns="72000" rtlCol="0" anchor="ctr"/>
          <a:lstStyle/>
          <a:p>
            <a:pPr algn="ctr">
              <a:lnSpc>
                <a:spcPct val="110000"/>
              </a:lnSpc>
              <a:spcBef>
                <a:spcPts val="600"/>
              </a:spcBef>
            </a:pPr>
            <a:endParaRPr lang="de-DE" sz="1600" dirty="0">
              <a:solidFill>
                <a:schemeClr val="tx1"/>
              </a:solidFill>
            </a:endParaRPr>
          </a:p>
        </p:txBody>
      </p:sp>
      <p:sp>
        <p:nvSpPr>
          <p:cNvPr id="12" name="Freihandform: Form 24">
            <a:extLst>
              <a:ext uri="{FF2B5EF4-FFF2-40B4-BE49-F238E27FC236}">
                <a16:creationId xmlns:a16="http://schemas.microsoft.com/office/drawing/2014/main" id="{6D46D2E1-BB11-420E-B259-FB36D1ADF345}"/>
              </a:ext>
            </a:extLst>
          </p:cNvPr>
          <p:cNvSpPr>
            <a:spLocks noChangeAspect="1"/>
          </p:cNvSpPr>
          <p:nvPr/>
        </p:nvSpPr>
        <p:spPr>
          <a:xfrm>
            <a:off x="407987" y="2634880"/>
            <a:ext cx="240868" cy="427747"/>
          </a:xfrm>
          <a:custGeom>
            <a:avLst/>
            <a:gdLst>
              <a:gd name="connsiteX0" fmla="*/ 153822 w 1253583"/>
              <a:gd name="connsiteY0" fmla="*/ 0 h 2226172"/>
              <a:gd name="connsiteX1" fmla="*/ 214405 w 1253583"/>
              <a:gd name="connsiteY1" fmla="*/ 25092 h 2226172"/>
              <a:gd name="connsiteX2" fmla="*/ 1224254 w 1253583"/>
              <a:gd name="connsiteY2" fmla="*/ 1034942 h 2226172"/>
              <a:gd name="connsiteX3" fmla="*/ 1242964 w 1253583"/>
              <a:gd name="connsiteY3" fmla="*/ 1063116 h 2226172"/>
              <a:gd name="connsiteX4" fmla="*/ 1243121 w 1253583"/>
              <a:gd name="connsiteY4" fmla="*/ 1063245 h 2226172"/>
              <a:gd name="connsiteX5" fmla="*/ 1253583 w 1253583"/>
              <a:gd name="connsiteY5" fmla="*/ 1113085 h 2226172"/>
              <a:gd name="connsiteX6" fmla="*/ 1243121 w 1253583"/>
              <a:gd name="connsiteY6" fmla="*/ 1162926 h 2226172"/>
              <a:gd name="connsiteX7" fmla="*/ 1242964 w 1253583"/>
              <a:gd name="connsiteY7" fmla="*/ 1163054 h 2226172"/>
              <a:gd name="connsiteX8" fmla="*/ 1224254 w 1253583"/>
              <a:gd name="connsiteY8" fmla="*/ 1191229 h 2226172"/>
              <a:gd name="connsiteX9" fmla="*/ 214405 w 1253583"/>
              <a:gd name="connsiteY9" fmla="*/ 2201079 h 2226172"/>
              <a:gd name="connsiteX10" fmla="*/ 93240 w 1253583"/>
              <a:gd name="connsiteY10" fmla="*/ 2201079 h 2226172"/>
              <a:gd name="connsiteX11" fmla="*/ 25093 w 1253583"/>
              <a:gd name="connsiteY11" fmla="*/ 2132932 h 2226172"/>
              <a:gd name="connsiteX12" fmla="*/ 25093 w 1253583"/>
              <a:gd name="connsiteY12" fmla="*/ 2011767 h 2226172"/>
              <a:gd name="connsiteX13" fmla="*/ 923774 w 1253583"/>
              <a:gd name="connsiteY13" fmla="*/ 1113086 h 2226172"/>
              <a:gd name="connsiteX14" fmla="*/ 25093 w 1253583"/>
              <a:gd name="connsiteY14" fmla="*/ 214404 h 2226172"/>
              <a:gd name="connsiteX15" fmla="*/ 25093 w 1253583"/>
              <a:gd name="connsiteY15" fmla="*/ 93239 h 2226172"/>
              <a:gd name="connsiteX16" fmla="*/ 93240 w 1253583"/>
              <a:gd name="connsiteY16" fmla="*/ 25092 h 2226172"/>
              <a:gd name="connsiteX17" fmla="*/ 153822 w 1253583"/>
              <a:gd name="connsiteY17" fmla="*/ 0 h 22261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1253583" h="2226172">
                <a:moveTo>
                  <a:pt x="153822" y="0"/>
                </a:moveTo>
                <a:cubicBezTo>
                  <a:pt x="175748" y="-2"/>
                  <a:pt x="197674" y="8362"/>
                  <a:pt x="214405" y="25092"/>
                </a:cubicBezTo>
                <a:lnTo>
                  <a:pt x="1224254" y="1034942"/>
                </a:lnTo>
                <a:lnTo>
                  <a:pt x="1242964" y="1063116"/>
                </a:lnTo>
                <a:lnTo>
                  <a:pt x="1243121" y="1063245"/>
                </a:lnTo>
                <a:cubicBezTo>
                  <a:pt x="1249585" y="1076000"/>
                  <a:pt x="1253583" y="1093621"/>
                  <a:pt x="1253583" y="1113085"/>
                </a:cubicBezTo>
                <a:cubicBezTo>
                  <a:pt x="1253583" y="1132549"/>
                  <a:pt x="1249585" y="1150171"/>
                  <a:pt x="1243121" y="1162926"/>
                </a:cubicBezTo>
                <a:lnTo>
                  <a:pt x="1242964" y="1163054"/>
                </a:lnTo>
                <a:lnTo>
                  <a:pt x="1224254" y="1191229"/>
                </a:lnTo>
                <a:lnTo>
                  <a:pt x="214405" y="2201079"/>
                </a:lnTo>
                <a:cubicBezTo>
                  <a:pt x="180947" y="2234537"/>
                  <a:pt x="126698" y="2234537"/>
                  <a:pt x="93240" y="2201079"/>
                </a:cubicBezTo>
                <a:lnTo>
                  <a:pt x="25093" y="2132932"/>
                </a:lnTo>
                <a:cubicBezTo>
                  <a:pt x="-8365" y="2099474"/>
                  <a:pt x="-8365" y="2045225"/>
                  <a:pt x="25093" y="2011767"/>
                </a:cubicBezTo>
                <a:lnTo>
                  <a:pt x="923774" y="1113086"/>
                </a:lnTo>
                <a:lnTo>
                  <a:pt x="25093" y="214404"/>
                </a:lnTo>
                <a:cubicBezTo>
                  <a:pt x="-8365" y="180946"/>
                  <a:pt x="-8365" y="126697"/>
                  <a:pt x="25093" y="93239"/>
                </a:cubicBezTo>
                <a:lnTo>
                  <a:pt x="93240" y="25092"/>
                </a:lnTo>
                <a:cubicBezTo>
                  <a:pt x="109971" y="8362"/>
                  <a:pt x="131896" y="-2"/>
                  <a:pt x="153822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72000" rIns="108000" bIns="72000" rtlCol="0" anchor="ctr"/>
          <a:lstStyle/>
          <a:p>
            <a:pPr algn="ctr">
              <a:lnSpc>
                <a:spcPct val="110000"/>
              </a:lnSpc>
              <a:spcBef>
                <a:spcPts val="600"/>
              </a:spcBef>
            </a:pPr>
            <a:endParaRPr lang="de-DE" sz="1600" dirty="0">
              <a:solidFill>
                <a:schemeClr val="tx1"/>
              </a:solidFill>
            </a:endParaRPr>
          </a:p>
        </p:txBody>
      </p:sp>
      <p:sp>
        <p:nvSpPr>
          <p:cNvPr id="15" name="Text Box 19">
            <a:extLst>
              <a:ext uri="{FF2B5EF4-FFF2-40B4-BE49-F238E27FC236}">
                <a16:creationId xmlns:a16="http://schemas.microsoft.com/office/drawing/2014/main" id="{E35EDC98-6FD2-357E-BC33-E96154E28A22}"/>
              </a:ext>
            </a:extLst>
          </p:cNvPr>
          <p:cNvSpPr txBox="1">
            <a:spLocks noChangeArrowheads="1"/>
          </p:cNvSpPr>
          <p:nvPr/>
        </p:nvSpPr>
        <p:spPr bwMode="gray">
          <a:xfrm>
            <a:off x="314325" y="5900912"/>
            <a:ext cx="8523685" cy="10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b" anchorCtr="0">
            <a:spAutoFit/>
          </a:bodyPr>
          <a:lstStyle>
            <a:lvl1pPr eaLnBrk="0" hangingPunct="0">
              <a:spcBef>
                <a:spcPct val="20000"/>
              </a:spcBef>
              <a:buClr>
                <a:srgbClr val="009933"/>
              </a:buClr>
              <a:buFont typeface="Wingdings" pitchFamily="2" charset="2"/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9933"/>
              </a:buClr>
              <a:buFont typeface="Wingdings" pitchFamily="2" charset="2"/>
              <a:buChar char=""/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9933"/>
              </a:buClr>
              <a:buChar char="•"/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ClrTx/>
              <a:defRPr/>
            </a:pPr>
            <a:r>
              <a:rPr lang="de-DE" altLang="de-DE" sz="675" kern="0" dirty="0">
                <a:solidFill>
                  <a:schemeClr val="accent6"/>
                </a:solidFill>
              </a:rPr>
              <a:t>* Tarif BKZY Krebs-Scan ab 18. Lebensjahr</a:t>
            </a:r>
          </a:p>
        </p:txBody>
      </p:sp>
    </p:spTree>
    <p:extLst>
      <p:ext uri="{BB962C8B-B14F-4D97-AF65-F5344CB8AC3E}">
        <p14:creationId xmlns:p14="http://schemas.microsoft.com/office/powerpoint/2010/main" val="293231871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44B387A7-52C6-C25D-1D83-B18AE945338F}"/>
              </a:ext>
            </a:extLst>
          </p:cNvPr>
          <p:cNvSpPr>
            <a:spLocks noGrp="1"/>
          </p:cNvSpPr>
          <p:nvPr>
            <p:ph type="ftr" sz="quarter" idx="4294967295"/>
          </p:nvPr>
        </p:nvSpPr>
        <p:spPr>
          <a:xfrm>
            <a:off x="0" y="6546850"/>
            <a:ext cx="4679950" cy="119063"/>
          </a:xfrm>
        </p:spPr>
        <p:txBody>
          <a:bodyPr/>
          <a:lstStyle/>
          <a:p>
            <a:r>
              <a:rPr lang="de-DE"/>
              <a:t>Company Fit, bKV Budgettarife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FD5CDC93-5565-17A6-7081-0B18F3435440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11722100" y="6546850"/>
            <a:ext cx="469900" cy="119063"/>
          </a:xfrm>
        </p:spPr>
        <p:txBody>
          <a:bodyPr/>
          <a:lstStyle/>
          <a:p>
            <a:fld id="{77D899ED-E07B-4111-BFEA-7E6553FCF2CE}" type="slidenum">
              <a:rPr lang="de-DE" smtClean="0"/>
              <a:pPr/>
              <a:t>13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0857115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Objekt 5" hidden="1">
            <a:extLst>
              <a:ext uri="{FF2B5EF4-FFF2-40B4-BE49-F238E27FC236}">
                <a16:creationId xmlns:a16="http://schemas.microsoft.com/office/drawing/2014/main" id="{E0E2AEBC-9F74-9542-39E8-EE9ADEFE791E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344" imgH="345" progId="TCLayout.ActiveDocument.1">
                  <p:embed/>
                </p:oleObj>
              </mc:Choice>
              <mc:Fallback>
                <p:oleObj name="think-cell Folie" r:id="rId3" imgW="344" imgH="345" progId="TCLayout.ActiveDocument.1">
                  <p:embed/>
                  <p:pic>
                    <p:nvPicPr>
                      <p:cNvPr id="6" name="Objekt 5" hidden="1">
                        <a:extLst>
                          <a:ext uri="{FF2B5EF4-FFF2-40B4-BE49-F238E27FC236}">
                            <a16:creationId xmlns:a16="http://schemas.microsoft.com/office/drawing/2014/main" id="{E0E2AEBC-9F74-9542-39E8-EE9ADEFE791E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el 1">
            <a:extLst>
              <a:ext uri="{FF2B5EF4-FFF2-40B4-BE49-F238E27FC236}">
                <a16:creationId xmlns:a16="http://schemas.microsoft.com/office/drawing/2014/main" id="{CBD43757-9EE6-45DB-B9E2-613C8F0F11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vert="horz"/>
          <a:lstStyle/>
          <a:p>
            <a:r>
              <a:rPr lang="de-DE" dirty="0"/>
              <a:t>Inhalt</a:t>
            </a:r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82BB3C85-5E44-4B26-814E-CEDEEC8B40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Company Fit, bKV Budgettarife</a:t>
            </a:r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6F7AA54D-A6C3-4105-8FE0-E9FE665ECB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D899ED-E07B-4111-BFEA-7E6553FCF2CE}" type="slidenum">
              <a:rPr lang="de-DE" smtClean="0"/>
              <a:pPr/>
              <a:t>2</a:t>
            </a:fld>
            <a:endParaRPr lang="de-DE" dirty="0"/>
          </a:p>
        </p:txBody>
      </p:sp>
      <p:graphicFrame>
        <p:nvGraphicFramePr>
          <p:cNvPr id="7" name="Tabelle 8">
            <a:extLst>
              <a:ext uri="{FF2B5EF4-FFF2-40B4-BE49-F238E27FC236}">
                <a16:creationId xmlns:a16="http://schemas.microsoft.com/office/drawing/2014/main" id="{4638A469-3FE3-46F5-A1DA-868690235E8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01397475"/>
              </p:ext>
            </p:extLst>
          </p:nvPr>
        </p:nvGraphicFramePr>
        <p:xfrm>
          <a:off x="2232000" y="1483200"/>
          <a:ext cx="9235719" cy="3180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4500">
                  <a:extLst>
                    <a:ext uri="{9D8B030D-6E8A-4147-A177-3AD203B41FA5}">
                      <a16:colId xmlns:a16="http://schemas.microsoft.com/office/drawing/2014/main" val="202336451"/>
                    </a:ext>
                  </a:extLst>
                </a:gridCol>
                <a:gridCol w="8901219">
                  <a:extLst>
                    <a:ext uri="{9D8B030D-6E8A-4147-A177-3AD203B41FA5}">
                      <a16:colId xmlns:a16="http://schemas.microsoft.com/office/drawing/2014/main" val="1969719757"/>
                    </a:ext>
                  </a:extLst>
                </a:gridCol>
              </a:tblGrid>
              <a:tr h="230692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de-DE" sz="1800" b="0" dirty="0">
                          <a:solidFill>
                            <a:schemeClr val="accent1"/>
                          </a:solidFill>
                        </a:rPr>
                        <a:t>1</a:t>
                      </a:r>
                    </a:p>
                  </a:txBody>
                  <a:tcPr marL="72000" marR="72000" marT="90000" marB="9000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de-DE" sz="1800" b="0" dirty="0">
                          <a:solidFill>
                            <a:schemeClr val="tx1"/>
                          </a:solidFill>
                        </a:rPr>
                        <a:t>Vorstellung der HanseMerkur</a:t>
                      </a:r>
                    </a:p>
                  </a:txBody>
                  <a:tcPr marL="72000" marR="72000" marT="90000" marB="9000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67217537"/>
                  </a:ext>
                </a:extLst>
              </a:tr>
              <a:tr h="230692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de-DE" sz="1800" b="0" dirty="0">
                          <a:solidFill>
                            <a:schemeClr val="accent1"/>
                          </a:solidFill>
                        </a:rPr>
                        <a:t>2</a:t>
                      </a:r>
                    </a:p>
                  </a:txBody>
                  <a:tcPr marL="72000" marR="72000" marT="90000" marB="9000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de-DE" sz="1800" dirty="0">
                          <a:sym typeface="Arial" panose="020B0604020202020204" pitchFamily="34" charset="0"/>
                        </a:rPr>
                        <a:t>Vorstellung der Tarife</a:t>
                      </a:r>
                    </a:p>
                  </a:txBody>
                  <a:tcPr marL="72000" marR="72000" marT="90000" marB="9000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68037155"/>
                  </a:ext>
                </a:extLst>
              </a:tr>
              <a:tr h="230692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lang="de-DE" sz="1800" b="0" dirty="0">
                        <a:solidFill>
                          <a:schemeClr val="accent1"/>
                        </a:solidFill>
                      </a:endParaRPr>
                    </a:p>
                  </a:txBody>
                  <a:tcPr marL="72000" marR="72000" marT="90000" marB="9000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lang="de-DE" sz="1800" dirty="0">
                        <a:sym typeface="Arial" panose="020B0604020202020204" pitchFamily="34" charset="0"/>
                      </a:endParaRPr>
                    </a:p>
                  </a:txBody>
                  <a:tcPr marL="72000" marR="72000" marT="90000" marB="9000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78210307"/>
                  </a:ext>
                </a:extLst>
              </a:tr>
              <a:tr h="230692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lang="de-DE" sz="1800" b="0" dirty="0">
                        <a:solidFill>
                          <a:schemeClr val="accent1"/>
                        </a:solidFill>
                      </a:endParaRPr>
                    </a:p>
                  </a:txBody>
                  <a:tcPr marL="72000" marR="72000" marT="90000" marB="9000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lang="de-DE" sz="1800" dirty="0">
                        <a:sym typeface="Arial" panose="020B0604020202020204" pitchFamily="34" charset="0"/>
                      </a:endParaRPr>
                    </a:p>
                  </a:txBody>
                  <a:tcPr marL="72000" marR="72000" marT="90000" marB="9000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24520247"/>
                  </a:ext>
                </a:extLst>
              </a:tr>
              <a:tr h="230692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lang="de-DE" sz="1800" b="0" dirty="0">
                        <a:solidFill>
                          <a:schemeClr val="accent1"/>
                        </a:solidFill>
                      </a:endParaRPr>
                    </a:p>
                  </a:txBody>
                  <a:tcPr marL="72000" marR="72000" marT="90000" marB="9000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lang="de-DE" sz="1800" dirty="0">
                        <a:sym typeface="Arial" panose="020B0604020202020204" pitchFamily="34" charset="0"/>
                      </a:endParaRPr>
                    </a:p>
                  </a:txBody>
                  <a:tcPr marL="72000" marR="72000" marT="90000" marB="9000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69256991"/>
                  </a:ext>
                </a:extLst>
              </a:tr>
              <a:tr h="230692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lang="de-DE" sz="1800" b="0" dirty="0">
                        <a:solidFill>
                          <a:schemeClr val="accent1"/>
                        </a:solidFill>
                      </a:endParaRPr>
                    </a:p>
                  </a:txBody>
                  <a:tcPr marL="72000" marR="72000" marT="90000" marB="9000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lang="de-DE" sz="1800" dirty="0">
                        <a:sym typeface="Arial" panose="020B0604020202020204" pitchFamily="34" charset="0"/>
                      </a:endParaRPr>
                    </a:p>
                  </a:txBody>
                  <a:tcPr marL="72000" marR="72000" marT="90000" marB="9000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58109266"/>
                  </a:ext>
                </a:extLst>
              </a:tr>
              <a:tr h="230692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lang="de-DE" sz="1800" b="0" dirty="0">
                        <a:solidFill>
                          <a:schemeClr val="accent1"/>
                        </a:solidFill>
                      </a:endParaRPr>
                    </a:p>
                  </a:txBody>
                  <a:tcPr marL="72000" marR="72000" marT="90000" marB="9000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lang="de-DE" sz="1800" dirty="0">
                        <a:sym typeface="Arial" panose="020B0604020202020204" pitchFamily="34" charset="0"/>
                      </a:endParaRPr>
                    </a:p>
                  </a:txBody>
                  <a:tcPr marL="72000" marR="72000" marT="90000" marB="9000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944134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995897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Bildplatzhalter 2">
            <a:extLst>
              <a:ext uri="{FF2B5EF4-FFF2-40B4-BE49-F238E27FC236}">
                <a16:creationId xmlns:a16="http://schemas.microsoft.com/office/drawing/2014/main" id="{7DF366DD-FB8E-5065-877A-A4559F9486B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35" b="35"/>
          <a:stretch>
            <a:fillRect/>
          </a:stretch>
        </p:blipFill>
        <p:spPr bwMode="gray">
          <a:xfrm>
            <a:off x="179388" y="179388"/>
            <a:ext cx="11833225" cy="6489700"/>
          </a:xfrm>
          <a:prstGeom prst="rect">
            <a:avLst/>
          </a:prstGeom>
        </p:spPr>
      </p:pic>
      <p:graphicFrame>
        <p:nvGraphicFramePr>
          <p:cNvPr id="9" name="Objekt 8" hidden="1">
            <a:extLst>
              <a:ext uri="{FF2B5EF4-FFF2-40B4-BE49-F238E27FC236}">
                <a16:creationId xmlns:a16="http://schemas.microsoft.com/office/drawing/2014/main" id="{27740070-58C5-67DA-6F4E-6521FD9C2B16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4" imgW="344" imgH="345" progId="TCLayout.ActiveDocument.1">
                  <p:embed/>
                </p:oleObj>
              </mc:Choice>
              <mc:Fallback>
                <p:oleObj name="think-cell Folie" r:id="rId4" imgW="344" imgH="345" progId="TCLayout.ActiveDocument.1">
                  <p:embed/>
                  <p:pic>
                    <p:nvPicPr>
                      <p:cNvPr id="9" name="Objekt 8" hidden="1">
                        <a:extLst>
                          <a:ext uri="{FF2B5EF4-FFF2-40B4-BE49-F238E27FC236}">
                            <a16:creationId xmlns:a16="http://schemas.microsoft.com/office/drawing/2014/main" id="{27740070-58C5-67DA-6F4E-6521FD9C2B16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Abgerundetes Rechteck 5">
            <a:extLst>
              <a:ext uri="{FF2B5EF4-FFF2-40B4-BE49-F238E27FC236}">
                <a16:creationId xmlns:a16="http://schemas.microsoft.com/office/drawing/2014/main" id="{1413E4F2-86E3-4316-B224-CD06EE7297E4}"/>
              </a:ext>
            </a:extLst>
          </p:cNvPr>
          <p:cNvSpPr/>
          <p:nvPr/>
        </p:nvSpPr>
        <p:spPr bwMode="gray">
          <a:xfrm>
            <a:off x="4295774" y="3609389"/>
            <a:ext cx="7488237" cy="2411999"/>
          </a:xfrm>
          <a:prstGeom prst="roundRect">
            <a:avLst>
              <a:gd name="adj" fmla="val 2412"/>
            </a:avLst>
          </a:prstGeom>
          <a:gradFill flip="none" rotWithShape="0">
            <a:gsLst>
              <a:gs pos="10000">
                <a:schemeClr val="accent3">
                  <a:alpha val="95000"/>
                </a:schemeClr>
              </a:gs>
              <a:gs pos="80000">
                <a:schemeClr val="accent1">
                  <a:alpha val="95000"/>
                </a:schemeClr>
              </a:gs>
            </a:gsLst>
            <a:lin ang="19500000" scaled="0"/>
            <a:tileRect/>
          </a:gradFill>
        </p:spPr>
        <p:txBody>
          <a:bodyPr vert="horz" lIns="540000" tIns="0" rIns="0" bIns="0" rtlCol="0" anchor="ctr">
            <a:noAutofit/>
          </a:bodyPr>
          <a:lstStyle/>
          <a:p>
            <a:pPr lvl="0"/>
            <a:r>
              <a:rPr lang="de-DE" sz="3200" dirty="0">
                <a:solidFill>
                  <a:prstClr val="white"/>
                </a:solidFill>
              </a:rPr>
              <a:t>Vorstellung der</a:t>
            </a:r>
            <a:br>
              <a:rPr lang="de-DE" sz="3200" dirty="0">
                <a:solidFill>
                  <a:prstClr val="white"/>
                </a:solidFill>
              </a:rPr>
            </a:br>
            <a:r>
              <a:rPr lang="de-DE" sz="3200" dirty="0">
                <a:solidFill>
                  <a:prstClr val="white"/>
                </a:solidFill>
              </a:rPr>
              <a:t>HanseMerkur</a:t>
            </a: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A918FB6C-FE25-40EF-B245-812FD159DDA3}"/>
              </a:ext>
            </a:extLst>
          </p:cNvPr>
          <p:cNvSpPr txBox="1"/>
          <p:nvPr/>
        </p:nvSpPr>
        <p:spPr bwMode="gray">
          <a:xfrm>
            <a:off x="9551689" y="3519988"/>
            <a:ext cx="1981200" cy="19219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0" tIns="0" rIns="0" bIns="0" rtlCol="0">
            <a:noAutofit/>
          </a:bodyPr>
          <a:lstStyle/>
          <a:p>
            <a:pPr lvl="0" algn="r">
              <a:lnSpc>
                <a:spcPct val="110000"/>
              </a:lnSpc>
              <a:spcBef>
                <a:spcPts val="800"/>
              </a:spcBef>
            </a:pPr>
            <a:r>
              <a:rPr lang="de-DE" sz="19900" b="1" dirty="0">
                <a:solidFill>
                  <a:schemeClr val="bg1"/>
                </a:solidFill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14019338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Eine Ecke des Rechtecks abrunden 92"/>
          <p:cNvSpPr/>
          <p:nvPr/>
        </p:nvSpPr>
        <p:spPr>
          <a:xfrm flipH="1" flipV="1">
            <a:off x="407988" y="3805241"/>
            <a:ext cx="2767806" cy="2219328"/>
          </a:xfrm>
          <a:prstGeom prst="round1Rect">
            <a:avLst>
              <a:gd name="adj" fmla="val 6147"/>
            </a:avLst>
          </a:prstGeom>
          <a:solidFill>
            <a:schemeClr val="bg2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0000" tIns="720000" rIns="108000" bIns="72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Bef>
                <a:spcPts val="600"/>
              </a:spcBef>
            </a:pPr>
            <a:endParaRPr lang="de-DE" sz="1600" dirty="0">
              <a:solidFill>
                <a:prstClr val="black"/>
              </a:solidFill>
            </a:endParaRPr>
          </a:p>
        </p:txBody>
      </p:sp>
      <p:sp>
        <p:nvSpPr>
          <p:cNvPr id="92" name="Eine Ecke des Rechtecks abrunden 91"/>
          <p:cNvSpPr/>
          <p:nvPr/>
        </p:nvSpPr>
        <p:spPr>
          <a:xfrm flipV="1">
            <a:off x="9016206" y="3805241"/>
            <a:ext cx="2767806" cy="2219328"/>
          </a:xfrm>
          <a:prstGeom prst="round1Rect">
            <a:avLst>
              <a:gd name="adj" fmla="val 6147"/>
            </a:avLst>
          </a:prstGeom>
          <a:solidFill>
            <a:schemeClr val="accent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8000" tIns="720000" rIns="36000" bIns="72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Bef>
                <a:spcPts val="600"/>
              </a:spcBef>
            </a:pPr>
            <a:endParaRPr lang="de-DE" dirty="0">
              <a:solidFill>
                <a:prstClr val="black"/>
              </a:solidFill>
            </a:endParaRPr>
          </a:p>
        </p:txBody>
      </p:sp>
      <p:sp>
        <p:nvSpPr>
          <p:cNvPr id="89" name="Eine Ecke des Rechtecks abrunden 88"/>
          <p:cNvSpPr/>
          <p:nvPr/>
        </p:nvSpPr>
        <p:spPr>
          <a:xfrm>
            <a:off x="9016206" y="1484313"/>
            <a:ext cx="2767806" cy="2219328"/>
          </a:xfrm>
          <a:prstGeom prst="round1Rect">
            <a:avLst>
              <a:gd name="adj" fmla="val 6147"/>
            </a:avLst>
          </a:prstGeom>
          <a:solidFill>
            <a:schemeClr val="bg2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8000" tIns="720000" rIns="108000" bIns="72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Bef>
                <a:spcPts val="600"/>
              </a:spcBef>
            </a:pPr>
            <a:endParaRPr lang="de-DE" dirty="0">
              <a:solidFill>
                <a:prstClr val="black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 bwMode="gray"/>
        <p:txBody>
          <a:bodyPr/>
          <a:lstStyle/>
          <a:p>
            <a:r>
              <a:rPr lang="de-DE" dirty="0"/>
              <a:t>Die HanseMerkur stellt sich vor</a:t>
            </a:r>
          </a:p>
        </p:txBody>
      </p:sp>
      <p:sp>
        <p:nvSpPr>
          <p:cNvPr id="54" name="Eine Ecke des Rechtecks abrunden 53"/>
          <p:cNvSpPr/>
          <p:nvPr/>
        </p:nvSpPr>
        <p:spPr>
          <a:xfrm flipH="1">
            <a:off x="407987" y="1484313"/>
            <a:ext cx="2767806" cy="2219328"/>
          </a:xfrm>
          <a:prstGeom prst="round1Rect">
            <a:avLst>
              <a:gd name="adj" fmla="val 6147"/>
            </a:avLst>
          </a:prstGeom>
          <a:solidFill>
            <a:schemeClr val="accent1"/>
          </a:solidFill>
          <a:ln>
            <a:noFill/>
          </a:ln>
        </p:spPr>
        <p:txBody>
          <a:bodyPr lIns="324000" tIns="72000" rIns="108000" bIns="72000" rtlCol="0" anchor="ctr"/>
          <a:lstStyle/>
          <a:p>
            <a:pPr lvl="0">
              <a:lnSpc>
                <a:spcPct val="110000"/>
              </a:lnSpc>
              <a:spcBef>
                <a:spcPts val="800"/>
              </a:spcBef>
            </a:pPr>
            <a:r>
              <a:rPr lang="de-DE" sz="2200" dirty="0">
                <a:solidFill>
                  <a:prstClr val="white"/>
                </a:solidFill>
              </a:rPr>
              <a:t>Die </a:t>
            </a:r>
            <a:br>
              <a:rPr lang="de-DE" sz="2200" dirty="0">
                <a:solidFill>
                  <a:prstClr val="white"/>
                </a:solidFill>
              </a:rPr>
            </a:br>
            <a:r>
              <a:rPr lang="de-DE" sz="2200" dirty="0" err="1">
                <a:solidFill>
                  <a:prstClr val="white"/>
                </a:solidFill>
              </a:rPr>
              <a:t>HanseMerkur</a:t>
            </a:r>
            <a:r>
              <a:rPr lang="de-DE" sz="2200" dirty="0">
                <a:solidFill>
                  <a:prstClr val="white"/>
                </a:solidFill>
              </a:rPr>
              <a:t> …</a:t>
            </a:r>
          </a:p>
        </p:txBody>
      </p:sp>
      <p:sp>
        <p:nvSpPr>
          <p:cNvPr id="55" name="Rechteck 54"/>
          <p:cNvSpPr/>
          <p:nvPr/>
        </p:nvSpPr>
        <p:spPr>
          <a:xfrm>
            <a:off x="407987" y="3805241"/>
            <a:ext cx="2767806" cy="221932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972000" rIns="108000" bIns="72000" rtlCol="0" anchor="t"/>
          <a:lstStyle/>
          <a:p>
            <a:pPr>
              <a:spcBef>
                <a:spcPts val="600"/>
              </a:spcBef>
            </a:pPr>
            <a:r>
              <a:rPr lang="de-DE" sz="1600" dirty="0">
                <a:solidFill>
                  <a:prstClr val="black"/>
                </a:solidFill>
              </a:rPr>
              <a:t>… ist einer der </a:t>
            </a:r>
            <a:br>
              <a:rPr lang="de-DE" sz="1600" dirty="0">
                <a:solidFill>
                  <a:prstClr val="black"/>
                </a:solidFill>
              </a:rPr>
            </a:br>
            <a:r>
              <a:rPr lang="de-DE" sz="1600" dirty="0">
                <a:solidFill>
                  <a:prstClr val="black"/>
                </a:solidFill>
              </a:rPr>
              <a:t>innovativsten privaten Kranken-  und Pflegeversicherer.</a:t>
            </a:r>
          </a:p>
        </p:txBody>
      </p:sp>
      <p:sp>
        <p:nvSpPr>
          <p:cNvPr id="56" name="Rechteck 55"/>
          <p:cNvSpPr/>
          <p:nvPr/>
        </p:nvSpPr>
        <p:spPr>
          <a:xfrm>
            <a:off x="3277393" y="1484313"/>
            <a:ext cx="2767806" cy="2219328"/>
          </a:xfrm>
          <a:prstGeom prst="rect">
            <a:avLst/>
          </a:prstGeom>
          <a:solidFill>
            <a:schemeClr val="bg2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720000" rIns="72000" bIns="72000" rtlCol="0" anchor="t"/>
          <a:lstStyle/>
          <a:p>
            <a:pPr lvl="0">
              <a:spcBef>
                <a:spcPts val="600"/>
              </a:spcBef>
            </a:pPr>
            <a:r>
              <a:rPr lang="de-DE" sz="1600" dirty="0">
                <a:solidFill>
                  <a:prstClr val="black"/>
                </a:solidFill>
              </a:rPr>
              <a:t>… ist ein Versicherungs-verein auf Gegenseitigkeit und damit unabhängig.</a:t>
            </a:r>
          </a:p>
        </p:txBody>
      </p:sp>
      <p:sp>
        <p:nvSpPr>
          <p:cNvPr id="57" name="Rechteck 56"/>
          <p:cNvSpPr/>
          <p:nvPr/>
        </p:nvSpPr>
        <p:spPr>
          <a:xfrm>
            <a:off x="3277393" y="3805241"/>
            <a:ext cx="2767806" cy="2219328"/>
          </a:xfrm>
          <a:prstGeom prst="rect">
            <a:avLst/>
          </a:prstGeom>
          <a:solidFill>
            <a:schemeClr val="bg2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972000" rIns="108000" bIns="72000" rtlCol="0" anchor="t"/>
          <a:lstStyle/>
          <a:p>
            <a:pPr lvl="0">
              <a:spcBef>
                <a:spcPts val="600"/>
              </a:spcBef>
            </a:pPr>
            <a:r>
              <a:rPr lang="de-DE" sz="1600" dirty="0">
                <a:solidFill>
                  <a:prstClr val="black"/>
                </a:solidFill>
              </a:rPr>
              <a:t>… ist strategisch auf die dauerhafte Stärkung der finanziellen Substanz ausgerichtet.</a:t>
            </a:r>
          </a:p>
        </p:txBody>
      </p:sp>
      <p:sp>
        <p:nvSpPr>
          <p:cNvPr id="58" name="Rechteck 57"/>
          <p:cNvSpPr/>
          <p:nvPr/>
        </p:nvSpPr>
        <p:spPr>
          <a:xfrm>
            <a:off x="6146800" y="1484313"/>
            <a:ext cx="2767806" cy="2219328"/>
          </a:xfrm>
          <a:prstGeom prst="rect">
            <a:avLst/>
          </a:prstGeom>
          <a:solidFill>
            <a:schemeClr val="bg2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720000" rIns="108000" bIns="72000" rtlCol="0" anchor="t"/>
          <a:lstStyle/>
          <a:p>
            <a:pPr lvl="0">
              <a:spcBef>
                <a:spcPts val="600"/>
              </a:spcBef>
            </a:pPr>
            <a:r>
              <a:rPr lang="de-DE" sz="1600" dirty="0">
                <a:solidFill>
                  <a:prstClr val="black"/>
                </a:solidFill>
              </a:rPr>
              <a:t>… gehört seinen mehr als 11,6 Mio. Versicherten, keinen Aktionären. Das verhindert die ungewollte Einflussnahme Dritter.</a:t>
            </a:r>
          </a:p>
        </p:txBody>
      </p:sp>
      <p:sp>
        <p:nvSpPr>
          <p:cNvPr id="59" name="Rechteck 58"/>
          <p:cNvSpPr/>
          <p:nvPr/>
        </p:nvSpPr>
        <p:spPr>
          <a:xfrm>
            <a:off x="6146800" y="3805241"/>
            <a:ext cx="2767806" cy="2219328"/>
          </a:xfrm>
          <a:prstGeom prst="rect">
            <a:avLst/>
          </a:prstGeom>
          <a:solidFill>
            <a:schemeClr val="bg2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972000" rIns="108000" bIns="72000" rtlCol="0" anchor="t"/>
          <a:lstStyle/>
          <a:p>
            <a:pPr lvl="0">
              <a:spcBef>
                <a:spcPts val="600"/>
              </a:spcBef>
            </a:pPr>
            <a:r>
              <a:rPr lang="de-DE" sz="1600" dirty="0">
                <a:solidFill>
                  <a:prstClr val="black"/>
                </a:solidFill>
              </a:rPr>
              <a:t>… handelt als Hanseat motiviert vom Vorbild des ehrbaren Kaufmanns.</a:t>
            </a:r>
          </a:p>
        </p:txBody>
      </p:sp>
      <p:sp>
        <p:nvSpPr>
          <p:cNvPr id="60" name="Rechteck 59"/>
          <p:cNvSpPr/>
          <p:nvPr/>
        </p:nvSpPr>
        <p:spPr>
          <a:xfrm>
            <a:off x="9016206" y="1484313"/>
            <a:ext cx="2767806" cy="221932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720000" rIns="108000" bIns="72000" rtlCol="0" anchor="t"/>
          <a:lstStyle/>
          <a:p>
            <a:pPr>
              <a:spcBef>
                <a:spcPts val="600"/>
              </a:spcBef>
            </a:pPr>
            <a:r>
              <a:rPr lang="de-DE" sz="1600" dirty="0">
                <a:solidFill>
                  <a:prstClr val="black"/>
                </a:solidFill>
              </a:rPr>
              <a:t>… blickt auf eine lange, </a:t>
            </a:r>
            <a:br>
              <a:rPr lang="de-DE" sz="1600" dirty="0">
                <a:solidFill>
                  <a:prstClr val="black"/>
                </a:solidFill>
              </a:rPr>
            </a:br>
            <a:r>
              <a:rPr lang="de-DE" sz="1600" dirty="0">
                <a:solidFill>
                  <a:prstClr val="black"/>
                </a:solidFill>
              </a:rPr>
              <a:t>hanseatische Tradition zurück, zweitältester Krankenversicherer Deutschlands.</a:t>
            </a:r>
          </a:p>
          <a:p>
            <a:pPr lvl="0">
              <a:spcBef>
                <a:spcPts val="600"/>
              </a:spcBef>
            </a:pPr>
            <a:r>
              <a:rPr lang="de-DE" sz="1600" dirty="0">
                <a:solidFill>
                  <a:prstClr val="black"/>
                </a:solidFill>
              </a:rPr>
              <a:t> </a:t>
            </a:r>
          </a:p>
        </p:txBody>
      </p:sp>
      <p:sp>
        <p:nvSpPr>
          <p:cNvPr id="61" name="Rechteck 60"/>
          <p:cNvSpPr/>
          <p:nvPr/>
        </p:nvSpPr>
        <p:spPr>
          <a:xfrm>
            <a:off x="9016206" y="3805241"/>
            <a:ext cx="2767806" cy="221932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972000" rIns="72000" bIns="72000" rtlCol="0" anchor="t"/>
          <a:lstStyle/>
          <a:p>
            <a:pPr lvl="0">
              <a:spcBef>
                <a:spcPts val="600"/>
              </a:spcBef>
            </a:pPr>
            <a:endParaRPr lang="de-DE" sz="1600" dirty="0">
              <a:solidFill>
                <a:prstClr val="black"/>
              </a:solidFill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77D899ED-E07B-4111-BFEA-7E6553FCF2CE}" type="slidenum">
              <a:rPr lang="de-DE" smtClean="0"/>
              <a:pPr/>
              <a:t>4</a:t>
            </a:fld>
            <a:endParaRPr lang="de-DE" dirty="0"/>
          </a:p>
        </p:txBody>
      </p:sp>
      <p:grpSp>
        <p:nvGrpSpPr>
          <p:cNvPr id="43" name="Gruppieren 62">
            <a:extLst>
              <a:ext uri="{FF2B5EF4-FFF2-40B4-BE49-F238E27FC236}">
                <a16:creationId xmlns:a16="http://schemas.microsoft.com/office/drawing/2014/main" id="{8F3C8702-5C3C-4874-8F60-9A24C9EFA0C7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7349826" y="1688210"/>
            <a:ext cx="361754" cy="361754"/>
            <a:chOff x="1814836" y="3622475"/>
            <a:chExt cx="628382" cy="628382"/>
          </a:xfrm>
          <a:solidFill>
            <a:schemeClr val="accent1"/>
          </a:solidFill>
        </p:grpSpPr>
        <p:sp>
          <p:nvSpPr>
            <p:cNvPr id="44" name="Freihandform: Form 370">
              <a:extLst>
                <a:ext uri="{FF2B5EF4-FFF2-40B4-BE49-F238E27FC236}">
                  <a16:creationId xmlns:a16="http://schemas.microsoft.com/office/drawing/2014/main" id="{DD265481-F44D-420B-8303-AA5A0C91E912}"/>
                </a:ext>
              </a:extLst>
            </p:cNvPr>
            <p:cNvSpPr/>
            <p:nvPr/>
          </p:nvSpPr>
          <p:spPr bwMode="gray">
            <a:xfrm>
              <a:off x="1878656" y="3719160"/>
              <a:ext cx="505532" cy="424395"/>
            </a:xfrm>
            <a:custGeom>
              <a:avLst/>
              <a:gdLst>
                <a:gd name="connsiteX0" fmla="*/ 545840 w 579238"/>
                <a:gd name="connsiteY0" fmla="*/ 0 h 486272"/>
                <a:gd name="connsiteX1" fmla="*/ 579238 w 579238"/>
                <a:gd name="connsiteY1" fmla="*/ 40477 h 486272"/>
                <a:gd name="connsiteX2" fmla="*/ 335027 w 579238"/>
                <a:gd name="connsiteY2" fmla="*/ 461579 h 486272"/>
                <a:gd name="connsiteX3" fmla="*/ 281026 w 579238"/>
                <a:gd name="connsiteY3" fmla="*/ 475406 h 486272"/>
                <a:gd name="connsiteX4" fmla="*/ 3636 w 579238"/>
                <a:gd name="connsiteY4" fmla="*/ 198017 h 486272"/>
                <a:gd name="connsiteX5" fmla="*/ 3637 w 579238"/>
                <a:gd name="connsiteY5" fmla="*/ 180458 h 486272"/>
                <a:gd name="connsiteX6" fmla="*/ 20864 w 579238"/>
                <a:gd name="connsiteY6" fmla="*/ 163230 h 486272"/>
                <a:gd name="connsiteX7" fmla="*/ 38423 w 579238"/>
                <a:gd name="connsiteY7" fmla="*/ 163230 h 486272"/>
                <a:gd name="connsiteX8" fmla="*/ 299652 w 579238"/>
                <a:gd name="connsiteY8" fmla="*/ 424460 h 486272"/>
                <a:gd name="connsiteX9" fmla="*/ 545840 w 579238"/>
                <a:gd name="connsiteY9" fmla="*/ 0 h 4862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79238" h="486272">
                  <a:moveTo>
                    <a:pt x="545840" y="0"/>
                  </a:moveTo>
                  <a:lnTo>
                    <a:pt x="579238" y="40477"/>
                  </a:lnTo>
                  <a:lnTo>
                    <a:pt x="335027" y="461579"/>
                  </a:lnTo>
                  <a:cubicBezTo>
                    <a:pt x="314546" y="495332"/>
                    <a:pt x="299026" y="488780"/>
                    <a:pt x="281026" y="475406"/>
                  </a:cubicBezTo>
                  <a:lnTo>
                    <a:pt x="3636" y="198017"/>
                  </a:lnTo>
                  <a:cubicBezTo>
                    <a:pt x="-1212" y="193168"/>
                    <a:pt x="-1212" y="185306"/>
                    <a:pt x="3637" y="180458"/>
                  </a:cubicBezTo>
                  <a:lnTo>
                    <a:pt x="20864" y="163230"/>
                  </a:lnTo>
                  <a:cubicBezTo>
                    <a:pt x="25712" y="158381"/>
                    <a:pt x="33574" y="158381"/>
                    <a:pt x="38423" y="163230"/>
                  </a:cubicBezTo>
                  <a:lnTo>
                    <a:pt x="299652" y="424460"/>
                  </a:lnTo>
                  <a:lnTo>
                    <a:pt x="545840" y="0"/>
                  </a:lnTo>
                  <a:close/>
                </a:path>
              </a:pathLst>
            </a:cu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8000" tIns="72000" rIns="108000" bIns="72000" rtlCol="0" anchor="ctr"/>
            <a:lstStyle/>
            <a:p>
              <a:pPr algn="ctr">
                <a:lnSpc>
                  <a:spcPct val="110000"/>
                </a:lnSpc>
                <a:spcBef>
                  <a:spcPts val="600"/>
                </a:spcBef>
              </a:pPr>
              <a:endParaRPr lang="de-DE" sz="1600" dirty="0">
                <a:solidFill>
                  <a:schemeClr val="tx1"/>
                </a:solidFill>
              </a:endParaRPr>
            </a:p>
          </p:txBody>
        </p:sp>
        <p:sp>
          <p:nvSpPr>
            <p:cNvPr id="45" name="Freihandform: Form 369">
              <a:extLst>
                <a:ext uri="{FF2B5EF4-FFF2-40B4-BE49-F238E27FC236}">
                  <a16:creationId xmlns:a16="http://schemas.microsoft.com/office/drawing/2014/main" id="{4A80BAD6-6C15-4359-967F-6608242AC384}"/>
                </a:ext>
              </a:extLst>
            </p:cNvPr>
            <p:cNvSpPr/>
            <p:nvPr/>
          </p:nvSpPr>
          <p:spPr bwMode="gray">
            <a:xfrm>
              <a:off x="1814836" y="3622475"/>
              <a:ext cx="628382" cy="628382"/>
            </a:xfrm>
            <a:custGeom>
              <a:avLst/>
              <a:gdLst>
                <a:gd name="connsiteX0" fmla="*/ 360000 w 720000"/>
                <a:gd name="connsiteY0" fmla="*/ 0 h 720000"/>
                <a:gd name="connsiteX1" fmla="*/ 614559 w 720000"/>
                <a:gd name="connsiteY1" fmla="*/ 105441 h 720000"/>
                <a:gd name="connsiteX2" fmla="*/ 618965 w 720000"/>
                <a:gd name="connsiteY2" fmla="*/ 110782 h 720000"/>
                <a:gd name="connsiteX3" fmla="*/ 372777 w 720000"/>
                <a:gd name="connsiteY3" fmla="*/ 535242 h 720000"/>
                <a:gd name="connsiteX4" fmla="*/ 111548 w 720000"/>
                <a:gd name="connsiteY4" fmla="*/ 274012 h 720000"/>
                <a:gd name="connsiteX5" fmla="*/ 93989 w 720000"/>
                <a:gd name="connsiteY5" fmla="*/ 274012 h 720000"/>
                <a:gd name="connsiteX6" fmla="*/ 76762 w 720000"/>
                <a:gd name="connsiteY6" fmla="*/ 291240 h 720000"/>
                <a:gd name="connsiteX7" fmla="*/ 76761 w 720000"/>
                <a:gd name="connsiteY7" fmla="*/ 308799 h 720000"/>
                <a:gd name="connsiteX8" fmla="*/ 354151 w 720000"/>
                <a:gd name="connsiteY8" fmla="*/ 586188 h 720000"/>
                <a:gd name="connsiteX9" fmla="*/ 408152 w 720000"/>
                <a:gd name="connsiteY9" fmla="*/ 572361 h 720000"/>
                <a:gd name="connsiteX10" fmla="*/ 652363 w 720000"/>
                <a:gd name="connsiteY10" fmla="*/ 151259 h 720000"/>
                <a:gd name="connsiteX11" fmla="*/ 658518 w 720000"/>
                <a:gd name="connsiteY11" fmla="*/ 158720 h 720000"/>
                <a:gd name="connsiteX12" fmla="*/ 720000 w 720000"/>
                <a:gd name="connsiteY12" fmla="*/ 360000 h 720000"/>
                <a:gd name="connsiteX13" fmla="*/ 360000 w 720000"/>
                <a:gd name="connsiteY13" fmla="*/ 720000 h 720000"/>
                <a:gd name="connsiteX14" fmla="*/ 0 w 720000"/>
                <a:gd name="connsiteY14" fmla="*/ 360000 h 720000"/>
                <a:gd name="connsiteX15" fmla="*/ 360000 w 720000"/>
                <a:gd name="connsiteY15" fmla="*/ 0 h 72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720000" h="720000">
                  <a:moveTo>
                    <a:pt x="360000" y="0"/>
                  </a:moveTo>
                  <a:cubicBezTo>
                    <a:pt x="459412" y="0"/>
                    <a:pt x="549412" y="40294"/>
                    <a:pt x="614559" y="105441"/>
                  </a:cubicBezTo>
                  <a:lnTo>
                    <a:pt x="618965" y="110782"/>
                  </a:lnTo>
                  <a:lnTo>
                    <a:pt x="372777" y="535242"/>
                  </a:lnTo>
                  <a:lnTo>
                    <a:pt x="111548" y="274012"/>
                  </a:lnTo>
                  <a:cubicBezTo>
                    <a:pt x="106699" y="269163"/>
                    <a:pt x="98837" y="269163"/>
                    <a:pt x="93989" y="274012"/>
                  </a:cubicBezTo>
                  <a:lnTo>
                    <a:pt x="76762" y="291240"/>
                  </a:lnTo>
                  <a:cubicBezTo>
                    <a:pt x="71913" y="296088"/>
                    <a:pt x="71913" y="303950"/>
                    <a:pt x="76761" y="308799"/>
                  </a:cubicBezTo>
                  <a:lnTo>
                    <a:pt x="354151" y="586188"/>
                  </a:lnTo>
                  <a:cubicBezTo>
                    <a:pt x="372151" y="599562"/>
                    <a:pt x="387671" y="606114"/>
                    <a:pt x="408152" y="572361"/>
                  </a:cubicBezTo>
                  <a:lnTo>
                    <a:pt x="652363" y="151259"/>
                  </a:lnTo>
                  <a:lnTo>
                    <a:pt x="658518" y="158720"/>
                  </a:lnTo>
                  <a:cubicBezTo>
                    <a:pt x="697335" y="216177"/>
                    <a:pt x="720000" y="285442"/>
                    <a:pt x="720000" y="360000"/>
                  </a:cubicBezTo>
                  <a:cubicBezTo>
                    <a:pt x="720000" y="558823"/>
                    <a:pt x="558823" y="720000"/>
                    <a:pt x="360000" y="720000"/>
                  </a:cubicBezTo>
                  <a:cubicBezTo>
                    <a:pt x="161177" y="720000"/>
                    <a:pt x="0" y="558823"/>
                    <a:pt x="0" y="360000"/>
                  </a:cubicBezTo>
                  <a:cubicBezTo>
                    <a:pt x="0" y="161177"/>
                    <a:pt x="161177" y="0"/>
                    <a:pt x="360000" y="0"/>
                  </a:cubicBezTo>
                  <a:close/>
                </a:path>
              </a:pathLst>
            </a:cu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8000" tIns="72000" rIns="108000" bIns="72000" rtlCol="0" anchor="ctr"/>
            <a:lstStyle/>
            <a:p>
              <a:pPr algn="ctr">
                <a:lnSpc>
                  <a:spcPct val="110000"/>
                </a:lnSpc>
                <a:spcBef>
                  <a:spcPts val="600"/>
                </a:spcBef>
              </a:pPr>
              <a:endParaRPr lang="de-DE" sz="16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49" name="Gruppieren 62">
            <a:extLst>
              <a:ext uri="{FF2B5EF4-FFF2-40B4-BE49-F238E27FC236}">
                <a16:creationId xmlns:a16="http://schemas.microsoft.com/office/drawing/2014/main" id="{3EE16A69-6B5F-4D29-83F5-4C6A01E0232A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10219232" y="1688210"/>
            <a:ext cx="361754" cy="361754"/>
            <a:chOff x="1814836" y="3622475"/>
            <a:chExt cx="628382" cy="628382"/>
          </a:xfrm>
        </p:grpSpPr>
        <p:sp>
          <p:nvSpPr>
            <p:cNvPr id="50" name="Freihandform: Form 370">
              <a:extLst>
                <a:ext uri="{FF2B5EF4-FFF2-40B4-BE49-F238E27FC236}">
                  <a16:creationId xmlns:a16="http://schemas.microsoft.com/office/drawing/2014/main" id="{1866C9E8-822C-4335-BF96-603AA18BA02C}"/>
                </a:ext>
              </a:extLst>
            </p:cNvPr>
            <p:cNvSpPr/>
            <p:nvPr/>
          </p:nvSpPr>
          <p:spPr bwMode="gray">
            <a:xfrm>
              <a:off x="1878656" y="3719160"/>
              <a:ext cx="505532" cy="424395"/>
            </a:xfrm>
            <a:custGeom>
              <a:avLst/>
              <a:gdLst>
                <a:gd name="connsiteX0" fmla="*/ 545840 w 579238"/>
                <a:gd name="connsiteY0" fmla="*/ 0 h 486272"/>
                <a:gd name="connsiteX1" fmla="*/ 579238 w 579238"/>
                <a:gd name="connsiteY1" fmla="*/ 40477 h 486272"/>
                <a:gd name="connsiteX2" fmla="*/ 335027 w 579238"/>
                <a:gd name="connsiteY2" fmla="*/ 461579 h 486272"/>
                <a:gd name="connsiteX3" fmla="*/ 281026 w 579238"/>
                <a:gd name="connsiteY3" fmla="*/ 475406 h 486272"/>
                <a:gd name="connsiteX4" fmla="*/ 3636 w 579238"/>
                <a:gd name="connsiteY4" fmla="*/ 198017 h 486272"/>
                <a:gd name="connsiteX5" fmla="*/ 3637 w 579238"/>
                <a:gd name="connsiteY5" fmla="*/ 180458 h 486272"/>
                <a:gd name="connsiteX6" fmla="*/ 20864 w 579238"/>
                <a:gd name="connsiteY6" fmla="*/ 163230 h 486272"/>
                <a:gd name="connsiteX7" fmla="*/ 38423 w 579238"/>
                <a:gd name="connsiteY7" fmla="*/ 163230 h 486272"/>
                <a:gd name="connsiteX8" fmla="*/ 299652 w 579238"/>
                <a:gd name="connsiteY8" fmla="*/ 424460 h 486272"/>
                <a:gd name="connsiteX9" fmla="*/ 545840 w 579238"/>
                <a:gd name="connsiteY9" fmla="*/ 0 h 4862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79238" h="486272">
                  <a:moveTo>
                    <a:pt x="545840" y="0"/>
                  </a:moveTo>
                  <a:lnTo>
                    <a:pt x="579238" y="40477"/>
                  </a:lnTo>
                  <a:lnTo>
                    <a:pt x="335027" y="461579"/>
                  </a:lnTo>
                  <a:cubicBezTo>
                    <a:pt x="314546" y="495332"/>
                    <a:pt x="299026" y="488780"/>
                    <a:pt x="281026" y="475406"/>
                  </a:cubicBezTo>
                  <a:lnTo>
                    <a:pt x="3636" y="198017"/>
                  </a:lnTo>
                  <a:cubicBezTo>
                    <a:pt x="-1212" y="193168"/>
                    <a:pt x="-1212" y="185306"/>
                    <a:pt x="3637" y="180458"/>
                  </a:cubicBezTo>
                  <a:lnTo>
                    <a:pt x="20864" y="163230"/>
                  </a:lnTo>
                  <a:cubicBezTo>
                    <a:pt x="25712" y="158381"/>
                    <a:pt x="33574" y="158381"/>
                    <a:pt x="38423" y="163230"/>
                  </a:cubicBezTo>
                  <a:lnTo>
                    <a:pt x="299652" y="424460"/>
                  </a:lnTo>
                  <a:lnTo>
                    <a:pt x="54584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8000" tIns="72000" rIns="108000" bIns="72000" rtlCol="0" anchor="ctr"/>
            <a:lstStyle/>
            <a:p>
              <a:pPr algn="ctr">
                <a:lnSpc>
                  <a:spcPct val="110000"/>
                </a:lnSpc>
                <a:spcBef>
                  <a:spcPts val="600"/>
                </a:spcBef>
              </a:pPr>
              <a:endParaRPr lang="de-DE" sz="1600" dirty="0">
                <a:solidFill>
                  <a:schemeClr val="tx1"/>
                </a:solidFill>
              </a:endParaRPr>
            </a:p>
          </p:txBody>
        </p:sp>
        <p:sp>
          <p:nvSpPr>
            <p:cNvPr id="51" name="Freihandform: Form 369">
              <a:extLst>
                <a:ext uri="{FF2B5EF4-FFF2-40B4-BE49-F238E27FC236}">
                  <a16:creationId xmlns:a16="http://schemas.microsoft.com/office/drawing/2014/main" id="{8362380A-C13E-4B2D-BA80-E15A8B7BB27E}"/>
                </a:ext>
              </a:extLst>
            </p:cNvPr>
            <p:cNvSpPr/>
            <p:nvPr/>
          </p:nvSpPr>
          <p:spPr bwMode="gray">
            <a:xfrm>
              <a:off x="1814836" y="3622475"/>
              <a:ext cx="628382" cy="628382"/>
            </a:xfrm>
            <a:custGeom>
              <a:avLst/>
              <a:gdLst>
                <a:gd name="connsiteX0" fmla="*/ 360000 w 720000"/>
                <a:gd name="connsiteY0" fmla="*/ 0 h 720000"/>
                <a:gd name="connsiteX1" fmla="*/ 614559 w 720000"/>
                <a:gd name="connsiteY1" fmla="*/ 105441 h 720000"/>
                <a:gd name="connsiteX2" fmla="*/ 618965 w 720000"/>
                <a:gd name="connsiteY2" fmla="*/ 110782 h 720000"/>
                <a:gd name="connsiteX3" fmla="*/ 372777 w 720000"/>
                <a:gd name="connsiteY3" fmla="*/ 535242 h 720000"/>
                <a:gd name="connsiteX4" fmla="*/ 111548 w 720000"/>
                <a:gd name="connsiteY4" fmla="*/ 274012 h 720000"/>
                <a:gd name="connsiteX5" fmla="*/ 93989 w 720000"/>
                <a:gd name="connsiteY5" fmla="*/ 274012 h 720000"/>
                <a:gd name="connsiteX6" fmla="*/ 76762 w 720000"/>
                <a:gd name="connsiteY6" fmla="*/ 291240 h 720000"/>
                <a:gd name="connsiteX7" fmla="*/ 76761 w 720000"/>
                <a:gd name="connsiteY7" fmla="*/ 308799 h 720000"/>
                <a:gd name="connsiteX8" fmla="*/ 354151 w 720000"/>
                <a:gd name="connsiteY8" fmla="*/ 586188 h 720000"/>
                <a:gd name="connsiteX9" fmla="*/ 408152 w 720000"/>
                <a:gd name="connsiteY9" fmla="*/ 572361 h 720000"/>
                <a:gd name="connsiteX10" fmla="*/ 652363 w 720000"/>
                <a:gd name="connsiteY10" fmla="*/ 151259 h 720000"/>
                <a:gd name="connsiteX11" fmla="*/ 658518 w 720000"/>
                <a:gd name="connsiteY11" fmla="*/ 158720 h 720000"/>
                <a:gd name="connsiteX12" fmla="*/ 720000 w 720000"/>
                <a:gd name="connsiteY12" fmla="*/ 360000 h 720000"/>
                <a:gd name="connsiteX13" fmla="*/ 360000 w 720000"/>
                <a:gd name="connsiteY13" fmla="*/ 720000 h 720000"/>
                <a:gd name="connsiteX14" fmla="*/ 0 w 720000"/>
                <a:gd name="connsiteY14" fmla="*/ 360000 h 720000"/>
                <a:gd name="connsiteX15" fmla="*/ 360000 w 720000"/>
                <a:gd name="connsiteY15" fmla="*/ 0 h 72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720000" h="720000">
                  <a:moveTo>
                    <a:pt x="360000" y="0"/>
                  </a:moveTo>
                  <a:cubicBezTo>
                    <a:pt x="459412" y="0"/>
                    <a:pt x="549412" y="40294"/>
                    <a:pt x="614559" y="105441"/>
                  </a:cubicBezTo>
                  <a:lnTo>
                    <a:pt x="618965" y="110782"/>
                  </a:lnTo>
                  <a:lnTo>
                    <a:pt x="372777" y="535242"/>
                  </a:lnTo>
                  <a:lnTo>
                    <a:pt x="111548" y="274012"/>
                  </a:lnTo>
                  <a:cubicBezTo>
                    <a:pt x="106699" y="269163"/>
                    <a:pt x="98837" y="269163"/>
                    <a:pt x="93989" y="274012"/>
                  </a:cubicBezTo>
                  <a:lnTo>
                    <a:pt x="76762" y="291240"/>
                  </a:lnTo>
                  <a:cubicBezTo>
                    <a:pt x="71913" y="296088"/>
                    <a:pt x="71913" y="303950"/>
                    <a:pt x="76761" y="308799"/>
                  </a:cubicBezTo>
                  <a:lnTo>
                    <a:pt x="354151" y="586188"/>
                  </a:lnTo>
                  <a:cubicBezTo>
                    <a:pt x="372151" y="599562"/>
                    <a:pt x="387671" y="606114"/>
                    <a:pt x="408152" y="572361"/>
                  </a:cubicBezTo>
                  <a:lnTo>
                    <a:pt x="652363" y="151259"/>
                  </a:lnTo>
                  <a:lnTo>
                    <a:pt x="658518" y="158720"/>
                  </a:lnTo>
                  <a:cubicBezTo>
                    <a:pt x="697335" y="216177"/>
                    <a:pt x="720000" y="285442"/>
                    <a:pt x="720000" y="360000"/>
                  </a:cubicBezTo>
                  <a:cubicBezTo>
                    <a:pt x="720000" y="558823"/>
                    <a:pt x="558823" y="720000"/>
                    <a:pt x="360000" y="720000"/>
                  </a:cubicBezTo>
                  <a:cubicBezTo>
                    <a:pt x="161177" y="720000"/>
                    <a:pt x="0" y="558823"/>
                    <a:pt x="0" y="360000"/>
                  </a:cubicBezTo>
                  <a:cubicBezTo>
                    <a:pt x="0" y="161177"/>
                    <a:pt x="161177" y="0"/>
                    <a:pt x="36000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8000" tIns="72000" rIns="108000" bIns="72000" rtlCol="0" anchor="ctr"/>
            <a:lstStyle/>
            <a:p>
              <a:pPr algn="ctr">
                <a:lnSpc>
                  <a:spcPct val="110000"/>
                </a:lnSpc>
                <a:spcBef>
                  <a:spcPts val="600"/>
                </a:spcBef>
              </a:pPr>
              <a:endParaRPr lang="de-DE" sz="16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62" name="Gruppieren 62">
            <a:extLst>
              <a:ext uri="{FF2B5EF4-FFF2-40B4-BE49-F238E27FC236}">
                <a16:creationId xmlns:a16="http://schemas.microsoft.com/office/drawing/2014/main" id="{B8A7E58F-D622-4737-9D29-6FF7078956A2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7349826" y="4009138"/>
            <a:ext cx="361754" cy="361754"/>
            <a:chOff x="1814836" y="3622475"/>
            <a:chExt cx="628382" cy="628382"/>
          </a:xfrm>
        </p:grpSpPr>
        <p:sp>
          <p:nvSpPr>
            <p:cNvPr id="84" name="Freihandform: Form 370">
              <a:extLst>
                <a:ext uri="{FF2B5EF4-FFF2-40B4-BE49-F238E27FC236}">
                  <a16:creationId xmlns:a16="http://schemas.microsoft.com/office/drawing/2014/main" id="{11D51AD1-79C7-4071-B582-EF0022C11C16}"/>
                </a:ext>
              </a:extLst>
            </p:cNvPr>
            <p:cNvSpPr/>
            <p:nvPr/>
          </p:nvSpPr>
          <p:spPr bwMode="gray">
            <a:xfrm>
              <a:off x="1878656" y="3719160"/>
              <a:ext cx="505532" cy="424395"/>
            </a:xfrm>
            <a:custGeom>
              <a:avLst/>
              <a:gdLst>
                <a:gd name="connsiteX0" fmla="*/ 545840 w 579238"/>
                <a:gd name="connsiteY0" fmla="*/ 0 h 486272"/>
                <a:gd name="connsiteX1" fmla="*/ 579238 w 579238"/>
                <a:gd name="connsiteY1" fmla="*/ 40477 h 486272"/>
                <a:gd name="connsiteX2" fmla="*/ 335027 w 579238"/>
                <a:gd name="connsiteY2" fmla="*/ 461579 h 486272"/>
                <a:gd name="connsiteX3" fmla="*/ 281026 w 579238"/>
                <a:gd name="connsiteY3" fmla="*/ 475406 h 486272"/>
                <a:gd name="connsiteX4" fmla="*/ 3636 w 579238"/>
                <a:gd name="connsiteY4" fmla="*/ 198017 h 486272"/>
                <a:gd name="connsiteX5" fmla="*/ 3637 w 579238"/>
                <a:gd name="connsiteY5" fmla="*/ 180458 h 486272"/>
                <a:gd name="connsiteX6" fmla="*/ 20864 w 579238"/>
                <a:gd name="connsiteY6" fmla="*/ 163230 h 486272"/>
                <a:gd name="connsiteX7" fmla="*/ 38423 w 579238"/>
                <a:gd name="connsiteY7" fmla="*/ 163230 h 486272"/>
                <a:gd name="connsiteX8" fmla="*/ 299652 w 579238"/>
                <a:gd name="connsiteY8" fmla="*/ 424460 h 486272"/>
                <a:gd name="connsiteX9" fmla="*/ 545840 w 579238"/>
                <a:gd name="connsiteY9" fmla="*/ 0 h 4862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79238" h="486272">
                  <a:moveTo>
                    <a:pt x="545840" y="0"/>
                  </a:moveTo>
                  <a:lnTo>
                    <a:pt x="579238" y="40477"/>
                  </a:lnTo>
                  <a:lnTo>
                    <a:pt x="335027" y="461579"/>
                  </a:lnTo>
                  <a:cubicBezTo>
                    <a:pt x="314546" y="495332"/>
                    <a:pt x="299026" y="488780"/>
                    <a:pt x="281026" y="475406"/>
                  </a:cubicBezTo>
                  <a:lnTo>
                    <a:pt x="3636" y="198017"/>
                  </a:lnTo>
                  <a:cubicBezTo>
                    <a:pt x="-1212" y="193168"/>
                    <a:pt x="-1212" y="185306"/>
                    <a:pt x="3637" y="180458"/>
                  </a:cubicBezTo>
                  <a:lnTo>
                    <a:pt x="20864" y="163230"/>
                  </a:lnTo>
                  <a:cubicBezTo>
                    <a:pt x="25712" y="158381"/>
                    <a:pt x="33574" y="158381"/>
                    <a:pt x="38423" y="163230"/>
                  </a:cubicBezTo>
                  <a:lnTo>
                    <a:pt x="299652" y="424460"/>
                  </a:lnTo>
                  <a:lnTo>
                    <a:pt x="54584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8000" tIns="72000" rIns="108000" bIns="72000" rtlCol="0" anchor="ctr"/>
            <a:lstStyle/>
            <a:p>
              <a:pPr algn="ctr">
                <a:lnSpc>
                  <a:spcPct val="110000"/>
                </a:lnSpc>
                <a:spcBef>
                  <a:spcPts val="600"/>
                </a:spcBef>
              </a:pPr>
              <a:endParaRPr lang="de-DE" sz="1600" dirty="0">
                <a:solidFill>
                  <a:schemeClr val="tx1"/>
                </a:solidFill>
              </a:endParaRPr>
            </a:p>
          </p:txBody>
        </p:sp>
        <p:sp>
          <p:nvSpPr>
            <p:cNvPr id="85" name="Freihandform: Form 369">
              <a:extLst>
                <a:ext uri="{FF2B5EF4-FFF2-40B4-BE49-F238E27FC236}">
                  <a16:creationId xmlns:a16="http://schemas.microsoft.com/office/drawing/2014/main" id="{D1603087-3B2E-41E8-9B7F-A1AE13EA203E}"/>
                </a:ext>
              </a:extLst>
            </p:cNvPr>
            <p:cNvSpPr/>
            <p:nvPr/>
          </p:nvSpPr>
          <p:spPr bwMode="gray">
            <a:xfrm>
              <a:off x="1814836" y="3622475"/>
              <a:ext cx="628382" cy="628382"/>
            </a:xfrm>
            <a:custGeom>
              <a:avLst/>
              <a:gdLst>
                <a:gd name="connsiteX0" fmla="*/ 360000 w 720000"/>
                <a:gd name="connsiteY0" fmla="*/ 0 h 720000"/>
                <a:gd name="connsiteX1" fmla="*/ 614559 w 720000"/>
                <a:gd name="connsiteY1" fmla="*/ 105441 h 720000"/>
                <a:gd name="connsiteX2" fmla="*/ 618965 w 720000"/>
                <a:gd name="connsiteY2" fmla="*/ 110782 h 720000"/>
                <a:gd name="connsiteX3" fmla="*/ 372777 w 720000"/>
                <a:gd name="connsiteY3" fmla="*/ 535242 h 720000"/>
                <a:gd name="connsiteX4" fmla="*/ 111548 w 720000"/>
                <a:gd name="connsiteY4" fmla="*/ 274012 h 720000"/>
                <a:gd name="connsiteX5" fmla="*/ 93989 w 720000"/>
                <a:gd name="connsiteY5" fmla="*/ 274012 h 720000"/>
                <a:gd name="connsiteX6" fmla="*/ 76762 w 720000"/>
                <a:gd name="connsiteY6" fmla="*/ 291240 h 720000"/>
                <a:gd name="connsiteX7" fmla="*/ 76761 w 720000"/>
                <a:gd name="connsiteY7" fmla="*/ 308799 h 720000"/>
                <a:gd name="connsiteX8" fmla="*/ 354151 w 720000"/>
                <a:gd name="connsiteY8" fmla="*/ 586188 h 720000"/>
                <a:gd name="connsiteX9" fmla="*/ 408152 w 720000"/>
                <a:gd name="connsiteY9" fmla="*/ 572361 h 720000"/>
                <a:gd name="connsiteX10" fmla="*/ 652363 w 720000"/>
                <a:gd name="connsiteY10" fmla="*/ 151259 h 720000"/>
                <a:gd name="connsiteX11" fmla="*/ 658518 w 720000"/>
                <a:gd name="connsiteY11" fmla="*/ 158720 h 720000"/>
                <a:gd name="connsiteX12" fmla="*/ 720000 w 720000"/>
                <a:gd name="connsiteY12" fmla="*/ 360000 h 720000"/>
                <a:gd name="connsiteX13" fmla="*/ 360000 w 720000"/>
                <a:gd name="connsiteY13" fmla="*/ 720000 h 720000"/>
                <a:gd name="connsiteX14" fmla="*/ 0 w 720000"/>
                <a:gd name="connsiteY14" fmla="*/ 360000 h 720000"/>
                <a:gd name="connsiteX15" fmla="*/ 360000 w 720000"/>
                <a:gd name="connsiteY15" fmla="*/ 0 h 72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720000" h="720000">
                  <a:moveTo>
                    <a:pt x="360000" y="0"/>
                  </a:moveTo>
                  <a:cubicBezTo>
                    <a:pt x="459412" y="0"/>
                    <a:pt x="549412" y="40294"/>
                    <a:pt x="614559" y="105441"/>
                  </a:cubicBezTo>
                  <a:lnTo>
                    <a:pt x="618965" y="110782"/>
                  </a:lnTo>
                  <a:lnTo>
                    <a:pt x="372777" y="535242"/>
                  </a:lnTo>
                  <a:lnTo>
                    <a:pt x="111548" y="274012"/>
                  </a:lnTo>
                  <a:cubicBezTo>
                    <a:pt x="106699" y="269163"/>
                    <a:pt x="98837" y="269163"/>
                    <a:pt x="93989" y="274012"/>
                  </a:cubicBezTo>
                  <a:lnTo>
                    <a:pt x="76762" y="291240"/>
                  </a:lnTo>
                  <a:cubicBezTo>
                    <a:pt x="71913" y="296088"/>
                    <a:pt x="71913" y="303950"/>
                    <a:pt x="76761" y="308799"/>
                  </a:cubicBezTo>
                  <a:lnTo>
                    <a:pt x="354151" y="586188"/>
                  </a:lnTo>
                  <a:cubicBezTo>
                    <a:pt x="372151" y="599562"/>
                    <a:pt x="387671" y="606114"/>
                    <a:pt x="408152" y="572361"/>
                  </a:cubicBezTo>
                  <a:lnTo>
                    <a:pt x="652363" y="151259"/>
                  </a:lnTo>
                  <a:lnTo>
                    <a:pt x="658518" y="158720"/>
                  </a:lnTo>
                  <a:cubicBezTo>
                    <a:pt x="697335" y="216177"/>
                    <a:pt x="720000" y="285442"/>
                    <a:pt x="720000" y="360000"/>
                  </a:cubicBezTo>
                  <a:cubicBezTo>
                    <a:pt x="720000" y="558823"/>
                    <a:pt x="558823" y="720000"/>
                    <a:pt x="360000" y="720000"/>
                  </a:cubicBezTo>
                  <a:cubicBezTo>
                    <a:pt x="161177" y="720000"/>
                    <a:pt x="0" y="558823"/>
                    <a:pt x="0" y="360000"/>
                  </a:cubicBezTo>
                  <a:cubicBezTo>
                    <a:pt x="0" y="161177"/>
                    <a:pt x="161177" y="0"/>
                    <a:pt x="36000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8000" tIns="72000" rIns="108000" bIns="72000" rtlCol="0" anchor="ctr"/>
            <a:lstStyle/>
            <a:p>
              <a:pPr algn="ctr">
                <a:lnSpc>
                  <a:spcPct val="110000"/>
                </a:lnSpc>
                <a:spcBef>
                  <a:spcPts val="600"/>
                </a:spcBef>
              </a:pPr>
              <a:endParaRPr lang="de-DE" sz="16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96" name="Gruppieren 62">
            <a:extLst>
              <a:ext uri="{FF2B5EF4-FFF2-40B4-BE49-F238E27FC236}">
                <a16:creationId xmlns:a16="http://schemas.microsoft.com/office/drawing/2014/main" id="{EAA89EEC-2121-4737-B3CA-A9C600BC09AD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4480419" y="4009138"/>
            <a:ext cx="361754" cy="361754"/>
            <a:chOff x="1814836" y="3622475"/>
            <a:chExt cx="628382" cy="628382"/>
          </a:xfrm>
        </p:grpSpPr>
        <p:sp>
          <p:nvSpPr>
            <p:cNvPr id="97" name="Freihandform: Form 370">
              <a:extLst>
                <a:ext uri="{FF2B5EF4-FFF2-40B4-BE49-F238E27FC236}">
                  <a16:creationId xmlns:a16="http://schemas.microsoft.com/office/drawing/2014/main" id="{58C8183B-B35D-4845-B4BE-D5BB6E929857}"/>
                </a:ext>
              </a:extLst>
            </p:cNvPr>
            <p:cNvSpPr/>
            <p:nvPr/>
          </p:nvSpPr>
          <p:spPr bwMode="gray">
            <a:xfrm>
              <a:off x="1878656" y="3719160"/>
              <a:ext cx="505532" cy="424395"/>
            </a:xfrm>
            <a:custGeom>
              <a:avLst/>
              <a:gdLst>
                <a:gd name="connsiteX0" fmla="*/ 545840 w 579238"/>
                <a:gd name="connsiteY0" fmla="*/ 0 h 486272"/>
                <a:gd name="connsiteX1" fmla="*/ 579238 w 579238"/>
                <a:gd name="connsiteY1" fmla="*/ 40477 h 486272"/>
                <a:gd name="connsiteX2" fmla="*/ 335027 w 579238"/>
                <a:gd name="connsiteY2" fmla="*/ 461579 h 486272"/>
                <a:gd name="connsiteX3" fmla="*/ 281026 w 579238"/>
                <a:gd name="connsiteY3" fmla="*/ 475406 h 486272"/>
                <a:gd name="connsiteX4" fmla="*/ 3636 w 579238"/>
                <a:gd name="connsiteY4" fmla="*/ 198017 h 486272"/>
                <a:gd name="connsiteX5" fmla="*/ 3637 w 579238"/>
                <a:gd name="connsiteY5" fmla="*/ 180458 h 486272"/>
                <a:gd name="connsiteX6" fmla="*/ 20864 w 579238"/>
                <a:gd name="connsiteY6" fmla="*/ 163230 h 486272"/>
                <a:gd name="connsiteX7" fmla="*/ 38423 w 579238"/>
                <a:gd name="connsiteY7" fmla="*/ 163230 h 486272"/>
                <a:gd name="connsiteX8" fmla="*/ 299652 w 579238"/>
                <a:gd name="connsiteY8" fmla="*/ 424460 h 486272"/>
                <a:gd name="connsiteX9" fmla="*/ 545840 w 579238"/>
                <a:gd name="connsiteY9" fmla="*/ 0 h 4862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79238" h="486272">
                  <a:moveTo>
                    <a:pt x="545840" y="0"/>
                  </a:moveTo>
                  <a:lnTo>
                    <a:pt x="579238" y="40477"/>
                  </a:lnTo>
                  <a:lnTo>
                    <a:pt x="335027" y="461579"/>
                  </a:lnTo>
                  <a:cubicBezTo>
                    <a:pt x="314546" y="495332"/>
                    <a:pt x="299026" y="488780"/>
                    <a:pt x="281026" y="475406"/>
                  </a:cubicBezTo>
                  <a:lnTo>
                    <a:pt x="3636" y="198017"/>
                  </a:lnTo>
                  <a:cubicBezTo>
                    <a:pt x="-1212" y="193168"/>
                    <a:pt x="-1212" y="185306"/>
                    <a:pt x="3637" y="180458"/>
                  </a:cubicBezTo>
                  <a:lnTo>
                    <a:pt x="20864" y="163230"/>
                  </a:lnTo>
                  <a:cubicBezTo>
                    <a:pt x="25712" y="158381"/>
                    <a:pt x="33574" y="158381"/>
                    <a:pt x="38423" y="163230"/>
                  </a:cubicBezTo>
                  <a:lnTo>
                    <a:pt x="299652" y="424460"/>
                  </a:lnTo>
                  <a:lnTo>
                    <a:pt x="54584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8000" tIns="72000" rIns="108000" bIns="72000" rtlCol="0" anchor="ctr"/>
            <a:lstStyle/>
            <a:p>
              <a:pPr algn="ctr">
                <a:lnSpc>
                  <a:spcPct val="110000"/>
                </a:lnSpc>
                <a:spcBef>
                  <a:spcPts val="600"/>
                </a:spcBef>
              </a:pPr>
              <a:endParaRPr lang="de-DE" sz="1600" dirty="0">
                <a:solidFill>
                  <a:schemeClr val="tx1"/>
                </a:solidFill>
              </a:endParaRPr>
            </a:p>
          </p:txBody>
        </p:sp>
        <p:sp>
          <p:nvSpPr>
            <p:cNvPr id="98" name="Freihandform: Form 369">
              <a:extLst>
                <a:ext uri="{FF2B5EF4-FFF2-40B4-BE49-F238E27FC236}">
                  <a16:creationId xmlns:a16="http://schemas.microsoft.com/office/drawing/2014/main" id="{FC78396D-8142-4483-BD93-19AE56724763}"/>
                </a:ext>
              </a:extLst>
            </p:cNvPr>
            <p:cNvSpPr/>
            <p:nvPr/>
          </p:nvSpPr>
          <p:spPr bwMode="gray">
            <a:xfrm>
              <a:off x="1814836" y="3622475"/>
              <a:ext cx="628382" cy="628382"/>
            </a:xfrm>
            <a:custGeom>
              <a:avLst/>
              <a:gdLst>
                <a:gd name="connsiteX0" fmla="*/ 360000 w 720000"/>
                <a:gd name="connsiteY0" fmla="*/ 0 h 720000"/>
                <a:gd name="connsiteX1" fmla="*/ 614559 w 720000"/>
                <a:gd name="connsiteY1" fmla="*/ 105441 h 720000"/>
                <a:gd name="connsiteX2" fmla="*/ 618965 w 720000"/>
                <a:gd name="connsiteY2" fmla="*/ 110782 h 720000"/>
                <a:gd name="connsiteX3" fmla="*/ 372777 w 720000"/>
                <a:gd name="connsiteY3" fmla="*/ 535242 h 720000"/>
                <a:gd name="connsiteX4" fmla="*/ 111548 w 720000"/>
                <a:gd name="connsiteY4" fmla="*/ 274012 h 720000"/>
                <a:gd name="connsiteX5" fmla="*/ 93989 w 720000"/>
                <a:gd name="connsiteY5" fmla="*/ 274012 h 720000"/>
                <a:gd name="connsiteX6" fmla="*/ 76762 w 720000"/>
                <a:gd name="connsiteY6" fmla="*/ 291240 h 720000"/>
                <a:gd name="connsiteX7" fmla="*/ 76761 w 720000"/>
                <a:gd name="connsiteY7" fmla="*/ 308799 h 720000"/>
                <a:gd name="connsiteX8" fmla="*/ 354151 w 720000"/>
                <a:gd name="connsiteY8" fmla="*/ 586188 h 720000"/>
                <a:gd name="connsiteX9" fmla="*/ 408152 w 720000"/>
                <a:gd name="connsiteY9" fmla="*/ 572361 h 720000"/>
                <a:gd name="connsiteX10" fmla="*/ 652363 w 720000"/>
                <a:gd name="connsiteY10" fmla="*/ 151259 h 720000"/>
                <a:gd name="connsiteX11" fmla="*/ 658518 w 720000"/>
                <a:gd name="connsiteY11" fmla="*/ 158720 h 720000"/>
                <a:gd name="connsiteX12" fmla="*/ 720000 w 720000"/>
                <a:gd name="connsiteY12" fmla="*/ 360000 h 720000"/>
                <a:gd name="connsiteX13" fmla="*/ 360000 w 720000"/>
                <a:gd name="connsiteY13" fmla="*/ 720000 h 720000"/>
                <a:gd name="connsiteX14" fmla="*/ 0 w 720000"/>
                <a:gd name="connsiteY14" fmla="*/ 360000 h 720000"/>
                <a:gd name="connsiteX15" fmla="*/ 360000 w 720000"/>
                <a:gd name="connsiteY15" fmla="*/ 0 h 72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720000" h="720000">
                  <a:moveTo>
                    <a:pt x="360000" y="0"/>
                  </a:moveTo>
                  <a:cubicBezTo>
                    <a:pt x="459412" y="0"/>
                    <a:pt x="549412" y="40294"/>
                    <a:pt x="614559" y="105441"/>
                  </a:cubicBezTo>
                  <a:lnTo>
                    <a:pt x="618965" y="110782"/>
                  </a:lnTo>
                  <a:lnTo>
                    <a:pt x="372777" y="535242"/>
                  </a:lnTo>
                  <a:lnTo>
                    <a:pt x="111548" y="274012"/>
                  </a:lnTo>
                  <a:cubicBezTo>
                    <a:pt x="106699" y="269163"/>
                    <a:pt x="98837" y="269163"/>
                    <a:pt x="93989" y="274012"/>
                  </a:cubicBezTo>
                  <a:lnTo>
                    <a:pt x="76762" y="291240"/>
                  </a:lnTo>
                  <a:cubicBezTo>
                    <a:pt x="71913" y="296088"/>
                    <a:pt x="71913" y="303950"/>
                    <a:pt x="76761" y="308799"/>
                  </a:cubicBezTo>
                  <a:lnTo>
                    <a:pt x="354151" y="586188"/>
                  </a:lnTo>
                  <a:cubicBezTo>
                    <a:pt x="372151" y="599562"/>
                    <a:pt x="387671" y="606114"/>
                    <a:pt x="408152" y="572361"/>
                  </a:cubicBezTo>
                  <a:lnTo>
                    <a:pt x="652363" y="151259"/>
                  </a:lnTo>
                  <a:lnTo>
                    <a:pt x="658518" y="158720"/>
                  </a:lnTo>
                  <a:cubicBezTo>
                    <a:pt x="697335" y="216177"/>
                    <a:pt x="720000" y="285442"/>
                    <a:pt x="720000" y="360000"/>
                  </a:cubicBezTo>
                  <a:cubicBezTo>
                    <a:pt x="720000" y="558823"/>
                    <a:pt x="558823" y="720000"/>
                    <a:pt x="360000" y="720000"/>
                  </a:cubicBezTo>
                  <a:cubicBezTo>
                    <a:pt x="161177" y="720000"/>
                    <a:pt x="0" y="558823"/>
                    <a:pt x="0" y="360000"/>
                  </a:cubicBezTo>
                  <a:cubicBezTo>
                    <a:pt x="0" y="161177"/>
                    <a:pt x="161177" y="0"/>
                    <a:pt x="36000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8000" tIns="72000" rIns="108000" bIns="72000" rtlCol="0" anchor="ctr"/>
            <a:lstStyle/>
            <a:p>
              <a:pPr algn="ctr">
                <a:lnSpc>
                  <a:spcPct val="110000"/>
                </a:lnSpc>
                <a:spcBef>
                  <a:spcPts val="600"/>
                </a:spcBef>
              </a:pPr>
              <a:endParaRPr lang="de-DE" sz="16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101" name="Gruppieren 62">
            <a:extLst>
              <a:ext uri="{FF2B5EF4-FFF2-40B4-BE49-F238E27FC236}">
                <a16:creationId xmlns:a16="http://schemas.microsoft.com/office/drawing/2014/main" id="{943BCC72-3925-49FC-B1F0-0424BE971CC7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1611013" y="4009138"/>
            <a:ext cx="361754" cy="361754"/>
            <a:chOff x="1814836" y="3622475"/>
            <a:chExt cx="628382" cy="628382"/>
          </a:xfrm>
        </p:grpSpPr>
        <p:sp>
          <p:nvSpPr>
            <p:cNvPr id="102" name="Freihandform: Form 370">
              <a:extLst>
                <a:ext uri="{FF2B5EF4-FFF2-40B4-BE49-F238E27FC236}">
                  <a16:creationId xmlns:a16="http://schemas.microsoft.com/office/drawing/2014/main" id="{6C6D9526-59C3-4E4C-97D5-101CE640011A}"/>
                </a:ext>
              </a:extLst>
            </p:cNvPr>
            <p:cNvSpPr/>
            <p:nvPr/>
          </p:nvSpPr>
          <p:spPr bwMode="gray">
            <a:xfrm>
              <a:off x="1878656" y="3719160"/>
              <a:ext cx="505532" cy="424395"/>
            </a:xfrm>
            <a:custGeom>
              <a:avLst/>
              <a:gdLst>
                <a:gd name="connsiteX0" fmla="*/ 545840 w 579238"/>
                <a:gd name="connsiteY0" fmla="*/ 0 h 486272"/>
                <a:gd name="connsiteX1" fmla="*/ 579238 w 579238"/>
                <a:gd name="connsiteY1" fmla="*/ 40477 h 486272"/>
                <a:gd name="connsiteX2" fmla="*/ 335027 w 579238"/>
                <a:gd name="connsiteY2" fmla="*/ 461579 h 486272"/>
                <a:gd name="connsiteX3" fmla="*/ 281026 w 579238"/>
                <a:gd name="connsiteY3" fmla="*/ 475406 h 486272"/>
                <a:gd name="connsiteX4" fmla="*/ 3636 w 579238"/>
                <a:gd name="connsiteY4" fmla="*/ 198017 h 486272"/>
                <a:gd name="connsiteX5" fmla="*/ 3637 w 579238"/>
                <a:gd name="connsiteY5" fmla="*/ 180458 h 486272"/>
                <a:gd name="connsiteX6" fmla="*/ 20864 w 579238"/>
                <a:gd name="connsiteY6" fmla="*/ 163230 h 486272"/>
                <a:gd name="connsiteX7" fmla="*/ 38423 w 579238"/>
                <a:gd name="connsiteY7" fmla="*/ 163230 h 486272"/>
                <a:gd name="connsiteX8" fmla="*/ 299652 w 579238"/>
                <a:gd name="connsiteY8" fmla="*/ 424460 h 486272"/>
                <a:gd name="connsiteX9" fmla="*/ 545840 w 579238"/>
                <a:gd name="connsiteY9" fmla="*/ 0 h 4862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79238" h="486272">
                  <a:moveTo>
                    <a:pt x="545840" y="0"/>
                  </a:moveTo>
                  <a:lnTo>
                    <a:pt x="579238" y="40477"/>
                  </a:lnTo>
                  <a:lnTo>
                    <a:pt x="335027" y="461579"/>
                  </a:lnTo>
                  <a:cubicBezTo>
                    <a:pt x="314546" y="495332"/>
                    <a:pt x="299026" y="488780"/>
                    <a:pt x="281026" y="475406"/>
                  </a:cubicBezTo>
                  <a:lnTo>
                    <a:pt x="3636" y="198017"/>
                  </a:lnTo>
                  <a:cubicBezTo>
                    <a:pt x="-1212" y="193168"/>
                    <a:pt x="-1212" y="185306"/>
                    <a:pt x="3637" y="180458"/>
                  </a:cubicBezTo>
                  <a:lnTo>
                    <a:pt x="20864" y="163230"/>
                  </a:lnTo>
                  <a:cubicBezTo>
                    <a:pt x="25712" y="158381"/>
                    <a:pt x="33574" y="158381"/>
                    <a:pt x="38423" y="163230"/>
                  </a:cubicBezTo>
                  <a:lnTo>
                    <a:pt x="299652" y="424460"/>
                  </a:lnTo>
                  <a:lnTo>
                    <a:pt x="54584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8000" tIns="72000" rIns="108000" bIns="72000" rtlCol="0" anchor="ctr"/>
            <a:lstStyle/>
            <a:p>
              <a:pPr algn="ctr">
                <a:lnSpc>
                  <a:spcPct val="110000"/>
                </a:lnSpc>
                <a:spcBef>
                  <a:spcPts val="600"/>
                </a:spcBef>
              </a:pPr>
              <a:endParaRPr lang="de-DE" sz="1600" dirty="0">
                <a:solidFill>
                  <a:schemeClr val="tx1"/>
                </a:solidFill>
              </a:endParaRPr>
            </a:p>
          </p:txBody>
        </p:sp>
        <p:sp>
          <p:nvSpPr>
            <p:cNvPr id="103" name="Freihandform: Form 369">
              <a:extLst>
                <a:ext uri="{FF2B5EF4-FFF2-40B4-BE49-F238E27FC236}">
                  <a16:creationId xmlns:a16="http://schemas.microsoft.com/office/drawing/2014/main" id="{28E8C5D5-EE98-426B-AD74-332E338E5D30}"/>
                </a:ext>
              </a:extLst>
            </p:cNvPr>
            <p:cNvSpPr/>
            <p:nvPr/>
          </p:nvSpPr>
          <p:spPr bwMode="gray">
            <a:xfrm>
              <a:off x="1814836" y="3622475"/>
              <a:ext cx="628382" cy="628382"/>
            </a:xfrm>
            <a:custGeom>
              <a:avLst/>
              <a:gdLst>
                <a:gd name="connsiteX0" fmla="*/ 360000 w 720000"/>
                <a:gd name="connsiteY0" fmla="*/ 0 h 720000"/>
                <a:gd name="connsiteX1" fmla="*/ 614559 w 720000"/>
                <a:gd name="connsiteY1" fmla="*/ 105441 h 720000"/>
                <a:gd name="connsiteX2" fmla="*/ 618965 w 720000"/>
                <a:gd name="connsiteY2" fmla="*/ 110782 h 720000"/>
                <a:gd name="connsiteX3" fmla="*/ 372777 w 720000"/>
                <a:gd name="connsiteY3" fmla="*/ 535242 h 720000"/>
                <a:gd name="connsiteX4" fmla="*/ 111548 w 720000"/>
                <a:gd name="connsiteY4" fmla="*/ 274012 h 720000"/>
                <a:gd name="connsiteX5" fmla="*/ 93989 w 720000"/>
                <a:gd name="connsiteY5" fmla="*/ 274012 h 720000"/>
                <a:gd name="connsiteX6" fmla="*/ 76762 w 720000"/>
                <a:gd name="connsiteY6" fmla="*/ 291240 h 720000"/>
                <a:gd name="connsiteX7" fmla="*/ 76761 w 720000"/>
                <a:gd name="connsiteY7" fmla="*/ 308799 h 720000"/>
                <a:gd name="connsiteX8" fmla="*/ 354151 w 720000"/>
                <a:gd name="connsiteY8" fmla="*/ 586188 h 720000"/>
                <a:gd name="connsiteX9" fmla="*/ 408152 w 720000"/>
                <a:gd name="connsiteY9" fmla="*/ 572361 h 720000"/>
                <a:gd name="connsiteX10" fmla="*/ 652363 w 720000"/>
                <a:gd name="connsiteY10" fmla="*/ 151259 h 720000"/>
                <a:gd name="connsiteX11" fmla="*/ 658518 w 720000"/>
                <a:gd name="connsiteY11" fmla="*/ 158720 h 720000"/>
                <a:gd name="connsiteX12" fmla="*/ 720000 w 720000"/>
                <a:gd name="connsiteY12" fmla="*/ 360000 h 720000"/>
                <a:gd name="connsiteX13" fmla="*/ 360000 w 720000"/>
                <a:gd name="connsiteY13" fmla="*/ 720000 h 720000"/>
                <a:gd name="connsiteX14" fmla="*/ 0 w 720000"/>
                <a:gd name="connsiteY14" fmla="*/ 360000 h 720000"/>
                <a:gd name="connsiteX15" fmla="*/ 360000 w 720000"/>
                <a:gd name="connsiteY15" fmla="*/ 0 h 72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720000" h="720000">
                  <a:moveTo>
                    <a:pt x="360000" y="0"/>
                  </a:moveTo>
                  <a:cubicBezTo>
                    <a:pt x="459412" y="0"/>
                    <a:pt x="549412" y="40294"/>
                    <a:pt x="614559" y="105441"/>
                  </a:cubicBezTo>
                  <a:lnTo>
                    <a:pt x="618965" y="110782"/>
                  </a:lnTo>
                  <a:lnTo>
                    <a:pt x="372777" y="535242"/>
                  </a:lnTo>
                  <a:lnTo>
                    <a:pt x="111548" y="274012"/>
                  </a:lnTo>
                  <a:cubicBezTo>
                    <a:pt x="106699" y="269163"/>
                    <a:pt x="98837" y="269163"/>
                    <a:pt x="93989" y="274012"/>
                  </a:cubicBezTo>
                  <a:lnTo>
                    <a:pt x="76762" y="291240"/>
                  </a:lnTo>
                  <a:cubicBezTo>
                    <a:pt x="71913" y="296088"/>
                    <a:pt x="71913" y="303950"/>
                    <a:pt x="76761" y="308799"/>
                  </a:cubicBezTo>
                  <a:lnTo>
                    <a:pt x="354151" y="586188"/>
                  </a:lnTo>
                  <a:cubicBezTo>
                    <a:pt x="372151" y="599562"/>
                    <a:pt x="387671" y="606114"/>
                    <a:pt x="408152" y="572361"/>
                  </a:cubicBezTo>
                  <a:lnTo>
                    <a:pt x="652363" y="151259"/>
                  </a:lnTo>
                  <a:lnTo>
                    <a:pt x="658518" y="158720"/>
                  </a:lnTo>
                  <a:cubicBezTo>
                    <a:pt x="697335" y="216177"/>
                    <a:pt x="720000" y="285442"/>
                    <a:pt x="720000" y="360000"/>
                  </a:cubicBezTo>
                  <a:cubicBezTo>
                    <a:pt x="720000" y="558823"/>
                    <a:pt x="558823" y="720000"/>
                    <a:pt x="360000" y="720000"/>
                  </a:cubicBezTo>
                  <a:cubicBezTo>
                    <a:pt x="161177" y="720000"/>
                    <a:pt x="0" y="558823"/>
                    <a:pt x="0" y="360000"/>
                  </a:cubicBezTo>
                  <a:cubicBezTo>
                    <a:pt x="0" y="161177"/>
                    <a:pt x="161177" y="0"/>
                    <a:pt x="36000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8000" tIns="72000" rIns="108000" bIns="72000" rtlCol="0" anchor="ctr"/>
            <a:lstStyle/>
            <a:p>
              <a:pPr algn="ctr">
                <a:lnSpc>
                  <a:spcPct val="110000"/>
                </a:lnSpc>
                <a:spcBef>
                  <a:spcPts val="600"/>
                </a:spcBef>
              </a:pPr>
              <a:endParaRPr lang="de-DE" sz="1600" dirty="0">
                <a:solidFill>
                  <a:schemeClr val="tx1"/>
                </a:solidFill>
              </a:endParaRPr>
            </a:p>
          </p:txBody>
        </p:sp>
      </p:grp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AF6A9CEF-76FE-49F7-A454-70D5BD4C073F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de-DE"/>
              <a:t>Company Fit, bKV Budgettarife</a:t>
            </a:r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A4A201C6-649B-4C3A-8F8D-6E68C6D22926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100000"/>
          </a:blip>
          <a:stretch>
            <a:fillRect/>
          </a:stretch>
        </p:blipFill>
        <p:spPr bwMode="gray">
          <a:xfrm>
            <a:off x="9662658" y="4406848"/>
            <a:ext cx="1474902" cy="862013"/>
          </a:xfrm>
          <a:prstGeom prst="rect">
            <a:avLst/>
          </a:prstGeom>
        </p:spPr>
      </p:pic>
      <p:grpSp>
        <p:nvGrpSpPr>
          <p:cNvPr id="10" name="Gruppieren 9">
            <a:extLst>
              <a:ext uri="{FF2B5EF4-FFF2-40B4-BE49-F238E27FC236}">
                <a16:creationId xmlns:a16="http://schemas.microsoft.com/office/drawing/2014/main" id="{18A28734-F198-F737-FE9F-AA04576566DD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4436665" y="1641400"/>
            <a:ext cx="449262" cy="449262"/>
            <a:chOff x="1814836" y="3622475"/>
            <a:chExt cx="628382" cy="628382"/>
          </a:xfrm>
        </p:grpSpPr>
        <p:sp>
          <p:nvSpPr>
            <p:cNvPr id="11" name="Freihandform: Form 370">
              <a:extLst>
                <a:ext uri="{FF2B5EF4-FFF2-40B4-BE49-F238E27FC236}">
                  <a16:creationId xmlns:a16="http://schemas.microsoft.com/office/drawing/2014/main" id="{58D90095-E51A-1D14-A0F5-3D64B7910EB5}"/>
                </a:ext>
              </a:extLst>
            </p:cNvPr>
            <p:cNvSpPr/>
            <p:nvPr/>
          </p:nvSpPr>
          <p:spPr bwMode="gray">
            <a:xfrm>
              <a:off x="1878656" y="3719160"/>
              <a:ext cx="505532" cy="424395"/>
            </a:xfrm>
            <a:custGeom>
              <a:avLst/>
              <a:gdLst>
                <a:gd name="connsiteX0" fmla="*/ 545840 w 579238"/>
                <a:gd name="connsiteY0" fmla="*/ 0 h 486272"/>
                <a:gd name="connsiteX1" fmla="*/ 579238 w 579238"/>
                <a:gd name="connsiteY1" fmla="*/ 40477 h 486272"/>
                <a:gd name="connsiteX2" fmla="*/ 335027 w 579238"/>
                <a:gd name="connsiteY2" fmla="*/ 461579 h 486272"/>
                <a:gd name="connsiteX3" fmla="*/ 281026 w 579238"/>
                <a:gd name="connsiteY3" fmla="*/ 475406 h 486272"/>
                <a:gd name="connsiteX4" fmla="*/ 3636 w 579238"/>
                <a:gd name="connsiteY4" fmla="*/ 198017 h 486272"/>
                <a:gd name="connsiteX5" fmla="*/ 3637 w 579238"/>
                <a:gd name="connsiteY5" fmla="*/ 180458 h 486272"/>
                <a:gd name="connsiteX6" fmla="*/ 20864 w 579238"/>
                <a:gd name="connsiteY6" fmla="*/ 163230 h 486272"/>
                <a:gd name="connsiteX7" fmla="*/ 38423 w 579238"/>
                <a:gd name="connsiteY7" fmla="*/ 163230 h 486272"/>
                <a:gd name="connsiteX8" fmla="*/ 299652 w 579238"/>
                <a:gd name="connsiteY8" fmla="*/ 424460 h 486272"/>
                <a:gd name="connsiteX9" fmla="*/ 545840 w 579238"/>
                <a:gd name="connsiteY9" fmla="*/ 0 h 4862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79238" h="486272">
                  <a:moveTo>
                    <a:pt x="545840" y="0"/>
                  </a:moveTo>
                  <a:lnTo>
                    <a:pt x="579238" y="40477"/>
                  </a:lnTo>
                  <a:lnTo>
                    <a:pt x="335027" y="461579"/>
                  </a:lnTo>
                  <a:cubicBezTo>
                    <a:pt x="314546" y="495332"/>
                    <a:pt x="299026" y="488780"/>
                    <a:pt x="281026" y="475406"/>
                  </a:cubicBezTo>
                  <a:lnTo>
                    <a:pt x="3636" y="198017"/>
                  </a:lnTo>
                  <a:cubicBezTo>
                    <a:pt x="-1212" y="193168"/>
                    <a:pt x="-1212" y="185306"/>
                    <a:pt x="3637" y="180458"/>
                  </a:cubicBezTo>
                  <a:lnTo>
                    <a:pt x="20864" y="163230"/>
                  </a:lnTo>
                  <a:cubicBezTo>
                    <a:pt x="25712" y="158381"/>
                    <a:pt x="33574" y="158381"/>
                    <a:pt x="38423" y="163230"/>
                  </a:cubicBezTo>
                  <a:lnTo>
                    <a:pt x="299652" y="424460"/>
                  </a:lnTo>
                  <a:lnTo>
                    <a:pt x="54584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8000" tIns="72000" rIns="108000" bIns="72000" rtlCol="0" anchor="ctr"/>
            <a:lstStyle/>
            <a:p>
              <a:pPr algn="ctr">
                <a:lnSpc>
                  <a:spcPct val="110000"/>
                </a:lnSpc>
                <a:spcBef>
                  <a:spcPts val="600"/>
                </a:spcBef>
              </a:pPr>
              <a:endParaRPr lang="de-DE" sz="1600" dirty="0">
                <a:solidFill>
                  <a:schemeClr val="tx1"/>
                </a:solidFill>
              </a:endParaRPr>
            </a:p>
          </p:txBody>
        </p:sp>
        <p:sp>
          <p:nvSpPr>
            <p:cNvPr id="12" name="Freihandform: Form 369">
              <a:extLst>
                <a:ext uri="{FF2B5EF4-FFF2-40B4-BE49-F238E27FC236}">
                  <a16:creationId xmlns:a16="http://schemas.microsoft.com/office/drawing/2014/main" id="{10564072-B016-E623-A87C-0C43319D8435}"/>
                </a:ext>
              </a:extLst>
            </p:cNvPr>
            <p:cNvSpPr/>
            <p:nvPr/>
          </p:nvSpPr>
          <p:spPr bwMode="gray">
            <a:xfrm>
              <a:off x="1814836" y="3622475"/>
              <a:ext cx="628382" cy="628382"/>
            </a:xfrm>
            <a:custGeom>
              <a:avLst/>
              <a:gdLst>
                <a:gd name="connsiteX0" fmla="*/ 360000 w 720000"/>
                <a:gd name="connsiteY0" fmla="*/ 0 h 720000"/>
                <a:gd name="connsiteX1" fmla="*/ 614559 w 720000"/>
                <a:gd name="connsiteY1" fmla="*/ 105441 h 720000"/>
                <a:gd name="connsiteX2" fmla="*/ 618965 w 720000"/>
                <a:gd name="connsiteY2" fmla="*/ 110782 h 720000"/>
                <a:gd name="connsiteX3" fmla="*/ 372777 w 720000"/>
                <a:gd name="connsiteY3" fmla="*/ 535242 h 720000"/>
                <a:gd name="connsiteX4" fmla="*/ 111548 w 720000"/>
                <a:gd name="connsiteY4" fmla="*/ 274012 h 720000"/>
                <a:gd name="connsiteX5" fmla="*/ 93989 w 720000"/>
                <a:gd name="connsiteY5" fmla="*/ 274012 h 720000"/>
                <a:gd name="connsiteX6" fmla="*/ 76762 w 720000"/>
                <a:gd name="connsiteY6" fmla="*/ 291240 h 720000"/>
                <a:gd name="connsiteX7" fmla="*/ 76761 w 720000"/>
                <a:gd name="connsiteY7" fmla="*/ 308799 h 720000"/>
                <a:gd name="connsiteX8" fmla="*/ 354151 w 720000"/>
                <a:gd name="connsiteY8" fmla="*/ 586188 h 720000"/>
                <a:gd name="connsiteX9" fmla="*/ 408152 w 720000"/>
                <a:gd name="connsiteY9" fmla="*/ 572361 h 720000"/>
                <a:gd name="connsiteX10" fmla="*/ 652363 w 720000"/>
                <a:gd name="connsiteY10" fmla="*/ 151259 h 720000"/>
                <a:gd name="connsiteX11" fmla="*/ 658518 w 720000"/>
                <a:gd name="connsiteY11" fmla="*/ 158720 h 720000"/>
                <a:gd name="connsiteX12" fmla="*/ 720000 w 720000"/>
                <a:gd name="connsiteY12" fmla="*/ 360000 h 720000"/>
                <a:gd name="connsiteX13" fmla="*/ 360000 w 720000"/>
                <a:gd name="connsiteY13" fmla="*/ 720000 h 720000"/>
                <a:gd name="connsiteX14" fmla="*/ 0 w 720000"/>
                <a:gd name="connsiteY14" fmla="*/ 360000 h 720000"/>
                <a:gd name="connsiteX15" fmla="*/ 360000 w 720000"/>
                <a:gd name="connsiteY15" fmla="*/ 0 h 72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720000" h="720000">
                  <a:moveTo>
                    <a:pt x="360000" y="0"/>
                  </a:moveTo>
                  <a:cubicBezTo>
                    <a:pt x="459412" y="0"/>
                    <a:pt x="549412" y="40294"/>
                    <a:pt x="614559" y="105441"/>
                  </a:cubicBezTo>
                  <a:lnTo>
                    <a:pt x="618965" y="110782"/>
                  </a:lnTo>
                  <a:lnTo>
                    <a:pt x="372777" y="535242"/>
                  </a:lnTo>
                  <a:lnTo>
                    <a:pt x="111548" y="274012"/>
                  </a:lnTo>
                  <a:cubicBezTo>
                    <a:pt x="106699" y="269163"/>
                    <a:pt x="98837" y="269163"/>
                    <a:pt x="93989" y="274012"/>
                  </a:cubicBezTo>
                  <a:lnTo>
                    <a:pt x="76762" y="291240"/>
                  </a:lnTo>
                  <a:cubicBezTo>
                    <a:pt x="71913" y="296088"/>
                    <a:pt x="71913" y="303950"/>
                    <a:pt x="76761" y="308799"/>
                  </a:cubicBezTo>
                  <a:lnTo>
                    <a:pt x="354151" y="586188"/>
                  </a:lnTo>
                  <a:cubicBezTo>
                    <a:pt x="372151" y="599562"/>
                    <a:pt x="387671" y="606114"/>
                    <a:pt x="408152" y="572361"/>
                  </a:cubicBezTo>
                  <a:lnTo>
                    <a:pt x="652363" y="151259"/>
                  </a:lnTo>
                  <a:lnTo>
                    <a:pt x="658518" y="158720"/>
                  </a:lnTo>
                  <a:cubicBezTo>
                    <a:pt x="697335" y="216177"/>
                    <a:pt x="720000" y="285442"/>
                    <a:pt x="720000" y="360000"/>
                  </a:cubicBezTo>
                  <a:cubicBezTo>
                    <a:pt x="720000" y="558823"/>
                    <a:pt x="558823" y="720000"/>
                    <a:pt x="360000" y="720000"/>
                  </a:cubicBezTo>
                  <a:cubicBezTo>
                    <a:pt x="161177" y="720000"/>
                    <a:pt x="0" y="558823"/>
                    <a:pt x="0" y="360000"/>
                  </a:cubicBezTo>
                  <a:cubicBezTo>
                    <a:pt x="0" y="161177"/>
                    <a:pt x="161177" y="0"/>
                    <a:pt x="36000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8000" tIns="72000" rIns="108000" bIns="72000" rtlCol="0" anchor="ctr"/>
            <a:lstStyle/>
            <a:p>
              <a:pPr algn="ctr">
                <a:lnSpc>
                  <a:spcPct val="110000"/>
                </a:lnSpc>
                <a:spcBef>
                  <a:spcPts val="600"/>
                </a:spcBef>
              </a:pPr>
              <a:endParaRPr lang="de-DE" sz="16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13" name="Gruppieren 12">
            <a:extLst>
              <a:ext uri="{FF2B5EF4-FFF2-40B4-BE49-F238E27FC236}">
                <a16:creationId xmlns:a16="http://schemas.microsoft.com/office/drawing/2014/main" id="{8BAD8314-73F1-A29C-FC5F-A85A327CA05B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4436665" y="3962328"/>
            <a:ext cx="449262" cy="449262"/>
            <a:chOff x="1814836" y="3622475"/>
            <a:chExt cx="628382" cy="628382"/>
          </a:xfrm>
        </p:grpSpPr>
        <p:sp>
          <p:nvSpPr>
            <p:cNvPr id="14" name="Freihandform: Form 370">
              <a:extLst>
                <a:ext uri="{FF2B5EF4-FFF2-40B4-BE49-F238E27FC236}">
                  <a16:creationId xmlns:a16="http://schemas.microsoft.com/office/drawing/2014/main" id="{D8F426B2-6B5B-DDF7-C699-C64A824C3436}"/>
                </a:ext>
              </a:extLst>
            </p:cNvPr>
            <p:cNvSpPr/>
            <p:nvPr/>
          </p:nvSpPr>
          <p:spPr bwMode="gray">
            <a:xfrm>
              <a:off x="1878656" y="3719160"/>
              <a:ext cx="505532" cy="424395"/>
            </a:xfrm>
            <a:custGeom>
              <a:avLst/>
              <a:gdLst>
                <a:gd name="connsiteX0" fmla="*/ 545840 w 579238"/>
                <a:gd name="connsiteY0" fmla="*/ 0 h 486272"/>
                <a:gd name="connsiteX1" fmla="*/ 579238 w 579238"/>
                <a:gd name="connsiteY1" fmla="*/ 40477 h 486272"/>
                <a:gd name="connsiteX2" fmla="*/ 335027 w 579238"/>
                <a:gd name="connsiteY2" fmla="*/ 461579 h 486272"/>
                <a:gd name="connsiteX3" fmla="*/ 281026 w 579238"/>
                <a:gd name="connsiteY3" fmla="*/ 475406 h 486272"/>
                <a:gd name="connsiteX4" fmla="*/ 3636 w 579238"/>
                <a:gd name="connsiteY4" fmla="*/ 198017 h 486272"/>
                <a:gd name="connsiteX5" fmla="*/ 3637 w 579238"/>
                <a:gd name="connsiteY5" fmla="*/ 180458 h 486272"/>
                <a:gd name="connsiteX6" fmla="*/ 20864 w 579238"/>
                <a:gd name="connsiteY6" fmla="*/ 163230 h 486272"/>
                <a:gd name="connsiteX7" fmla="*/ 38423 w 579238"/>
                <a:gd name="connsiteY7" fmla="*/ 163230 h 486272"/>
                <a:gd name="connsiteX8" fmla="*/ 299652 w 579238"/>
                <a:gd name="connsiteY8" fmla="*/ 424460 h 486272"/>
                <a:gd name="connsiteX9" fmla="*/ 545840 w 579238"/>
                <a:gd name="connsiteY9" fmla="*/ 0 h 4862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79238" h="486272">
                  <a:moveTo>
                    <a:pt x="545840" y="0"/>
                  </a:moveTo>
                  <a:lnTo>
                    <a:pt x="579238" y="40477"/>
                  </a:lnTo>
                  <a:lnTo>
                    <a:pt x="335027" y="461579"/>
                  </a:lnTo>
                  <a:cubicBezTo>
                    <a:pt x="314546" y="495332"/>
                    <a:pt x="299026" y="488780"/>
                    <a:pt x="281026" y="475406"/>
                  </a:cubicBezTo>
                  <a:lnTo>
                    <a:pt x="3636" y="198017"/>
                  </a:lnTo>
                  <a:cubicBezTo>
                    <a:pt x="-1212" y="193168"/>
                    <a:pt x="-1212" y="185306"/>
                    <a:pt x="3637" y="180458"/>
                  </a:cubicBezTo>
                  <a:lnTo>
                    <a:pt x="20864" y="163230"/>
                  </a:lnTo>
                  <a:cubicBezTo>
                    <a:pt x="25712" y="158381"/>
                    <a:pt x="33574" y="158381"/>
                    <a:pt x="38423" y="163230"/>
                  </a:cubicBezTo>
                  <a:lnTo>
                    <a:pt x="299652" y="424460"/>
                  </a:lnTo>
                  <a:lnTo>
                    <a:pt x="54584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8000" tIns="72000" rIns="108000" bIns="72000" rtlCol="0" anchor="ctr"/>
            <a:lstStyle/>
            <a:p>
              <a:pPr algn="ctr">
                <a:lnSpc>
                  <a:spcPct val="110000"/>
                </a:lnSpc>
                <a:spcBef>
                  <a:spcPts val="600"/>
                </a:spcBef>
              </a:pPr>
              <a:endParaRPr lang="de-DE" sz="1600" dirty="0">
                <a:solidFill>
                  <a:schemeClr val="tx1"/>
                </a:solidFill>
              </a:endParaRPr>
            </a:p>
          </p:txBody>
        </p:sp>
        <p:sp>
          <p:nvSpPr>
            <p:cNvPr id="15" name="Freihandform: Form 369">
              <a:extLst>
                <a:ext uri="{FF2B5EF4-FFF2-40B4-BE49-F238E27FC236}">
                  <a16:creationId xmlns:a16="http://schemas.microsoft.com/office/drawing/2014/main" id="{335E6C0E-9C58-9DE8-D833-EADFBD30A12A}"/>
                </a:ext>
              </a:extLst>
            </p:cNvPr>
            <p:cNvSpPr/>
            <p:nvPr/>
          </p:nvSpPr>
          <p:spPr bwMode="gray">
            <a:xfrm>
              <a:off x="1814836" y="3622475"/>
              <a:ext cx="628382" cy="628382"/>
            </a:xfrm>
            <a:custGeom>
              <a:avLst/>
              <a:gdLst>
                <a:gd name="connsiteX0" fmla="*/ 360000 w 720000"/>
                <a:gd name="connsiteY0" fmla="*/ 0 h 720000"/>
                <a:gd name="connsiteX1" fmla="*/ 614559 w 720000"/>
                <a:gd name="connsiteY1" fmla="*/ 105441 h 720000"/>
                <a:gd name="connsiteX2" fmla="*/ 618965 w 720000"/>
                <a:gd name="connsiteY2" fmla="*/ 110782 h 720000"/>
                <a:gd name="connsiteX3" fmla="*/ 372777 w 720000"/>
                <a:gd name="connsiteY3" fmla="*/ 535242 h 720000"/>
                <a:gd name="connsiteX4" fmla="*/ 111548 w 720000"/>
                <a:gd name="connsiteY4" fmla="*/ 274012 h 720000"/>
                <a:gd name="connsiteX5" fmla="*/ 93989 w 720000"/>
                <a:gd name="connsiteY5" fmla="*/ 274012 h 720000"/>
                <a:gd name="connsiteX6" fmla="*/ 76762 w 720000"/>
                <a:gd name="connsiteY6" fmla="*/ 291240 h 720000"/>
                <a:gd name="connsiteX7" fmla="*/ 76761 w 720000"/>
                <a:gd name="connsiteY7" fmla="*/ 308799 h 720000"/>
                <a:gd name="connsiteX8" fmla="*/ 354151 w 720000"/>
                <a:gd name="connsiteY8" fmla="*/ 586188 h 720000"/>
                <a:gd name="connsiteX9" fmla="*/ 408152 w 720000"/>
                <a:gd name="connsiteY9" fmla="*/ 572361 h 720000"/>
                <a:gd name="connsiteX10" fmla="*/ 652363 w 720000"/>
                <a:gd name="connsiteY10" fmla="*/ 151259 h 720000"/>
                <a:gd name="connsiteX11" fmla="*/ 658518 w 720000"/>
                <a:gd name="connsiteY11" fmla="*/ 158720 h 720000"/>
                <a:gd name="connsiteX12" fmla="*/ 720000 w 720000"/>
                <a:gd name="connsiteY12" fmla="*/ 360000 h 720000"/>
                <a:gd name="connsiteX13" fmla="*/ 360000 w 720000"/>
                <a:gd name="connsiteY13" fmla="*/ 720000 h 720000"/>
                <a:gd name="connsiteX14" fmla="*/ 0 w 720000"/>
                <a:gd name="connsiteY14" fmla="*/ 360000 h 720000"/>
                <a:gd name="connsiteX15" fmla="*/ 360000 w 720000"/>
                <a:gd name="connsiteY15" fmla="*/ 0 h 72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720000" h="720000">
                  <a:moveTo>
                    <a:pt x="360000" y="0"/>
                  </a:moveTo>
                  <a:cubicBezTo>
                    <a:pt x="459412" y="0"/>
                    <a:pt x="549412" y="40294"/>
                    <a:pt x="614559" y="105441"/>
                  </a:cubicBezTo>
                  <a:lnTo>
                    <a:pt x="618965" y="110782"/>
                  </a:lnTo>
                  <a:lnTo>
                    <a:pt x="372777" y="535242"/>
                  </a:lnTo>
                  <a:lnTo>
                    <a:pt x="111548" y="274012"/>
                  </a:lnTo>
                  <a:cubicBezTo>
                    <a:pt x="106699" y="269163"/>
                    <a:pt x="98837" y="269163"/>
                    <a:pt x="93989" y="274012"/>
                  </a:cubicBezTo>
                  <a:lnTo>
                    <a:pt x="76762" y="291240"/>
                  </a:lnTo>
                  <a:cubicBezTo>
                    <a:pt x="71913" y="296088"/>
                    <a:pt x="71913" y="303950"/>
                    <a:pt x="76761" y="308799"/>
                  </a:cubicBezTo>
                  <a:lnTo>
                    <a:pt x="354151" y="586188"/>
                  </a:lnTo>
                  <a:cubicBezTo>
                    <a:pt x="372151" y="599562"/>
                    <a:pt x="387671" y="606114"/>
                    <a:pt x="408152" y="572361"/>
                  </a:cubicBezTo>
                  <a:lnTo>
                    <a:pt x="652363" y="151259"/>
                  </a:lnTo>
                  <a:lnTo>
                    <a:pt x="658518" y="158720"/>
                  </a:lnTo>
                  <a:cubicBezTo>
                    <a:pt x="697335" y="216177"/>
                    <a:pt x="720000" y="285442"/>
                    <a:pt x="720000" y="360000"/>
                  </a:cubicBezTo>
                  <a:cubicBezTo>
                    <a:pt x="720000" y="558823"/>
                    <a:pt x="558823" y="720000"/>
                    <a:pt x="360000" y="720000"/>
                  </a:cubicBezTo>
                  <a:cubicBezTo>
                    <a:pt x="161177" y="720000"/>
                    <a:pt x="0" y="558823"/>
                    <a:pt x="0" y="360000"/>
                  </a:cubicBezTo>
                  <a:cubicBezTo>
                    <a:pt x="0" y="161177"/>
                    <a:pt x="161177" y="0"/>
                    <a:pt x="36000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8000" tIns="72000" rIns="108000" bIns="72000" rtlCol="0" anchor="ctr"/>
            <a:lstStyle/>
            <a:p>
              <a:pPr algn="ctr">
                <a:lnSpc>
                  <a:spcPct val="110000"/>
                </a:lnSpc>
                <a:spcBef>
                  <a:spcPts val="600"/>
                </a:spcBef>
              </a:pPr>
              <a:endParaRPr lang="de-DE" sz="16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16" name="Gruppieren 15">
            <a:extLst>
              <a:ext uri="{FF2B5EF4-FFF2-40B4-BE49-F238E27FC236}">
                <a16:creationId xmlns:a16="http://schemas.microsoft.com/office/drawing/2014/main" id="{DCB3411A-D408-E702-42C2-9C183DDDC17F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10175478" y="1641400"/>
            <a:ext cx="449262" cy="449262"/>
            <a:chOff x="1814836" y="3622475"/>
            <a:chExt cx="628382" cy="628382"/>
          </a:xfrm>
        </p:grpSpPr>
        <p:sp>
          <p:nvSpPr>
            <p:cNvPr id="17" name="Freihandform: Form 370">
              <a:extLst>
                <a:ext uri="{FF2B5EF4-FFF2-40B4-BE49-F238E27FC236}">
                  <a16:creationId xmlns:a16="http://schemas.microsoft.com/office/drawing/2014/main" id="{84539949-0F9F-699F-6942-BA29FB84E3B4}"/>
                </a:ext>
              </a:extLst>
            </p:cNvPr>
            <p:cNvSpPr/>
            <p:nvPr/>
          </p:nvSpPr>
          <p:spPr bwMode="gray">
            <a:xfrm>
              <a:off x="1878656" y="3719160"/>
              <a:ext cx="505532" cy="424395"/>
            </a:xfrm>
            <a:custGeom>
              <a:avLst/>
              <a:gdLst>
                <a:gd name="connsiteX0" fmla="*/ 545840 w 579238"/>
                <a:gd name="connsiteY0" fmla="*/ 0 h 486272"/>
                <a:gd name="connsiteX1" fmla="*/ 579238 w 579238"/>
                <a:gd name="connsiteY1" fmla="*/ 40477 h 486272"/>
                <a:gd name="connsiteX2" fmla="*/ 335027 w 579238"/>
                <a:gd name="connsiteY2" fmla="*/ 461579 h 486272"/>
                <a:gd name="connsiteX3" fmla="*/ 281026 w 579238"/>
                <a:gd name="connsiteY3" fmla="*/ 475406 h 486272"/>
                <a:gd name="connsiteX4" fmla="*/ 3636 w 579238"/>
                <a:gd name="connsiteY4" fmla="*/ 198017 h 486272"/>
                <a:gd name="connsiteX5" fmla="*/ 3637 w 579238"/>
                <a:gd name="connsiteY5" fmla="*/ 180458 h 486272"/>
                <a:gd name="connsiteX6" fmla="*/ 20864 w 579238"/>
                <a:gd name="connsiteY6" fmla="*/ 163230 h 486272"/>
                <a:gd name="connsiteX7" fmla="*/ 38423 w 579238"/>
                <a:gd name="connsiteY7" fmla="*/ 163230 h 486272"/>
                <a:gd name="connsiteX8" fmla="*/ 299652 w 579238"/>
                <a:gd name="connsiteY8" fmla="*/ 424460 h 486272"/>
                <a:gd name="connsiteX9" fmla="*/ 545840 w 579238"/>
                <a:gd name="connsiteY9" fmla="*/ 0 h 4862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79238" h="486272">
                  <a:moveTo>
                    <a:pt x="545840" y="0"/>
                  </a:moveTo>
                  <a:lnTo>
                    <a:pt x="579238" y="40477"/>
                  </a:lnTo>
                  <a:lnTo>
                    <a:pt x="335027" y="461579"/>
                  </a:lnTo>
                  <a:cubicBezTo>
                    <a:pt x="314546" y="495332"/>
                    <a:pt x="299026" y="488780"/>
                    <a:pt x="281026" y="475406"/>
                  </a:cubicBezTo>
                  <a:lnTo>
                    <a:pt x="3636" y="198017"/>
                  </a:lnTo>
                  <a:cubicBezTo>
                    <a:pt x="-1212" y="193168"/>
                    <a:pt x="-1212" y="185306"/>
                    <a:pt x="3637" y="180458"/>
                  </a:cubicBezTo>
                  <a:lnTo>
                    <a:pt x="20864" y="163230"/>
                  </a:lnTo>
                  <a:cubicBezTo>
                    <a:pt x="25712" y="158381"/>
                    <a:pt x="33574" y="158381"/>
                    <a:pt x="38423" y="163230"/>
                  </a:cubicBezTo>
                  <a:lnTo>
                    <a:pt x="299652" y="424460"/>
                  </a:lnTo>
                  <a:lnTo>
                    <a:pt x="54584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8000" tIns="72000" rIns="108000" bIns="72000" rtlCol="0" anchor="ctr"/>
            <a:lstStyle/>
            <a:p>
              <a:pPr algn="ctr">
                <a:lnSpc>
                  <a:spcPct val="110000"/>
                </a:lnSpc>
                <a:spcBef>
                  <a:spcPts val="600"/>
                </a:spcBef>
              </a:pPr>
              <a:endParaRPr lang="de-DE" sz="1600" dirty="0">
                <a:solidFill>
                  <a:schemeClr val="tx1"/>
                </a:solidFill>
              </a:endParaRPr>
            </a:p>
          </p:txBody>
        </p:sp>
        <p:sp>
          <p:nvSpPr>
            <p:cNvPr id="18" name="Freihandform: Form 369">
              <a:extLst>
                <a:ext uri="{FF2B5EF4-FFF2-40B4-BE49-F238E27FC236}">
                  <a16:creationId xmlns:a16="http://schemas.microsoft.com/office/drawing/2014/main" id="{823B1600-8DEC-2528-4D9D-B7B08BB6F6CE}"/>
                </a:ext>
              </a:extLst>
            </p:cNvPr>
            <p:cNvSpPr/>
            <p:nvPr/>
          </p:nvSpPr>
          <p:spPr bwMode="gray">
            <a:xfrm>
              <a:off x="1814836" y="3622475"/>
              <a:ext cx="628382" cy="628382"/>
            </a:xfrm>
            <a:custGeom>
              <a:avLst/>
              <a:gdLst>
                <a:gd name="connsiteX0" fmla="*/ 360000 w 720000"/>
                <a:gd name="connsiteY0" fmla="*/ 0 h 720000"/>
                <a:gd name="connsiteX1" fmla="*/ 614559 w 720000"/>
                <a:gd name="connsiteY1" fmla="*/ 105441 h 720000"/>
                <a:gd name="connsiteX2" fmla="*/ 618965 w 720000"/>
                <a:gd name="connsiteY2" fmla="*/ 110782 h 720000"/>
                <a:gd name="connsiteX3" fmla="*/ 372777 w 720000"/>
                <a:gd name="connsiteY3" fmla="*/ 535242 h 720000"/>
                <a:gd name="connsiteX4" fmla="*/ 111548 w 720000"/>
                <a:gd name="connsiteY4" fmla="*/ 274012 h 720000"/>
                <a:gd name="connsiteX5" fmla="*/ 93989 w 720000"/>
                <a:gd name="connsiteY5" fmla="*/ 274012 h 720000"/>
                <a:gd name="connsiteX6" fmla="*/ 76762 w 720000"/>
                <a:gd name="connsiteY6" fmla="*/ 291240 h 720000"/>
                <a:gd name="connsiteX7" fmla="*/ 76761 w 720000"/>
                <a:gd name="connsiteY7" fmla="*/ 308799 h 720000"/>
                <a:gd name="connsiteX8" fmla="*/ 354151 w 720000"/>
                <a:gd name="connsiteY8" fmla="*/ 586188 h 720000"/>
                <a:gd name="connsiteX9" fmla="*/ 408152 w 720000"/>
                <a:gd name="connsiteY9" fmla="*/ 572361 h 720000"/>
                <a:gd name="connsiteX10" fmla="*/ 652363 w 720000"/>
                <a:gd name="connsiteY10" fmla="*/ 151259 h 720000"/>
                <a:gd name="connsiteX11" fmla="*/ 658518 w 720000"/>
                <a:gd name="connsiteY11" fmla="*/ 158720 h 720000"/>
                <a:gd name="connsiteX12" fmla="*/ 720000 w 720000"/>
                <a:gd name="connsiteY12" fmla="*/ 360000 h 720000"/>
                <a:gd name="connsiteX13" fmla="*/ 360000 w 720000"/>
                <a:gd name="connsiteY13" fmla="*/ 720000 h 720000"/>
                <a:gd name="connsiteX14" fmla="*/ 0 w 720000"/>
                <a:gd name="connsiteY14" fmla="*/ 360000 h 720000"/>
                <a:gd name="connsiteX15" fmla="*/ 360000 w 720000"/>
                <a:gd name="connsiteY15" fmla="*/ 0 h 72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720000" h="720000">
                  <a:moveTo>
                    <a:pt x="360000" y="0"/>
                  </a:moveTo>
                  <a:cubicBezTo>
                    <a:pt x="459412" y="0"/>
                    <a:pt x="549412" y="40294"/>
                    <a:pt x="614559" y="105441"/>
                  </a:cubicBezTo>
                  <a:lnTo>
                    <a:pt x="618965" y="110782"/>
                  </a:lnTo>
                  <a:lnTo>
                    <a:pt x="372777" y="535242"/>
                  </a:lnTo>
                  <a:lnTo>
                    <a:pt x="111548" y="274012"/>
                  </a:lnTo>
                  <a:cubicBezTo>
                    <a:pt x="106699" y="269163"/>
                    <a:pt x="98837" y="269163"/>
                    <a:pt x="93989" y="274012"/>
                  </a:cubicBezTo>
                  <a:lnTo>
                    <a:pt x="76762" y="291240"/>
                  </a:lnTo>
                  <a:cubicBezTo>
                    <a:pt x="71913" y="296088"/>
                    <a:pt x="71913" y="303950"/>
                    <a:pt x="76761" y="308799"/>
                  </a:cubicBezTo>
                  <a:lnTo>
                    <a:pt x="354151" y="586188"/>
                  </a:lnTo>
                  <a:cubicBezTo>
                    <a:pt x="372151" y="599562"/>
                    <a:pt x="387671" y="606114"/>
                    <a:pt x="408152" y="572361"/>
                  </a:cubicBezTo>
                  <a:lnTo>
                    <a:pt x="652363" y="151259"/>
                  </a:lnTo>
                  <a:lnTo>
                    <a:pt x="658518" y="158720"/>
                  </a:lnTo>
                  <a:cubicBezTo>
                    <a:pt x="697335" y="216177"/>
                    <a:pt x="720000" y="285442"/>
                    <a:pt x="720000" y="360000"/>
                  </a:cubicBezTo>
                  <a:cubicBezTo>
                    <a:pt x="720000" y="558823"/>
                    <a:pt x="558823" y="720000"/>
                    <a:pt x="360000" y="720000"/>
                  </a:cubicBezTo>
                  <a:cubicBezTo>
                    <a:pt x="161177" y="720000"/>
                    <a:pt x="0" y="558823"/>
                    <a:pt x="0" y="360000"/>
                  </a:cubicBezTo>
                  <a:cubicBezTo>
                    <a:pt x="0" y="161177"/>
                    <a:pt x="161177" y="0"/>
                    <a:pt x="36000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8000" tIns="72000" rIns="108000" bIns="72000" rtlCol="0" anchor="ctr"/>
            <a:lstStyle/>
            <a:p>
              <a:pPr algn="ctr">
                <a:lnSpc>
                  <a:spcPct val="110000"/>
                </a:lnSpc>
                <a:spcBef>
                  <a:spcPts val="600"/>
                </a:spcBef>
              </a:pPr>
              <a:endParaRPr lang="de-DE" sz="16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19" name="Gruppieren 18">
            <a:extLst>
              <a:ext uri="{FF2B5EF4-FFF2-40B4-BE49-F238E27FC236}">
                <a16:creationId xmlns:a16="http://schemas.microsoft.com/office/drawing/2014/main" id="{BB323068-FD83-74E0-7B65-BA8CB099A60A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7262318" y="1641400"/>
            <a:ext cx="449262" cy="449262"/>
            <a:chOff x="1814836" y="3622475"/>
            <a:chExt cx="628382" cy="628382"/>
          </a:xfrm>
        </p:grpSpPr>
        <p:sp>
          <p:nvSpPr>
            <p:cNvPr id="20" name="Freihandform: Form 370">
              <a:extLst>
                <a:ext uri="{FF2B5EF4-FFF2-40B4-BE49-F238E27FC236}">
                  <a16:creationId xmlns:a16="http://schemas.microsoft.com/office/drawing/2014/main" id="{451069A0-D451-C5CA-DEAB-C4298C07D65C}"/>
                </a:ext>
              </a:extLst>
            </p:cNvPr>
            <p:cNvSpPr/>
            <p:nvPr/>
          </p:nvSpPr>
          <p:spPr bwMode="gray">
            <a:xfrm>
              <a:off x="1878656" y="3719160"/>
              <a:ext cx="505532" cy="424395"/>
            </a:xfrm>
            <a:custGeom>
              <a:avLst/>
              <a:gdLst>
                <a:gd name="connsiteX0" fmla="*/ 545840 w 579238"/>
                <a:gd name="connsiteY0" fmla="*/ 0 h 486272"/>
                <a:gd name="connsiteX1" fmla="*/ 579238 w 579238"/>
                <a:gd name="connsiteY1" fmla="*/ 40477 h 486272"/>
                <a:gd name="connsiteX2" fmla="*/ 335027 w 579238"/>
                <a:gd name="connsiteY2" fmla="*/ 461579 h 486272"/>
                <a:gd name="connsiteX3" fmla="*/ 281026 w 579238"/>
                <a:gd name="connsiteY3" fmla="*/ 475406 h 486272"/>
                <a:gd name="connsiteX4" fmla="*/ 3636 w 579238"/>
                <a:gd name="connsiteY4" fmla="*/ 198017 h 486272"/>
                <a:gd name="connsiteX5" fmla="*/ 3637 w 579238"/>
                <a:gd name="connsiteY5" fmla="*/ 180458 h 486272"/>
                <a:gd name="connsiteX6" fmla="*/ 20864 w 579238"/>
                <a:gd name="connsiteY6" fmla="*/ 163230 h 486272"/>
                <a:gd name="connsiteX7" fmla="*/ 38423 w 579238"/>
                <a:gd name="connsiteY7" fmla="*/ 163230 h 486272"/>
                <a:gd name="connsiteX8" fmla="*/ 299652 w 579238"/>
                <a:gd name="connsiteY8" fmla="*/ 424460 h 486272"/>
                <a:gd name="connsiteX9" fmla="*/ 545840 w 579238"/>
                <a:gd name="connsiteY9" fmla="*/ 0 h 4862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79238" h="486272">
                  <a:moveTo>
                    <a:pt x="545840" y="0"/>
                  </a:moveTo>
                  <a:lnTo>
                    <a:pt x="579238" y="40477"/>
                  </a:lnTo>
                  <a:lnTo>
                    <a:pt x="335027" y="461579"/>
                  </a:lnTo>
                  <a:cubicBezTo>
                    <a:pt x="314546" y="495332"/>
                    <a:pt x="299026" y="488780"/>
                    <a:pt x="281026" y="475406"/>
                  </a:cubicBezTo>
                  <a:lnTo>
                    <a:pt x="3636" y="198017"/>
                  </a:lnTo>
                  <a:cubicBezTo>
                    <a:pt x="-1212" y="193168"/>
                    <a:pt x="-1212" y="185306"/>
                    <a:pt x="3637" y="180458"/>
                  </a:cubicBezTo>
                  <a:lnTo>
                    <a:pt x="20864" y="163230"/>
                  </a:lnTo>
                  <a:cubicBezTo>
                    <a:pt x="25712" y="158381"/>
                    <a:pt x="33574" y="158381"/>
                    <a:pt x="38423" y="163230"/>
                  </a:cubicBezTo>
                  <a:lnTo>
                    <a:pt x="299652" y="424460"/>
                  </a:lnTo>
                  <a:lnTo>
                    <a:pt x="54584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8000" tIns="72000" rIns="108000" bIns="72000" rtlCol="0" anchor="ctr"/>
            <a:lstStyle/>
            <a:p>
              <a:pPr algn="ctr">
                <a:lnSpc>
                  <a:spcPct val="110000"/>
                </a:lnSpc>
                <a:spcBef>
                  <a:spcPts val="600"/>
                </a:spcBef>
              </a:pPr>
              <a:endParaRPr lang="de-DE" sz="1600" dirty="0">
                <a:solidFill>
                  <a:schemeClr val="tx1"/>
                </a:solidFill>
              </a:endParaRPr>
            </a:p>
          </p:txBody>
        </p:sp>
        <p:sp>
          <p:nvSpPr>
            <p:cNvPr id="21" name="Freihandform: Form 369">
              <a:extLst>
                <a:ext uri="{FF2B5EF4-FFF2-40B4-BE49-F238E27FC236}">
                  <a16:creationId xmlns:a16="http://schemas.microsoft.com/office/drawing/2014/main" id="{7E8E6A64-52FA-066C-96CC-DBFF6BF61F74}"/>
                </a:ext>
              </a:extLst>
            </p:cNvPr>
            <p:cNvSpPr/>
            <p:nvPr/>
          </p:nvSpPr>
          <p:spPr bwMode="gray">
            <a:xfrm>
              <a:off x="1814836" y="3622475"/>
              <a:ext cx="628382" cy="628382"/>
            </a:xfrm>
            <a:custGeom>
              <a:avLst/>
              <a:gdLst>
                <a:gd name="connsiteX0" fmla="*/ 360000 w 720000"/>
                <a:gd name="connsiteY0" fmla="*/ 0 h 720000"/>
                <a:gd name="connsiteX1" fmla="*/ 614559 w 720000"/>
                <a:gd name="connsiteY1" fmla="*/ 105441 h 720000"/>
                <a:gd name="connsiteX2" fmla="*/ 618965 w 720000"/>
                <a:gd name="connsiteY2" fmla="*/ 110782 h 720000"/>
                <a:gd name="connsiteX3" fmla="*/ 372777 w 720000"/>
                <a:gd name="connsiteY3" fmla="*/ 535242 h 720000"/>
                <a:gd name="connsiteX4" fmla="*/ 111548 w 720000"/>
                <a:gd name="connsiteY4" fmla="*/ 274012 h 720000"/>
                <a:gd name="connsiteX5" fmla="*/ 93989 w 720000"/>
                <a:gd name="connsiteY5" fmla="*/ 274012 h 720000"/>
                <a:gd name="connsiteX6" fmla="*/ 76762 w 720000"/>
                <a:gd name="connsiteY6" fmla="*/ 291240 h 720000"/>
                <a:gd name="connsiteX7" fmla="*/ 76761 w 720000"/>
                <a:gd name="connsiteY7" fmla="*/ 308799 h 720000"/>
                <a:gd name="connsiteX8" fmla="*/ 354151 w 720000"/>
                <a:gd name="connsiteY8" fmla="*/ 586188 h 720000"/>
                <a:gd name="connsiteX9" fmla="*/ 408152 w 720000"/>
                <a:gd name="connsiteY9" fmla="*/ 572361 h 720000"/>
                <a:gd name="connsiteX10" fmla="*/ 652363 w 720000"/>
                <a:gd name="connsiteY10" fmla="*/ 151259 h 720000"/>
                <a:gd name="connsiteX11" fmla="*/ 658518 w 720000"/>
                <a:gd name="connsiteY11" fmla="*/ 158720 h 720000"/>
                <a:gd name="connsiteX12" fmla="*/ 720000 w 720000"/>
                <a:gd name="connsiteY12" fmla="*/ 360000 h 720000"/>
                <a:gd name="connsiteX13" fmla="*/ 360000 w 720000"/>
                <a:gd name="connsiteY13" fmla="*/ 720000 h 720000"/>
                <a:gd name="connsiteX14" fmla="*/ 0 w 720000"/>
                <a:gd name="connsiteY14" fmla="*/ 360000 h 720000"/>
                <a:gd name="connsiteX15" fmla="*/ 360000 w 720000"/>
                <a:gd name="connsiteY15" fmla="*/ 0 h 72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720000" h="720000">
                  <a:moveTo>
                    <a:pt x="360000" y="0"/>
                  </a:moveTo>
                  <a:cubicBezTo>
                    <a:pt x="459412" y="0"/>
                    <a:pt x="549412" y="40294"/>
                    <a:pt x="614559" y="105441"/>
                  </a:cubicBezTo>
                  <a:lnTo>
                    <a:pt x="618965" y="110782"/>
                  </a:lnTo>
                  <a:lnTo>
                    <a:pt x="372777" y="535242"/>
                  </a:lnTo>
                  <a:lnTo>
                    <a:pt x="111548" y="274012"/>
                  </a:lnTo>
                  <a:cubicBezTo>
                    <a:pt x="106699" y="269163"/>
                    <a:pt x="98837" y="269163"/>
                    <a:pt x="93989" y="274012"/>
                  </a:cubicBezTo>
                  <a:lnTo>
                    <a:pt x="76762" y="291240"/>
                  </a:lnTo>
                  <a:cubicBezTo>
                    <a:pt x="71913" y="296088"/>
                    <a:pt x="71913" y="303950"/>
                    <a:pt x="76761" y="308799"/>
                  </a:cubicBezTo>
                  <a:lnTo>
                    <a:pt x="354151" y="586188"/>
                  </a:lnTo>
                  <a:cubicBezTo>
                    <a:pt x="372151" y="599562"/>
                    <a:pt x="387671" y="606114"/>
                    <a:pt x="408152" y="572361"/>
                  </a:cubicBezTo>
                  <a:lnTo>
                    <a:pt x="652363" y="151259"/>
                  </a:lnTo>
                  <a:lnTo>
                    <a:pt x="658518" y="158720"/>
                  </a:lnTo>
                  <a:cubicBezTo>
                    <a:pt x="697335" y="216177"/>
                    <a:pt x="720000" y="285442"/>
                    <a:pt x="720000" y="360000"/>
                  </a:cubicBezTo>
                  <a:cubicBezTo>
                    <a:pt x="720000" y="558823"/>
                    <a:pt x="558823" y="720000"/>
                    <a:pt x="360000" y="720000"/>
                  </a:cubicBezTo>
                  <a:cubicBezTo>
                    <a:pt x="161177" y="720000"/>
                    <a:pt x="0" y="558823"/>
                    <a:pt x="0" y="360000"/>
                  </a:cubicBezTo>
                  <a:cubicBezTo>
                    <a:pt x="0" y="161177"/>
                    <a:pt x="161177" y="0"/>
                    <a:pt x="36000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8000" tIns="72000" rIns="108000" bIns="72000" rtlCol="0" anchor="ctr"/>
            <a:lstStyle/>
            <a:p>
              <a:pPr algn="ctr">
                <a:lnSpc>
                  <a:spcPct val="110000"/>
                </a:lnSpc>
                <a:spcBef>
                  <a:spcPts val="600"/>
                </a:spcBef>
              </a:pPr>
              <a:endParaRPr lang="de-DE" sz="16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22" name="Gruppieren 21">
            <a:extLst>
              <a:ext uri="{FF2B5EF4-FFF2-40B4-BE49-F238E27FC236}">
                <a16:creationId xmlns:a16="http://schemas.microsoft.com/office/drawing/2014/main" id="{03B94BEC-5022-006F-7133-C860DA0E48E1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7306072" y="3962328"/>
            <a:ext cx="449262" cy="449262"/>
            <a:chOff x="1814836" y="3622475"/>
            <a:chExt cx="628382" cy="628382"/>
          </a:xfrm>
        </p:grpSpPr>
        <p:sp>
          <p:nvSpPr>
            <p:cNvPr id="23" name="Freihandform: Form 370">
              <a:extLst>
                <a:ext uri="{FF2B5EF4-FFF2-40B4-BE49-F238E27FC236}">
                  <a16:creationId xmlns:a16="http://schemas.microsoft.com/office/drawing/2014/main" id="{D24BB58E-25D5-B1BF-DF62-5589ACFA8E95}"/>
                </a:ext>
              </a:extLst>
            </p:cNvPr>
            <p:cNvSpPr/>
            <p:nvPr/>
          </p:nvSpPr>
          <p:spPr bwMode="gray">
            <a:xfrm>
              <a:off x="1878656" y="3719160"/>
              <a:ext cx="505532" cy="424395"/>
            </a:xfrm>
            <a:custGeom>
              <a:avLst/>
              <a:gdLst>
                <a:gd name="connsiteX0" fmla="*/ 545840 w 579238"/>
                <a:gd name="connsiteY0" fmla="*/ 0 h 486272"/>
                <a:gd name="connsiteX1" fmla="*/ 579238 w 579238"/>
                <a:gd name="connsiteY1" fmla="*/ 40477 h 486272"/>
                <a:gd name="connsiteX2" fmla="*/ 335027 w 579238"/>
                <a:gd name="connsiteY2" fmla="*/ 461579 h 486272"/>
                <a:gd name="connsiteX3" fmla="*/ 281026 w 579238"/>
                <a:gd name="connsiteY3" fmla="*/ 475406 h 486272"/>
                <a:gd name="connsiteX4" fmla="*/ 3636 w 579238"/>
                <a:gd name="connsiteY4" fmla="*/ 198017 h 486272"/>
                <a:gd name="connsiteX5" fmla="*/ 3637 w 579238"/>
                <a:gd name="connsiteY5" fmla="*/ 180458 h 486272"/>
                <a:gd name="connsiteX6" fmla="*/ 20864 w 579238"/>
                <a:gd name="connsiteY6" fmla="*/ 163230 h 486272"/>
                <a:gd name="connsiteX7" fmla="*/ 38423 w 579238"/>
                <a:gd name="connsiteY7" fmla="*/ 163230 h 486272"/>
                <a:gd name="connsiteX8" fmla="*/ 299652 w 579238"/>
                <a:gd name="connsiteY8" fmla="*/ 424460 h 486272"/>
                <a:gd name="connsiteX9" fmla="*/ 545840 w 579238"/>
                <a:gd name="connsiteY9" fmla="*/ 0 h 4862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79238" h="486272">
                  <a:moveTo>
                    <a:pt x="545840" y="0"/>
                  </a:moveTo>
                  <a:lnTo>
                    <a:pt x="579238" y="40477"/>
                  </a:lnTo>
                  <a:lnTo>
                    <a:pt x="335027" y="461579"/>
                  </a:lnTo>
                  <a:cubicBezTo>
                    <a:pt x="314546" y="495332"/>
                    <a:pt x="299026" y="488780"/>
                    <a:pt x="281026" y="475406"/>
                  </a:cubicBezTo>
                  <a:lnTo>
                    <a:pt x="3636" y="198017"/>
                  </a:lnTo>
                  <a:cubicBezTo>
                    <a:pt x="-1212" y="193168"/>
                    <a:pt x="-1212" y="185306"/>
                    <a:pt x="3637" y="180458"/>
                  </a:cubicBezTo>
                  <a:lnTo>
                    <a:pt x="20864" y="163230"/>
                  </a:lnTo>
                  <a:cubicBezTo>
                    <a:pt x="25712" y="158381"/>
                    <a:pt x="33574" y="158381"/>
                    <a:pt x="38423" y="163230"/>
                  </a:cubicBezTo>
                  <a:lnTo>
                    <a:pt x="299652" y="424460"/>
                  </a:lnTo>
                  <a:lnTo>
                    <a:pt x="54584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8000" tIns="72000" rIns="108000" bIns="72000" rtlCol="0" anchor="ctr"/>
            <a:lstStyle/>
            <a:p>
              <a:pPr algn="ctr">
                <a:lnSpc>
                  <a:spcPct val="110000"/>
                </a:lnSpc>
                <a:spcBef>
                  <a:spcPts val="600"/>
                </a:spcBef>
              </a:pPr>
              <a:endParaRPr lang="de-DE" sz="1600" dirty="0">
                <a:solidFill>
                  <a:schemeClr val="tx1"/>
                </a:solidFill>
              </a:endParaRPr>
            </a:p>
          </p:txBody>
        </p:sp>
        <p:sp>
          <p:nvSpPr>
            <p:cNvPr id="24" name="Freihandform: Form 369">
              <a:extLst>
                <a:ext uri="{FF2B5EF4-FFF2-40B4-BE49-F238E27FC236}">
                  <a16:creationId xmlns:a16="http://schemas.microsoft.com/office/drawing/2014/main" id="{626EC385-4965-C4A7-A89C-C968A575DF73}"/>
                </a:ext>
              </a:extLst>
            </p:cNvPr>
            <p:cNvSpPr/>
            <p:nvPr/>
          </p:nvSpPr>
          <p:spPr bwMode="gray">
            <a:xfrm>
              <a:off x="1814836" y="3622475"/>
              <a:ext cx="628382" cy="628382"/>
            </a:xfrm>
            <a:custGeom>
              <a:avLst/>
              <a:gdLst>
                <a:gd name="connsiteX0" fmla="*/ 360000 w 720000"/>
                <a:gd name="connsiteY0" fmla="*/ 0 h 720000"/>
                <a:gd name="connsiteX1" fmla="*/ 614559 w 720000"/>
                <a:gd name="connsiteY1" fmla="*/ 105441 h 720000"/>
                <a:gd name="connsiteX2" fmla="*/ 618965 w 720000"/>
                <a:gd name="connsiteY2" fmla="*/ 110782 h 720000"/>
                <a:gd name="connsiteX3" fmla="*/ 372777 w 720000"/>
                <a:gd name="connsiteY3" fmla="*/ 535242 h 720000"/>
                <a:gd name="connsiteX4" fmla="*/ 111548 w 720000"/>
                <a:gd name="connsiteY4" fmla="*/ 274012 h 720000"/>
                <a:gd name="connsiteX5" fmla="*/ 93989 w 720000"/>
                <a:gd name="connsiteY5" fmla="*/ 274012 h 720000"/>
                <a:gd name="connsiteX6" fmla="*/ 76762 w 720000"/>
                <a:gd name="connsiteY6" fmla="*/ 291240 h 720000"/>
                <a:gd name="connsiteX7" fmla="*/ 76761 w 720000"/>
                <a:gd name="connsiteY7" fmla="*/ 308799 h 720000"/>
                <a:gd name="connsiteX8" fmla="*/ 354151 w 720000"/>
                <a:gd name="connsiteY8" fmla="*/ 586188 h 720000"/>
                <a:gd name="connsiteX9" fmla="*/ 408152 w 720000"/>
                <a:gd name="connsiteY9" fmla="*/ 572361 h 720000"/>
                <a:gd name="connsiteX10" fmla="*/ 652363 w 720000"/>
                <a:gd name="connsiteY10" fmla="*/ 151259 h 720000"/>
                <a:gd name="connsiteX11" fmla="*/ 658518 w 720000"/>
                <a:gd name="connsiteY11" fmla="*/ 158720 h 720000"/>
                <a:gd name="connsiteX12" fmla="*/ 720000 w 720000"/>
                <a:gd name="connsiteY12" fmla="*/ 360000 h 720000"/>
                <a:gd name="connsiteX13" fmla="*/ 360000 w 720000"/>
                <a:gd name="connsiteY13" fmla="*/ 720000 h 720000"/>
                <a:gd name="connsiteX14" fmla="*/ 0 w 720000"/>
                <a:gd name="connsiteY14" fmla="*/ 360000 h 720000"/>
                <a:gd name="connsiteX15" fmla="*/ 360000 w 720000"/>
                <a:gd name="connsiteY15" fmla="*/ 0 h 72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720000" h="720000">
                  <a:moveTo>
                    <a:pt x="360000" y="0"/>
                  </a:moveTo>
                  <a:cubicBezTo>
                    <a:pt x="459412" y="0"/>
                    <a:pt x="549412" y="40294"/>
                    <a:pt x="614559" y="105441"/>
                  </a:cubicBezTo>
                  <a:lnTo>
                    <a:pt x="618965" y="110782"/>
                  </a:lnTo>
                  <a:lnTo>
                    <a:pt x="372777" y="535242"/>
                  </a:lnTo>
                  <a:lnTo>
                    <a:pt x="111548" y="274012"/>
                  </a:lnTo>
                  <a:cubicBezTo>
                    <a:pt x="106699" y="269163"/>
                    <a:pt x="98837" y="269163"/>
                    <a:pt x="93989" y="274012"/>
                  </a:cubicBezTo>
                  <a:lnTo>
                    <a:pt x="76762" y="291240"/>
                  </a:lnTo>
                  <a:cubicBezTo>
                    <a:pt x="71913" y="296088"/>
                    <a:pt x="71913" y="303950"/>
                    <a:pt x="76761" y="308799"/>
                  </a:cubicBezTo>
                  <a:lnTo>
                    <a:pt x="354151" y="586188"/>
                  </a:lnTo>
                  <a:cubicBezTo>
                    <a:pt x="372151" y="599562"/>
                    <a:pt x="387671" y="606114"/>
                    <a:pt x="408152" y="572361"/>
                  </a:cubicBezTo>
                  <a:lnTo>
                    <a:pt x="652363" y="151259"/>
                  </a:lnTo>
                  <a:lnTo>
                    <a:pt x="658518" y="158720"/>
                  </a:lnTo>
                  <a:cubicBezTo>
                    <a:pt x="697335" y="216177"/>
                    <a:pt x="720000" y="285442"/>
                    <a:pt x="720000" y="360000"/>
                  </a:cubicBezTo>
                  <a:cubicBezTo>
                    <a:pt x="720000" y="558823"/>
                    <a:pt x="558823" y="720000"/>
                    <a:pt x="360000" y="720000"/>
                  </a:cubicBezTo>
                  <a:cubicBezTo>
                    <a:pt x="161177" y="720000"/>
                    <a:pt x="0" y="558823"/>
                    <a:pt x="0" y="360000"/>
                  </a:cubicBezTo>
                  <a:cubicBezTo>
                    <a:pt x="0" y="161177"/>
                    <a:pt x="161177" y="0"/>
                    <a:pt x="36000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8000" tIns="72000" rIns="108000" bIns="72000" rtlCol="0" anchor="ctr"/>
            <a:lstStyle/>
            <a:p>
              <a:pPr algn="ctr">
                <a:lnSpc>
                  <a:spcPct val="110000"/>
                </a:lnSpc>
                <a:spcBef>
                  <a:spcPts val="600"/>
                </a:spcBef>
              </a:pPr>
              <a:endParaRPr lang="de-DE" sz="16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25" name="Gruppieren 24">
            <a:extLst>
              <a:ext uri="{FF2B5EF4-FFF2-40B4-BE49-F238E27FC236}">
                <a16:creationId xmlns:a16="http://schemas.microsoft.com/office/drawing/2014/main" id="{F82F351D-978A-B6A2-3844-42BD2645558B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1565955" y="3962328"/>
            <a:ext cx="449262" cy="449262"/>
            <a:chOff x="1814836" y="3622475"/>
            <a:chExt cx="628382" cy="628382"/>
          </a:xfrm>
        </p:grpSpPr>
        <p:sp>
          <p:nvSpPr>
            <p:cNvPr id="26" name="Freihandform: Form 370">
              <a:extLst>
                <a:ext uri="{FF2B5EF4-FFF2-40B4-BE49-F238E27FC236}">
                  <a16:creationId xmlns:a16="http://schemas.microsoft.com/office/drawing/2014/main" id="{BD51CCB1-A409-C590-E888-04FA33D9D5D0}"/>
                </a:ext>
              </a:extLst>
            </p:cNvPr>
            <p:cNvSpPr/>
            <p:nvPr/>
          </p:nvSpPr>
          <p:spPr bwMode="gray">
            <a:xfrm>
              <a:off x="1878656" y="3719160"/>
              <a:ext cx="505532" cy="424395"/>
            </a:xfrm>
            <a:custGeom>
              <a:avLst/>
              <a:gdLst>
                <a:gd name="connsiteX0" fmla="*/ 545840 w 579238"/>
                <a:gd name="connsiteY0" fmla="*/ 0 h 486272"/>
                <a:gd name="connsiteX1" fmla="*/ 579238 w 579238"/>
                <a:gd name="connsiteY1" fmla="*/ 40477 h 486272"/>
                <a:gd name="connsiteX2" fmla="*/ 335027 w 579238"/>
                <a:gd name="connsiteY2" fmla="*/ 461579 h 486272"/>
                <a:gd name="connsiteX3" fmla="*/ 281026 w 579238"/>
                <a:gd name="connsiteY3" fmla="*/ 475406 h 486272"/>
                <a:gd name="connsiteX4" fmla="*/ 3636 w 579238"/>
                <a:gd name="connsiteY4" fmla="*/ 198017 h 486272"/>
                <a:gd name="connsiteX5" fmla="*/ 3637 w 579238"/>
                <a:gd name="connsiteY5" fmla="*/ 180458 h 486272"/>
                <a:gd name="connsiteX6" fmla="*/ 20864 w 579238"/>
                <a:gd name="connsiteY6" fmla="*/ 163230 h 486272"/>
                <a:gd name="connsiteX7" fmla="*/ 38423 w 579238"/>
                <a:gd name="connsiteY7" fmla="*/ 163230 h 486272"/>
                <a:gd name="connsiteX8" fmla="*/ 299652 w 579238"/>
                <a:gd name="connsiteY8" fmla="*/ 424460 h 486272"/>
                <a:gd name="connsiteX9" fmla="*/ 545840 w 579238"/>
                <a:gd name="connsiteY9" fmla="*/ 0 h 4862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79238" h="486272">
                  <a:moveTo>
                    <a:pt x="545840" y="0"/>
                  </a:moveTo>
                  <a:lnTo>
                    <a:pt x="579238" y="40477"/>
                  </a:lnTo>
                  <a:lnTo>
                    <a:pt x="335027" y="461579"/>
                  </a:lnTo>
                  <a:cubicBezTo>
                    <a:pt x="314546" y="495332"/>
                    <a:pt x="299026" y="488780"/>
                    <a:pt x="281026" y="475406"/>
                  </a:cubicBezTo>
                  <a:lnTo>
                    <a:pt x="3636" y="198017"/>
                  </a:lnTo>
                  <a:cubicBezTo>
                    <a:pt x="-1212" y="193168"/>
                    <a:pt x="-1212" y="185306"/>
                    <a:pt x="3637" y="180458"/>
                  </a:cubicBezTo>
                  <a:lnTo>
                    <a:pt x="20864" y="163230"/>
                  </a:lnTo>
                  <a:cubicBezTo>
                    <a:pt x="25712" y="158381"/>
                    <a:pt x="33574" y="158381"/>
                    <a:pt x="38423" y="163230"/>
                  </a:cubicBezTo>
                  <a:lnTo>
                    <a:pt x="299652" y="424460"/>
                  </a:lnTo>
                  <a:lnTo>
                    <a:pt x="54584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8000" tIns="72000" rIns="108000" bIns="72000" rtlCol="0" anchor="ctr"/>
            <a:lstStyle/>
            <a:p>
              <a:pPr algn="ctr">
                <a:lnSpc>
                  <a:spcPct val="110000"/>
                </a:lnSpc>
                <a:spcBef>
                  <a:spcPts val="600"/>
                </a:spcBef>
              </a:pPr>
              <a:endParaRPr lang="de-DE" sz="1600" dirty="0">
                <a:solidFill>
                  <a:schemeClr val="tx1"/>
                </a:solidFill>
              </a:endParaRPr>
            </a:p>
          </p:txBody>
        </p:sp>
        <p:sp>
          <p:nvSpPr>
            <p:cNvPr id="27" name="Freihandform: Form 369">
              <a:extLst>
                <a:ext uri="{FF2B5EF4-FFF2-40B4-BE49-F238E27FC236}">
                  <a16:creationId xmlns:a16="http://schemas.microsoft.com/office/drawing/2014/main" id="{8AD95015-D331-9D42-A46B-86C30BDE8ABF}"/>
                </a:ext>
              </a:extLst>
            </p:cNvPr>
            <p:cNvSpPr/>
            <p:nvPr/>
          </p:nvSpPr>
          <p:spPr bwMode="gray">
            <a:xfrm>
              <a:off x="1814836" y="3622475"/>
              <a:ext cx="628382" cy="628382"/>
            </a:xfrm>
            <a:custGeom>
              <a:avLst/>
              <a:gdLst>
                <a:gd name="connsiteX0" fmla="*/ 360000 w 720000"/>
                <a:gd name="connsiteY0" fmla="*/ 0 h 720000"/>
                <a:gd name="connsiteX1" fmla="*/ 614559 w 720000"/>
                <a:gd name="connsiteY1" fmla="*/ 105441 h 720000"/>
                <a:gd name="connsiteX2" fmla="*/ 618965 w 720000"/>
                <a:gd name="connsiteY2" fmla="*/ 110782 h 720000"/>
                <a:gd name="connsiteX3" fmla="*/ 372777 w 720000"/>
                <a:gd name="connsiteY3" fmla="*/ 535242 h 720000"/>
                <a:gd name="connsiteX4" fmla="*/ 111548 w 720000"/>
                <a:gd name="connsiteY4" fmla="*/ 274012 h 720000"/>
                <a:gd name="connsiteX5" fmla="*/ 93989 w 720000"/>
                <a:gd name="connsiteY5" fmla="*/ 274012 h 720000"/>
                <a:gd name="connsiteX6" fmla="*/ 76762 w 720000"/>
                <a:gd name="connsiteY6" fmla="*/ 291240 h 720000"/>
                <a:gd name="connsiteX7" fmla="*/ 76761 w 720000"/>
                <a:gd name="connsiteY7" fmla="*/ 308799 h 720000"/>
                <a:gd name="connsiteX8" fmla="*/ 354151 w 720000"/>
                <a:gd name="connsiteY8" fmla="*/ 586188 h 720000"/>
                <a:gd name="connsiteX9" fmla="*/ 408152 w 720000"/>
                <a:gd name="connsiteY9" fmla="*/ 572361 h 720000"/>
                <a:gd name="connsiteX10" fmla="*/ 652363 w 720000"/>
                <a:gd name="connsiteY10" fmla="*/ 151259 h 720000"/>
                <a:gd name="connsiteX11" fmla="*/ 658518 w 720000"/>
                <a:gd name="connsiteY11" fmla="*/ 158720 h 720000"/>
                <a:gd name="connsiteX12" fmla="*/ 720000 w 720000"/>
                <a:gd name="connsiteY12" fmla="*/ 360000 h 720000"/>
                <a:gd name="connsiteX13" fmla="*/ 360000 w 720000"/>
                <a:gd name="connsiteY13" fmla="*/ 720000 h 720000"/>
                <a:gd name="connsiteX14" fmla="*/ 0 w 720000"/>
                <a:gd name="connsiteY14" fmla="*/ 360000 h 720000"/>
                <a:gd name="connsiteX15" fmla="*/ 360000 w 720000"/>
                <a:gd name="connsiteY15" fmla="*/ 0 h 72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720000" h="720000">
                  <a:moveTo>
                    <a:pt x="360000" y="0"/>
                  </a:moveTo>
                  <a:cubicBezTo>
                    <a:pt x="459412" y="0"/>
                    <a:pt x="549412" y="40294"/>
                    <a:pt x="614559" y="105441"/>
                  </a:cubicBezTo>
                  <a:lnTo>
                    <a:pt x="618965" y="110782"/>
                  </a:lnTo>
                  <a:lnTo>
                    <a:pt x="372777" y="535242"/>
                  </a:lnTo>
                  <a:lnTo>
                    <a:pt x="111548" y="274012"/>
                  </a:lnTo>
                  <a:cubicBezTo>
                    <a:pt x="106699" y="269163"/>
                    <a:pt x="98837" y="269163"/>
                    <a:pt x="93989" y="274012"/>
                  </a:cubicBezTo>
                  <a:lnTo>
                    <a:pt x="76762" y="291240"/>
                  </a:lnTo>
                  <a:cubicBezTo>
                    <a:pt x="71913" y="296088"/>
                    <a:pt x="71913" y="303950"/>
                    <a:pt x="76761" y="308799"/>
                  </a:cubicBezTo>
                  <a:lnTo>
                    <a:pt x="354151" y="586188"/>
                  </a:lnTo>
                  <a:cubicBezTo>
                    <a:pt x="372151" y="599562"/>
                    <a:pt x="387671" y="606114"/>
                    <a:pt x="408152" y="572361"/>
                  </a:cubicBezTo>
                  <a:lnTo>
                    <a:pt x="652363" y="151259"/>
                  </a:lnTo>
                  <a:lnTo>
                    <a:pt x="658518" y="158720"/>
                  </a:lnTo>
                  <a:cubicBezTo>
                    <a:pt x="697335" y="216177"/>
                    <a:pt x="720000" y="285442"/>
                    <a:pt x="720000" y="360000"/>
                  </a:cubicBezTo>
                  <a:cubicBezTo>
                    <a:pt x="720000" y="558823"/>
                    <a:pt x="558823" y="720000"/>
                    <a:pt x="360000" y="720000"/>
                  </a:cubicBezTo>
                  <a:cubicBezTo>
                    <a:pt x="161177" y="720000"/>
                    <a:pt x="0" y="558823"/>
                    <a:pt x="0" y="360000"/>
                  </a:cubicBezTo>
                  <a:cubicBezTo>
                    <a:pt x="0" y="161177"/>
                    <a:pt x="161177" y="0"/>
                    <a:pt x="36000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8000" tIns="72000" rIns="108000" bIns="72000" rtlCol="0" anchor="ctr"/>
            <a:lstStyle/>
            <a:p>
              <a:pPr algn="ctr">
                <a:lnSpc>
                  <a:spcPct val="110000"/>
                </a:lnSpc>
                <a:spcBef>
                  <a:spcPts val="600"/>
                </a:spcBef>
              </a:pPr>
              <a:endParaRPr lang="de-DE" sz="1600" dirty="0">
                <a:solidFill>
                  <a:schemeClr val="tx1"/>
                </a:solidFill>
              </a:endParaRPr>
            </a:p>
          </p:txBody>
        </p:sp>
      </p:grpSp>
      <p:sp>
        <p:nvSpPr>
          <p:cNvPr id="29" name="Textplatzhalter 28">
            <a:extLst>
              <a:ext uri="{FF2B5EF4-FFF2-40B4-BE49-F238E27FC236}">
                <a16:creationId xmlns:a16="http://schemas.microsoft.com/office/drawing/2014/main" id="{4E57EF91-E8C2-3576-C496-B36B2EA6C20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680638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Rechteck 74">
            <a:extLst>
              <a:ext uri="{FF2B5EF4-FFF2-40B4-BE49-F238E27FC236}">
                <a16:creationId xmlns:a16="http://schemas.microsoft.com/office/drawing/2014/main" id="{F65E8C0A-C865-524C-2E66-920D0FBD5775}"/>
              </a:ext>
            </a:extLst>
          </p:cNvPr>
          <p:cNvSpPr/>
          <p:nvPr/>
        </p:nvSpPr>
        <p:spPr>
          <a:xfrm>
            <a:off x="6271145" y="1478683"/>
            <a:ext cx="2640013" cy="1668407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108000" rIns="108000" bIns="108000" rtlCol="0" anchor="t" anchorCtr="0"/>
          <a:lstStyle/>
          <a:p>
            <a:pPr marL="180000" indent="-180000" algn="l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de-DE" sz="1600" dirty="0">
              <a:solidFill>
                <a:schemeClr val="tx1"/>
              </a:solidFill>
            </a:endParaRPr>
          </a:p>
        </p:txBody>
      </p:sp>
      <p:sp>
        <p:nvSpPr>
          <p:cNvPr id="61" name="Rechteck 60">
            <a:extLst>
              <a:ext uri="{FF2B5EF4-FFF2-40B4-BE49-F238E27FC236}">
                <a16:creationId xmlns:a16="http://schemas.microsoft.com/office/drawing/2014/main" id="{4EC267F0-527D-9FFA-D7D3-B1FEBE63E6CA}"/>
              </a:ext>
            </a:extLst>
          </p:cNvPr>
          <p:cNvSpPr/>
          <p:nvPr/>
        </p:nvSpPr>
        <p:spPr>
          <a:xfrm>
            <a:off x="407988" y="3443562"/>
            <a:ext cx="2640013" cy="1668407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108000" rIns="108000" bIns="108000" rtlCol="0" anchor="t" anchorCtr="0"/>
          <a:lstStyle/>
          <a:p>
            <a:pPr algn="ctr">
              <a:lnSpc>
                <a:spcPct val="100000"/>
              </a:lnSpc>
              <a:spcBef>
                <a:spcPts val="600"/>
              </a:spcBef>
            </a:pPr>
            <a:r>
              <a:rPr lang="de-DE" sz="1600" dirty="0">
                <a:solidFill>
                  <a:schemeClr val="accent1"/>
                </a:solidFill>
              </a:rPr>
              <a:t>Solide und </a:t>
            </a:r>
            <a:br>
              <a:rPr lang="de-DE" sz="1600" dirty="0">
                <a:solidFill>
                  <a:schemeClr val="accent1"/>
                </a:solidFill>
              </a:rPr>
            </a:br>
            <a:r>
              <a:rPr lang="de-DE" sz="1600" dirty="0">
                <a:solidFill>
                  <a:schemeClr val="accent1"/>
                </a:solidFill>
              </a:rPr>
              <a:t>substanzstark</a:t>
            </a:r>
          </a:p>
          <a:p>
            <a:pPr algn="ctr">
              <a:lnSpc>
                <a:spcPct val="100000"/>
              </a:lnSpc>
              <a:spcBef>
                <a:spcPts val="600"/>
              </a:spcBef>
            </a:pPr>
            <a:br>
              <a:rPr lang="de-DE" sz="1400" dirty="0">
                <a:solidFill>
                  <a:schemeClr val="tx1"/>
                </a:solidFill>
              </a:rPr>
            </a:br>
            <a:r>
              <a:rPr lang="de-DE" sz="1400" dirty="0">
                <a:solidFill>
                  <a:schemeClr val="tx1"/>
                </a:solidFill>
              </a:rPr>
              <a:t>Kapitalanlagebestand von </a:t>
            </a:r>
          </a:p>
          <a:p>
            <a:pPr algn="ctr">
              <a:lnSpc>
                <a:spcPct val="150000"/>
              </a:lnSpc>
              <a:spcBef>
                <a:spcPts val="600"/>
              </a:spcBef>
            </a:pPr>
            <a:r>
              <a:rPr lang="de-DE" sz="1600" b="1" dirty="0">
                <a:solidFill>
                  <a:schemeClr val="accent1"/>
                </a:solidFill>
              </a:rPr>
              <a:t>13 Mrd. EUR</a:t>
            </a:r>
          </a:p>
        </p:txBody>
      </p:sp>
      <p:sp>
        <p:nvSpPr>
          <p:cNvPr id="76" name="Rechteck 75">
            <a:extLst>
              <a:ext uri="{FF2B5EF4-FFF2-40B4-BE49-F238E27FC236}">
                <a16:creationId xmlns:a16="http://schemas.microsoft.com/office/drawing/2014/main" id="{4E95C71B-DA08-EC24-DF46-AC4FA4067A12}"/>
              </a:ext>
            </a:extLst>
          </p:cNvPr>
          <p:cNvSpPr/>
          <p:nvPr/>
        </p:nvSpPr>
        <p:spPr>
          <a:xfrm>
            <a:off x="6274735" y="3443562"/>
            <a:ext cx="2640013" cy="1668407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108000" rIns="108000" bIns="108000" rtlCol="0" anchor="t" anchorCtr="0"/>
          <a:lstStyle/>
          <a:p>
            <a:pPr algn="ctr">
              <a:lnSpc>
                <a:spcPct val="100000"/>
              </a:lnSpc>
              <a:spcBef>
                <a:spcPts val="600"/>
              </a:spcBef>
            </a:pPr>
            <a:r>
              <a:rPr lang="de-DE" sz="1600" dirty="0">
                <a:solidFill>
                  <a:schemeClr val="accent1"/>
                </a:solidFill>
              </a:rPr>
              <a:t>Sicherheit</a:t>
            </a:r>
            <a:br>
              <a:rPr lang="de-DE" sz="1600" dirty="0">
                <a:solidFill>
                  <a:schemeClr val="accent1"/>
                </a:solidFill>
              </a:rPr>
            </a:br>
            <a:r>
              <a:rPr lang="de-DE" sz="1600" dirty="0">
                <a:solidFill>
                  <a:schemeClr val="accent1"/>
                </a:solidFill>
              </a:rPr>
              <a:t>für unsere Kunden</a:t>
            </a:r>
          </a:p>
          <a:p>
            <a:pPr algn="ctr">
              <a:lnSpc>
                <a:spcPct val="100000"/>
              </a:lnSpc>
              <a:spcBef>
                <a:spcPts val="600"/>
              </a:spcBef>
            </a:pPr>
            <a:br>
              <a:rPr lang="de-DE" sz="1400" dirty="0">
                <a:solidFill>
                  <a:schemeClr val="tx1"/>
                </a:solidFill>
              </a:rPr>
            </a:br>
            <a:r>
              <a:rPr lang="de-DE" sz="1400" dirty="0" err="1">
                <a:solidFill>
                  <a:schemeClr val="tx1"/>
                </a:solidFill>
              </a:rPr>
              <a:t>Solvenzquote</a:t>
            </a:r>
            <a:r>
              <a:rPr lang="de-DE" sz="1400" dirty="0">
                <a:solidFill>
                  <a:schemeClr val="tx1"/>
                </a:solidFill>
              </a:rPr>
              <a:t> von </a:t>
            </a:r>
          </a:p>
          <a:p>
            <a:pPr algn="ctr">
              <a:lnSpc>
                <a:spcPct val="150000"/>
              </a:lnSpc>
              <a:spcBef>
                <a:spcPts val="600"/>
              </a:spcBef>
            </a:pPr>
            <a:r>
              <a:rPr lang="de-DE" sz="1600" b="1" dirty="0">
                <a:solidFill>
                  <a:schemeClr val="accent1"/>
                </a:solidFill>
              </a:rPr>
              <a:t>385 %</a:t>
            </a:r>
          </a:p>
        </p:txBody>
      </p:sp>
      <p:sp>
        <p:nvSpPr>
          <p:cNvPr id="77" name="Rechteck 76">
            <a:extLst>
              <a:ext uri="{FF2B5EF4-FFF2-40B4-BE49-F238E27FC236}">
                <a16:creationId xmlns:a16="http://schemas.microsoft.com/office/drawing/2014/main" id="{774F3BB0-D2CE-C5DC-66C4-225325B1D7A2}"/>
              </a:ext>
            </a:extLst>
          </p:cNvPr>
          <p:cNvSpPr/>
          <p:nvPr/>
        </p:nvSpPr>
        <p:spPr>
          <a:xfrm>
            <a:off x="3280843" y="3436737"/>
            <a:ext cx="2640013" cy="1668407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108000" rIns="108000" bIns="108000" rtlCol="0" anchor="t" anchorCtr="0"/>
          <a:lstStyle/>
          <a:p>
            <a:pPr algn="ctr">
              <a:lnSpc>
                <a:spcPct val="100000"/>
              </a:lnSpc>
              <a:spcBef>
                <a:spcPts val="600"/>
              </a:spcBef>
            </a:pPr>
            <a:endParaRPr lang="de-DE" sz="1600" dirty="0">
              <a:solidFill>
                <a:schemeClr val="tx1"/>
              </a:solidFill>
            </a:endParaRPr>
          </a:p>
        </p:txBody>
      </p:sp>
      <p:sp>
        <p:nvSpPr>
          <p:cNvPr id="78" name="Rechteck 77">
            <a:extLst>
              <a:ext uri="{FF2B5EF4-FFF2-40B4-BE49-F238E27FC236}">
                <a16:creationId xmlns:a16="http://schemas.microsoft.com/office/drawing/2014/main" id="{BEC966D1-7BEE-F0D6-3B07-ED4AC9E8D747}"/>
              </a:ext>
            </a:extLst>
          </p:cNvPr>
          <p:cNvSpPr/>
          <p:nvPr/>
        </p:nvSpPr>
        <p:spPr>
          <a:xfrm>
            <a:off x="9104851" y="3436738"/>
            <a:ext cx="2640013" cy="1668407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108000" rIns="108000" bIns="108000" rtlCol="0" anchor="t" anchorCtr="0"/>
          <a:lstStyle/>
          <a:p>
            <a:pPr algn="ctr">
              <a:lnSpc>
                <a:spcPct val="100000"/>
              </a:lnSpc>
              <a:spcBef>
                <a:spcPts val="600"/>
              </a:spcBef>
            </a:pPr>
            <a:endParaRPr lang="de-DE" sz="1600" dirty="0">
              <a:solidFill>
                <a:schemeClr val="tx1"/>
              </a:solidFill>
            </a:endParaRPr>
          </a:p>
        </p:txBody>
      </p:sp>
      <p:sp>
        <p:nvSpPr>
          <p:cNvPr id="79" name="Rechteck 78">
            <a:extLst>
              <a:ext uri="{FF2B5EF4-FFF2-40B4-BE49-F238E27FC236}">
                <a16:creationId xmlns:a16="http://schemas.microsoft.com/office/drawing/2014/main" id="{39DC4E49-8B20-A65A-EC5B-C67FB4FA31AB}"/>
              </a:ext>
            </a:extLst>
          </p:cNvPr>
          <p:cNvSpPr/>
          <p:nvPr/>
        </p:nvSpPr>
        <p:spPr>
          <a:xfrm>
            <a:off x="9104850" y="1484312"/>
            <a:ext cx="2640013" cy="1668407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108000" rIns="108000" bIns="108000" rtlCol="0" anchor="t" anchorCtr="0"/>
          <a:lstStyle/>
          <a:p>
            <a:pPr algn="ctr">
              <a:lnSpc>
                <a:spcPct val="100000"/>
              </a:lnSpc>
              <a:spcBef>
                <a:spcPts val="600"/>
              </a:spcBef>
            </a:pPr>
            <a:endParaRPr lang="de-DE" sz="1600" dirty="0">
              <a:solidFill>
                <a:schemeClr val="tx1"/>
              </a:solidFill>
            </a:endParaRPr>
          </a:p>
        </p:txBody>
      </p:sp>
      <p:sp>
        <p:nvSpPr>
          <p:cNvPr id="81" name="Rechteck 80">
            <a:extLst>
              <a:ext uri="{FF2B5EF4-FFF2-40B4-BE49-F238E27FC236}">
                <a16:creationId xmlns:a16="http://schemas.microsoft.com/office/drawing/2014/main" id="{D8A758A5-94E0-11AA-D483-A9F515F3DE18}"/>
              </a:ext>
            </a:extLst>
          </p:cNvPr>
          <p:cNvSpPr/>
          <p:nvPr/>
        </p:nvSpPr>
        <p:spPr>
          <a:xfrm>
            <a:off x="3319992" y="1478683"/>
            <a:ext cx="2640013" cy="1668407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108000" rIns="108000" bIns="108000" rtlCol="0" anchor="t" anchorCtr="0"/>
          <a:lstStyle/>
          <a:p>
            <a:pPr algn="ctr">
              <a:lnSpc>
                <a:spcPct val="100000"/>
              </a:lnSpc>
              <a:spcBef>
                <a:spcPts val="600"/>
              </a:spcBef>
            </a:pPr>
            <a:endParaRPr lang="de-DE" sz="1600" dirty="0">
              <a:solidFill>
                <a:schemeClr val="tx1"/>
              </a:solidFill>
            </a:endParaRPr>
          </a:p>
        </p:txBody>
      </p:sp>
      <p:sp>
        <p:nvSpPr>
          <p:cNvPr id="82" name="Rechteck 81">
            <a:extLst>
              <a:ext uri="{FF2B5EF4-FFF2-40B4-BE49-F238E27FC236}">
                <a16:creationId xmlns:a16="http://schemas.microsoft.com/office/drawing/2014/main" id="{F66E6BCD-0331-1E48-6B18-E444EE7DACE7}"/>
              </a:ext>
            </a:extLst>
          </p:cNvPr>
          <p:cNvSpPr/>
          <p:nvPr/>
        </p:nvSpPr>
        <p:spPr>
          <a:xfrm>
            <a:off x="6231996" y="1478683"/>
            <a:ext cx="2640013" cy="1668407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108000" rIns="108000" bIns="108000" rtlCol="0" anchor="t" anchorCtr="0"/>
          <a:lstStyle/>
          <a:p>
            <a:pPr algn="ctr">
              <a:lnSpc>
                <a:spcPct val="100000"/>
              </a:lnSpc>
              <a:spcBef>
                <a:spcPts val="600"/>
              </a:spcBef>
            </a:pPr>
            <a:endParaRPr lang="de-DE" sz="1600" dirty="0">
              <a:solidFill>
                <a:schemeClr val="tx1"/>
              </a:solidFill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C90690FB-2F63-C89F-4056-52793F1A83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Die HanseMerkur ist krisenfest und wachstumsstark</a:t>
            </a:r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DA89DA76-8D5F-C4DB-41DE-9E8363DF91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Company Fit, bKV Budgettarife</a:t>
            </a:r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E11F6401-983C-AFBE-DE22-5568F38A6A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D899ED-E07B-4111-BFEA-7E6553FCF2CE}" type="slidenum">
              <a:rPr lang="de-DE" smtClean="0"/>
              <a:pPr/>
              <a:t>5</a:t>
            </a:fld>
            <a:endParaRPr lang="de-DE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7D03F2C-5C57-3727-7B58-144630336FF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7" name="Rechteck 56">
            <a:extLst>
              <a:ext uri="{FF2B5EF4-FFF2-40B4-BE49-F238E27FC236}">
                <a16:creationId xmlns:a16="http://schemas.microsoft.com/office/drawing/2014/main" id="{0D2D6245-7F3E-AF39-78D3-A91C943217F8}"/>
              </a:ext>
            </a:extLst>
          </p:cNvPr>
          <p:cNvSpPr/>
          <p:nvPr/>
        </p:nvSpPr>
        <p:spPr>
          <a:xfrm>
            <a:off x="407987" y="1484313"/>
            <a:ext cx="2640013" cy="166840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108000" rIns="108000" bIns="108000" rtlCol="0" anchor="t" anchorCtr="0"/>
          <a:lstStyle/>
          <a:p>
            <a:pPr algn="l">
              <a:lnSpc>
                <a:spcPct val="100000"/>
              </a:lnSpc>
              <a:spcBef>
                <a:spcPts val="600"/>
              </a:spcBef>
            </a:pPr>
            <a:endParaRPr lang="de-DE" sz="1600" dirty="0">
              <a:solidFill>
                <a:schemeClr val="tx1"/>
              </a:solidFill>
            </a:endParaRPr>
          </a:p>
        </p:txBody>
      </p:sp>
      <p:sp>
        <p:nvSpPr>
          <p:cNvPr id="59" name="Rechteck 58">
            <a:extLst>
              <a:ext uri="{FF2B5EF4-FFF2-40B4-BE49-F238E27FC236}">
                <a16:creationId xmlns:a16="http://schemas.microsoft.com/office/drawing/2014/main" id="{9E9BDB84-0EE7-E3EE-E7FA-ACBAC3FDD93E}"/>
              </a:ext>
            </a:extLst>
          </p:cNvPr>
          <p:cNvSpPr/>
          <p:nvPr/>
        </p:nvSpPr>
        <p:spPr>
          <a:xfrm>
            <a:off x="3319992" y="3443561"/>
            <a:ext cx="2640013" cy="1668407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108000" rIns="108000" bIns="108000" rtlCol="0" anchor="t" anchorCtr="0"/>
          <a:lstStyle/>
          <a:p>
            <a:pPr algn="ctr">
              <a:lnSpc>
                <a:spcPct val="100000"/>
              </a:lnSpc>
              <a:spcBef>
                <a:spcPts val="600"/>
              </a:spcBef>
            </a:pPr>
            <a:r>
              <a:rPr lang="de-DE" sz="1600" dirty="0">
                <a:solidFill>
                  <a:schemeClr val="accent1"/>
                </a:solidFill>
              </a:rPr>
              <a:t>Finanzielle </a:t>
            </a:r>
            <a:br>
              <a:rPr lang="de-DE" sz="1600" dirty="0">
                <a:solidFill>
                  <a:schemeClr val="accent1"/>
                </a:solidFill>
              </a:rPr>
            </a:br>
            <a:r>
              <a:rPr lang="de-DE" sz="1600" dirty="0">
                <a:solidFill>
                  <a:schemeClr val="accent1"/>
                </a:solidFill>
              </a:rPr>
              <a:t>Stärke</a:t>
            </a:r>
          </a:p>
          <a:p>
            <a:pPr algn="ctr">
              <a:lnSpc>
                <a:spcPct val="100000"/>
              </a:lnSpc>
              <a:spcBef>
                <a:spcPts val="600"/>
              </a:spcBef>
            </a:pPr>
            <a:br>
              <a:rPr lang="de-DE" sz="1400" dirty="0">
                <a:solidFill>
                  <a:schemeClr val="tx1"/>
                </a:solidFill>
              </a:rPr>
            </a:br>
            <a:r>
              <a:rPr lang="de-DE" sz="1400" dirty="0">
                <a:solidFill>
                  <a:schemeClr val="tx1"/>
                </a:solidFill>
              </a:rPr>
              <a:t>Konzern-Eigenkapital</a:t>
            </a:r>
          </a:p>
          <a:p>
            <a:pPr algn="ctr">
              <a:lnSpc>
                <a:spcPct val="150000"/>
              </a:lnSpc>
              <a:spcBef>
                <a:spcPts val="600"/>
              </a:spcBef>
            </a:pPr>
            <a:r>
              <a:rPr lang="de-DE" sz="1600" b="1" dirty="0">
                <a:solidFill>
                  <a:schemeClr val="accent1"/>
                </a:solidFill>
              </a:rPr>
              <a:t>1 Mrd. EUR</a:t>
            </a:r>
          </a:p>
        </p:txBody>
      </p:sp>
      <p:sp>
        <p:nvSpPr>
          <p:cNvPr id="60" name="Rechteck 59">
            <a:extLst>
              <a:ext uri="{FF2B5EF4-FFF2-40B4-BE49-F238E27FC236}">
                <a16:creationId xmlns:a16="http://schemas.microsoft.com/office/drawing/2014/main" id="{DBB940CC-B7DB-6C89-68C2-463541DF0D41}"/>
              </a:ext>
            </a:extLst>
          </p:cNvPr>
          <p:cNvSpPr/>
          <p:nvPr/>
        </p:nvSpPr>
        <p:spPr>
          <a:xfrm>
            <a:off x="9144000" y="3443562"/>
            <a:ext cx="2640013" cy="1668407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108000" rIns="108000" bIns="108000" rtlCol="0" anchor="t" anchorCtr="0"/>
          <a:lstStyle/>
          <a:p>
            <a:pPr algn="ctr">
              <a:lnSpc>
                <a:spcPct val="100000"/>
              </a:lnSpc>
              <a:spcBef>
                <a:spcPts val="600"/>
              </a:spcBef>
            </a:pPr>
            <a:r>
              <a:rPr lang="de-DE" sz="1600" dirty="0">
                <a:solidFill>
                  <a:schemeClr val="accent1"/>
                </a:solidFill>
              </a:rPr>
              <a:t>Verantwortliches </a:t>
            </a:r>
            <a:br>
              <a:rPr lang="de-DE" sz="1600" dirty="0">
                <a:solidFill>
                  <a:schemeClr val="accent1"/>
                </a:solidFill>
              </a:rPr>
            </a:br>
            <a:r>
              <a:rPr lang="de-DE" sz="1600" dirty="0">
                <a:solidFill>
                  <a:schemeClr val="accent1"/>
                </a:solidFill>
              </a:rPr>
              <a:t>Handeln</a:t>
            </a:r>
          </a:p>
          <a:p>
            <a:pPr algn="ctr">
              <a:lnSpc>
                <a:spcPct val="100000"/>
              </a:lnSpc>
              <a:spcBef>
                <a:spcPts val="600"/>
              </a:spcBef>
            </a:pPr>
            <a:r>
              <a:rPr lang="de-DE" sz="1400" dirty="0">
                <a:solidFill>
                  <a:schemeClr val="tx1"/>
                </a:solidFill>
              </a:rPr>
              <a:t>Nachhaltigkeit ist fest in der </a:t>
            </a:r>
          </a:p>
          <a:p>
            <a:pPr algn="ctr">
              <a:lnSpc>
                <a:spcPct val="100000"/>
              </a:lnSpc>
              <a:spcBef>
                <a:spcPts val="600"/>
              </a:spcBef>
            </a:pPr>
            <a:r>
              <a:rPr lang="de-DE" sz="1600" b="1" dirty="0">
                <a:solidFill>
                  <a:schemeClr val="accent1"/>
                </a:solidFill>
              </a:rPr>
              <a:t>Unternehmensstrategie</a:t>
            </a:r>
          </a:p>
          <a:p>
            <a:pPr algn="ctr">
              <a:lnSpc>
                <a:spcPct val="100000"/>
              </a:lnSpc>
              <a:spcBef>
                <a:spcPts val="600"/>
              </a:spcBef>
            </a:pPr>
            <a:r>
              <a:rPr lang="de-DE" sz="1400" dirty="0">
                <a:solidFill>
                  <a:schemeClr val="tx1"/>
                </a:solidFill>
              </a:rPr>
              <a:t>verankert</a:t>
            </a:r>
            <a:endParaRPr lang="de-DE" sz="1600" dirty="0">
              <a:solidFill>
                <a:schemeClr val="tx1"/>
              </a:solidFill>
            </a:endParaRPr>
          </a:p>
        </p:txBody>
      </p:sp>
      <p:sp>
        <p:nvSpPr>
          <p:cNvPr id="62" name="Rechteck 61">
            <a:extLst>
              <a:ext uri="{FF2B5EF4-FFF2-40B4-BE49-F238E27FC236}">
                <a16:creationId xmlns:a16="http://schemas.microsoft.com/office/drawing/2014/main" id="{879CFDD0-FBCD-3EA1-1AD6-6A85FCCDC9C8}"/>
              </a:ext>
            </a:extLst>
          </p:cNvPr>
          <p:cNvSpPr/>
          <p:nvPr/>
        </p:nvSpPr>
        <p:spPr>
          <a:xfrm>
            <a:off x="3319991" y="1491137"/>
            <a:ext cx="2640013" cy="1668407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108000" rIns="108000" bIns="108000" rtlCol="0" anchor="t" anchorCtr="0"/>
          <a:lstStyle/>
          <a:p>
            <a:pPr algn="ctr">
              <a:lnSpc>
                <a:spcPct val="100000"/>
              </a:lnSpc>
              <a:spcBef>
                <a:spcPts val="600"/>
              </a:spcBef>
            </a:pPr>
            <a:r>
              <a:rPr lang="de-DE" sz="1600" dirty="0">
                <a:solidFill>
                  <a:schemeClr val="accent1"/>
                </a:solidFill>
              </a:rPr>
              <a:t>Hohe Beitragseinnahmen</a:t>
            </a:r>
          </a:p>
          <a:p>
            <a:pPr algn="ctr">
              <a:lnSpc>
                <a:spcPct val="100000"/>
              </a:lnSpc>
              <a:spcBef>
                <a:spcPts val="600"/>
              </a:spcBef>
            </a:pPr>
            <a:endParaRPr lang="de-DE" sz="1600" dirty="0">
              <a:solidFill>
                <a:schemeClr val="accent1"/>
              </a:solidFill>
            </a:endParaRPr>
          </a:p>
          <a:p>
            <a:pPr algn="ctr">
              <a:lnSpc>
                <a:spcPct val="100000"/>
              </a:lnSpc>
              <a:spcBef>
                <a:spcPts val="600"/>
              </a:spcBef>
            </a:pPr>
            <a:r>
              <a:rPr lang="de-DE" sz="1400" dirty="0">
                <a:solidFill>
                  <a:schemeClr val="tx1"/>
                </a:solidFill>
              </a:rPr>
              <a:t>2022 Brutto-Beitragseinnahme mit </a:t>
            </a:r>
          </a:p>
          <a:p>
            <a:pPr algn="ctr">
              <a:lnSpc>
                <a:spcPct val="100000"/>
              </a:lnSpc>
              <a:spcBef>
                <a:spcPts val="600"/>
              </a:spcBef>
            </a:pPr>
            <a:r>
              <a:rPr lang="de-DE" sz="1600" b="1" dirty="0">
                <a:solidFill>
                  <a:schemeClr val="accent1"/>
                </a:solidFill>
              </a:rPr>
              <a:t>2,6 Mrd. EUR</a:t>
            </a:r>
          </a:p>
        </p:txBody>
      </p:sp>
      <p:sp>
        <p:nvSpPr>
          <p:cNvPr id="63" name="Rechteck 62">
            <a:extLst>
              <a:ext uri="{FF2B5EF4-FFF2-40B4-BE49-F238E27FC236}">
                <a16:creationId xmlns:a16="http://schemas.microsoft.com/office/drawing/2014/main" id="{6A1E183E-7E2C-E7FE-2A16-8674142A1390}"/>
              </a:ext>
            </a:extLst>
          </p:cNvPr>
          <p:cNvSpPr/>
          <p:nvPr/>
        </p:nvSpPr>
        <p:spPr>
          <a:xfrm>
            <a:off x="6231996" y="1491137"/>
            <a:ext cx="2640013" cy="1668407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108000" rIns="108000" bIns="108000" rtlCol="0" anchor="t" anchorCtr="0"/>
          <a:lstStyle/>
          <a:p>
            <a:pPr algn="ctr">
              <a:lnSpc>
                <a:spcPct val="100000"/>
              </a:lnSpc>
              <a:spcBef>
                <a:spcPts val="600"/>
              </a:spcBef>
            </a:pPr>
            <a:r>
              <a:rPr lang="de-DE" sz="1600" dirty="0">
                <a:solidFill>
                  <a:schemeClr val="accent1"/>
                </a:solidFill>
              </a:rPr>
              <a:t>Stetiges Wachstum der laufenden Beiträge</a:t>
            </a:r>
          </a:p>
          <a:p>
            <a:pPr algn="ctr">
              <a:lnSpc>
                <a:spcPct val="100000"/>
              </a:lnSpc>
              <a:spcBef>
                <a:spcPts val="600"/>
              </a:spcBef>
            </a:pPr>
            <a:r>
              <a:rPr lang="de-DE" sz="1400" dirty="0">
                <a:solidFill>
                  <a:schemeClr val="tx1"/>
                </a:solidFill>
              </a:rPr>
              <a:t>Seit 2001 pro Jahr durchschnittlich</a:t>
            </a:r>
          </a:p>
          <a:p>
            <a:pPr algn="ctr">
              <a:lnSpc>
                <a:spcPct val="150000"/>
              </a:lnSpc>
              <a:spcBef>
                <a:spcPts val="600"/>
              </a:spcBef>
            </a:pPr>
            <a:r>
              <a:rPr lang="de-DE" sz="1600" b="1" dirty="0">
                <a:solidFill>
                  <a:schemeClr val="accent1"/>
                </a:solidFill>
              </a:rPr>
              <a:t>7,9 %</a:t>
            </a:r>
            <a:r>
              <a:rPr lang="de-DE" sz="1600" b="1" dirty="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64" name="Rechteck 63">
            <a:extLst>
              <a:ext uri="{FF2B5EF4-FFF2-40B4-BE49-F238E27FC236}">
                <a16:creationId xmlns:a16="http://schemas.microsoft.com/office/drawing/2014/main" id="{36A5543A-60EC-2C54-6042-680A7EBB7C8A}"/>
              </a:ext>
            </a:extLst>
          </p:cNvPr>
          <p:cNvSpPr/>
          <p:nvPr/>
        </p:nvSpPr>
        <p:spPr>
          <a:xfrm>
            <a:off x="9143999" y="1484312"/>
            <a:ext cx="2640013" cy="1668407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108000" rIns="108000" bIns="108000" rtlCol="0" anchor="t" anchorCtr="0"/>
          <a:lstStyle/>
          <a:p>
            <a:pPr algn="ctr">
              <a:lnSpc>
                <a:spcPct val="100000"/>
              </a:lnSpc>
              <a:spcBef>
                <a:spcPts val="600"/>
              </a:spcBef>
            </a:pPr>
            <a:r>
              <a:rPr lang="de-DE" sz="1600" dirty="0">
                <a:solidFill>
                  <a:schemeClr val="accent1"/>
                </a:solidFill>
              </a:rPr>
              <a:t>Starker Partner</a:t>
            </a:r>
          </a:p>
          <a:p>
            <a:pPr algn="ctr">
              <a:lnSpc>
                <a:spcPct val="100000"/>
              </a:lnSpc>
              <a:spcBef>
                <a:spcPts val="600"/>
              </a:spcBef>
            </a:pPr>
            <a:endParaRPr lang="de-DE" sz="1600" dirty="0">
              <a:solidFill>
                <a:schemeClr val="accent1"/>
              </a:solidFill>
            </a:endParaRPr>
          </a:p>
          <a:p>
            <a:pPr algn="ctr">
              <a:lnSpc>
                <a:spcPct val="100000"/>
              </a:lnSpc>
              <a:spcBef>
                <a:spcPts val="600"/>
              </a:spcBef>
            </a:pPr>
            <a:r>
              <a:rPr lang="de-DE" sz="1400" dirty="0">
                <a:solidFill>
                  <a:schemeClr val="tx1"/>
                </a:solidFill>
              </a:rPr>
              <a:t>mit mehr als</a:t>
            </a:r>
          </a:p>
          <a:p>
            <a:pPr algn="ctr">
              <a:lnSpc>
                <a:spcPct val="150000"/>
              </a:lnSpc>
              <a:spcBef>
                <a:spcPts val="600"/>
              </a:spcBef>
            </a:pPr>
            <a:r>
              <a:rPr lang="de-DE" sz="1600" b="1" dirty="0">
                <a:solidFill>
                  <a:schemeClr val="accent1"/>
                </a:solidFill>
              </a:rPr>
              <a:t>11,6 Mio. Kunden</a:t>
            </a:r>
            <a:br>
              <a:rPr lang="de-DE" sz="1600" dirty="0">
                <a:solidFill>
                  <a:schemeClr val="accent1"/>
                </a:solidFill>
              </a:rPr>
            </a:br>
            <a:endParaRPr lang="de-DE" sz="1600" dirty="0">
              <a:solidFill>
                <a:schemeClr val="accent1"/>
              </a:solidFill>
            </a:endParaRPr>
          </a:p>
        </p:txBody>
      </p:sp>
      <p:cxnSp>
        <p:nvCxnSpPr>
          <p:cNvPr id="66" name="Gerader Verbinder 65">
            <a:extLst>
              <a:ext uri="{FF2B5EF4-FFF2-40B4-BE49-F238E27FC236}">
                <a16:creationId xmlns:a16="http://schemas.microsoft.com/office/drawing/2014/main" id="{986F8190-DBB4-5641-CD27-3E053587C7B3}"/>
              </a:ext>
            </a:extLst>
          </p:cNvPr>
          <p:cNvCxnSpPr/>
          <p:nvPr/>
        </p:nvCxnSpPr>
        <p:spPr>
          <a:xfrm>
            <a:off x="3319991" y="1484313"/>
            <a:ext cx="0" cy="1668406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Gerader Verbinder 66">
            <a:extLst>
              <a:ext uri="{FF2B5EF4-FFF2-40B4-BE49-F238E27FC236}">
                <a16:creationId xmlns:a16="http://schemas.microsoft.com/office/drawing/2014/main" id="{91A7E24D-2ECD-4435-0CF0-55F68A35AF71}"/>
              </a:ext>
            </a:extLst>
          </p:cNvPr>
          <p:cNvCxnSpPr/>
          <p:nvPr/>
        </p:nvCxnSpPr>
        <p:spPr>
          <a:xfrm>
            <a:off x="3325851" y="3435824"/>
            <a:ext cx="0" cy="1668406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Gerader Verbinder 67">
            <a:extLst>
              <a:ext uri="{FF2B5EF4-FFF2-40B4-BE49-F238E27FC236}">
                <a16:creationId xmlns:a16="http://schemas.microsoft.com/office/drawing/2014/main" id="{48E166ED-19FA-D720-E5C5-4F71DF431E7C}"/>
              </a:ext>
            </a:extLst>
          </p:cNvPr>
          <p:cNvCxnSpPr>
            <a:cxnSpLocks/>
          </p:cNvCxnSpPr>
          <p:nvPr/>
        </p:nvCxnSpPr>
        <p:spPr>
          <a:xfrm>
            <a:off x="6255421" y="3435824"/>
            <a:ext cx="0" cy="1668406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Gerader Verbinder 68">
            <a:extLst>
              <a:ext uri="{FF2B5EF4-FFF2-40B4-BE49-F238E27FC236}">
                <a16:creationId xmlns:a16="http://schemas.microsoft.com/office/drawing/2014/main" id="{D0AC47E3-F462-308D-8823-B82B24873EC1}"/>
              </a:ext>
            </a:extLst>
          </p:cNvPr>
          <p:cNvCxnSpPr/>
          <p:nvPr/>
        </p:nvCxnSpPr>
        <p:spPr>
          <a:xfrm>
            <a:off x="9143999" y="3435824"/>
            <a:ext cx="0" cy="1668406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Gerader Verbinder 69">
            <a:extLst>
              <a:ext uri="{FF2B5EF4-FFF2-40B4-BE49-F238E27FC236}">
                <a16:creationId xmlns:a16="http://schemas.microsoft.com/office/drawing/2014/main" id="{7CC412CD-A695-47FB-1E54-4DA4E016759F}"/>
              </a:ext>
            </a:extLst>
          </p:cNvPr>
          <p:cNvCxnSpPr/>
          <p:nvPr/>
        </p:nvCxnSpPr>
        <p:spPr>
          <a:xfrm>
            <a:off x="9143999" y="1484312"/>
            <a:ext cx="0" cy="1668406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Gerader Verbinder 70">
            <a:extLst>
              <a:ext uri="{FF2B5EF4-FFF2-40B4-BE49-F238E27FC236}">
                <a16:creationId xmlns:a16="http://schemas.microsoft.com/office/drawing/2014/main" id="{8B0D74C4-E79B-E86A-65E3-3267E498E599}"/>
              </a:ext>
            </a:extLst>
          </p:cNvPr>
          <p:cNvCxnSpPr>
            <a:cxnSpLocks/>
          </p:cNvCxnSpPr>
          <p:nvPr/>
        </p:nvCxnSpPr>
        <p:spPr>
          <a:xfrm>
            <a:off x="6255421" y="1484313"/>
            <a:ext cx="0" cy="1668406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Gerader Verbinder 71">
            <a:extLst>
              <a:ext uri="{FF2B5EF4-FFF2-40B4-BE49-F238E27FC236}">
                <a16:creationId xmlns:a16="http://schemas.microsoft.com/office/drawing/2014/main" id="{6D9618C1-2AD5-C83C-DD42-4605EED89C7F}"/>
              </a:ext>
            </a:extLst>
          </p:cNvPr>
          <p:cNvCxnSpPr/>
          <p:nvPr/>
        </p:nvCxnSpPr>
        <p:spPr>
          <a:xfrm>
            <a:off x="447137" y="3435824"/>
            <a:ext cx="0" cy="1668406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" name="Rechteck 79">
            <a:extLst>
              <a:ext uri="{FF2B5EF4-FFF2-40B4-BE49-F238E27FC236}">
                <a16:creationId xmlns:a16="http://schemas.microsoft.com/office/drawing/2014/main" id="{E4360949-F986-BE31-296D-63355C8E6721}"/>
              </a:ext>
            </a:extLst>
          </p:cNvPr>
          <p:cNvSpPr/>
          <p:nvPr/>
        </p:nvSpPr>
        <p:spPr>
          <a:xfrm>
            <a:off x="407988" y="1492331"/>
            <a:ext cx="2640013" cy="166840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108000" rIns="108000" bIns="108000" rtlCol="0" anchor="ctr" anchorCtr="0"/>
          <a:lstStyle/>
          <a:p>
            <a:pPr algn="ctr">
              <a:lnSpc>
                <a:spcPct val="100000"/>
              </a:lnSpc>
              <a:spcBef>
                <a:spcPts val="600"/>
              </a:spcBef>
            </a:pPr>
            <a:r>
              <a:rPr lang="de-DE" sz="2800" dirty="0">
                <a:solidFill>
                  <a:schemeClr val="bg1"/>
                </a:solidFill>
              </a:rPr>
              <a:t>Fakten</a:t>
            </a:r>
            <a:r>
              <a:rPr lang="de-DE" sz="1600" dirty="0">
                <a:solidFill>
                  <a:schemeClr val="bg1"/>
                </a:solidFill>
              </a:rPr>
              <a:t> und </a:t>
            </a:r>
            <a:r>
              <a:rPr lang="de-DE" sz="2800" dirty="0">
                <a:solidFill>
                  <a:schemeClr val="bg1"/>
                </a:solidFill>
              </a:rPr>
              <a:t>Bedeutung</a:t>
            </a:r>
            <a:endParaRPr lang="de-DE" sz="1600" dirty="0">
              <a:solidFill>
                <a:schemeClr val="bg1"/>
              </a:solidFill>
            </a:endParaRPr>
          </a:p>
        </p:txBody>
      </p:sp>
      <p:sp>
        <p:nvSpPr>
          <p:cNvPr id="83" name="Text Box 19">
            <a:extLst>
              <a:ext uri="{FF2B5EF4-FFF2-40B4-BE49-F238E27FC236}">
                <a16:creationId xmlns:a16="http://schemas.microsoft.com/office/drawing/2014/main" id="{DBC5BC26-2272-BCFC-A9B5-1C0BA5661684}"/>
              </a:ext>
            </a:extLst>
          </p:cNvPr>
          <p:cNvSpPr txBox="1">
            <a:spLocks noChangeArrowheads="1"/>
          </p:cNvSpPr>
          <p:nvPr/>
        </p:nvSpPr>
        <p:spPr bwMode="gray">
          <a:xfrm>
            <a:off x="447137" y="5777126"/>
            <a:ext cx="8523685" cy="2077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b" anchorCtr="0">
            <a:spAutoFit/>
          </a:bodyPr>
          <a:lstStyle>
            <a:lvl1pPr eaLnBrk="0" hangingPunct="0">
              <a:spcBef>
                <a:spcPct val="20000"/>
              </a:spcBef>
              <a:buClr>
                <a:srgbClr val="009933"/>
              </a:buClr>
              <a:buFont typeface="Wingdings" pitchFamily="2" charset="2"/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9933"/>
              </a:buClr>
              <a:buFont typeface="Wingdings" pitchFamily="2" charset="2"/>
              <a:buChar char=""/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9933"/>
              </a:buClr>
              <a:buChar char="•"/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ClrTx/>
              <a:defRPr/>
            </a:pPr>
            <a:r>
              <a:rPr lang="de-DE" altLang="de-DE" sz="675" kern="0" dirty="0">
                <a:solidFill>
                  <a:schemeClr val="accent6"/>
                </a:solidFill>
              </a:rPr>
              <a:t>Alle Angaben zur HanseMerkur Gruppe = HM Krankenversicherung aG, HM Krankenversicherung AG, HMS, HMR, HML, HMA, ADV, BD24, HMI. Kundenzahl ohne Einmalversicherte und ohne Doppelzählung. </a:t>
            </a:r>
            <a:br>
              <a:rPr lang="de-DE" altLang="de-DE" sz="675" kern="0" dirty="0">
                <a:solidFill>
                  <a:schemeClr val="accent6"/>
                </a:solidFill>
              </a:rPr>
            </a:br>
            <a:r>
              <a:rPr lang="de-DE" altLang="de-DE" sz="675" kern="0" dirty="0">
                <a:solidFill>
                  <a:schemeClr val="accent6"/>
                </a:solidFill>
              </a:rPr>
              <a:t>Quelle: Geschäftsbericht 2022</a:t>
            </a:r>
          </a:p>
        </p:txBody>
      </p:sp>
    </p:spTree>
    <p:extLst>
      <p:ext uri="{BB962C8B-B14F-4D97-AF65-F5344CB8AC3E}">
        <p14:creationId xmlns:p14="http://schemas.microsoft.com/office/powerpoint/2010/main" val="76410772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>
            <a:extLst>
              <a:ext uri="{FF2B5EF4-FFF2-40B4-BE49-F238E27FC236}">
                <a16:creationId xmlns:a16="http://schemas.microsoft.com/office/drawing/2014/main" id="{5CD8A2CC-8764-8607-3C88-33B9102C94A9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139" t="19536" r="1686" b="15805"/>
          <a:stretch/>
        </p:blipFill>
        <p:spPr>
          <a:xfrm>
            <a:off x="173051" y="141684"/>
            <a:ext cx="11822426" cy="6527404"/>
          </a:xfrm>
          <a:prstGeom prst="rect">
            <a:avLst/>
          </a:prstGeom>
        </p:spPr>
      </p:pic>
      <p:graphicFrame>
        <p:nvGraphicFramePr>
          <p:cNvPr id="9" name="Objekt 8" hidden="1">
            <a:extLst>
              <a:ext uri="{FF2B5EF4-FFF2-40B4-BE49-F238E27FC236}">
                <a16:creationId xmlns:a16="http://schemas.microsoft.com/office/drawing/2014/main" id="{27740070-58C5-67DA-6F4E-6521FD9C2B16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4" imgW="344" imgH="345" progId="TCLayout.ActiveDocument.1">
                  <p:embed/>
                </p:oleObj>
              </mc:Choice>
              <mc:Fallback>
                <p:oleObj name="think-cell Folie" r:id="rId4" imgW="344" imgH="345" progId="TCLayout.ActiveDocument.1">
                  <p:embed/>
                  <p:pic>
                    <p:nvPicPr>
                      <p:cNvPr id="9" name="Objekt 8" hidden="1">
                        <a:extLst>
                          <a:ext uri="{FF2B5EF4-FFF2-40B4-BE49-F238E27FC236}">
                            <a16:creationId xmlns:a16="http://schemas.microsoft.com/office/drawing/2014/main" id="{27740070-58C5-67DA-6F4E-6521FD9C2B16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Abgerundetes Rechteck 5">
            <a:extLst>
              <a:ext uri="{FF2B5EF4-FFF2-40B4-BE49-F238E27FC236}">
                <a16:creationId xmlns:a16="http://schemas.microsoft.com/office/drawing/2014/main" id="{1413E4F2-86E3-4316-B224-CD06EE7297E4}"/>
              </a:ext>
            </a:extLst>
          </p:cNvPr>
          <p:cNvSpPr/>
          <p:nvPr/>
        </p:nvSpPr>
        <p:spPr bwMode="gray">
          <a:xfrm>
            <a:off x="4295774" y="3609389"/>
            <a:ext cx="7488237" cy="2411999"/>
          </a:xfrm>
          <a:prstGeom prst="roundRect">
            <a:avLst>
              <a:gd name="adj" fmla="val 2412"/>
            </a:avLst>
          </a:prstGeom>
          <a:gradFill flip="none" rotWithShape="0">
            <a:gsLst>
              <a:gs pos="10000">
                <a:schemeClr val="accent3">
                  <a:alpha val="95000"/>
                </a:schemeClr>
              </a:gs>
              <a:gs pos="80000">
                <a:schemeClr val="accent1">
                  <a:alpha val="95000"/>
                </a:schemeClr>
              </a:gs>
            </a:gsLst>
            <a:lin ang="19500000" scaled="0"/>
            <a:tileRect/>
          </a:gradFill>
        </p:spPr>
        <p:txBody>
          <a:bodyPr vert="horz" lIns="540000" tIns="0" rIns="0" bIns="0" rtlCol="0" anchor="ctr">
            <a:noAutofit/>
          </a:bodyPr>
          <a:lstStyle/>
          <a:p>
            <a:pPr lvl="0"/>
            <a:r>
              <a:rPr lang="de-DE" sz="3200" dirty="0">
                <a:solidFill>
                  <a:prstClr val="white"/>
                </a:solidFill>
              </a:rPr>
              <a:t>Vorstellung der Tarife</a:t>
            </a: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A918FB6C-FE25-40EF-B245-812FD159DDA3}"/>
              </a:ext>
            </a:extLst>
          </p:cNvPr>
          <p:cNvSpPr txBox="1"/>
          <p:nvPr/>
        </p:nvSpPr>
        <p:spPr bwMode="gray">
          <a:xfrm>
            <a:off x="9551689" y="3519988"/>
            <a:ext cx="1981200" cy="19219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0" tIns="0" rIns="0" bIns="0" rtlCol="0">
            <a:noAutofit/>
          </a:bodyPr>
          <a:lstStyle/>
          <a:p>
            <a:pPr lvl="0" algn="r">
              <a:lnSpc>
                <a:spcPct val="110000"/>
              </a:lnSpc>
              <a:spcBef>
                <a:spcPts val="800"/>
              </a:spcBef>
            </a:pPr>
            <a:r>
              <a:rPr lang="de-DE" sz="19900" b="1" dirty="0">
                <a:solidFill>
                  <a:schemeClr val="bg1"/>
                </a:solidFill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168550707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Objekt 5" hidden="1">
            <a:extLst>
              <a:ext uri="{FF2B5EF4-FFF2-40B4-BE49-F238E27FC236}">
                <a16:creationId xmlns:a16="http://schemas.microsoft.com/office/drawing/2014/main" id="{82B62AB0-ADF8-BA43-EA0A-224644CA4C1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344" imgH="345" progId="TCLayout.ActiveDocument.1">
                  <p:embed/>
                </p:oleObj>
              </mc:Choice>
              <mc:Fallback>
                <p:oleObj name="think-cell Folie" r:id="rId3" imgW="344" imgH="345" progId="TCLayout.ActiveDocument.1">
                  <p:embed/>
                  <p:pic>
                    <p:nvPicPr>
                      <p:cNvPr id="6" name="Objekt 5" hidden="1">
                        <a:extLst>
                          <a:ext uri="{FF2B5EF4-FFF2-40B4-BE49-F238E27FC236}">
                            <a16:creationId xmlns:a16="http://schemas.microsoft.com/office/drawing/2014/main" id="{82B62AB0-ADF8-BA43-EA0A-224644CA4C1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3" name="Grafik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gray">
          <a:xfrm>
            <a:off x="184627" y="184455"/>
            <a:ext cx="11822746" cy="648909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 idx="4294967295"/>
          </p:nvPr>
        </p:nvSpPr>
        <p:spPr bwMode="gray">
          <a:xfrm>
            <a:off x="2304047" y="1047750"/>
            <a:ext cx="3936416" cy="436563"/>
          </a:xfrm>
        </p:spPr>
        <p:txBody>
          <a:bodyPr vert="horz"/>
          <a:lstStyle/>
          <a:p>
            <a:r>
              <a:rPr lang="de-DE" sz="2800" dirty="0"/>
              <a:t>Highlights im Budgettarif</a:t>
            </a:r>
          </a:p>
        </p:txBody>
      </p:sp>
      <p:sp>
        <p:nvSpPr>
          <p:cNvPr id="5" name="Ellipse 4"/>
          <p:cNvSpPr/>
          <p:nvPr/>
        </p:nvSpPr>
        <p:spPr bwMode="gray">
          <a:xfrm>
            <a:off x="2757711" y="1743756"/>
            <a:ext cx="2119085" cy="2119085"/>
          </a:xfrm>
          <a:prstGeom prst="ellipse">
            <a:avLst/>
          </a:prstGeom>
          <a:gradFill flip="none" rotWithShape="0">
            <a:gsLst>
              <a:gs pos="10000">
                <a:schemeClr val="accent3">
                  <a:alpha val="95000"/>
                </a:schemeClr>
              </a:gs>
              <a:gs pos="80000">
                <a:schemeClr val="accent1">
                  <a:alpha val="95000"/>
                </a:schemeClr>
              </a:gs>
            </a:gsLst>
            <a:lin ang="19500000" scaled="0"/>
            <a:tileRect/>
          </a:gradFill>
        </p:spPr>
        <p:txBody>
          <a:bodyPr vert="horz" wrap="square" lIns="0" tIns="0" rIns="0" bIns="0" rtlCol="0" anchor="ctr">
            <a:noAutofit/>
          </a:bodyPr>
          <a:lstStyle/>
          <a:p>
            <a:pPr algn="ctr">
              <a:buClr>
                <a:schemeClr val="accent2"/>
              </a:buClr>
            </a:pPr>
            <a:r>
              <a:rPr lang="de-DE" sz="1600" b="1" dirty="0">
                <a:solidFill>
                  <a:schemeClr val="bg1"/>
                </a:solidFill>
                <a:ea typeface="Open Sans Light" panose="020B0306030504020204" pitchFamily="34" charset="0"/>
                <a:cs typeface="Arial"/>
              </a:rPr>
              <a:t>Volles Budget </a:t>
            </a:r>
            <a:r>
              <a:rPr lang="de-DE" sz="1600" dirty="0">
                <a:solidFill>
                  <a:schemeClr val="bg1"/>
                </a:solidFill>
                <a:ea typeface="Open Sans Light" panose="020B0306030504020204" pitchFamily="34" charset="0"/>
                <a:cs typeface="Arial"/>
              </a:rPr>
              <a:t>auch bei unterjährigem Versicherungs-beginn</a:t>
            </a:r>
          </a:p>
        </p:txBody>
      </p:sp>
      <p:sp>
        <p:nvSpPr>
          <p:cNvPr id="15" name="Ellipse 14"/>
          <p:cNvSpPr/>
          <p:nvPr/>
        </p:nvSpPr>
        <p:spPr bwMode="gray">
          <a:xfrm>
            <a:off x="3196331" y="4024314"/>
            <a:ext cx="1509489" cy="1509489"/>
          </a:xfrm>
          <a:prstGeom prst="ellipse">
            <a:avLst/>
          </a:prstGeom>
          <a:gradFill flip="none" rotWithShape="0">
            <a:gsLst>
              <a:gs pos="10000">
                <a:schemeClr val="accent3">
                  <a:alpha val="95000"/>
                </a:schemeClr>
              </a:gs>
              <a:gs pos="80000">
                <a:schemeClr val="accent1">
                  <a:alpha val="95000"/>
                </a:schemeClr>
              </a:gs>
            </a:gsLst>
            <a:lin ang="19500000" scaled="0"/>
            <a:tileRect/>
          </a:gradFill>
        </p:spPr>
        <p:txBody>
          <a:bodyPr vert="horz" wrap="square" lIns="0" tIns="0" rIns="0" bIns="0" rtlCol="0" anchor="ctr">
            <a:noAutofit/>
          </a:bodyPr>
          <a:lstStyle/>
          <a:p>
            <a:pPr algn="ctr">
              <a:buClr>
                <a:schemeClr val="accent2"/>
              </a:buClr>
            </a:pPr>
            <a:r>
              <a:rPr lang="de-DE" sz="1600" dirty="0">
                <a:solidFill>
                  <a:schemeClr val="bg1"/>
                </a:solidFill>
                <a:ea typeface="Open Sans Light" panose="020B0306030504020204" pitchFamily="34" charset="0"/>
                <a:cs typeface="Arial"/>
              </a:rPr>
              <a:t>Abschluss bis </a:t>
            </a:r>
            <a:r>
              <a:rPr lang="de-DE" sz="1600" b="1" dirty="0">
                <a:solidFill>
                  <a:schemeClr val="bg1"/>
                </a:solidFill>
                <a:ea typeface="Open Sans Light" panose="020B0306030504020204" pitchFamily="34" charset="0"/>
                <a:cs typeface="Arial"/>
              </a:rPr>
              <a:t>1.700€</a:t>
            </a:r>
            <a:r>
              <a:rPr lang="de-DE" sz="1600" dirty="0">
                <a:solidFill>
                  <a:schemeClr val="bg1"/>
                </a:solidFill>
                <a:ea typeface="Open Sans Light" panose="020B0306030504020204" pitchFamily="34" charset="0"/>
                <a:cs typeface="Arial"/>
              </a:rPr>
              <a:t> Budget möglich</a:t>
            </a:r>
            <a:endParaRPr lang="de-DE" sz="1600" b="1" dirty="0">
              <a:solidFill>
                <a:schemeClr val="bg1"/>
              </a:solidFill>
              <a:ea typeface="Open Sans Light" panose="020B0306030504020204" pitchFamily="34" charset="0"/>
              <a:cs typeface="Arial"/>
            </a:endParaRPr>
          </a:p>
        </p:txBody>
      </p:sp>
      <p:sp>
        <p:nvSpPr>
          <p:cNvPr id="16" name="Ellipse 15"/>
          <p:cNvSpPr/>
          <p:nvPr/>
        </p:nvSpPr>
        <p:spPr bwMode="gray">
          <a:xfrm>
            <a:off x="6649354" y="333454"/>
            <a:ext cx="2304993" cy="2261881"/>
          </a:xfrm>
          <a:prstGeom prst="ellipse">
            <a:avLst/>
          </a:prstGeom>
          <a:gradFill flip="none" rotWithShape="0">
            <a:gsLst>
              <a:gs pos="10000">
                <a:schemeClr val="accent3">
                  <a:alpha val="95000"/>
                </a:schemeClr>
              </a:gs>
              <a:gs pos="80000">
                <a:schemeClr val="accent1">
                  <a:alpha val="95000"/>
                </a:schemeClr>
              </a:gs>
            </a:gsLst>
            <a:lin ang="19500000" scaled="0"/>
            <a:tileRect/>
          </a:gradFill>
        </p:spPr>
        <p:txBody>
          <a:bodyPr vert="horz" wrap="square" lIns="0" tIns="0" rIns="0" bIns="0" rtlCol="0" anchor="ctr">
            <a:noAutofit/>
          </a:bodyPr>
          <a:lstStyle/>
          <a:p>
            <a:pPr algn="ctr">
              <a:buClr>
                <a:schemeClr val="accent2"/>
              </a:buClr>
            </a:pPr>
            <a:r>
              <a:rPr lang="de-DE" sz="1600" dirty="0">
                <a:solidFill>
                  <a:schemeClr val="bg1"/>
                </a:solidFill>
                <a:ea typeface="Open Sans Light" panose="020B0306030504020204" pitchFamily="34" charset="0"/>
                <a:cs typeface="Arial"/>
              </a:rPr>
              <a:t>Option auf </a:t>
            </a:r>
            <a:r>
              <a:rPr lang="de-DE" sz="1600" b="1" dirty="0">
                <a:solidFill>
                  <a:schemeClr val="bg1"/>
                </a:solidFill>
                <a:ea typeface="Open Sans Light" panose="020B0306030504020204" pitchFamily="34" charset="0"/>
                <a:cs typeface="Arial"/>
              </a:rPr>
              <a:t>Erhöhung des Budgets </a:t>
            </a:r>
            <a:r>
              <a:rPr lang="de-DE" sz="1600" dirty="0">
                <a:solidFill>
                  <a:schemeClr val="bg1"/>
                </a:solidFill>
                <a:ea typeface="Open Sans Light" panose="020B0306030504020204" pitchFamily="34" charset="0"/>
                <a:cs typeface="Arial"/>
              </a:rPr>
              <a:t>in den Folgejahren bei Nicht-Inanspruchnahme</a:t>
            </a:r>
            <a:endParaRPr lang="de-DE" sz="1600" b="1" dirty="0">
              <a:solidFill>
                <a:schemeClr val="bg1"/>
              </a:solidFill>
              <a:ea typeface="Open Sans Light" panose="020B0306030504020204" pitchFamily="34" charset="0"/>
              <a:cs typeface="Arial"/>
            </a:endParaRPr>
          </a:p>
        </p:txBody>
      </p:sp>
      <p:sp>
        <p:nvSpPr>
          <p:cNvPr id="17" name="Ellipse 16"/>
          <p:cNvSpPr/>
          <p:nvPr/>
        </p:nvSpPr>
        <p:spPr bwMode="gray">
          <a:xfrm>
            <a:off x="8033654" y="2297114"/>
            <a:ext cx="2241493" cy="2213926"/>
          </a:xfrm>
          <a:prstGeom prst="ellipse">
            <a:avLst/>
          </a:prstGeom>
          <a:gradFill flip="none" rotWithShape="0">
            <a:gsLst>
              <a:gs pos="10000">
                <a:schemeClr val="accent3">
                  <a:alpha val="95000"/>
                </a:schemeClr>
              </a:gs>
              <a:gs pos="80000">
                <a:schemeClr val="accent1">
                  <a:alpha val="95000"/>
                </a:schemeClr>
              </a:gs>
            </a:gsLst>
            <a:lin ang="19500000" scaled="0"/>
            <a:tileRect/>
          </a:gradFill>
        </p:spPr>
        <p:txBody>
          <a:bodyPr vert="horz" wrap="square" lIns="0" tIns="0" rIns="0" bIns="0" rtlCol="0" anchor="ctr">
            <a:noAutofit/>
          </a:bodyPr>
          <a:lstStyle/>
          <a:p>
            <a:pPr algn="ctr">
              <a:buClr>
                <a:schemeClr val="accent2"/>
              </a:buClr>
            </a:pPr>
            <a:r>
              <a:rPr lang="de-DE" sz="1600" b="1" dirty="0">
                <a:solidFill>
                  <a:schemeClr val="bg1"/>
                </a:solidFill>
                <a:ea typeface="Open Sans Light" panose="020B0306030504020204" pitchFamily="34" charset="0"/>
                <a:cs typeface="Arial"/>
              </a:rPr>
              <a:t>Kombination</a:t>
            </a:r>
            <a:r>
              <a:rPr lang="de-DE" sz="1600" dirty="0">
                <a:solidFill>
                  <a:schemeClr val="bg1"/>
                </a:solidFill>
                <a:ea typeface="Open Sans Light" panose="020B0306030504020204" pitchFamily="34" charset="0"/>
                <a:cs typeface="Arial"/>
              </a:rPr>
              <a:t> </a:t>
            </a:r>
          </a:p>
          <a:p>
            <a:pPr algn="ctr">
              <a:buClr>
                <a:schemeClr val="accent2"/>
              </a:buClr>
            </a:pPr>
            <a:r>
              <a:rPr lang="de-DE" sz="1600" dirty="0">
                <a:solidFill>
                  <a:schemeClr val="bg1"/>
                </a:solidFill>
                <a:ea typeface="Open Sans Light" panose="020B0306030504020204" pitchFamily="34" charset="0"/>
                <a:cs typeface="Arial"/>
              </a:rPr>
              <a:t>mit ausgewählten Tarifbausteinen </a:t>
            </a:r>
          </a:p>
          <a:p>
            <a:pPr algn="ctr">
              <a:buClr>
                <a:schemeClr val="accent2"/>
              </a:buClr>
            </a:pPr>
            <a:r>
              <a:rPr lang="de-DE" sz="1600" dirty="0">
                <a:solidFill>
                  <a:schemeClr val="bg1"/>
                </a:solidFill>
                <a:ea typeface="Open Sans Light" panose="020B0306030504020204" pitchFamily="34" charset="0"/>
                <a:cs typeface="Arial"/>
              </a:rPr>
              <a:t>– </a:t>
            </a:r>
            <a:br>
              <a:rPr lang="de-DE" sz="1600" dirty="0">
                <a:solidFill>
                  <a:schemeClr val="bg1"/>
                </a:solidFill>
                <a:ea typeface="Open Sans Light" panose="020B0306030504020204" pitchFamily="34" charset="0"/>
                <a:cs typeface="Arial"/>
              </a:rPr>
            </a:br>
            <a:r>
              <a:rPr lang="de-DE" sz="1600" dirty="0">
                <a:solidFill>
                  <a:schemeClr val="bg1"/>
                </a:solidFill>
                <a:ea typeface="Open Sans Light" panose="020B0306030504020204" pitchFamily="34" charset="0"/>
                <a:cs typeface="Arial"/>
              </a:rPr>
              <a:t>auch für Familien-angehörige</a:t>
            </a:r>
          </a:p>
        </p:txBody>
      </p:sp>
      <p:sp>
        <p:nvSpPr>
          <p:cNvPr id="18" name="Ellipse 17"/>
          <p:cNvSpPr/>
          <p:nvPr/>
        </p:nvSpPr>
        <p:spPr bwMode="gray">
          <a:xfrm>
            <a:off x="6560454" y="4159250"/>
            <a:ext cx="2119085" cy="2119085"/>
          </a:xfrm>
          <a:prstGeom prst="ellipse">
            <a:avLst/>
          </a:prstGeom>
          <a:gradFill flip="none" rotWithShape="0">
            <a:gsLst>
              <a:gs pos="10000">
                <a:schemeClr val="accent3">
                  <a:alpha val="95000"/>
                </a:schemeClr>
              </a:gs>
              <a:gs pos="80000">
                <a:schemeClr val="accent1">
                  <a:alpha val="95000"/>
                </a:schemeClr>
              </a:gs>
            </a:gsLst>
            <a:lin ang="19500000" scaled="0"/>
            <a:tileRect/>
          </a:gradFill>
        </p:spPr>
        <p:txBody>
          <a:bodyPr vert="horz" wrap="square" lIns="0" tIns="0" rIns="0" bIns="0" rtlCol="0" anchor="ctr">
            <a:noAutofit/>
          </a:bodyPr>
          <a:lstStyle/>
          <a:p>
            <a:pPr algn="ctr">
              <a:buClr>
                <a:schemeClr val="accent2"/>
              </a:buClr>
            </a:pPr>
            <a:r>
              <a:rPr lang="de-DE" sz="1600" b="1" dirty="0">
                <a:solidFill>
                  <a:schemeClr val="bg1"/>
                </a:solidFill>
                <a:ea typeface="Open Sans Light" panose="020B0306030504020204" pitchFamily="34" charset="0"/>
                <a:cs typeface="Arial"/>
              </a:rPr>
              <a:t>Service-Leistungen</a:t>
            </a:r>
            <a:r>
              <a:rPr lang="de-DE" sz="1600" dirty="0">
                <a:solidFill>
                  <a:schemeClr val="bg1"/>
                </a:solidFill>
                <a:ea typeface="Open Sans Light" panose="020B0306030504020204" pitchFamily="34" charset="0"/>
                <a:cs typeface="Arial"/>
              </a:rPr>
              <a:t> auch für nichtversicherte Familien-angehörige</a:t>
            </a:r>
          </a:p>
        </p:txBody>
      </p:sp>
      <p:sp>
        <p:nvSpPr>
          <p:cNvPr id="20" name="Freihandform: Form 369">
            <a:extLst>
              <a:ext uri="{FF2B5EF4-FFF2-40B4-BE49-F238E27FC236}">
                <a16:creationId xmlns:a16="http://schemas.microsoft.com/office/drawing/2014/main" id="{5300A369-A640-4EF8-8A84-8E8BE0645B06}"/>
              </a:ext>
            </a:extLst>
          </p:cNvPr>
          <p:cNvSpPr/>
          <p:nvPr/>
        </p:nvSpPr>
        <p:spPr bwMode="gray">
          <a:xfrm>
            <a:off x="5505263" y="2590800"/>
            <a:ext cx="1681132" cy="1681122"/>
          </a:xfrm>
          <a:custGeom>
            <a:avLst/>
            <a:gdLst>
              <a:gd name="connsiteX0" fmla="*/ 360000 w 720000"/>
              <a:gd name="connsiteY0" fmla="*/ 0 h 720000"/>
              <a:gd name="connsiteX1" fmla="*/ 614559 w 720000"/>
              <a:gd name="connsiteY1" fmla="*/ 105441 h 720000"/>
              <a:gd name="connsiteX2" fmla="*/ 618965 w 720000"/>
              <a:gd name="connsiteY2" fmla="*/ 110782 h 720000"/>
              <a:gd name="connsiteX3" fmla="*/ 372777 w 720000"/>
              <a:gd name="connsiteY3" fmla="*/ 535242 h 720000"/>
              <a:gd name="connsiteX4" fmla="*/ 111548 w 720000"/>
              <a:gd name="connsiteY4" fmla="*/ 274012 h 720000"/>
              <a:gd name="connsiteX5" fmla="*/ 93989 w 720000"/>
              <a:gd name="connsiteY5" fmla="*/ 274012 h 720000"/>
              <a:gd name="connsiteX6" fmla="*/ 76762 w 720000"/>
              <a:gd name="connsiteY6" fmla="*/ 291240 h 720000"/>
              <a:gd name="connsiteX7" fmla="*/ 76761 w 720000"/>
              <a:gd name="connsiteY7" fmla="*/ 308799 h 720000"/>
              <a:gd name="connsiteX8" fmla="*/ 354151 w 720000"/>
              <a:gd name="connsiteY8" fmla="*/ 586188 h 720000"/>
              <a:gd name="connsiteX9" fmla="*/ 408152 w 720000"/>
              <a:gd name="connsiteY9" fmla="*/ 572361 h 720000"/>
              <a:gd name="connsiteX10" fmla="*/ 652363 w 720000"/>
              <a:gd name="connsiteY10" fmla="*/ 151259 h 720000"/>
              <a:gd name="connsiteX11" fmla="*/ 658518 w 720000"/>
              <a:gd name="connsiteY11" fmla="*/ 158720 h 720000"/>
              <a:gd name="connsiteX12" fmla="*/ 720000 w 720000"/>
              <a:gd name="connsiteY12" fmla="*/ 360000 h 720000"/>
              <a:gd name="connsiteX13" fmla="*/ 360000 w 720000"/>
              <a:gd name="connsiteY13" fmla="*/ 720000 h 720000"/>
              <a:gd name="connsiteX14" fmla="*/ 0 w 720000"/>
              <a:gd name="connsiteY14" fmla="*/ 360000 h 720000"/>
              <a:gd name="connsiteX15" fmla="*/ 360000 w 720000"/>
              <a:gd name="connsiteY15" fmla="*/ 0 h 72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720000" h="720000">
                <a:moveTo>
                  <a:pt x="360000" y="0"/>
                </a:moveTo>
                <a:cubicBezTo>
                  <a:pt x="459412" y="0"/>
                  <a:pt x="549412" y="40294"/>
                  <a:pt x="614559" y="105441"/>
                </a:cubicBezTo>
                <a:lnTo>
                  <a:pt x="618965" y="110782"/>
                </a:lnTo>
                <a:lnTo>
                  <a:pt x="372777" y="535242"/>
                </a:lnTo>
                <a:lnTo>
                  <a:pt x="111548" y="274012"/>
                </a:lnTo>
                <a:cubicBezTo>
                  <a:pt x="106699" y="269163"/>
                  <a:pt x="98837" y="269163"/>
                  <a:pt x="93989" y="274012"/>
                </a:cubicBezTo>
                <a:lnTo>
                  <a:pt x="76762" y="291240"/>
                </a:lnTo>
                <a:cubicBezTo>
                  <a:pt x="71913" y="296088"/>
                  <a:pt x="71913" y="303950"/>
                  <a:pt x="76761" y="308799"/>
                </a:cubicBezTo>
                <a:lnTo>
                  <a:pt x="354151" y="586188"/>
                </a:lnTo>
                <a:cubicBezTo>
                  <a:pt x="372151" y="599562"/>
                  <a:pt x="387671" y="606114"/>
                  <a:pt x="408152" y="572361"/>
                </a:cubicBezTo>
                <a:lnTo>
                  <a:pt x="652363" y="151259"/>
                </a:lnTo>
                <a:lnTo>
                  <a:pt x="658518" y="158720"/>
                </a:lnTo>
                <a:cubicBezTo>
                  <a:pt x="697335" y="216177"/>
                  <a:pt x="720000" y="285442"/>
                  <a:pt x="720000" y="360000"/>
                </a:cubicBezTo>
                <a:cubicBezTo>
                  <a:pt x="720000" y="558823"/>
                  <a:pt x="558823" y="720000"/>
                  <a:pt x="360000" y="720000"/>
                </a:cubicBezTo>
                <a:cubicBezTo>
                  <a:pt x="161177" y="720000"/>
                  <a:pt x="0" y="558823"/>
                  <a:pt x="0" y="360000"/>
                </a:cubicBezTo>
                <a:cubicBezTo>
                  <a:pt x="0" y="161177"/>
                  <a:pt x="161177" y="0"/>
                  <a:pt x="360000" y="0"/>
                </a:cubicBezTo>
                <a:close/>
              </a:path>
            </a:pathLst>
          </a:custGeom>
          <a:gradFill>
            <a:gsLst>
              <a:gs pos="10000">
                <a:schemeClr val="accent3">
                  <a:alpha val="43000"/>
                </a:schemeClr>
              </a:gs>
              <a:gs pos="80000">
                <a:schemeClr val="accent1">
                  <a:alpha val="43000"/>
                </a:schemeClr>
              </a:gs>
            </a:gsLst>
            <a:lin ang="18900000" scaled="1"/>
          </a:gradFill>
        </p:spPr>
        <p:txBody>
          <a:bodyPr vert="horz" wrap="none" lIns="0" tIns="0" rIns="0" bIns="0" rtlCol="0" anchor="ctr">
            <a:noAutofit/>
          </a:bodyPr>
          <a:lstStyle/>
          <a:p>
            <a:pPr algn="ctr">
              <a:lnSpc>
                <a:spcPct val="110000"/>
              </a:lnSpc>
              <a:buClr>
                <a:schemeClr val="accent2"/>
              </a:buClr>
            </a:pPr>
            <a:endParaRPr lang="de-DE" sz="1600" dirty="0">
              <a:solidFill>
                <a:schemeClr val="bg1"/>
              </a:solidFill>
              <a:ea typeface="Open Sans Light" panose="020B0306030504020204" pitchFamily="34" charset="0"/>
              <a:cs typeface="Arial"/>
            </a:endParaRPr>
          </a:p>
        </p:txBody>
      </p:sp>
      <p:sp>
        <p:nvSpPr>
          <p:cNvPr id="4" name="Ellipse 3">
            <a:extLst>
              <a:ext uri="{FF2B5EF4-FFF2-40B4-BE49-F238E27FC236}">
                <a16:creationId xmlns:a16="http://schemas.microsoft.com/office/drawing/2014/main" id="{9BB8DA0C-D4FE-0775-E620-AC8862C18BCE}"/>
              </a:ext>
            </a:extLst>
          </p:cNvPr>
          <p:cNvSpPr/>
          <p:nvPr/>
        </p:nvSpPr>
        <p:spPr bwMode="gray">
          <a:xfrm>
            <a:off x="4750518" y="4826419"/>
            <a:ext cx="1509489" cy="1509489"/>
          </a:xfrm>
          <a:prstGeom prst="ellipse">
            <a:avLst/>
          </a:prstGeom>
          <a:gradFill flip="none" rotWithShape="0">
            <a:gsLst>
              <a:gs pos="10000">
                <a:schemeClr val="accent3">
                  <a:alpha val="95000"/>
                </a:schemeClr>
              </a:gs>
              <a:gs pos="80000">
                <a:schemeClr val="accent1">
                  <a:alpha val="95000"/>
                </a:schemeClr>
              </a:gs>
            </a:gsLst>
            <a:lin ang="19500000" scaled="0"/>
            <a:tileRect/>
          </a:gradFill>
        </p:spPr>
        <p:txBody>
          <a:bodyPr vert="horz" wrap="square" lIns="0" tIns="0" rIns="0" bIns="0" rtlCol="0" anchor="ctr">
            <a:noAutofit/>
          </a:bodyPr>
          <a:lstStyle/>
          <a:p>
            <a:pPr algn="ctr">
              <a:buClr>
                <a:schemeClr val="accent2"/>
              </a:buClr>
            </a:pPr>
            <a:r>
              <a:rPr lang="de-DE" sz="1600" b="1" dirty="0">
                <a:solidFill>
                  <a:schemeClr val="bg1"/>
                </a:solidFill>
                <a:ea typeface="Open Sans Light" panose="020B0306030504020204" pitchFamily="34" charset="0"/>
                <a:cs typeface="Arial"/>
              </a:rPr>
              <a:t>Top-Variante</a:t>
            </a:r>
            <a:r>
              <a:rPr lang="de-DE" sz="1600" dirty="0">
                <a:solidFill>
                  <a:schemeClr val="bg1"/>
                </a:solidFill>
                <a:ea typeface="Open Sans Light" panose="020B0306030504020204" pitchFamily="34" charset="0"/>
                <a:cs typeface="Arial"/>
              </a:rPr>
              <a:t> für noch mehr Leistungen</a:t>
            </a:r>
            <a:endParaRPr lang="de-DE" sz="1600" b="1" dirty="0">
              <a:solidFill>
                <a:schemeClr val="bg1"/>
              </a:solidFill>
              <a:ea typeface="Open Sans Light" panose="020B0306030504020204" pitchFamily="34" charset="0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20152609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FFA5DAC3-A3A0-0010-41F4-99ADAF03FD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Budgettarife im Detail (1/2)</a:t>
            </a:r>
          </a:p>
        </p:txBody>
      </p:sp>
      <p:graphicFrame>
        <p:nvGraphicFramePr>
          <p:cNvPr id="5" name="Tabelle 6">
            <a:extLst>
              <a:ext uri="{FF2B5EF4-FFF2-40B4-BE49-F238E27FC236}">
                <a16:creationId xmlns:a16="http://schemas.microsoft.com/office/drawing/2014/main" id="{2009357D-E26F-D3B0-B0C4-6F2A9B656E7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11270312"/>
              </p:ext>
            </p:extLst>
          </p:nvPr>
        </p:nvGraphicFramePr>
        <p:xfrm>
          <a:off x="400818" y="1481662"/>
          <a:ext cx="11376024" cy="459671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72052">
                  <a:extLst>
                    <a:ext uri="{9D8B030D-6E8A-4147-A177-3AD203B41FA5}">
                      <a16:colId xmlns:a16="http://schemas.microsoft.com/office/drawing/2014/main" val="3080309871"/>
                    </a:ext>
                  </a:extLst>
                </a:gridCol>
                <a:gridCol w="1982912">
                  <a:extLst>
                    <a:ext uri="{9D8B030D-6E8A-4147-A177-3AD203B41FA5}">
                      <a16:colId xmlns:a16="http://schemas.microsoft.com/office/drawing/2014/main" val="4155211549"/>
                    </a:ext>
                  </a:extLst>
                </a:gridCol>
                <a:gridCol w="4677219">
                  <a:extLst>
                    <a:ext uri="{9D8B030D-6E8A-4147-A177-3AD203B41FA5}">
                      <a16:colId xmlns:a16="http://schemas.microsoft.com/office/drawing/2014/main" val="4107623111"/>
                    </a:ext>
                  </a:extLst>
                </a:gridCol>
                <a:gridCol w="2053618">
                  <a:extLst>
                    <a:ext uri="{9D8B030D-6E8A-4147-A177-3AD203B41FA5}">
                      <a16:colId xmlns:a16="http://schemas.microsoft.com/office/drawing/2014/main" val="1314905762"/>
                    </a:ext>
                  </a:extLst>
                </a:gridCol>
                <a:gridCol w="2090223">
                  <a:extLst>
                    <a:ext uri="{9D8B030D-6E8A-4147-A177-3AD203B41FA5}">
                      <a16:colId xmlns:a16="http://schemas.microsoft.com/office/drawing/2014/main" val="3109648820"/>
                    </a:ext>
                  </a:extLst>
                </a:gridCol>
              </a:tblGrid>
              <a:tr h="410295">
                <a:tc>
                  <a:txBody>
                    <a:bodyPr/>
                    <a:lstStyle/>
                    <a:p>
                      <a:r>
                        <a:rPr lang="de-DE" dirty="0"/>
                        <a:t>Nr.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Leistungsbereich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Beschreibung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Tarif BKB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Tarif BKBT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21685926"/>
                  </a:ext>
                </a:extLst>
              </a:tr>
              <a:tr h="653554">
                <a:tc>
                  <a:txBody>
                    <a:bodyPr/>
                    <a:lstStyle/>
                    <a:p>
                      <a:r>
                        <a:rPr lang="de-DE" sz="1000" dirty="0"/>
                        <a:t>1.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000" dirty="0"/>
                        <a:t>Zahnersatz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Tx/>
                        <a:buNone/>
                      </a:pPr>
                      <a:r>
                        <a:rPr lang="de-DE" sz="1000" dirty="0"/>
                        <a:t>Prothetische Leistungen inkl. Brücken, Kronen und Inlays, Narkose bei </a:t>
                      </a:r>
                      <a:r>
                        <a:rPr lang="de-DE" sz="1000" dirty="0" err="1"/>
                        <a:t>Implantatbehandlungen</a:t>
                      </a:r>
                      <a:endParaRPr lang="de-DE" sz="1000" dirty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de-DE" sz="1000" dirty="0" err="1"/>
                        <a:t>Implantologische</a:t>
                      </a:r>
                      <a:r>
                        <a:rPr lang="de-DE" sz="1000" dirty="0"/>
                        <a:t> Leistungen, </a:t>
                      </a:r>
                      <a:r>
                        <a:rPr lang="de-DE" sz="1000" dirty="0" err="1"/>
                        <a:t>Aufbissbehelfe</a:t>
                      </a:r>
                      <a:r>
                        <a:rPr lang="de-DE" sz="1000" dirty="0"/>
                        <a:t>, Schienen, Akupunktur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000" dirty="0"/>
                        <a:t>100 %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000" dirty="0"/>
                        <a:t>100%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78597364"/>
                  </a:ext>
                </a:extLst>
              </a:tr>
              <a:tr h="449048">
                <a:tc>
                  <a:txBody>
                    <a:bodyPr/>
                    <a:lstStyle/>
                    <a:p>
                      <a:r>
                        <a:rPr lang="de-DE" sz="1000" dirty="0"/>
                        <a:t>2.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000" dirty="0"/>
                        <a:t>Zahnbehandlung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000" dirty="0"/>
                        <a:t>Besondere Füllungen, Wurzelbehandlungen, Fissuren, Parodontose,</a:t>
                      </a: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lang="de-DE" sz="1000" dirty="0"/>
                        <a:t>Schmerz- und angststillende Maßnahmen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000" dirty="0"/>
                        <a:t>100 %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000" dirty="0"/>
                        <a:t>100%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99806703"/>
                  </a:ext>
                </a:extLst>
              </a:tr>
              <a:tr h="585300">
                <a:tc>
                  <a:txBody>
                    <a:bodyPr/>
                    <a:lstStyle/>
                    <a:p>
                      <a:r>
                        <a:rPr lang="de-DE" sz="1000" dirty="0"/>
                        <a:t>3.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000" dirty="0"/>
                        <a:t>Zahnprophylaxe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000" dirty="0"/>
                        <a:t>PZR, Bleaching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000" dirty="0"/>
                        <a:t>80 € ab BKB/300</a:t>
                      </a:r>
                      <a:br>
                        <a:rPr lang="de-DE" sz="1000" dirty="0"/>
                      </a:br>
                      <a:r>
                        <a:rPr lang="de-DE" sz="1000" dirty="0"/>
                        <a:t>100 € ab BKB/600</a:t>
                      </a:r>
                      <a:br>
                        <a:rPr lang="de-DE" sz="1000" dirty="0"/>
                      </a:br>
                      <a:r>
                        <a:rPr lang="de-DE" sz="1000" dirty="0"/>
                        <a:t>120 € ab BKB/900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000" dirty="0"/>
                        <a:t>200 € ab BKBT/300</a:t>
                      </a:r>
                    </a:p>
                    <a:p>
                      <a:pPr algn="r"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lang="de-DE" sz="1000" dirty="0"/>
                        <a:t>250 € ab BKBT/600</a:t>
                      </a:r>
                    </a:p>
                    <a:p>
                      <a:pPr algn="r"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lang="de-DE" sz="1000" dirty="0"/>
                        <a:t>300 € ab BKBT/900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02836659"/>
                  </a:ext>
                </a:extLst>
              </a:tr>
              <a:tr h="1011281">
                <a:tc>
                  <a:txBody>
                    <a:bodyPr/>
                    <a:lstStyle/>
                    <a:p>
                      <a:r>
                        <a:rPr lang="de-DE" sz="1000" dirty="0"/>
                        <a:t>4.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000" dirty="0"/>
                        <a:t>Sehhilfen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000" dirty="0"/>
                        <a:t>Brillen inkl. Kontaktlinsen, LASIK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000" dirty="0"/>
                        <a:t>Alle 2 Jahre:    200 € ab BKB/300</a:t>
                      </a:r>
                      <a:br>
                        <a:rPr lang="de-DE" sz="1000" dirty="0"/>
                      </a:br>
                      <a:r>
                        <a:rPr lang="de-DE" sz="1000" dirty="0"/>
                        <a:t>225 € ab BKB/600</a:t>
                      </a:r>
                    </a:p>
                    <a:p>
                      <a:pPr algn="r"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lang="de-DE" sz="1000" dirty="0"/>
                        <a:t>              250 € ab BKB/900</a:t>
                      </a:r>
                    </a:p>
                    <a:p>
                      <a:pPr algn="r"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lang="de-DE" sz="1000" dirty="0"/>
                        <a:t>              275 € ab BKB/1200</a:t>
                      </a:r>
                    </a:p>
                    <a:p>
                      <a:pPr algn="r"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lang="de-DE" sz="1000" dirty="0"/>
                        <a:t>              300 € ab BKB/1500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000" dirty="0"/>
                        <a:t>Jährlich:         250 € ab BKBT/300</a:t>
                      </a:r>
                    </a:p>
                    <a:p>
                      <a:pPr algn="r"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lang="de-DE" sz="1000" dirty="0"/>
                        <a:t>               300 € ab BKBT/600</a:t>
                      </a:r>
                    </a:p>
                    <a:p>
                      <a:pPr algn="r"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lang="de-DE" sz="1000" dirty="0"/>
                        <a:t>               350 € ab BKBT/900</a:t>
                      </a:r>
                    </a:p>
                    <a:p>
                      <a:pPr algn="r"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lang="de-DE" sz="1000" dirty="0"/>
                        <a:t>               400 € ab BKBT/1200</a:t>
                      </a:r>
                    </a:p>
                    <a:p>
                      <a:pPr algn="r"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lang="de-DE" sz="1000" dirty="0"/>
                        <a:t>               450 € ab BKBT/1500</a:t>
                      </a:r>
                    </a:p>
                    <a:p>
                      <a:pPr algn="r"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lang="de-DE" sz="1000" dirty="0"/>
                        <a:t>LASIK bis zur Budgethöhe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95196946"/>
                  </a:ext>
                </a:extLst>
              </a:tr>
              <a:tr h="449048">
                <a:tc>
                  <a:txBody>
                    <a:bodyPr/>
                    <a:lstStyle/>
                    <a:p>
                      <a:r>
                        <a:rPr lang="de-DE" sz="1000" dirty="0"/>
                        <a:t>5.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000" dirty="0"/>
                        <a:t>Hörhilfen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000" dirty="0"/>
                        <a:t>Hörhilfen, Reparatur und Wartung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000" dirty="0"/>
                        <a:t>100 %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000" dirty="0"/>
                        <a:t>100 %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16327572"/>
                  </a:ext>
                </a:extLst>
              </a:tr>
              <a:tr h="395900">
                <a:tc>
                  <a:txBody>
                    <a:bodyPr/>
                    <a:lstStyle/>
                    <a:p>
                      <a:r>
                        <a:rPr lang="de-DE" sz="1000" dirty="0"/>
                        <a:t>6.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000" dirty="0"/>
                        <a:t>Naturheilverfahren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000" dirty="0"/>
                        <a:t>Naturheilverfahren durch Ärzte und Heilpraktiker inkl. verordneter Arznei- und Verbandmittel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000" dirty="0"/>
                        <a:t>100 %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000" dirty="0"/>
                        <a:t>100 %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43342703"/>
                  </a:ext>
                </a:extLst>
              </a:tr>
              <a:tr h="585300">
                <a:tc>
                  <a:txBody>
                    <a:bodyPr/>
                    <a:lstStyle/>
                    <a:p>
                      <a:r>
                        <a:rPr lang="de-DE" sz="1000" dirty="0"/>
                        <a:t>7.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000" dirty="0"/>
                        <a:t>Vorsorge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000" dirty="0"/>
                        <a:t>Erweiterte Krebsvorsorge, Krankheitsfrüherkennungsuntersuchungen, Glaukom-Früherkennung, Doppler-Sonographie, Ultraschall zur Prüfung der Vitalität des Fötus, Triple-Test zur Risikoabschätzung eines Morbus Down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000" dirty="0"/>
                        <a:t>100 %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000" dirty="0"/>
                        <a:t>100 %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2146640"/>
                  </a:ext>
                </a:extLst>
              </a:tr>
            </a:tbl>
          </a:graphicData>
        </a:graphic>
      </p:graphicFrame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8374A789-5957-C8B8-7BF5-19C0E1999B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Company Fit, bKV Budgettarife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D8CC7A88-1477-4290-501F-53A07E5837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D899ED-E07B-4111-BFEA-7E6553FCF2CE}" type="slidenum">
              <a:rPr lang="de-DE" smtClean="0"/>
              <a:pPr/>
              <a:t>8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8838622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7AC452F-10FC-793E-F1D4-FEF4D76EA4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Budgettarife im Detail (2/2)</a:t>
            </a:r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2D1B4DEB-75A0-6857-F0F0-BC4E6CD2D9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Company Fit, bKV Budgettarife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2F4ACBC5-E59E-41FD-8B78-E22A87D6DB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D899ED-E07B-4111-BFEA-7E6553FCF2CE}" type="slidenum">
              <a:rPr lang="de-DE" smtClean="0"/>
              <a:pPr/>
              <a:t>9</a:t>
            </a:fld>
            <a:endParaRPr lang="de-DE" dirty="0"/>
          </a:p>
        </p:txBody>
      </p:sp>
      <p:graphicFrame>
        <p:nvGraphicFramePr>
          <p:cNvPr id="6" name="Tabelle 6">
            <a:extLst>
              <a:ext uri="{FF2B5EF4-FFF2-40B4-BE49-F238E27FC236}">
                <a16:creationId xmlns:a16="http://schemas.microsoft.com/office/drawing/2014/main" id="{21C2A474-5974-6665-E1D6-0C03C0DE09A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01340468"/>
              </p:ext>
            </p:extLst>
          </p:nvPr>
        </p:nvGraphicFramePr>
        <p:xfrm>
          <a:off x="400803" y="1482021"/>
          <a:ext cx="11376025" cy="459870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72051">
                  <a:extLst>
                    <a:ext uri="{9D8B030D-6E8A-4147-A177-3AD203B41FA5}">
                      <a16:colId xmlns:a16="http://schemas.microsoft.com/office/drawing/2014/main" val="3080309871"/>
                    </a:ext>
                  </a:extLst>
                </a:gridCol>
                <a:gridCol w="2212483">
                  <a:extLst>
                    <a:ext uri="{9D8B030D-6E8A-4147-A177-3AD203B41FA5}">
                      <a16:colId xmlns:a16="http://schemas.microsoft.com/office/drawing/2014/main" val="4155211549"/>
                    </a:ext>
                  </a:extLst>
                </a:gridCol>
                <a:gridCol w="5045037">
                  <a:extLst>
                    <a:ext uri="{9D8B030D-6E8A-4147-A177-3AD203B41FA5}">
                      <a16:colId xmlns:a16="http://schemas.microsoft.com/office/drawing/2014/main" val="4107623111"/>
                    </a:ext>
                  </a:extLst>
                </a:gridCol>
                <a:gridCol w="1666826">
                  <a:extLst>
                    <a:ext uri="{9D8B030D-6E8A-4147-A177-3AD203B41FA5}">
                      <a16:colId xmlns:a16="http://schemas.microsoft.com/office/drawing/2014/main" val="1314905762"/>
                    </a:ext>
                  </a:extLst>
                </a:gridCol>
                <a:gridCol w="1879628">
                  <a:extLst>
                    <a:ext uri="{9D8B030D-6E8A-4147-A177-3AD203B41FA5}">
                      <a16:colId xmlns:a16="http://schemas.microsoft.com/office/drawing/2014/main" val="890912266"/>
                    </a:ext>
                  </a:extLst>
                </a:gridCol>
              </a:tblGrid>
              <a:tr h="383010">
                <a:tc>
                  <a:txBody>
                    <a:bodyPr/>
                    <a:lstStyle/>
                    <a:p>
                      <a:r>
                        <a:rPr lang="de-DE" dirty="0"/>
                        <a:t>Nr.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Leistungsbereich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Beschreibung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Tarif BKB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Tarif BKBT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21685926"/>
                  </a:ext>
                </a:extLst>
              </a:tr>
              <a:tr h="408778">
                <a:tc>
                  <a:txBody>
                    <a:bodyPr/>
                    <a:lstStyle/>
                    <a:p>
                      <a:r>
                        <a:rPr lang="de-DE" sz="1000" dirty="0"/>
                        <a:t>8.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000" dirty="0"/>
                        <a:t>Sonstige Vorsorge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000" dirty="0"/>
                        <a:t>Ambulante Vorsorgeuntersuchungen zur Früherkennung von Krankheiten und zur Schwangerschaftsvorsorge durch Ärzte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000" dirty="0"/>
                        <a:t>keine Leistung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000" dirty="0"/>
                        <a:t>100 %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855400"/>
                  </a:ext>
                </a:extLst>
              </a:tr>
              <a:tr h="707753">
                <a:tc>
                  <a:txBody>
                    <a:bodyPr/>
                    <a:lstStyle/>
                    <a:p>
                      <a:r>
                        <a:rPr lang="de-DE" sz="1000" dirty="0"/>
                        <a:t>9.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000" dirty="0"/>
                        <a:t>Heilmittel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000" dirty="0"/>
                        <a:t>Ärztlich verordnete Heilmittel inkl. gesetzlicher Eigenanteile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000" dirty="0"/>
                        <a:t>100 %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000" dirty="0"/>
                        <a:t>100 %</a:t>
                      </a:r>
                    </a:p>
                    <a:p>
                      <a:pPr algn="r"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lang="de-DE" sz="900" dirty="0"/>
                        <a:t>inkl. ärztlich verordnetes </a:t>
                      </a:r>
                      <a:r>
                        <a:rPr lang="de-DE" sz="900" dirty="0" err="1"/>
                        <a:t>Kinesiotaping</a:t>
                      </a:r>
                      <a:r>
                        <a:rPr lang="de-DE" sz="900" dirty="0"/>
                        <a:t> jährlich bis </a:t>
                      </a:r>
                      <a:r>
                        <a:rPr lang="de-DE" sz="1000" dirty="0"/>
                        <a:t>250€</a:t>
                      </a:r>
                      <a:r>
                        <a:rPr lang="de-DE" sz="900" dirty="0"/>
                        <a:t>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4884857"/>
                  </a:ext>
                </a:extLst>
              </a:tr>
              <a:tr h="419187">
                <a:tc>
                  <a:txBody>
                    <a:bodyPr/>
                    <a:lstStyle/>
                    <a:p>
                      <a:r>
                        <a:rPr lang="de-DE" sz="1000" dirty="0"/>
                        <a:t>10.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000" dirty="0"/>
                        <a:t>Hilfsmittel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de-DE" sz="1000" dirty="0"/>
                        <a:t>Ärztlich verordnete Hilfsmittel inkl. gesetzlicher Eigenanteile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000" dirty="0"/>
                        <a:t>100 %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000" dirty="0"/>
                        <a:t>100 %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78597364"/>
                  </a:ext>
                </a:extLst>
              </a:tr>
              <a:tr h="419187">
                <a:tc>
                  <a:txBody>
                    <a:bodyPr/>
                    <a:lstStyle/>
                    <a:p>
                      <a:r>
                        <a:rPr lang="de-DE" sz="1000" dirty="0"/>
                        <a:t>11.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000" dirty="0"/>
                        <a:t>Arznei- und Verbandsmittel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000" dirty="0"/>
                        <a:t>Ärztlich verordnete Arznei- und Verbandsmittel inkl. gesetzlicher Eigenanteile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000" dirty="0"/>
                        <a:t>100 %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000" dirty="0"/>
                        <a:t>100 %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99806703"/>
                  </a:ext>
                </a:extLst>
              </a:tr>
              <a:tr h="419187">
                <a:tc>
                  <a:txBody>
                    <a:bodyPr/>
                    <a:lstStyle/>
                    <a:p>
                      <a:r>
                        <a:rPr lang="de-DE" sz="1000" dirty="0"/>
                        <a:t>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000" dirty="0"/>
                        <a:t>Schutzimpfungen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000" dirty="0"/>
                        <a:t>Wichtige Schutzimpfungen einschließlich Impfstoffe vor Auslandsreisen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000" dirty="0"/>
                        <a:t>100 %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000" dirty="0"/>
                        <a:t>100 %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02836659"/>
                  </a:ext>
                </a:extLst>
              </a:tr>
              <a:tr h="419187">
                <a:tc>
                  <a:txBody>
                    <a:bodyPr/>
                    <a:lstStyle/>
                    <a:p>
                      <a:r>
                        <a:rPr lang="de-DE" sz="1000" dirty="0"/>
                        <a:t>13..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000" dirty="0"/>
                        <a:t>Kieferorthopädie bei Unfall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000" dirty="0"/>
                        <a:t>Kieferorthopädische Behandlungen in Folge eines Unfalls oder schwerwiegender Krankheit (ausschließlich KIG 3 bis 5)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000" dirty="0"/>
                        <a:t>100 %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000" dirty="0"/>
                        <a:t>100 %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95196946"/>
                  </a:ext>
                </a:extLst>
              </a:tr>
              <a:tr h="572226">
                <a:tc>
                  <a:txBody>
                    <a:bodyPr/>
                    <a:lstStyle/>
                    <a:p>
                      <a:r>
                        <a:rPr lang="de-DE" sz="1000" dirty="0"/>
                        <a:t>14.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000" dirty="0"/>
                        <a:t>KH-Tagegeld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000" dirty="0"/>
                        <a:t>Krankenhaustagegeld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000" dirty="0"/>
                        <a:t>10 € pro Tag, max. 28 Tage im Jahr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000" dirty="0"/>
                        <a:t>15 € pro Tag, </a:t>
                      </a:r>
                      <a:br>
                        <a:rPr lang="de-DE" sz="1000" dirty="0"/>
                      </a:br>
                      <a:r>
                        <a:rPr lang="de-DE" sz="1000" dirty="0"/>
                        <a:t>max. 28 Tage im Jahr,</a:t>
                      </a:r>
                    </a:p>
                    <a:p>
                      <a:pPr algn="r"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lang="de-DE" sz="1000" dirty="0"/>
                        <a:t>auch bei Reha-Maßnahmen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16327572"/>
                  </a:ext>
                </a:extLst>
              </a:tr>
              <a:tr h="419187">
                <a:tc>
                  <a:txBody>
                    <a:bodyPr/>
                    <a:lstStyle/>
                    <a:p>
                      <a:r>
                        <a:rPr lang="de-DE" sz="1000" dirty="0"/>
                        <a:t>15.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000" dirty="0"/>
                        <a:t>Online-Arzt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000" dirty="0"/>
                        <a:t>Ärztliche Fernbehandlung inkl. Rezeptausstellung, Überweisung und Verordnung – auch für nichtversicherte Familienangehörige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000" dirty="0"/>
                        <a:t>100 %</a:t>
                      </a:r>
                    </a:p>
                    <a:p>
                      <a:pPr algn="r"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lang="de-DE" sz="1000" dirty="0"/>
                        <a:t>außerhalb des Budgets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000" dirty="0"/>
                        <a:t>100 %</a:t>
                      </a:r>
                    </a:p>
                    <a:p>
                      <a:pPr algn="r"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lang="de-DE" sz="1000" dirty="0"/>
                        <a:t>außerhalb des Budgets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2146640"/>
                  </a:ext>
                </a:extLst>
              </a:tr>
              <a:tr h="419187">
                <a:tc>
                  <a:txBody>
                    <a:bodyPr/>
                    <a:lstStyle/>
                    <a:p>
                      <a:r>
                        <a:rPr lang="de-DE" sz="1000" dirty="0"/>
                        <a:t>16.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000" dirty="0"/>
                        <a:t>Online-Hautarzt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000" dirty="0"/>
                        <a:t>Schriftliche Einschätzung zu Hautproblemen sowie Privatrezeptausstellung – auch für nichtversicherte Familienangehörige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000" dirty="0"/>
                        <a:t>100 %</a:t>
                      </a:r>
                    </a:p>
                    <a:p>
                      <a:pPr algn="r"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lang="de-DE" sz="1000" dirty="0"/>
                        <a:t>außerhalb des Budgets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000" dirty="0"/>
                        <a:t>100 %</a:t>
                      </a:r>
                    </a:p>
                    <a:p>
                      <a:pPr algn="r"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lang="de-DE" sz="1000" dirty="0"/>
                        <a:t>außerhalb des Budgets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5194261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57346892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PowerPoint-Master_16zu9">
  <a:themeElements>
    <a:clrScheme name="Benutzerdefiniert 120">
      <a:dk1>
        <a:sysClr val="windowText" lastClr="000000"/>
      </a:dk1>
      <a:lt1>
        <a:sysClr val="window" lastClr="FFFFFF"/>
      </a:lt1>
      <a:dk2>
        <a:srgbClr val="ECECED"/>
      </a:dk2>
      <a:lt2>
        <a:srgbClr val="EDF6F2"/>
      </a:lt2>
      <a:accent1>
        <a:srgbClr val="00A075"/>
      </a:accent1>
      <a:accent2>
        <a:srgbClr val="7DBF68"/>
      </a:accent2>
      <a:accent3>
        <a:srgbClr val="005E52"/>
      </a:accent3>
      <a:accent4>
        <a:srgbClr val="A49B97"/>
      </a:accent4>
      <a:accent5>
        <a:srgbClr val="D1CDCB"/>
      </a:accent5>
      <a:accent6>
        <a:srgbClr val="8D827D"/>
      </a:accent6>
      <a:hlink>
        <a:srgbClr val="00A075"/>
      </a:hlink>
      <a:folHlink>
        <a:srgbClr val="005E52"/>
      </a:folHlink>
    </a:clrScheme>
    <a:fontScheme name="HanseMerku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bg2"/>
        </a:solidFill>
        <a:ln>
          <a:noFill/>
        </a:ln>
      </a:spPr>
      <a:bodyPr lIns="108000" tIns="108000" rIns="108000" bIns="108000" rtlCol="0" anchor="t" anchorCtr="0"/>
      <a:lstStyle>
        <a:defPPr marL="180000" indent="-180000" algn="l">
          <a:lnSpc>
            <a:spcPct val="100000"/>
          </a:lnSpc>
          <a:spcBef>
            <a:spcPts val="600"/>
          </a:spcBef>
          <a:buFont typeface="Arial" panose="020B0604020202020204" pitchFamily="34" charset="0"/>
          <a:buChar char="•"/>
          <a:defRPr sz="1600" dirty="0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  <a:extLst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</a:extLst>
      </a:spPr>
      <a:bodyPr vert="horz" wrap="none" lIns="0" tIns="0" rIns="0" bIns="0" rtlCol="0">
        <a:spAutoFit/>
      </a:bodyPr>
      <a:lstStyle>
        <a:defPPr marL="180000" indent="-180000" algn="l">
          <a:spcBef>
            <a:spcPts val="600"/>
          </a:spcBef>
          <a:buFont typeface="Arial" panose="020B0604020202020204" pitchFamily="34" charset="0"/>
          <a:buChar char="•"/>
          <a:defRPr sz="1600" dirty="0" err="1" smtClean="0"/>
        </a:defPPr>
      </a:lstStyle>
    </a:txDef>
  </a:objectDefaults>
  <a:extraClrSchemeLst/>
  <a:custClrLst>
    <a:custClr>
      <a:srgbClr val="E9D0B7"/>
    </a:custClr>
    <a:custClr>
      <a:srgbClr val="6D1B34"/>
    </a:custClr>
    <a:custClr>
      <a:srgbClr val="D88210"/>
    </a:custClr>
    <a:custClr>
      <a:srgbClr val="FDC300"/>
    </a:custClr>
    <a:custClr>
      <a:srgbClr val="87CEDC"/>
    </a:custClr>
    <a:custClr>
      <a:srgbClr val="8D827D"/>
    </a:custClr>
    <a:custClr>
      <a:srgbClr val="194383"/>
    </a:custClr>
    <a:custClr>
      <a:srgbClr val="EB5B25"/>
    </a:custClr>
    <a:custClr>
      <a:srgbClr val="7F5CAA"/>
    </a:custClr>
    <a:custClr>
      <a:srgbClr val="FFFFFF"/>
    </a:custClr>
    <a:custClr>
      <a:srgbClr val="EDD9C5"/>
    </a:custClr>
    <a:custClr>
      <a:srgbClr val="8A495D"/>
    </a:custClr>
    <a:custClr>
      <a:srgbClr val="E09B40"/>
    </a:custClr>
    <a:custClr>
      <a:srgbClr val="FDCF33"/>
    </a:custClr>
    <a:custClr>
      <a:srgbClr val="9FD8E3"/>
    </a:custClr>
    <a:custClr>
      <a:srgbClr val="A49B97"/>
    </a:custClr>
    <a:custClr>
      <a:srgbClr val="47699C"/>
    </a:custClr>
    <a:custClr>
      <a:srgbClr val="EF7C51"/>
    </a:custClr>
    <a:custClr>
      <a:srgbClr val="997DBB"/>
    </a:custClr>
    <a:custClr>
      <a:srgbClr val="FFFFFF"/>
    </a:custClr>
    <a:custClr>
      <a:srgbClr val="F2E3D4"/>
    </a:custClr>
    <a:custClr>
      <a:srgbClr val="A77685"/>
    </a:custClr>
    <a:custClr>
      <a:srgbClr val="E8B470"/>
    </a:custClr>
    <a:custClr>
      <a:srgbClr val="FEDB66"/>
    </a:custClr>
    <a:custClr>
      <a:srgbClr val="B7E2EA"/>
    </a:custClr>
    <a:custClr>
      <a:srgbClr val="BBB4B1"/>
    </a:custClr>
    <a:custClr>
      <a:srgbClr val="758EB5"/>
    </a:custClr>
    <a:custClr>
      <a:srgbClr val="F39D7C"/>
    </a:custClr>
    <a:custClr>
      <a:srgbClr val="B29DCC"/>
    </a:custClr>
    <a:custClr>
      <a:srgbClr val="FFFFFF"/>
    </a:custClr>
    <a:custClr>
      <a:srgbClr val="F6ECE2"/>
    </a:custClr>
    <a:custClr>
      <a:srgbClr val="C5A4AE"/>
    </a:custClr>
    <a:custClr>
      <a:srgbClr val="EFCD9F"/>
    </a:custClr>
    <a:custClr>
      <a:srgbClr val="FEE799"/>
    </a:custClr>
    <a:custClr>
      <a:srgbClr val="CFEBF1"/>
    </a:custClr>
    <a:custClr>
      <a:srgbClr val="D1CDCB"/>
    </a:custClr>
    <a:custClr>
      <a:srgbClr val="A3B4CD"/>
    </a:custClr>
    <a:custClr>
      <a:srgbClr val="F7BDA8"/>
    </a:custClr>
    <a:custClr>
      <a:srgbClr val="CCBEDD"/>
    </a:custClr>
    <a:custClr>
      <a:srgbClr val="FFFFFF"/>
    </a:custClr>
    <a:custClr>
      <a:srgbClr val="00A075"/>
    </a:custClr>
    <a:custClr>
      <a:srgbClr val="FDC300"/>
    </a:custClr>
    <a:custClr>
      <a:srgbClr val="FF0000"/>
    </a:custClr>
  </a:custClrLst>
  <a:extLst>
    <a:ext uri="{05A4C25C-085E-4340-85A3-A5531E510DB2}">
      <thm15:themeFamily xmlns:thm15="http://schemas.microsoft.com/office/thememl/2012/main" name="PowerPoint-Master_16zu9_scr03.potx" id="{058D9E05-9717-4FE9-B46E-6DC31325D89B}" vid="{5A84A002-C5BA-4B2B-A5FD-AFC4EEC0D753}"/>
    </a:ext>
  </a:extLst>
</a:theme>
</file>

<file path=ppt/theme/theme2.xml><?xml version="1.0" encoding="utf-8"?>
<a:theme xmlns:a="http://schemas.openxmlformats.org/drawingml/2006/main" name="Office">
  <a:themeElements>
    <a:clrScheme name="HanseMerkur_final">
      <a:dk1>
        <a:sysClr val="windowText" lastClr="000000"/>
      </a:dk1>
      <a:lt1>
        <a:sysClr val="window" lastClr="FFFFFF"/>
      </a:lt1>
      <a:dk2>
        <a:srgbClr val="ECECED"/>
      </a:dk2>
      <a:lt2>
        <a:srgbClr val="EDF6F2"/>
      </a:lt2>
      <a:accent1>
        <a:srgbClr val="00A075"/>
      </a:accent1>
      <a:accent2>
        <a:srgbClr val="7DBF68"/>
      </a:accent2>
      <a:accent3>
        <a:srgbClr val="005E52"/>
      </a:accent3>
      <a:accent4>
        <a:srgbClr val="A49B97"/>
      </a:accent4>
      <a:accent5>
        <a:srgbClr val="D1CDCB"/>
      </a:accent5>
      <a:accent6>
        <a:srgbClr val="8D827D"/>
      </a:accent6>
      <a:hlink>
        <a:srgbClr val="00A075"/>
      </a:hlink>
      <a:folHlink>
        <a:srgbClr val="005E52"/>
      </a:folHlink>
    </a:clrScheme>
    <a:fontScheme name="HanseMerku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">
  <a:themeElements>
    <a:clrScheme name="HanseMerkur_final">
      <a:dk1>
        <a:sysClr val="windowText" lastClr="000000"/>
      </a:dk1>
      <a:lt1>
        <a:sysClr val="window" lastClr="FFFFFF"/>
      </a:lt1>
      <a:dk2>
        <a:srgbClr val="ECECED"/>
      </a:dk2>
      <a:lt2>
        <a:srgbClr val="EDF6F2"/>
      </a:lt2>
      <a:accent1>
        <a:srgbClr val="00A075"/>
      </a:accent1>
      <a:accent2>
        <a:srgbClr val="7DBF68"/>
      </a:accent2>
      <a:accent3>
        <a:srgbClr val="005E52"/>
      </a:accent3>
      <a:accent4>
        <a:srgbClr val="A49B97"/>
      </a:accent4>
      <a:accent5>
        <a:srgbClr val="D1CDCB"/>
      </a:accent5>
      <a:accent6>
        <a:srgbClr val="8D827D"/>
      </a:accent6>
      <a:hlink>
        <a:srgbClr val="00A075"/>
      </a:hlink>
      <a:folHlink>
        <a:srgbClr val="005E52"/>
      </a:folHlink>
    </a:clrScheme>
    <a:fontScheme name="HanseMerku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0</TotalTime>
  <Words>1177</Words>
  <Application>Microsoft Office PowerPoint</Application>
  <PresentationFormat>Breitbild</PresentationFormat>
  <Paragraphs>290</Paragraphs>
  <Slides>13</Slides>
  <Notes>0</Notes>
  <HiddenSlides>0</HiddenSlides>
  <MMClips>0</MMClips>
  <ScaleCrop>false</ScaleCrop>
  <HeadingPairs>
    <vt:vector size="8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Eingebettete OLE-Server</vt:lpstr>
      </vt:variant>
      <vt:variant>
        <vt:i4>1</vt:i4>
      </vt:variant>
      <vt:variant>
        <vt:lpstr>Folientitel</vt:lpstr>
      </vt:variant>
      <vt:variant>
        <vt:i4>13</vt:i4>
      </vt:variant>
    </vt:vector>
  </HeadingPairs>
  <TitlesOfParts>
    <vt:vector size="18" baseType="lpstr">
      <vt:lpstr>Arial</vt:lpstr>
      <vt:lpstr>Comfortaa</vt:lpstr>
      <vt:lpstr>Wingdings</vt:lpstr>
      <vt:lpstr>PowerPoint-Master_16zu9</vt:lpstr>
      <vt:lpstr>think-cell Folie</vt:lpstr>
      <vt:lpstr>Company Fit</vt:lpstr>
      <vt:lpstr>Inhalt</vt:lpstr>
      <vt:lpstr>PowerPoint-Präsentation</vt:lpstr>
      <vt:lpstr>Die HanseMerkur stellt sich vor</vt:lpstr>
      <vt:lpstr>Die HanseMerkur ist krisenfest und wachstumsstark</vt:lpstr>
      <vt:lpstr>PowerPoint-Präsentation</vt:lpstr>
      <vt:lpstr>Highlights im Budgettarif</vt:lpstr>
      <vt:lpstr>Budgettarife im Detail (1/2)</vt:lpstr>
      <vt:lpstr>Budgettarife im Detail (2/2)</vt:lpstr>
      <vt:lpstr>Beitragsübersicht Budgettarife BKB und BKBT</vt:lpstr>
      <vt:lpstr>Mögliche Ergänzungstarife zu den Budgettarifen</vt:lpstr>
      <vt:lpstr>Allgemeine Rahmenbedingungen</vt:lpstr>
      <vt:lpstr>PowerPoint-Präsentation</vt:lpstr>
    </vt:vector>
  </TitlesOfParts>
  <Manager>Name</Manager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subject>PowerPoint-Master</dc:subject>
  <dc:creator>Köster, Sybille</dc:creator>
  <dc:description>Optimiert für Office 365</dc:description>
  <cp:lastModifiedBy>Polzin, Martina</cp:lastModifiedBy>
  <cp:revision>24</cp:revision>
  <dcterms:created xsi:type="dcterms:W3CDTF">2023-08-25T08:49:52Z</dcterms:created>
  <dcterms:modified xsi:type="dcterms:W3CDTF">2024-03-26T07:50:08Z</dcterms:modified>
</cp:coreProperties>
</file>